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handoutMasterIdLst>
    <p:handoutMasterId r:id="rId24"/>
  </p:handoutMasterIdLst>
  <p:sldIdLst>
    <p:sldId id="256" r:id="rId2"/>
    <p:sldId id="281" r:id="rId3"/>
    <p:sldId id="291" r:id="rId4"/>
    <p:sldId id="263" r:id="rId5"/>
    <p:sldId id="264" r:id="rId6"/>
    <p:sldId id="268" r:id="rId7"/>
    <p:sldId id="266" r:id="rId8"/>
    <p:sldId id="267" r:id="rId9"/>
    <p:sldId id="271" r:id="rId10"/>
    <p:sldId id="272" r:id="rId11"/>
    <p:sldId id="277" r:id="rId12"/>
    <p:sldId id="292" r:id="rId13"/>
    <p:sldId id="293" r:id="rId14"/>
    <p:sldId id="282" r:id="rId15"/>
    <p:sldId id="283" r:id="rId16"/>
    <p:sldId id="278" r:id="rId17"/>
    <p:sldId id="294" r:id="rId18"/>
    <p:sldId id="295" r:id="rId19"/>
    <p:sldId id="296" r:id="rId20"/>
    <p:sldId id="289" r:id="rId21"/>
    <p:sldId id="290" r:id="rId22"/>
    <p:sldId id="262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 autoAdjust="0"/>
    <p:restoredTop sz="94667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039875E-E2A6-48FC-80DB-8619353569B0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3F443A4-ABEF-4515-A558-92B3C97AB3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183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178E-80EA-425C-9B69-4CD8C1357C45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00B8A-CE35-4FC2-8EF3-147852A8D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178E-80EA-425C-9B69-4CD8C1357C45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00B8A-CE35-4FC2-8EF3-147852A8D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178E-80EA-425C-9B69-4CD8C1357C45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00B8A-CE35-4FC2-8EF3-147852A8D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178E-80EA-425C-9B69-4CD8C1357C45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00B8A-CE35-4FC2-8EF3-147852A8DF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hinoLogo_final_new cle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5265" y="127882"/>
            <a:ext cx="533400" cy="553619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178E-80EA-425C-9B69-4CD8C1357C45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00B8A-CE35-4FC2-8EF3-147852A8D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178E-80EA-425C-9B69-4CD8C1357C45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00B8A-CE35-4FC2-8EF3-147852A8D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178E-80EA-425C-9B69-4CD8C1357C45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00B8A-CE35-4FC2-8EF3-147852A8D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178E-80EA-425C-9B69-4CD8C1357C45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00B8A-CE35-4FC2-8EF3-147852A8D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178E-80EA-425C-9B69-4CD8C1357C45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00B8A-CE35-4FC2-8EF3-147852A8D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178E-80EA-425C-9B69-4CD8C1357C45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00B8A-CE35-4FC2-8EF3-147852A8D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178E-80EA-425C-9B69-4CD8C1357C45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2500B8A-CE35-4FC2-8EF3-147852A8DF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2A9178E-80EA-425C-9B69-4CD8C1357C45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500B8A-CE35-4FC2-8EF3-147852A8DF5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CHINO BASIN WATERMASTER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Presentation to Southern California Dialog</a:t>
            </a:r>
          </a:p>
          <a:p>
            <a:r>
              <a:rPr lang="en-US" dirty="0" smtClean="0"/>
              <a:t>October 22, 2014</a:t>
            </a:r>
            <a:endParaRPr lang="en-US" dirty="0"/>
          </a:p>
        </p:txBody>
      </p:sp>
      <p:pic>
        <p:nvPicPr>
          <p:cNvPr id="5" name="Picture 4" descr="CBWM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1360" y="4501302"/>
            <a:ext cx="1463040" cy="1518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133350"/>
            <a:ext cx="8782050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Safe Yield has changed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705600" cy="350520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2590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Water Quality Challenge:</a:t>
            </a:r>
            <a:br>
              <a:rPr lang="en-US" dirty="0" smtClean="0"/>
            </a:br>
            <a:r>
              <a:rPr lang="en-US" dirty="0" smtClean="0"/>
              <a:t>Salinity</a:t>
            </a:r>
            <a:br>
              <a:rPr lang="en-US" dirty="0" smtClean="0"/>
            </a:br>
            <a:r>
              <a:rPr lang="en-US" dirty="0" smtClean="0"/>
              <a:t>Industrial Contamination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Land Subsidence Challenge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57912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1978 Judgment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Established the Safe Yield of the Basin</a:t>
            </a:r>
          </a:p>
          <a:p>
            <a:r>
              <a:rPr lang="en-US" dirty="0" smtClean="0"/>
              <a:t>Allocated rights according to priority</a:t>
            </a:r>
          </a:p>
          <a:p>
            <a:pPr lvl="1"/>
            <a:r>
              <a:rPr lang="en-US" dirty="0" smtClean="0"/>
              <a:t>Overlying land owners</a:t>
            </a:r>
          </a:p>
          <a:p>
            <a:pPr lvl="1"/>
            <a:r>
              <a:rPr lang="en-US" dirty="0" smtClean="0"/>
              <a:t>Appropriators</a:t>
            </a:r>
          </a:p>
          <a:p>
            <a:r>
              <a:rPr lang="en-US" dirty="0" smtClean="0"/>
              <a:t>Created Physical Solution</a:t>
            </a:r>
          </a:p>
          <a:p>
            <a:r>
              <a:rPr lang="en-US" dirty="0" smtClean="0"/>
              <a:t>Provided for orderly transfer of agricultural rights to appropriators</a:t>
            </a:r>
          </a:p>
          <a:p>
            <a:r>
              <a:rPr lang="en-US" dirty="0" smtClean="0"/>
              <a:t>Allows water transfers among producers</a:t>
            </a:r>
          </a:p>
          <a:p>
            <a:r>
              <a:rPr lang="en-US" dirty="0" smtClean="0"/>
              <a:t>Created a Watermaster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2000 Optimum Basin Management Program (OBMP)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Created in the late 1990’s as a result of growing dissatisfaction with results of basin management </a:t>
            </a:r>
          </a:p>
          <a:p>
            <a:r>
              <a:rPr lang="en-US" dirty="0" smtClean="0"/>
              <a:t>Identified essential goals for management of the Basin:</a:t>
            </a:r>
          </a:p>
          <a:p>
            <a:pPr lvl="1"/>
            <a:r>
              <a:rPr lang="en-US" dirty="0" smtClean="0"/>
              <a:t>Enhancement of water supplies</a:t>
            </a:r>
          </a:p>
          <a:p>
            <a:pPr lvl="1"/>
            <a:r>
              <a:rPr lang="en-US" dirty="0" smtClean="0"/>
              <a:t>Protection/enhancement of water quality</a:t>
            </a:r>
          </a:p>
          <a:p>
            <a:pPr lvl="1"/>
            <a:r>
              <a:rPr lang="en-US" dirty="0" smtClean="0"/>
              <a:t>Protection against further land subsidence</a:t>
            </a:r>
          </a:p>
          <a:p>
            <a:pPr lvl="1"/>
            <a:r>
              <a:rPr lang="en-US" dirty="0" smtClean="0"/>
              <a:t>Equitable financing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Basin management philosophy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 production near the Santa Ana River:</a:t>
            </a:r>
          </a:p>
          <a:p>
            <a:pPr lvl="1"/>
            <a:r>
              <a:rPr lang="en-US" dirty="0" smtClean="0"/>
              <a:t>Extract high-TDS water from the Basin and remove the salt</a:t>
            </a:r>
          </a:p>
          <a:p>
            <a:pPr lvl="1"/>
            <a:r>
              <a:rPr lang="en-US" dirty="0" smtClean="0"/>
              <a:t>Prohibit high TDS water from entering the river and flowing downstream</a:t>
            </a:r>
          </a:p>
          <a:p>
            <a:pPr lvl="1"/>
            <a:r>
              <a:rPr lang="en-US" dirty="0" smtClean="0"/>
              <a:t>Induce underflow from the river</a:t>
            </a:r>
          </a:p>
          <a:p>
            <a:pPr lvl="1"/>
            <a:r>
              <a:rPr lang="en-US" dirty="0" smtClean="0"/>
              <a:t>Enhance the ability to recycle water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OBMP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Basin-wide study; identification of impaired areas</a:t>
            </a:r>
          </a:p>
          <a:p>
            <a:r>
              <a:rPr lang="en-US" dirty="0" smtClean="0"/>
              <a:t>Integration of water supply sources and demand</a:t>
            </a:r>
          </a:p>
          <a:p>
            <a:r>
              <a:rPr lang="en-US" dirty="0" smtClean="0"/>
              <a:t>Established common goals for those with pumping rights</a:t>
            </a:r>
          </a:p>
          <a:p>
            <a:r>
              <a:rPr lang="en-US" dirty="0" smtClean="0"/>
              <a:t>Established extensive monitoring</a:t>
            </a:r>
          </a:p>
          <a:p>
            <a:r>
              <a:rPr lang="en-US" dirty="0" smtClean="0"/>
              <a:t>Foundation for salinity management and recycled water use</a:t>
            </a:r>
          </a:p>
          <a:p>
            <a:r>
              <a:rPr lang="en-US" dirty="0" smtClean="0"/>
              <a:t>Study of conjunctive use possibilities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SGMA Requirements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252" y="2286000"/>
            <a:ext cx="844814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SGMA Requirements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696" y="1752600"/>
            <a:ext cx="7452704" cy="430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6019800"/>
            <a:ext cx="7467600" cy="65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How and Why does the </a:t>
            </a:r>
            <a:r>
              <a:rPr lang="en-US" dirty="0" err="1" smtClean="0"/>
              <a:t>Pavley</a:t>
            </a:r>
            <a:r>
              <a:rPr lang="en-US" dirty="0" smtClean="0"/>
              <a:t>/Dickinson legislation treat adjudicated basins?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Adjudications, though far from perfect, give certainty on water rights and a quick way to resolve disputes</a:t>
            </a:r>
          </a:p>
          <a:p>
            <a:r>
              <a:rPr lang="en-US" dirty="0" smtClean="0"/>
              <a:t>Groundwater basin management of any form needs to integrate production rights with:</a:t>
            </a:r>
          </a:p>
          <a:p>
            <a:pPr lvl="1"/>
            <a:r>
              <a:rPr lang="en-US" dirty="0" smtClean="0"/>
              <a:t>Water quality</a:t>
            </a:r>
          </a:p>
          <a:p>
            <a:pPr lvl="1"/>
            <a:r>
              <a:rPr lang="en-US" dirty="0" smtClean="0"/>
              <a:t>Surface  water interaction with groundwater</a:t>
            </a:r>
          </a:p>
          <a:p>
            <a:pPr lvl="1"/>
            <a:r>
              <a:rPr lang="en-US" dirty="0" smtClean="0"/>
              <a:t>Interaction with adjacent basins</a:t>
            </a:r>
          </a:p>
          <a:p>
            <a:pPr lvl="1"/>
            <a:r>
              <a:rPr lang="en-US" dirty="0" smtClean="0"/>
              <a:t>Land Subsidence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Groundwater needs to be managed, not in an abstract sense, but as an integral part of water supplies for a region, storm water, recycled, imported water, water use efficiency, to meet the total demands of that region.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800" dirty="0" smtClean="0"/>
          </a:p>
          <a:p>
            <a:pPr algn="ctr">
              <a:buNone/>
            </a:pPr>
            <a:r>
              <a:rPr lang="en-US" sz="4800" dirty="0" smtClean="0"/>
              <a:t>Thank You</a:t>
            </a:r>
          </a:p>
          <a:p>
            <a:pPr algn="ctr">
              <a:buNone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12673"/>
            <a:ext cx="5842050" cy="666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5181600" y="4648200"/>
            <a:ext cx="533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812" y="533399"/>
            <a:ext cx="7584188" cy="5995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41071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Land use has changed over 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8" y="138113"/>
            <a:ext cx="8772525" cy="658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138113"/>
            <a:ext cx="8782050" cy="658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3" y="142875"/>
            <a:ext cx="8791575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8" y="128588"/>
            <a:ext cx="8734425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 PowerPoint Template 2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88A099B3AFB54D885BA7C54CA43035" ma:contentTypeVersion="3" ma:contentTypeDescription="Create a new document." ma:contentTypeScope="" ma:versionID="666d37cd8eae84888fbd416ba2e73418">
  <xsd:schema xmlns:xsd="http://www.w3.org/2001/XMLSchema" xmlns:xs="http://www.w3.org/2001/XMLSchema" xmlns:p="http://schemas.microsoft.com/office/2006/metadata/properties" xmlns:ns2="2d8c4b88-99e6-4e86-8d7d-c742e2d9b8d2" targetNamespace="http://schemas.microsoft.com/office/2006/metadata/properties" ma:root="true" ma:fieldsID="49d5abeb8e36dfe226415733ac78a5cd" ns2:_="">
    <xsd:import namespace="2d8c4b88-99e6-4e86-8d7d-c742e2d9b8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8c4b88-99e6-4e86-8d7d-c742e2d9b8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E57304-6668-432F-B693-CB96F9485B59}"/>
</file>

<file path=customXml/itemProps2.xml><?xml version="1.0" encoding="utf-8"?>
<ds:datastoreItem xmlns:ds="http://schemas.openxmlformats.org/officeDocument/2006/customXml" ds:itemID="{74F469A9-C094-4FB9-938D-1449D1AD27AC}"/>
</file>

<file path=customXml/itemProps3.xml><?xml version="1.0" encoding="utf-8"?>
<ds:datastoreItem xmlns:ds="http://schemas.openxmlformats.org/officeDocument/2006/customXml" ds:itemID="{776089DD-A279-4281-B1B7-AE1A36367A6D}"/>
</file>

<file path=docProps/app.xml><?xml version="1.0" encoding="utf-8"?>
<Properties xmlns="http://schemas.openxmlformats.org/officeDocument/2006/extended-properties" xmlns:vt="http://schemas.openxmlformats.org/officeDocument/2006/docPropsVTypes">
  <Template>1 PowerPoint Template 2</Template>
  <TotalTime>306</TotalTime>
  <Words>304</Words>
  <Application>Microsoft Office PowerPoint</Application>
  <PresentationFormat>On-screen Show (4:3)</PresentationFormat>
  <Paragraphs>50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1 PowerPoint Template 2</vt:lpstr>
      <vt:lpstr>CHINO BASIN WATERMASTER</vt:lpstr>
      <vt:lpstr>How and Why does the Pavley/Dickinson legislation treat adjudicated basins?</vt:lpstr>
      <vt:lpstr>PowerPoint Presentation</vt:lpstr>
      <vt:lpstr>PowerPoint Presentation</vt:lpstr>
      <vt:lpstr>  Land use has changed over time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Safe Yield has changed </vt:lpstr>
      <vt:lpstr>Water Quality Challenge: Salinity Industrial Contamination </vt:lpstr>
      <vt:lpstr>Land Subsidence Challenge </vt:lpstr>
      <vt:lpstr>1978 Judgment</vt:lpstr>
      <vt:lpstr>2000 Optimum Basin Management Program (OBMP)</vt:lpstr>
      <vt:lpstr>General Basin management philosophy </vt:lpstr>
      <vt:lpstr>OBMP Elements</vt:lpstr>
      <vt:lpstr>SGMA Requirements</vt:lpstr>
      <vt:lpstr>SGMA Requirements</vt:lpstr>
      <vt:lpstr>Some thoughts</vt:lpstr>
      <vt:lpstr>Some thoughts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CHINO BASIN WATERMASTER</dc:title>
  <dc:creator>Peter Kavounas</dc:creator>
  <cp:lastModifiedBy>Escuadro-Dailey,Rossana P</cp:lastModifiedBy>
  <cp:revision>39</cp:revision>
  <dcterms:created xsi:type="dcterms:W3CDTF">2014-09-29T16:04:25Z</dcterms:created>
  <dcterms:modified xsi:type="dcterms:W3CDTF">2014-10-22T19:34:08Z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0x010100AF88A099B3AFB54D885BA7C54CA43035</vt:lpwstr>
  </property>
</Properties>
</file>