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xls" ContentType="application/vnd.ms-excel"/>
  <Default Extension="rels" ContentType="application/vnd.openxmlformats-package.relationships+xml"/>
  <Default Extension="jpeg" ContentType="image/jpeg"/>
  <Default Extension="emf" ContentType="image/x-emf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8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19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13" r:id="rId1"/>
  </p:sldMasterIdLst>
  <p:notesMasterIdLst>
    <p:notesMasterId r:id="rId25"/>
  </p:notesMasterIdLst>
  <p:handoutMasterIdLst>
    <p:handoutMasterId r:id="rId26"/>
  </p:handoutMasterIdLst>
  <p:sldIdLst>
    <p:sldId id="586" r:id="rId2"/>
    <p:sldId id="693" r:id="rId3"/>
    <p:sldId id="591" r:id="rId4"/>
    <p:sldId id="734" r:id="rId5"/>
    <p:sldId id="589" r:id="rId6"/>
    <p:sldId id="590" r:id="rId7"/>
    <p:sldId id="672" r:id="rId8"/>
    <p:sldId id="720" r:id="rId9"/>
    <p:sldId id="723" r:id="rId10"/>
    <p:sldId id="722" r:id="rId11"/>
    <p:sldId id="700" r:id="rId12"/>
    <p:sldId id="724" r:id="rId13"/>
    <p:sldId id="726" r:id="rId14"/>
    <p:sldId id="637" r:id="rId15"/>
    <p:sldId id="733" r:id="rId16"/>
    <p:sldId id="725" r:id="rId17"/>
    <p:sldId id="735" r:id="rId18"/>
    <p:sldId id="732" r:id="rId19"/>
    <p:sldId id="731" r:id="rId20"/>
    <p:sldId id="708" r:id="rId21"/>
    <p:sldId id="715" r:id="rId22"/>
    <p:sldId id="681" r:id="rId23"/>
    <p:sldId id="707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 baseline="-250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 baseline="-250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 baseline="-250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 baseline="-25000">
        <a:solidFill>
          <a:schemeClr val="tx1"/>
        </a:solidFill>
        <a:latin typeface="Times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CCFFFF"/>
    <a:srgbClr val="FFFF99"/>
    <a:srgbClr val="FFFFCC"/>
    <a:srgbClr val="FF0000"/>
    <a:srgbClr val="FFFF00"/>
    <a:srgbClr val="FF5050"/>
    <a:srgbClr val="9966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39" autoAdjust="0"/>
    <p:restoredTop sz="92475" autoAdjust="0"/>
  </p:normalViewPr>
  <p:slideViewPr>
    <p:cSldViewPr snapToGrid="0">
      <p:cViewPr>
        <p:scale>
          <a:sx n="82" d="100"/>
          <a:sy n="82" d="100"/>
        </p:scale>
        <p:origin x="-90" y="-72"/>
      </p:cViewPr>
      <p:guideLst>
        <p:guide orient="horz" pos="2186"/>
        <p:guide pos="287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1.xml"/><Relationship Id="rId1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444A51B0-2BA1-4BF8-8CB2-939F61FAF2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42869EB0-0CFA-4A32-9771-EDE8A5871D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10FE09-8BBF-441F-A5B7-5A3C06101E5D}" type="slidenum">
              <a:rPr lang="en-US" smtClean="0">
                <a:latin typeface="Times"/>
              </a:rPr>
              <a:pPr/>
              <a:t>1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EA480C-466F-4B82-AC2D-610EB511A609}" type="slidenum">
              <a:rPr lang="en-US" smtClean="0">
                <a:latin typeface="Times"/>
              </a:rPr>
              <a:pPr/>
              <a:t>10</a:t>
            </a:fld>
            <a:endParaRPr lang="en-US" smtClean="0">
              <a:latin typeface="Times"/>
            </a:endParaRPr>
          </a:p>
        </p:txBody>
      </p:sp>
      <p:sp>
        <p:nvSpPr>
          <p:cNvPr id="471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5B65D0-0755-4654-BFB4-BD65395EDE04}" type="slidenum">
              <a:rPr lang="en-US" smtClean="0">
                <a:latin typeface="Times"/>
              </a:rPr>
              <a:pPr/>
              <a:t>11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EAFC7D-3039-42B4-BC5F-9D15200FF22F}" type="slidenum">
              <a:rPr lang="en-US" smtClean="0">
                <a:latin typeface="Times"/>
              </a:rPr>
              <a:pPr/>
              <a:t>12</a:t>
            </a:fld>
            <a:endParaRPr lang="en-US" smtClean="0">
              <a:latin typeface="Times"/>
            </a:endParaRPr>
          </a:p>
        </p:txBody>
      </p:sp>
      <p:sp>
        <p:nvSpPr>
          <p:cNvPr id="491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A38FEF-40DE-448C-856C-ABBAB9954CF1}" type="slidenum">
              <a:rPr lang="en-US" smtClean="0">
                <a:latin typeface="Times"/>
              </a:rPr>
              <a:pPr/>
              <a:t>13</a:t>
            </a:fld>
            <a:endParaRPr lang="en-US" smtClean="0">
              <a:latin typeface="Times"/>
            </a:endParaRPr>
          </a:p>
        </p:txBody>
      </p:sp>
      <p:sp>
        <p:nvSpPr>
          <p:cNvPr id="501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01F777-74CE-4B6A-B37A-99E058D215FA}" type="slidenum">
              <a:rPr lang="en-US" smtClean="0">
                <a:latin typeface="Times"/>
              </a:rPr>
              <a:pPr/>
              <a:t>15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057D2B-D39A-4635-BA73-F75361543425}" type="slidenum">
              <a:rPr lang="en-US" smtClean="0">
                <a:latin typeface="Times"/>
              </a:rPr>
              <a:pPr/>
              <a:t>16</a:t>
            </a:fld>
            <a:endParaRPr lang="en-US" smtClean="0">
              <a:latin typeface="Times"/>
            </a:endParaRPr>
          </a:p>
        </p:txBody>
      </p:sp>
      <p:sp>
        <p:nvSpPr>
          <p:cNvPr id="532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27C333-D67D-480A-BF21-0A9AA0E87A96}" type="slidenum">
              <a:rPr lang="en-US" smtClean="0">
                <a:latin typeface="Times"/>
              </a:rPr>
              <a:pPr/>
              <a:t>17</a:t>
            </a:fld>
            <a:endParaRPr lang="en-US" smtClean="0">
              <a:latin typeface="Times"/>
            </a:endParaRPr>
          </a:p>
        </p:txBody>
      </p:sp>
      <p:sp>
        <p:nvSpPr>
          <p:cNvPr id="542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31FC56-BBC9-4DE5-9E70-9A97AB8E0BE2}" type="slidenum">
              <a:rPr lang="en-US" smtClean="0">
                <a:latin typeface="Times"/>
              </a:rPr>
              <a:pPr/>
              <a:t>18</a:t>
            </a:fld>
            <a:endParaRPr lang="en-US" smtClean="0">
              <a:latin typeface="Times"/>
            </a:endParaRPr>
          </a:p>
        </p:txBody>
      </p:sp>
      <p:sp>
        <p:nvSpPr>
          <p:cNvPr id="552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81186F-43E0-484B-9341-21C5A7CDA483}" type="slidenum">
              <a:rPr lang="en-US" smtClean="0">
                <a:latin typeface="Times"/>
              </a:rPr>
              <a:pPr/>
              <a:t>19</a:t>
            </a:fld>
            <a:endParaRPr lang="en-US" smtClean="0">
              <a:latin typeface="Times"/>
            </a:endParaRPr>
          </a:p>
        </p:txBody>
      </p:sp>
      <p:sp>
        <p:nvSpPr>
          <p:cNvPr id="563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latin typeface="Times"/>
              </a:rPr>
              <a:t>POTW contribution 90% </a:t>
            </a:r>
            <a:r>
              <a:rPr lang="en-US" smtClean="0">
                <a:latin typeface="Times"/>
                <a:sym typeface="Wingdings" pitchFamily="2" charset="2"/>
              </a:rPr>
              <a:t> 40%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latin typeface="Times"/>
                <a:sym typeface="Wingdings" pitchFamily="2" charset="2"/>
              </a:rPr>
              <a:t>Stormwater 6%  38%</a:t>
            </a:r>
            <a:endParaRPr lang="en-US" smtClean="0">
              <a:latin typeface="Times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8B52A3-84AC-4BC4-8452-CC944E467971}" type="slidenum">
              <a:rPr lang="en-US" smtClean="0">
                <a:latin typeface="Times"/>
              </a:rPr>
              <a:pPr/>
              <a:t>2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9AA044-357F-4BEA-A705-B6366C002834}" type="slidenum">
              <a:rPr lang="en-US" smtClean="0">
                <a:latin typeface="Times"/>
              </a:rPr>
              <a:pPr/>
              <a:t>20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7EA976-8FA2-4AEE-8500-1ED9B2E3CF0D}" type="slidenum">
              <a:rPr lang="en-US" smtClean="0">
                <a:latin typeface="Times"/>
              </a:rPr>
              <a:pPr/>
              <a:t>21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CA653F-E8FA-4506-9C7F-228A3EFD36A7}" type="slidenum">
              <a:rPr lang="en-US" smtClean="0">
                <a:latin typeface="Times"/>
              </a:rPr>
              <a:pPr/>
              <a:t>22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507DCF-2C96-4563-A65E-84DD76089973}" type="slidenum">
              <a:rPr lang="en-US" smtClean="0">
                <a:latin typeface="Times"/>
              </a:rPr>
              <a:pPr/>
              <a:t>23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9A85EE-62EA-4743-BD0E-C129621CF1F1}" type="slidenum">
              <a:rPr lang="en-US" smtClean="0">
                <a:latin typeface="Times"/>
              </a:rPr>
              <a:pPr/>
              <a:t>3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4705E8-2ECE-460B-8CFE-2737ACAF8A4E}" type="slidenum">
              <a:rPr lang="en-US" smtClean="0">
                <a:latin typeface="Times"/>
              </a:rPr>
              <a:pPr/>
              <a:t>4</a:t>
            </a:fld>
            <a:endParaRPr lang="en-US" smtClean="0">
              <a:latin typeface="Times"/>
            </a:endParaRPr>
          </a:p>
        </p:txBody>
      </p:sp>
      <p:sp>
        <p:nvSpPr>
          <p:cNvPr id="409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D997CC-AD2E-472C-BBF8-D6A30D2203AA}" type="slidenum">
              <a:rPr lang="en-US" smtClean="0">
                <a:latin typeface="Times"/>
              </a:rPr>
              <a:pPr/>
              <a:t>5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ED5F8E-ECA4-47C9-B61A-93CE4790B1BE}" type="slidenum">
              <a:rPr lang="en-US" smtClean="0">
                <a:latin typeface="Times"/>
              </a:rPr>
              <a:pPr/>
              <a:t>6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5AD391-D531-4780-BDC2-8C1211352BDF}" type="slidenum">
              <a:rPr lang="en-US" smtClean="0">
                <a:latin typeface="Times"/>
              </a:rPr>
              <a:pPr/>
              <a:t>7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76D5E3-4D61-48E0-8B5E-8BC8BB38F601}" type="slidenum">
              <a:rPr lang="en-US" smtClean="0">
                <a:latin typeface="Times"/>
              </a:rPr>
              <a:pPr/>
              <a:t>8</a:t>
            </a:fld>
            <a:endParaRPr lang="en-US" smtClean="0">
              <a:latin typeface="Times"/>
            </a:endParaRPr>
          </a:p>
        </p:txBody>
      </p:sp>
      <p:sp>
        <p:nvSpPr>
          <p:cNvPr id="450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096083-063A-442B-826D-346DE5BFC143}" type="slidenum">
              <a:rPr lang="en-US" smtClean="0">
                <a:latin typeface="Times"/>
              </a:rPr>
              <a:pPr/>
              <a:t>9</a:t>
            </a:fld>
            <a:endParaRPr lang="en-US" smtClean="0">
              <a:latin typeface="Times"/>
            </a:endParaRPr>
          </a:p>
        </p:txBody>
      </p:sp>
      <p:sp>
        <p:nvSpPr>
          <p:cNvPr id="460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B1C0E-4FEF-4929-88F2-28F89E6D0F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3FE48-FC69-4607-AB7C-BDD4084865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19F94-DE54-436C-8D02-D23BF0A8B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F0714-1F18-4E6F-8AF8-20488C0EFF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26C93-D3E8-42A5-8A14-D9B45F98C7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7B2D7-9830-421F-BE01-198394EE6A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55568-E1C3-4729-AE82-3ADA882CA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3E3D0-6E5F-498E-91DB-38EFF05B7D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4EAF8-95AA-48E7-B125-BE194C7C44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C8B94-1DD7-440C-8B05-7EBF0BB288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2589D-5256-455E-96BD-B14B350AC2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4100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B27D2225-ACB1-4CF9-8036-E3FA46CDF4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4105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4106" name="Picture 12" descr="BD21315_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200" y="1404938"/>
            <a:ext cx="89916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Chart1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6388" name="Picture 4" descr="C:\My Files\pictures &amp; graphics\SC-RunoffImage2005-01-12_2036-2042_HLAX_010403_QKM.jpg"/>
          <p:cNvPicPr>
            <a:picLocks noChangeAspect="1" noChangeArrowheads="1"/>
          </p:cNvPicPr>
          <p:nvPr/>
        </p:nvPicPr>
        <p:blipFill>
          <a:blip r:embed="rId3" cstate="print"/>
          <a:srcRect t="29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-152400" y="439738"/>
            <a:ext cx="92964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baseline="0" dirty="0">
                <a:solidFill>
                  <a:srgbClr val="FFC000"/>
                </a:solidFill>
                <a:latin typeface="+mn-lt"/>
                <a:cs typeface="Times New Roman" pitchFamily="18" charset="0"/>
              </a:rPr>
              <a:t>Water Quality Associated with Urban Runoff: Sources, Emerging Issues and Management Approaches</a:t>
            </a:r>
            <a:endParaRPr lang="en-US" sz="4000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485775" y="4733925"/>
            <a:ext cx="6181725" cy="1241425"/>
          </a:xfrm>
          <a:prstGeom prst="rect">
            <a:avLst/>
          </a:prstGeom>
          <a:solidFill>
            <a:srgbClr val="FFFF99">
              <a:alpha val="2600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i="1" dirty="0">
                <a:latin typeface="+mn-lt"/>
                <a:cs typeface="Times New Roman" pitchFamily="18" charset="0"/>
              </a:rPr>
              <a:t>Martha Sutula and Eric Stein</a:t>
            </a:r>
            <a:br>
              <a:rPr lang="en-US" sz="3200" b="1" i="1" dirty="0">
                <a:latin typeface="+mn-lt"/>
                <a:cs typeface="Times New Roman" pitchFamily="18" charset="0"/>
              </a:rPr>
            </a:br>
            <a:r>
              <a:rPr lang="en-US" sz="3200" i="1" dirty="0">
                <a:latin typeface="+mn-lt"/>
                <a:cs typeface="Times New Roman" pitchFamily="18" charset="0"/>
              </a:rPr>
              <a:t>Biogeochemistry and Biology</a:t>
            </a:r>
            <a:r>
              <a:rPr lang="en-US" sz="3200" i="1" baseline="0" dirty="0">
                <a:latin typeface="+mn-lt"/>
                <a:cs typeface="Times New Roman" pitchFamily="18" charset="0"/>
              </a:rPr>
              <a:t> </a:t>
            </a:r>
            <a:r>
              <a:rPr lang="en-US" sz="3200" i="1" dirty="0">
                <a:latin typeface="+mn-lt"/>
                <a:cs typeface="Times New Roman" pitchFamily="18" charset="0"/>
              </a:rPr>
              <a:t>Departments</a:t>
            </a:r>
            <a:br>
              <a:rPr lang="en-US" sz="3200" i="1" dirty="0">
                <a:latin typeface="+mn-lt"/>
                <a:cs typeface="Times New Roman" pitchFamily="18" charset="0"/>
              </a:rPr>
            </a:br>
            <a:r>
              <a:rPr lang="en-US" sz="3200" i="1" dirty="0">
                <a:latin typeface="+mn-lt"/>
                <a:cs typeface="Times New Roman" pitchFamily="18" charset="0"/>
              </a:rPr>
              <a:t>Southern California Coastal Water Research Project</a:t>
            </a:r>
            <a:endParaRPr lang="en-US" sz="3200" i="1" dirty="0">
              <a:latin typeface="+mn-lt"/>
            </a:endParaRPr>
          </a:p>
        </p:txBody>
      </p:sp>
      <p:pic>
        <p:nvPicPr>
          <p:cNvPr id="16391" name="Picture 3" descr="Final logo 2 inch anti alias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5519738"/>
            <a:ext cx="1828800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en-US" sz="4000" smtClean="0">
                <a:solidFill>
                  <a:srgbClr val="FFC000"/>
                </a:solidFill>
              </a:rPr>
              <a:t>Main Messages on Wet Weather Runoff</a:t>
            </a:r>
          </a:p>
        </p:txBody>
      </p:sp>
      <p:sp>
        <p:nvSpPr>
          <p:cNvPr id="29698" name="Content Placeholder 4"/>
          <p:cNvSpPr>
            <a:spLocks noGrp="1"/>
          </p:cNvSpPr>
          <p:nvPr>
            <p:ph idx="1"/>
          </p:nvPr>
        </p:nvSpPr>
        <p:spPr>
          <a:xfrm>
            <a:off x="304800" y="1363663"/>
            <a:ext cx="3606800" cy="5494337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Main sources vary by constituent</a:t>
            </a:r>
            <a:endParaRPr lang="en-US" sz="2800" i="1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640080" lvl="1" indent="-246888" fontAlgn="auto">
              <a:spcAft>
                <a:spcPts val="0"/>
              </a:spcAft>
              <a:buFontTx/>
              <a:buNone/>
              <a:defRPr/>
            </a:pPr>
            <a:endParaRPr lang="en-US" sz="1600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Natural areas contribute low background levels, but may be substantial for some constituents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18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smtClean="0"/>
              <a:t>Important to understand factors driving variability </a:t>
            </a:r>
          </a:p>
          <a:p>
            <a:pPr marL="640080" lvl="1" indent="-246888" fontAlgn="auto">
              <a:spcAft>
                <a:spcPts val="0"/>
              </a:spcAft>
              <a:buFont typeface="Calibri" pitchFamily="34" charset="0"/>
              <a:buChar char="–"/>
              <a:defRPr/>
            </a:pPr>
            <a:r>
              <a:rPr lang="en-US" dirty="0" smtClean="0"/>
              <a:t>Affects strategy for managing stormwater as a resource</a:t>
            </a:r>
            <a:endParaRPr lang="en-US" sz="2200" dirty="0" smtClean="0">
              <a:sym typeface="Wingdings" pitchFamily="2" charset="2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 smtClean="0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3663" y="3273425"/>
            <a:ext cx="4852987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en-US" sz="3600" b="1" smtClean="0">
                <a:solidFill>
                  <a:srgbClr val="FFC000"/>
                </a:solidFill>
              </a:rPr>
              <a:t>What About Dry Weather Runoff?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0688" y="1789113"/>
            <a:ext cx="5051425" cy="418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4467225" y="6065838"/>
            <a:ext cx="10763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Source: USGS</a:t>
            </a:r>
          </a:p>
        </p:txBody>
      </p:sp>
      <p:pic>
        <p:nvPicPr>
          <p:cNvPr id="25605" name="Picture 2" descr="D:\My Papers\CTAG presentation\Pictures\benedict\benedict dr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08600" y="1573213"/>
            <a:ext cx="3657600" cy="274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676900" y="4789488"/>
            <a:ext cx="3294063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1775" indent="-231775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baseline="0" dirty="0">
                <a:latin typeface="+mn-lt"/>
              </a:rPr>
              <a:t>Region has on average 345 dry days per year</a:t>
            </a:r>
          </a:p>
          <a:p>
            <a:pPr marL="231775" indent="-231775">
              <a:spcBef>
                <a:spcPts val="1200"/>
              </a:spcBef>
              <a:defRPr/>
            </a:pP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en-US" sz="4000" smtClean="0">
                <a:solidFill>
                  <a:srgbClr val="FFC000"/>
                </a:solidFill>
              </a:rPr>
              <a:t>Main Messages on Dry Weather Runoff</a:t>
            </a:r>
          </a:p>
        </p:txBody>
      </p:sp>
      <p:sp>
        <p:nvSpPr>
          <p:cNvPr id="2052" name="Content Placeholder 4"/>
          <p:cNvSpPr>
            <a:spLocks noGrp="1"/>
          </p:cNvSpPr>
          <p:nvPr>
            <p:ph idx="1"/>
          </p:nvPr>
        </p:nvSpPr>
        <p:spPr>
          <a:xfrm>
            <a:off x="304800" y="1363663"/>
            <a:ext cx="3606800" cy="5037137"/>
          </a:xfrm>
        </p:spPr>
        <p:txBody>
          <a:bodyPr/>
          <a:lstStyle/>
          <a:p>
            <a:r>
              <a:rPr lang="en-US" sz="2800" smtClean="0"/>
              <a:t>Can be as major load, particularly during dry years</a:t>
            </a:r>
          </a:p>
          <a:p>
            <a:pPr lvl="1">
              <a:buFont typeface="Wingdings 2" pitchFamily="18" charset="2"/>
              <a:buNone/>
            </a:pPr>
            <a:endParaRPr lang="en-US" i="1" smtClean="0"/>
          </a:p>
          <a:p>
            <a:pPr lvl="1">
              <a:buFontTx/>
              <a:buNone/>
            </a:pPr>
            <a:endParaRPr lang="en-US" sz="1600" smtClean="0"/>
          </a:p>
          <a:p>
            <a:endParaRPr lang="en-US" sz="1800" smtClean="0"/>
          </a:p>
          <a:p>
            <a:endParaRPr lang="en-US" smtClean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011613" y="1668463"/>
          <a:ext cx="4611687" cy="3338512"/>
        </p:xfrm>
        <a:graphic>
          <a:graphicData uri="http://schemas.openxmlformats.org/presentationml/2006/ole">
            <p:oleObj spid="_x0000_s2050" name="Chart" r:id="rId4" imgW="4663802" imgH="3376046" progId="Excel.Chart.8">
              <p:embed/>
            </p:oleObj>
          </a:graphicData>
        </a:graphic>
      </p:graphicFrame>
      <p:sp>
        <p:nvSpPr>
          <p:cNvPr id="7" name="Content Placeholder 4"/>
          <p:cNvSpPr txBox="1">
            <a:spLocks/>
          </p:cNvSpPr>
          <p:nvPr/>
        </p:nvSpPr>
        <p:spPr>
          <a:xfrm>
            <a:off x="4283075" y="5046663"/>
            <a:ext cx="4213225" cy="134302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en-US" sz="2000" i="1" baseline="0" dirty="0">
                <a:solidFill>
                  <a:srgbClr val="FFC000"/>
                </a:solidFill>
                <a:latin typeface="+mn-lt"/>
              </a:rPr>
              <a:t>Contribution of Dry Weather Load (30-year simulation – </a:t>
            </a:r>
            <a:r>
              <a:rPr lang="en-US" sz="2000" i="1" baseline="0" dirty="0" err="1">
                <a:solidFill>
                  <a:srgbClr val="FFC000"/>
                </a:solidFill>
                <a:latin typeface="+mn-lt"/>
              </a:rPr>
              <a:t>Ballona</a:t>
            </a:r>
            <a:r>
              <a:rPr lang="en-US" sz="2000" i="1" baseline="0" dirty="0">
                <a:solidFill>
                  <a:srgbClr val="FFC000"/>
                </a:solidFill>
                <a:latin typeface="+mn-lt"/>
              </a:rPr>
              <a:t> Creek)</a:t>
            </a:r>
            <a:endParaRPr lang="en-US" sz="2000" i="1" baseline="0" dirty="0">
              <a:latin typeface="+mn-lt"/>
            </a:endParaRPr>
          </a:p>
          <a:p>
            <a:pPr marL="274320" indent="-274320" algn="ctr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endParaRPr lang="en-US" sz="2000" i="1" baseline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en-US" sz="4000" smtClean="0">
                <a:solidFill>
                  <a:srgbClr val="FFC000"/>
                </a:solidFill>
              </a:rPr>
              <a:t>Main Messages on Dry Weather Runoff</a:t>
            </a:r>
          </a:p>
        </p:txBody>
      </p:sp>
      <p:sp>
        <p:nvSpPr>
          <p:cNvPr id="29698" name="Content Placeholder 4"/>
          <p:cNvSpPr>
            <a:spLocks noGrp="1"/>
          </p:cNvSpPr>
          <p:nvPr>
            <p:ph idx="1"/>
          </p:nvPr>
        </p:nvSpPr>
        <p:spPr>
          <a:xfrm>
            <a:off x="304800" y="1595438"/>
            <a:ext cx="3606800" cy="5037137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smtClean="0">
                <a:solidFill>
                  <a:schemeClr val="tx1">
                    <a:lumMod val="65000"/>
                  </a:schemeClr>
                </a:solidFill>
              </a:rPr>
              <a:t>Can be as major load, particularly during dry years</a:t>
            </a:r>
            <a:endParaRPr lang="en-US" sz="2800" i="1" dirty="0" smtClean="0">
              <a:solidFill>
                <a:schemeClr val="tx1">
                  <a:lumMod val="65000"/>
                </a:schemeClr>
              </a:solidFill>
            </a:endParaRPr>
          </a:p>
          <a:p>
            <a:pPr marL="640080" lvl="1" indent="-246888" fontAlgn="auto">
              <a:spcAft>
                <a:spcPts val="0"/>
              </a:spcAft>
              <a:buFontTx/>
              <a:buNone/>
              <a:defRPr/>
            </a:pPr>
            <a:endParaRPr lang="en-US" sz="16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smtClean="0"/>
              <a:t>Again, natural loadings can be substantial for some constituents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4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18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 smtClean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4237038" y="5249863"/>
            <a:ext cx="4213225" cy="134143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en-US" sz="2000" i="1" baseline="0" dirty="0">
                <a:solidFill>
                  <a:srgbClr val="FFC000"/>
                </a:solidFill>
                <a:latin typeface="+mn-lt"/>
              </a:rPr>
              <a:t>Dry Weather Concentrations of Nutrients– Natural Versus Developed</a:t>
            </a:r>
            <a:endParaRPr lang="en-US" sz="2000" i="1" baseline="0" dirty="0">
              <a:latin typeface="+mn-lt"/>
            </a:endParaRPr>
          </a:p>
          <a:p>
            <a:pPr marL="274320" indent="-274320" algn="ctr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endParaRPr lang="en-US" sz="2000" i="1" baseline="0" dirty="0">
              <a:latin typeface="+mn-lt"/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3957638" y="2017713"/>
          <a:ext cx="4832350" cy="3214687"/>
        </p:xfrm>
        <a:graphic>
          <a:graphicData uri="http://schemas.openxmlformats.org/presentationml/2006/ole">
            <p:oleObj spid="_x0000_s3074" name="SPW 8.0 Graph" r:id="rId4" imgW="5576760" imgH="3922560" progId="SigmaPlotGraphicObject.7">
              <p:embed/>
            </p:oleObj>
          </a:graphicData>
        </a:graphic>
      </p:graphicFrame>
      <p:pic>
        <p:nvPicPr>
          <p:cNvPr id="307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35863" y="1797050"/>
            <a:ext cx="1247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128000" cy="1143000"/>
          </a:xfrm>
        </p:spPr>
        <p:txBody>
          <a:bodyPr/>
          <a:lstStyle/>
          <a:p>
            <a:r>
              <a:rPr lang="en-US" sz="3600" smtClean="0">
                <a:solidFill>
                  <a:srgbClr val="FFC000"/>
                </a:solidFill>
              </a:rPr>
              <a:t>Emerging Management Issues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720725" y="1892300"/>
            <a:ext cx="7654925" cy="4114800"/>
          </a:xfrm>
        </p:spPr>
        <p:txBody>
          <a:bodyPr/>
          <a:lstStyle/>
          <a:p>
            <a:pPr>
              <a:buSzTx/>
            </a:pPr>
            <a:r>
              <a:rPr lang="en-US" sz="2800" smtClean="0"/>
              <a:t>Biological quality of streams</a:t>
            </a:r>
          </a:p>
          <a:p>
            <a:pPr>
              <a:buSzTx/>
            </a:pPr>
            <a:endParaRPr lang="en-US" sz="2800" smtClean="0"/>
          </a:p>
          <a:p>
            <a:pPr>
              <a:buSzTx/>
            </a:pPr>
            <a:r>
              <a:rPr lang="en-US" sz="2800" smtClean="0"/>
              <a:t>Hydromodification</a:t>
            </a:r>
          </a:p>
          <a:p>
            <a:pPr>
              <a:buSzTx/>
            </a:pPr>
            <a:endParaRPr lang="en-US" sz="2800" smtClean="0"/>
          </a:p>
          <a:p>
            <a:pPr>
              <a:buSzTx/>
            </a:pPr>
            <a:r>
              <a:rPr lang="en-US" sz="2800" smtClean="0"/>
              <a:t>Contaminants of emerging concern</a:t>
            </a:r>
          </a:p>
          <a:p>
            <a:pPr>
              <a:buSzTx/>
            </a:pPr>
            <a:endParaRPr lang="en-US" sz="2800" smtClean="0"/>
          </a:p>
          <a:p>
            <a:pPr>
              <a:buSzTx/>
            </a:pPr>
            <a:r>
              <a:rPr lang="en-US" sz="2800" smtClean="0"/>
              <a:t>Recycled water</a:t>
            </a:r>
          </a:p>
          <a:p>
            <a:pPr>
              <a:buSzTx/>
            </a:pPr>
            <a:endParaRPr lang="en-US" sz="2400" smtClean="0"/>
          </a:p>
        </p:txBody>
      </p:sp>
      <p:sp>
        <p:nvSpPr>
          <p:cNvPr id="6" name="Rounded Rectangle 5"/>
          <p:cNvSpPr/>
          <p:nvPr/>
        </p:nvSpPr>
        <p:spPr>
          <a:xfrm>
            <a:off x="498475" y="1666875"/>
            <a:ext cx="5173663" cy="1933575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31775"/>
            <a:ext cx="7772400" cy="1143000"/>
          </a:xfrm>
        </p:spPr>
        <p:txBody>
          <a:bodyPr/>
          <a:lstStyle/>
          <a:p>
            <a:pPr algn="ctr"/>
            <a:r>
              <a:rPr lang="en-US" sz="3600" b="1" smtClean="0">
                <a:solidFill>
                  <a:srgbClr val="FFC000"/>
                </a:solidFill>
              </a:rPr>
              <a:t>Effects of Watershed Urbanization Go Beyond Water Quality</a:t>
            </a:r>
          </a:p>
        </p:txBody>
      </p:sp>
      <p:sp>
        <p:nvSpPr>
          <p:cNvPr id="27651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4419600" cy="4114800"/>
          </a:xfrm>
        </p:spPr>
        <p:txBody>
          <a:bodyPr/>
          <a:lstStyle/>
          <a:p>
            <a:r>
              <a:rPr lang="en-US" sz="2800" smtClean="0"/>
              <a:t>Water quality/toxicity</a:t>
            </a:r>
          </a:p>
          <a:p>
            <a:endParaRPr lang="en-US" sz="2800" smtClean="0"/>
          </a:p>
          <a:p>
            <a:r>
              <a:rPr lang="en-US" sz="2800" smtClean="0"/>
              <a:t>Physical structure</a:t>
            </a:r>
          </a:p>
          <a:p>
            <a:endParaRPr lang="en-US" sz="2800" smtClean="0"/>
          </a:p>
          <a:p>
            <a:r>
              <a:rPr lang="en-US" sz="2800" smtClean="0"/>
              <a:t>Habitat condition</a:t>
            </a:r>
          </a:p>
          <a:p>
            <a:endParaRPr lang="en-US" sz="2800" smtClean="0"/>
          </a:p>
          <a:p>
            <a:pPr>
              <a:lnSpc>
                <a:spcPct val="80000"/>
              </a:lnSpc>
            </a:pPr>
            <a:r>
              <a:rPr lang="en-US" sz="2800" smtClean="0"/>
              <a:t>Water quantity/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smtClean="0"/>
              <a:t>   hydrodynamics</a:t>
            </a:r>
          </a:p>
        </p:txBody>
      </p:sp>
      <p:pic>
        <p:nvPicPr>
          <p:cNvPr id="27652" name="Picture 5" descr="http://www.tempe.gov/lake/Water/Water/2005-01-07%20west%20dams,%20Arts%20Cen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0913" y="4949825"/>
            <a:ext cx="2930525" cy="19081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7653" name="Picture 7" descr="W:\Section 104_MS\CRAM\calibration\photos_calibration sites\riverine random shots\SGLT-506\100_33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46525" y="3684588"/>
            <a:ext cx="2859088" cy="190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 descr="chorroflats030904_14"/>
          <p:cNvPicPr>
            <a:picLocks noChangeAspect="1" noChangeArrowheads="1"/>
          </p:cNvPicPr>
          <p:nvPr/>
        </p:nvPicPr>
        <p:blipFill>
          <a:blip r:embed="rId5" cstate="print"/>
          <a:srcRect b="6667"/>
          <a:stretch>
            <a:fillRect/>
          </a:stretch>
        </p:blipFill>
        <p:spPr bwMode="auto">
          <a:xfrm>
            <a:off x="6278563" y="2462213"/>
            <a:ext cx="2638425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655" name="Group 8"/>
          <p:cNvGrpSpPr>
            <a:grpSpLocks/>
          </p:cNvGrpSpPr>
          <p:nvPr/>
        </p:nvGrpSpPr>
        <p:grpSpPr bwMode="auto">
          <a:xfrm>
            <a:off x="4329113" y="1538288"/>
            <a:ext cx="2581275" cy="1876425"/>
            <a:chOff x="-48" y="0"/>
            <a:chExt cx="2928" cy="2160"/>
          </a:xfrm>
        </p:grpSpPr>
        <p:pic>
          <p:nvPicPr>
            <p:cNvPr id="27656" name="Picture 9" descr="latmdlmap"/>
            <p:cNvPicPr>
              <a:picLocks noChangeAspect="1" noChangeArrowheads="1"/>
            </p:cNvPicPr>
            <p:nvPr/>
          </p:nvPicPr>
          <p:blipFill>
            <a:blip r:embed="rId6" cstate="print"/>
            <a:srcRect r="50000" b="51775"/>
            <a:stretch>
              <a:fillRect/>
            </a:stretch>
          </p:blipFill>
          <p:spPr bwMode="auto">
            <a:xfrm>
              <a:off x="-48" y="0"/>
              <a:ext cx="2928" cy="2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57" name="Rectangle 10"/>
            <p:cNvSpPr>
              <a:spLocks noChangeArrowheads="1"/>
            </p:cNvSpPr>
            <p:nvPr/>
          </p:nvSpPr>
          <p:spPr bwMode="auto">
            <a:xfrm>
              <a:off x="2736" y="96"/>
              <a:ext cx="144" cy="2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itle 3"/>
          <p:cNvSpPr>
            <a:spLocks noGrp="1"/>
          </p:cNvSpPr>
          <p:nvPr>
            <p:ph type="title"/>
          </p:nvPr>
        </p:nvSpPr>
        <p:spPr>
          <a:xfrm>
            <a:off x="0" y="161925"/>
            <a:ext cx="9144000" cy="11430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FFC000"/>
                </a:solidFill>
                <a:latin typeface="+mn-lt"/>
              </a:rPr>
              <a:t>Increased Focus on Biological Endpoints in Assessing Effects of Urban Runoff </a:t>
            </a:r>
          </a:p>
        </p:txBody>
      </p:sp>
      <p:sp>
        <p:nvSpPr>
          <p:cNvPr id="28675" name="Content Placeholder 4"/>
          <p:cNvSpPr>
            <a:spLocks noGrp="1"/>
          </p:cNvSpPr>
          <p:nvPr>
            <p:ph idx="1"/>
          </p:nvPr>
        </p:nvSpPr>
        <p:spPr>
          <a:xfrm>
            <a:off x="323850" y="1682750"/>
            <a:ext cx="4884738" cy="5037138"/>
          </a:xfrm>
        </p:spPr>
        <p:txBody>
          <a:bodyPr/>
          <a:lstStyle/>
          <a:p>
            <a:r>
              <a:rPr lang="en-US" sz="2800" smtClean="0"/>
              <a:t>SWRCB working on development of biocriteria for streams, eventually estuaries</a:t>
            </a:r>
          </a:p>
          <a:p>
            <a:pPr>
              <a:buFont typeface="Wingdings 2" pitchFamily="18" charset="2"/>
              <a:buNone/>
            </a:pPr>
            <a:endParaRPr lang="en-US" sz="2800" smtClean="0"/>
          </a:p>
          <a:p>
            <a:r>
              <a:rPr lang="en-US" sz="2800" smtClean="0"/>
              <a:t>Benthic invertebrates first, but over time, other lines of evidence may be included</a:t>
            </a:r>
          </a:p>
          <a:p>
            <a:pPr lvl="1"/>
            <a:r>
              <a:rPr lang="en-US" smtClean="0"/>
              <a:t>Stream algae</a:t>
            </a:r>
          </a:p>
          <a:p>
            <a:pPr lvl="1"/>
            <a:r>
              <a:rPr lang="en-US" smtClean="0"/>
              <a:t>Overall habitat condition</a:t>
            </a:r>
          </a:p>
          <a:p>
            <a:endParaRPr lang="en-US" sz="1800" smtClean="0"/>
          </a:p>
          <a:p>
            <a:endParaRPr lang="en-US" smtClean="0"/>
          </a:p>
        </p:txBody>
      </p:sp>
      <p:pic>
        <p:nvPicPr>
          <p:cNvPr id="28676" name="Picture 6" descr="dragonfl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4050" y="1836738"/>
            <a:ext cx="2449513" cy="1838325"/>
          </a:xfrm>
          <a:prstGeom prst="rect">
            <a:avLst/>
          </a:prstGeom>
          <a:noFill/>
          <a:ln w="28575">
            <a:solidFill>
              <a:srgbClr val="C0C0C0"/>
            </a:solidFill>
            <a:miter lim="800000"/>
            <a:headEnd/>
            <a:tailEnd/>
          </a:ln>
        </p:spPr>
      </p:pic>
      <p:pic>
        <p:nvPicPr>
          <p:cNvPr id="28677" name="Picture 2" descr="IMG_84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32313" y="4797425"/>
            <a:ext cx="2747962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Ventura River mainstem - Summer 2007 - 50% macroalgal cover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80163" y="3281363"/>
            <a:ext cx="231775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TextBox 19"/>
          <p:cNvSpPr txBox="1">
            <a:spLocks noChangeArrowheads="1"/>
          </p:cNvSpPr>
          <p:nvPr/>
        </p:nvSpPr>
        <p:spPr bwMode="auto">
          <a:xfrm>
            <a:off x="6042025" y="1470025"/>
            <a:ext cx="19510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Benthic Invertebrates</a:t>
            </a:r>
          </a:p>
        </p:txBody>
      </p:sp>
      <p:sp>
        <p:nvSpPr>
          <p:cNvPr id="28680" name="TextBox 20"/>
          <p:cNvSpPr txBox="1">
            <a:spLocks noChangeArrowheads="1"/>
          </p:cNvSpPr>
          <p:nvPr/>
        </p:nvSpPr>
        <p:spPr bwMode="auto">
          <a:xfrm>
            <a:off x="4932363" y="4098925"/>
            <a:ext cx="13096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Stream Algae</a:t>
            </a:r>
          </a:p>
        </p:txBody>
      </p:sp>
      <p:sp>
        <p:nvSpPr>
          <p:cNvPr id="28681" name="TextBox 22"/>
          <p:cNvSpPr txBox="1">
            <a:spLocks noChangeArrowheads="1"/>
          </p:cNvSpPr>
          <p:nvPr/>
        </p:nvSpPr>
        <p:spPr bwMode="auto">
          <a:xfrm>
            <a:off x="7258050" y="5603875"/>
            <a:ext cx="1676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In-stream and Riparian Habitat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en-US" sz="3600" smtClean="0">
                <a:solidFill>
                  <a:srgbClr val="FFC000"/>
                </a:solidFill>
              </a:rPr>
              <a:t>Early Messages From Stream Bioassessment</a:t>
            </a:r>
          </a:p>
        </p:txBody>
      </p:sp>
      <p:sp>
        <p:nvSpPr>
          <p:cNvPr id="29699" name="Content Placeholder 4"/>
          <p:cNvSpPr>
            <a:spLocks noGrp="1"/>
          </p:cNvSpPr>
          <p:nvPr>
            <p:ph idx="1"/>
          </p:nvPr>
        </p:nvSpPr>
        <p:spPr>
          <a:xfrm>
            <a:off x="293688" y="1665288"/>
            <a:ext cx="3606800" cy="5037137"/>
          </a:xfrm>
        </p:spPr>
        <p:txBody>
          <a:bodyPr/>
          <a:lstStyle/>
          <a:p>
            <a:r>
              <a:rPr lang="en-US" sz="2800" smtClean="0"/>
              <a:t>Large percentage of stream miles with measureable  effects in region</a:t>
            </a:r>
          </a:p>
          <a:p>
            <a:endParaRPr lang="en-US" sz="2800" smtClean="0"/>
          </a:p>
          <a:p>
            <a:endParaRPr lang="en-US" sz="2800" smtClean="0"/>
          </a:p>
          <a:p>
            <a:pPr lvl="1">
              <a:buFontTx/>
              <a:buNone/>
            </a:pPr>
            <a:endParaRPr lang="en-US" sz="1600" smtClean="0"/>
          </a:p>
          <a:p>
            <a:endParaRPr lang="en-US" smtClean="0"/>
          </a:p>
        </p:txBody>
      </p:sp>
      <p:pic>
        <p:nvPicPr>
          <p:cNvPr id="2970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9213" y="1668463"/>
            <a:ext cx="5133975" cy="396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en-US" sz="3600" smtClean="0">
                <a:solidFill>
                  <a:srgbClr val="FFC000"/>
                </a:solidFill>
              </a:rPr>
              <a:t>Early Messages From Stream Bioassessment</a:t>
            </a:r>
          </a:p>
        </p:txBody>
      </p:sp>
      <p:sp>
        <p:nvSpPr>
          <p:cNvPr id="29698" name="Content Placeholder 4"/>
          <p:cNvSpPr>
            <a:spLocks noGrp="1"/>
          </p:cNvSpPr>
          <p:nvPr>
            <p:ph idx="1"/>
          </p:nvPr>
        </p:nvSpPr>
        <p:spPr>
          <a:xfrm>
            <a:off x="293688" y="1665288"/>
            <a:ext cx="3606800" cy="5037137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smtClean="0">
                <a:solidFill>
                  <a:schemeClr val="tx1">
                    <a:lumMod val="65000"/>
                  </a:schemeClr>
                </a:solidFill>
              </a:rPr>
              <a:t>Large percentage of stream miles impacted in region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8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smtClean="0"/>
              <a:t>Lowest invertebrate IBI scores near urban and </a:t>
            </a:r>
            <a:r>
              <a:rPr lang="en-US" sz="2800" dirty="0" err="1" smtClean="0"/>
              <a:t>ag</a:t>
            </a:r>
            <a:r>
              <a:rPr lang="en-US" sz="2800" dirty="0" smtClean="0"/>
              <a:t> lands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800" dirty="0" smtClean="0"/>
          </a:p>
          <a:p>
            <a:pPr marL="640080" lvl="1" indent="-246888" fontAlgn="auto">
              <a:spcAft>
                <a:spcPts val="0"/>
              </a:spcAft>
              <a:buFontTx/>
              <a:buNone/>
              <a:defRPr/>
            </a:pPr>
            <a:endParaRPr lang="en-US" sz="16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 smtClean="0"/>
          </a:p>
        </p:txBody>
      </p:sp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46513" y="2762250"/>
            <a:ext cx="4881562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3"/>
          <p:cNvSpPr>
            <a:spLocks noGrp="1"/>
          </p:cNvSpPr>
          <p:nvPr>
            <p:ph type="title"/>
          </p:nvPr>
        </p:nvSpPr>
        <p:spPr>
          <a:xfrm>
            <a:off x="463550" y="57150"/>
            <a:ext cx="8680450" cy="1143000"/>
          </a:xfrm>
        </p:spPr>
        <p:txBody>
          <a:bodyPr/>
          <a:lstStyle/>
          <a:p>
            <a:pPr algn="ctr"/>
            <a:r>
              <a:rPr lang="en-US" sz="4000" smtClean="0">
                <a:solidFill>
                  <a:srgbClr val="FFC000"/>
                </a:solidFill>
              </a:rPr>
              <a:t>Early Messages From Stream Bioassessment</a:t>
            </a:r>
          </a:p>
        </p:txBody>
      </p:sp>
      <p:sp>
        <p:nvSpPr>
          <p:cNvPr id="29698" name="Content Placeholder 4"/>
          <p:cNvSpPr>
            <a:spLocks noGrp="1"/>
          </p:cNvSpPr>
          <p:nvPr>
            <p:ph idx="1"/>
          </p:nvPr>
        </p:nvSpPr>
        <p:spPr>
          <a:xfrm>
            <a:off x="304800" y="1363663"/>
            <a:ext cx="3606800" cy="5037137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smtClean="0">
                <a:solidFill>
                  <a:schemeClr val="tx1">
                    <a:lumMod val="65000"/>
                  </a:schemeClr>
                </a:solidFill>
              </a:rPr>
              <a:t>Large percentage of stream miles impacted in region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800" dirty="0" smtClean="0">
              <a:solidFill>
                <a:schemeClr val="tx1">
                  <a:lumMod val="6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smtClean="0">
                <a:solidFill>
                  <a:schemeClr val="tx1">
                    <a:lumMod val="65000"/>
                  </a:schemeClr>
                </a:solidFill>
              </a:rPr>
              <a:t>Lowest invertebrate IBI scores near urban and </a:t>
            </a:r>
            <a:r>
              <a:rPr lang="en-US" sz="2800" dirty="0" err="1" smtClean="0">
                <a:solidFill>
                  <a:schemeClr val="tx1">
                    <a:lumMod val="65000"/>
                  </a:schemeClr>
                </a:solidFill>
              </a:rPr>
              <a:t>ag</a:t>
            </a:r>
            <a:r>
              <a:rPr lang="en-US" sz="2800" dirty="0" smtClean="0">
                <a:solidFill>
                  <a:schemeClr val="tx1">
                    <a:lumMod val="65000"/>
                  </a:schemeClr>
                </a:solidFill>
              </a:rPr>
              <a:t> lands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18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smtClean="0"/>
              <a:t>Nutrients, physical habitat disturbance are top stressors</a:t>
            </a:r>
            <a:endParaRPr lang="en-US" sz="2400" dirty="0" smtClean="0">
              <a:sym typeface="Wingdings" pitchFamily="2" charset="2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 smtClean="0"/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3" cstate="print"/>
          <a:srcRect t="4581" r="5595"/>
          <a:stretch>
            <a:fillRect/>
          </a:stretch>
        </p:blipFill>
        <p:spPr bwMode="auto">
          <a:xfrm>
            <a:off x="3960813" y="2859088"/>
            <a:ext cx="4916487" cy="35655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31749" name="TextBox 6"/>
          <p:cNvSpPr txBox="1">
            <a:spLocks noChangeArrowheads="1"/>
          </p:cNvSpPr>
          <p:nvPr/>
        </p:nvSpPr>
        <p:spPr bwMode="auto">
          <a:xfrm>
            <a:off x="5035550" y="1470025"/>
            <a:ext cx="22796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aseline="0"/>
              <a:t>Risk of Low Invertebrate IBI score associated with stressors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85800" y="206375"/>
            <a:ext cx="7772400" cy="1338263"/>
          </a:xfrm>
        </p:spPr>
        <p:txBody>
          <a:bodyPr/>
          <a:lstStyle/>
          <a:p>
            <a:pPr algn="ctr"/>
            <a:r>
              <a:rPr lang="en-US" sz="3600" smtClean="0">
                <a:solidFill>
                  <a:srgbClr val="FFC000"/>
                </a:solidFill>
              </a:rPr>
              <a:t>Increased Focus on Stormwater, As Point Sources Are Reduced</a:t>
            </a:r>
          </a:p>
        </p:txBody>
      </p:sp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3" cstate="print"/>
          <a:srcRect b="11711"/>
          <a:stretch>
            <a:fillRect/>
          </a:stretch>
        </p:blipFill>
        <p:spPr bwMode="auto">
          <a:xfrm>
            <a:off x="1400175" y="2287588"/>
            <a:ext cx="6319838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2476500" y="1831975"/>
            <a:ext cx="42449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Annual Load</a:t>
            </a:r>
            <a:r>
              <a:rPr lang="en-US" baseline="0"/>
              <a:t> </a:t>
            </a:r>
            <a:r>
              <a:rPr lang="en-US"/>
              <a:t>Total Combined Metals to the SCB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 descr="impervious cover examples"/>
          <p:cNvPicPr>
            <a:picLocks noChangeAspect="1" noChangeArrowheads="1"/>
          </p:cNvPicPr>
          <p:nvPr/>
        </p:nvPicPr>
        <p:blipFill>
          <a:blip r:embed="rId3" cstate="print"/>
          <a:srcRect t="1642" b="2927"/>
          <a:stretch>
            <a:fillRect/>
          </a:stretch>
        </p:blipFill>
        <p:spPr bwMode="auto">
          <a:xfrm>
            <a:off x="0" y="1346200"/>
            <a:ext cx="4479925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>
          <a:xfrm>
            <a:off x="674226" y="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FFC000"/>
                </a:solidFill>
              </a:rPr>
              <a:t>Effect of Increased Impervious Cover- Hydromodification</a:t>
            </a:r>
          </a:p>
        </p:txBody>
      </p:sp>
      <p:grpSp>
        <p:nvGrpSpPr>
          <p:cNvPr id="32772" name="Group 7"/>
          <p:cNvGrpSpPr>
            <a:grpSpLocks/>
          </p:cNvGrpSpPr>
          <p:nvPr/>
        </p:nvGrpSpPr>
        <p:grpSpPr bwMode="auto">
          <a:xfrm>
            <a:off x="4651375" y="1312863"/>
            <a:ext cx="4492625" cy="3370262"/>
            <a:chOff x="2906" y="2034"/>
            <a:chExt cx="2830" cy="2123"/>
          </a:xfrm>
        </p:grpSpPr>
        <p:pic>
          <p:nvPicPr>
            <p:cNvPr id="32775" name="Picture 8" descr="Kehe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06" y="2034"/>
              <a:ext cx="2830" cy="2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76" name="Text Box 9"/>
            <p:cNvSpPr txBox="1">
              <a:spLocks noChangeArrowheads="1"/>
            </p:cNvSpPr>
            <p:nvPr/>
          </p:nvSpPr>
          <p:spPr bwMode="auto">
            <a:xfrm>
              <a:off x="3841" y="3917"/>
              <a:ext cx="110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schemeClr val="bg1"/>
                  </a:solidFill>
                </a:rPr>
                <a:t>Hydromodification</a:t>
              </a:r>
            </a:p>
          </p:txBody>
        </p:sp>
      </p:grpSp>
      <p:sp>
        <p:nvSpPr>
          <p:cNvPr id="32773" name="AutoShape 10"/>
          <p:cNvSpPr>
            <a:spLocks noChangeArrowheads="1"/>
          </p:cNvSpPr>
          <p:nvPr/>
        </p:nvSpPr>
        <p:spPr bwMode="auto">
          <a:xfrm>
            <a:off x="4370388" y="2476500"/>
            <a:ext cx="976312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738688" y="4814888"/>
            <a:ext cx="4090987" cy="2317750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800" baseline="0" dirty="0">
                <a:latin typeface="+mn-lt"/>
              </a:rPr>
              <a:t>Infrastructure damage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800" baseline="0" dirty="0" err="1">
                <a:latin typeface="+mn-lt"/>
              </a:rPr>
              <a:t>Instream</a:t>
            </a:r>
            <a:r>
              <a:rPr lang="en-US" sz="2800" baseline="0" dirty="0">
                <a:latin typeface="+mn-lt"/>
              </a:rPr>
              <a:t> habitat loss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800" baseline="0" dirty="0">
                <a:latin typeface="+mn-lt"/>
              </a:rPr>
              <a:t>Coastal erosion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2738"/>
            <a:ext cx="9144000" cy="1143000"/>
          </a:xfrm>
        </p:spPr>
        <p:txBody>
          <a:bodyPr/>
          <a:lstStyle/>
          <a:p>
            <a:pPr algn="ctr"/>
            <a:r>
              <a:rPr lang="en-US" sz="3600" smtClean="0">
                <a:solidFill>
                  <a:srgbClr val="FFC000"/>
                </a:solidFill>
              </a:rPr>
              <a:t>SCCWRP is Developing Modeling Tools To   Support Management of Hydromodification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idx="1"/>
          </p:nvPr>
        </p:nvSpPr>
        <p:spPr>
          <a:xfrm>
            <a:off x="384175" y="1695450"/>
            <a:ext cx="8526463" cy="4114800"/>
          </a:xfrm>
        </p:spPr>
        <p:txBody>
          <a:bodyPr>
            <a:normAutofit/>
          </a:bodyPr>
          <a:lstStyle/>
          <a:p>
            <a:pPr marL="609600" indent="-60960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SzPct val="75000"/>
              <a:buFontTx/>
              <a:buAutoNum type="arabicPeriod"/>
              <a:defRPr/>
            </a:pPr>
            <a:endParaRPr lang="en-US" sz="2400" dirty="0" smtClean="0"/>
          </a:p>
          <a:p>
            <a:pPr marL="609600" indent="-60960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SzPct val="75000"/>
              <a:buFontTx/>
              <a:buAutoNum type="arabicPeriod"/>
              <a:defRPr/>
            </a:pPr>
            <a:r>
              <a:rPr lang="en-US" sz="2400" dirty="0" smtClean="0"/>
              <a:t>Which streams are at the greatest risk of effects of </a:t>
            </a:r>
            <a:r>
              <a:rPr lang="en-US" sz="2400" dirty="0" err="1" smtClean="0"/>
              <a:t>hydromodification</a:t>
            </a:r>
            <a:r>
              <a:rPr lang="en-US" sz="2400" dirty="0" smtClean="0"/>
              <a:t>?           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Screening Tool</a:t>
            </a:r>
          </a:p>
          <a:p>
            <a:pPr marL="609600" indent="-60960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SzPct val="75000"/>
              <a:buFontTx/>
              <a:buAutoNum type="arabicPeriod"/>
              <a:defRPr/>
            </a:pPr>
            <a:endParaRPr lang="en-US" sz="2400" dirty="0" smtClean="0"/>
          </a:p>
          <a:p>
            <a:pPr marL="609600" indent="-60960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SzPct val="75000"/>
              <a:buFontTx/>
              <a:buAutoNum type="arabicPeriod"/>
              <a:defRPr/>
            </a:pPr>
            <a:r>
              <a:rPr lang="en-US" sz="2400" dirty="0" smtClean="0"/>
              <a:t>What are the anticipated effects in terms of increased erosion, sedimentation, or habitat loss, associated with increases in impervious cover?          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Modeling Tools</a:t>
            </a:r>
          </a:p>
          <a:p>
            <a:pPr marL="609600" indent="-60960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SzPct val="75000"/>
              <a:buFontTx/>
              <a:buAutoNum type="arabicPeriod"/>
              <a:defRPr/>
            </a:pPr>
            <a:endParaRPr lang="en-US" sz="2400" dirty="0" smtClean="0"/>
          </a:p>
          <a:p>
            <a:pPr marL="609600" indent="-60960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SzPct val="75000"/>
              <a:buFontTx/>
              <a:buAutoNum type="arabicPeriod"/>
              <a:defRPr/>
            </a:pPr>
            <a:r>
              <a:rPr lang="en-US" sz="2400" dirty="0" smtClean="0"/>
              <a:t>What are some potential management measures that could be implemented to offset hydromodification effects?</a:t>
            </a:r>
            <a:r>
              <a:rPr lang="en-US" sz="2000" dirty="0" smtClean="0"/>
              <a:t>                          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Management Tools</a:t>
            </a:r>
          </a:p>
        </p:txBody>
      </p:sp>
      <p:sp>
        <p:nvSpPr>
          <p:cNvPr id="4" name="Right Arrow 3"/>
          <p:cNvSpPr/>
          <p:nvPr/>
        </p:nvSpPr>
        <p:spPr bwMode="auto">
          <a:xfrm>
            <a:off x="3598863" y="2516188"/>
            <a:ext cx="666750" cy="24606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Times" pitchFamily="18" charset="0"/>
            </a:endParaRPr>
          </a:p>
        </p:txBody>
      </p:sp>
      <p:sp>
        <p:nvSpPr>
          <p:cNvPr id="5" name="Right Arrow 4"/>
          <p:cNvSpPr/>
          <p:nvPr/>
        </p:nvSpPr>
        <p:spPr bwMode="auto">
          <a:xfrm>
            <a:off x="3368675" y="3959225"/>
            <a:ext cx="666750" cy="24765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Times" pitchFamily="18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7693025" y="5094288"/>
            <a:ext cx="666750" cy="24606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682625"/>
            <a:ext cx="82296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FFC000"/>
                </a:solidFill>
              </a:rPr>
              <a:t>What Can We Do?</a:t>
            </a:r>
            <a:r>
              <a:rPr lang="en-US" sz="300" dirty="0" smtClean="0">
                <a:solidFill>
                  <a:srgbClr val="FFC000"/>
                </a:solidFill>
              </a:rPr>
              <a:t/>
            </a:r>
            <a:br>
              <a:rPr lang="en-US" sz="300" dirty="0" smtClean="0">
                <a:solidFill>
                  <a:srgbClr val="FFC000"/>
                </a:solidFill>
              </a:rPr>
            </a:br>
            <a:r>
              <a:rPr lang="en-US" sz="300" dirty="0" smtClean="0">
                <a:solidFill>
                  <a:srgbClr val="FFC000"/>
                </a:solidFill>
              </a:rPr>
              <a:t> </a:t>
            </a:r>
            <a:r>
              <a:rPr lang="en-US" sz="4000" dirty="0" smtClean="0">
                <a:solidFill>
                  <a:srgbClr val="FFC000"/>
                </a:solidFill>
              </a:rPr>
              <a:t/>
            </a:r>
            <a:br>
              <a:rPr lang="en-US" sz="4000" dirty="0" smtClean="0">
                <a:solidFill>
                  <a:srgbClr val="FFC000"/>
                </a:solidFill>
              </a:rPr>
            </a:br>
            <a:r>
              <a:rPr lang="en-US" sz="3100" i="1" dirty="0" smtClean="0">
                <a:solidFill>
                  <a:schemeClr val="tx1"/>
                </a:solidFill>
              </a:rPr>
              <a:t>Adverse effects of hydromodification and urban runoff must be addressed at watershed scale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52400" y="2108200"/>
            <a:ext cx="41910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u="sng" smtClean="0">
                <a:solidFill>
                  <a:schemeClr val="accent2"/>
                </a:solidFill>
              </a:rPr>
              <a:t>General Concepts</a:t>
            </a:r>
          </a:p>
          <a:p>
            <a:r>
              <a:rPr lang="en-US" sz="2400" smtClean="0"/>
              <a:t>Minimize runoff</a:t>
            </a:r>
          </a:p>
          <a:p>
            <a:endParaRPr lang="en-US" sz="2400" smtClean="0"/>
          </a:p>
          <a:p>
            <a:r>
              <a:rPr lang="en-US" sz="2400" smtClean="0"/>
              <a:t>Maximize infiltration</a:t>
            </a:r>
          </a:p>
          <a:p>
            <a:endParaRPr lang="en-US" sz="2400" smtClean="0"/>
          </a:p>
          <a:p>
            <a:r>
              <a:rPr lang="en-US" sz="2400" smtClean="0"/>
              <a:t>Avoid building in floodplains</a:t>
            </a:r>
          </a:p>
          <a:p>
            <a:endParaRPr lang="en-US" sz="2400" smtClean="0"/>
          </a:p>
          <a:p>
            <a:r>
              <a:rPr lang="en-US" sz="2400" smtClean="0"/>
              <a:t>Education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2178050"/>
            <a:ext cx="44958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u="sng" smtClean="0">
                <a:solidFill>
                  <a:schemeClr val="accent2"/>
                </a:solidFill>
              </a:rPr>
              <a:t>Approaches</a:t>
            </a:r>
          </a:p>
          <a:p>
            <a:r>
              <a:rPr lang="en-US" sz="2400" smtClean="0"/>
              <a:t>Better Site Planning</a:t>
            </a:r>
          </a:p>
          <a:p>
            <a:endParaRPr lang="en-US" sz="2400" smtClean="0"/>
          </a:p>
          <a:p>
            <a:r>
              <a:rPr lang="en-US" sz="2400" smtClean="0"/>
              <a:t>On-site control of runoff</a:t>
            </a:r>
          </a:p>
          <a:p>
            <a:endParaRPr lang="en-US" sz="2400" smtClean="0"/>
          </a:p>
          <a:p>
            <a:r>
              <a:rPr lang="en-US" sz="2400" smtClean="0"/>
              <a:t>Biotechnical stream stabilization</a:t>
            </a:r>
          </a:p>
          <a:p>
            <a:endParaRPr lang="en-US" sz="2400" smtClean="0"/>
          </a:p>
          <a:p>
            <a:r>
              <a:rPr lang="en-US" sz="2400" smtClean="0"/>
              <a:t>Stream restoration</a:t>
            </a:r>
          </a:p>
          <a:p>
            <a:endParaRPr lang="en-US" sz="2400" smtClean="0"/>
          </a:p>
        </p:txBody>
      </p:sp>
      <p:sp>
        <p:nvSpPr>
          <p:cNvPr id="6" name="TextBox 5"/>
          <p:cNvSpPr txBox="1"/>
          <p:nvPr/>
        </p:nvSpPr>
        <p:spPr>
          <a:xfrm>
            <a:off x="0" y="6066782"/>
            <a:ext cx="9112250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i="1" baseline="0" dirty="0"/>
              <a:t>These General Principles Will Improve Physical and Biological Condition, and Ameliorate Water Quality</a:t>
            </a:r>
            <a:endParaRPr lang="en-US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3058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smtClean="0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>
            <a:lum bright="2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288925" y="152400"/>
            <a:ext cx="26177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</a:rPr>
              <a:t>THANK YOU</a:t>
            </a: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53988" y="4095750"/>
            <a:ext cx="6408737" cy="22479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en-US" sz="2800" baseline="0" dirty="0">
                <a:solidFill>
                  <a:schemeClr val="bg1"/>
                </a:solidFill>
                <a:latin typeface="+mn-lt"/>
              </a:rPr>
              <a:t>For more information contact: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endParaRPr lang="en-US" sz="2800" baseline="0" dirty="0">
              <a:solidFill>
                <a:schemeClr val="bg1"/>
              </a:solidFill>
              <a:latin typeface="+mn-lt"/>
            </a:endParaRP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en-US" sz="2800" baseline="0" dirty="0">
                <a:solidFill>
                  <a:schemeClr val="bg1"/>
                </a:solidFill>
                <a:latin typeface="+mn-lt"/>
              </a:rPr>
              <a:t>Eric Stein: erics@sccwrp.org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en-US" sz="2800" baseline="0" dirty="0">
                <a:solidFill>
                  <a:schemeClr val="bg1"/>
                </a:solidFill>
                <a:latin typeface="+mn-lt"/>
              </a:rPr>
              <a:t>Martha Sutula: marthas@sccwrp.org</a:t>
            </a:r>
            <a:endParaRPr lang="en-US" sz="2600" baseline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2" descr="C:\Documents and Settings\bbledsoe\My Documents\Brian\Presentations\Misc_Pictures\Stormwater\nrcs_las_vegas_spraw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90800"/>
            <a:ext cx="4051300" cy="360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en-US" sz="3600" b="1" smtClean="0">
                <a:solidFill>
                  <a:srgbClr val="FFC000"/>
                </a:solidFill>
              </a:rPr>
              <a:t>Origins of Storm Water Pollution- Urbanization</a:t>
            </a:r>
          </a:p>
        </p:txBody>
      </p:sp>
      <p:grpSp>
        <p:nvGrpSpPr>
          <p:cNvPr id="18436" name="Group 11"/>
          <p:cNvGrpSpPr>
            <a:grpSpLocks/>
          </p:cNvGrpSpPr>
          <p:nvPr/>
        </p:nvGrpSpPr>
        <p:grpSpPr bwMode="auto">
          <a:xfrm>
            <a:off x="3454400" y="1538288"/>
            <a:ext cx="3281363" cy="3248025"/>
            <a:chOff x="2553" y="701"/>
            <a:chExt cx="3207" cy="2611"/>
          </a:xfrm>
        </p:grpSpPr>
        <p:pic>
          <p:nvPicPr>
            <p:cNvPr id="18438" name="Picture 9" descr="C:\My Files\Temp\flood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53" y="720"/>
              <a:ext cx="3207" cy="2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39" name="Text Box 10"/>
            <p:cNvSpPr txBox="1">
              <a:spLocks noChangeArrowheads="1"/>
            </p:cNvSpPr>
            <p:nvPr/>
          </p:nvSpPr>
          <p:spPr bwMode="auto">
            <a:xfrm>
              <a:off x="3935" y="701"/>
              <a:ext cx="1642" cy="47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 b="1">
                  <a:latin typeface="Calibri" pitchFamily="34" charset="0"/>
                </a:rPr>
                <a:t>LA River - 1938 Flood</a:t>
              </a:r>
            </a:p>
          </p:txBody>
        </p:sp>
      </p:grpSp>
      <p:pic>
        <p:nvPicPr>
          <p:cNvPr id="18437" name="Picture 6" descr="C:\My Files\Temp\LARiver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21363" y="2754313"/>
            <a:ext cx="2973387" cy="396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en-US" sz="3600" b="1" smtClean="0">
                <a:solidFill>
                  <a:srgbClr val="FFC000"/>
                </a:solidFill>
              </a:rPr>
              <a:t>Challenges of Managing Storm Water</a:t>
            </a:r>
            <a:endParaRPr lang="en-US" sz="3600" b="1" smtClean="0">
              <a:solidFill>
                <a:srgbClr val="FFC000"/>
              </a:solidFill>
              <a:latin typeface="Arial" pitchFamily="34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273050" y="1774825"/>
            <a:ext cx="826135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Difficult to understand and predict all the factors that influence storm water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Highly variable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Many sources and influencing factors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z="2800" smtClean="0"/>
              <a:t>Effective management requires tools to increase our understanding</a:t>
            </a:r>
            <a:r>
              <a:rPr lang="en-US" sz="240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Monitoring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Source characterization and identification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Model development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BMP siting and design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458200" cy="1143000"/>
          </a:xfrm>
        </p:spPr>
        <p:txBody>
          <a:bodyPr/>
          <a:lstStyle/>
          <a:p>
            <a:pPr algn="ctr"/>
            <a:r>
              <a:rPr lang="en-US" sz="3600" b="1" smtClean="0">
                <a:solidFill>
                  <a:srgbClr val="FFC000"/>
                </a:solidFill>
              </a:rPr>
              <a:t>Today’s Talk</a:t>
            </a:r>
          </a:p>
        </p:txBody>
      </p:sp>
      <p:sp>
        <p:nvSpPr>
          <p:cNvPr id="20483" name="Content Placeholder 3"/>
          <p:cNvSpPr>
            <a:spLocks noGrp="1"/>
          </p:cNvSpPr>
          <p:nvPr>
            <p:ph idx="1"/>
          </p:nvPr>
        </p:nvSpPr>
        <p:spPr>
          <a:xfrm>
            <a:off x="276225" y="1981200"/>
            <a:ext cx="4568825" cy="4114800"/>
          </a:xfrm>
        </p:spPr>
        <p:txBody>
          <a:bodyPr/>
          <a:lstStyle/>
          <a:p>
            <a:r>
              <a:rPr lang="en-US" sz="2800" smtClean="0"/>
              <a:t>Take home messages from 20 yrs of SCCWRP stormwater research</a:t>
            </a:r>
          </a:p>
          <a:p>
            <a:endParaRPr lang="en-US" sz="2800" smtClean="0"/>
          </a:p>
          <a:p>
            <a:r>
              <a:rPr lang="en-US" sz="2800" smtClean="0"/>
              <a:t>Emerging issues</a:t>
            </a:r>
          </a:p>
          <a:p>
            <a:endParaRPr lang="en-US" sz="2800" smtClean="0"/>
          </a:p>
          <a:p>
            <a:r>
              <a:rPr lang="en-US" sz="2800" smtClean="0"/>
              <a:t>Thoughts on management approaches</a:t>
            </a:r>
          </a:p>
        </p:txBody>
      </p:sp>
      <p:pic>
        <p:nvPicPr>
          <p:cNvPr id="20484" name="Picture 2" descr="Carbon River.jpg"/>
          <p:cNvPicPr>
            <a:picLocks noChangeAspect="1"/>
          </p:cNvPicPr>
          <p:nvPr/>
        </p:nvPicPr>
        <p:blipFill>
          <a:blip r:embed="rId3" cstate="print"/>
          <a:srcRect r="16216"/>
          <a:stretch>
            <a:fillRect/>
          </a:stretch>
        </p:blipFill>
        <p:spPr bwMode="auto">
          <a:xfrm>
            <a:off x="4962525" y="1408113"/>
            <a:ext cx="3870325" cy="346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029" descr="C:\My Files\pictures &amp; graphics\c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40005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282113" cy="1143000"/>
          </a:xfrm>
        </p:spPr>
        <p:txBody>
          <a:bodyPr/>
          <a:lstStyle/>
          <a:p>
            <a:pPr algn="ctr"/>
            <a:r>
              <a:rPr lang="en-US" sz="4000" smtClean="0">
                <a:solidFill>
                  <a:srgbClr val="FFC000"/>
                </a:solidFill>
              </a:rPr>
              <a:t>Potential Sources</a:t>
            </a:r>
          </a:p>
        </p:txBody>
      </p:sp>
      <p:sp>
        <p:nvSpPr>
          <p:cNvPr id="21508" name="Rectangle 1027"/>
          <p:cNvSpPr>
            <a:spLocks noGrp="1" noChangeArrowheads="1"/>
          </p:cNvSpPr>
          <p:nvPr>
            <p:ph idx="1"/>
          </p:nvPr>
        </p:nvSpPr>
        <p:spPr>
          <a:xfrm>
            <a:off x="190500" y="1981200"/>
            <a:ext cx="42672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Anthropogenic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Land uses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Mobile sources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Aerial deposition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Natural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Background</a:t>
            </a:r>
          </a:p>
        </p:txBody>
      </p:sp>
      <p:pic>
        <p:nvPicPr>
          <p:cNvPr id="21509" name="Picture 1028" descr="dot_cs_los_angeles_4"/>
          <p:cNvPicPr>
            <a:picLocks noChangeAspect="1" noChangeArrowheads="1"/>
          </p:cNvPicPr>
          <p:nvPr/>
        </p:nvPicPr>
        <p:blipFill>
          <a:blip r:embed="rId4" cstate="print"/>
          <a:srcRect t="14546"/>
          <a:stretch>
            <a:fillRect/>
          </a:stretch>
        </p:blipFill>
        <p:spPr bwMode="auto">
          <a:xfrm>
            <a:off x="4521200" y="1524000"/>
            <a:ext cx="41910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600075" y="633413"/>
            <a:ext cx="7772400" cy="706437"/>
          </a:xfrm>
        </p:spPr>
        <p:txBody>
          <a:bodyPr/>
          <a:lstStyle/>
          <a:p>
            <a:pPr algn="ctr"/>
            <a:r>
              <a:rPr lang="en-US" sz="3600" b="1" smtClean="0">
                <a:solidFill>
                  <a:srgbClr val="FFC000"/>
                </a:solidFill>
              </a:rPr>
              <a:t>SCCWRP Studies Contributing to Understanding of Stormwater Sources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231775" y="1722438"/>
            <a:ext cx="8653463" cy="4505325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SzPct val="100000"/>
              <a:buFont typeface="Wingdings 2"/>
              <a:buChar char=""/>
              <a:defRPr/>
            </a:pPr>
            <a:r>
              <a:rPr lang="en-US" sz="2800" dirty="0" smtClean="0"/>
              <a:t>Wet weather sampling of land use sites</a:t>
            </a:r>
          </a:p>
          <a:p>
            <a:pPr marL="640080" lvl="1" indent="-246888" fontAlgn="auto">
              <a:spcAft>
                <a:spcPts val="0"/>
              </a:spcAft>
              <a:buFontTx/>
              <a:buChar char="–"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SzPct val="100000"/>
              <a:buFont typeface="Wingdings 2"/>
              <a:buChar char=""/>
              <a:defRPr/>
            </a:pPr>
            <a:r>
              <a:rPr lang="en-US" dirty="0" smtClean="0"/>
              <a:t>Monitoring and modeling of dry weather runoff in LA Region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Sources associated with natural landscapes</a:t>
            </a:r>
          </a:p>
          <a:p>
            <a:pPr marL="640080" lvl="1" indent="-246888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Wet and dry weather concentrations and loads- bacteria, metals and nutrients</a:t>
            </a:r>
          </a:p>
          <a:p>
            <a:pPr marL="640080" lvl="1" indent="-246888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Atmospheric deposition of metals and organics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Studies of fire-related effects on stormwater</a:t>
            </a:r>
          </a:p>
          <a:p>
            <a:pPr marL="640080" lvl="1" indent="-246888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640080" lvl="1" indent="-246888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 smtClean="0"/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en-US" sz="4000" smtClean="0">
                <a:solidFill>
                  <a:srgbClr val="FFC000"/>
                </a:solidFill>
              </a:rPr>
              <a:t>Main Messages on Wet Weather Runoff</a:t>
            </a:r>
          </a:p>
        </p:txBody>
      </p:sp>
      <p:sp>
        <p:nvSpPr>
          <p:cNvPr id="1029" name="Content Placeholder 4"/>
          <p:cNvSpPr>
            <a:spLocks noGrp="1"/>
          </p:cNvSpPr>
          <p:nvPr>
            <p:ph idx="1"/>
          </p:nvPr>
        </p:nvSpPr>
        <p:spPr>
          <a:xfrm>
            <a:off x="304800" y="1676400"/>
            <a:ext cx="3862388" cy="5037138"/>
          </a:xfrm>
        </p:spPr>
        <p:txBody>
          <a:bodyPr/>
          <a:lstStyle/>
          <a:p>
            <a:r>
              <a:rPr lang="en-US" sz="2800" smtClean="0"/>
              <a:t>Main sources vary by constituent</a:t>
            </a:r>
            <a:endParaRPr lang="en-US" sz="2800" i="1" smtClean="0"/>
          </a:p>
          <a:p>
            <a:pPr lvl="1">
              <a:buFont typeface="Arial" pitchFamily="34" charset="0"/>
              <a:buChar char="•"/>
            </a:pPr>
            <a:r>
              <a:rPr lang="en-US" smtClean="0"/>
              <a:t>Metals </a:t>
            </a:r>
            <a:r>
              <a:rPr lang="en-US" smtClean="0">
                <a:sym typeface="Wingdings" pitchFamily="2" charset="2"/>
              </a:rPr>
              <a:t> industrial </a:t>
            </a:r>
          </a:p>
          <a:p>
            <a:pPr lvl="1">
              <a:buFont typeface="Arial" pitchFamily="34" charset="0"/>
              <a:buChar char="•"/>
            </a:pPr>
            <a:r>
              <a:rPr lang="en-US" smtClean="0">
                <a:sym typeface="Wingdings" pitchFamily="2" charset="2"/>
              </a:rPr>
              <a:t>PAHs  aerial deposition</a:t>
            </a:r>
          </a:p>
          <a:p>
            <a:pPr lvl="1">
              <a:buFont typeface="Arial" pitchFamily="34" charset="0"/>
              <a:buChar char="•"/>
            </a:pPr>
            <a:r>
              <a:rPr lang="en-US" smtClean="0">
                <a:sym typeface="Wingdings" pitchFamily="2" charset="2"/>
              </a:rPr>
              <a:t>Bacteria  recreation and agriculture</a:t>
            </a:r>
          </a:p>
          <a:p>
            <a:pPr lvl="1">
              <a:buFont typeface="Arial" pitchFamily="34" charset="0"/>
              <a:buChar char="•"/>
            </a:pPr>
            <a:r>
              <a:rPr lang="en-US" smtClean="0">
                <a:sym typeface="Wingdings" pitchFamily="2" charset="2"/>
              </a:rPr>
              <a:t>Nutrients  agriculture and residential</a:t>
            </a:r>
          </a:p>
          <a:p>
            <a:pPr lvl="1">
              <a:buFontTx/>
              <a:buNone/>
            </a:pPr>
            <a:endParaRPr lang="en-US" sz="1600" smtClean="0"/>
          </a:p>
          <a:p>
            <a:endParaRPr lang="en-US" smtClean="0"/>
          </a:p>
        </p:txBody>
      </p:sp>
      <p:graphicFrame>
        <p:nvGraphicFramePr>
          <p:cNvPr id="1026" name="Object 1025"/>
          <p:cNvGraphicFramePr>
            <a:graphicFrameLocks noChangeAspect="1"/>
          </p:cNvGraphicFramePr>
          <p:nvPr/>
        </p:nvGraphicFramePr>
        <p:xfrm>
          <a:off x="4202113" y="2987675"/>
          <a:ext cx="4537075" cy="2119313"/>
        </p:xfrm>
        <a:graphic>
          <a:graphicData uri="http://schemas.openxmlformats.org/presentationml/2006/ole">
            <p:oleObj spid="_x0000_s1026" name="SPW 8.0 Graph" r:id="rId4" imgW="6513120" imgH="2770560" progId="SigmaPlotGraphicObject.7">
              <p:embed/>
            </p:oleObj>
          </a:graphicData>
        </a:graphic>
      </p:graphicFrame>
      <p:graphicFrame>
        <p:nvGraphicFramePr>
          <p:cNvPr id="1027" name="Object 1024"/>
          <p:cNvGraphicFramePr>
            <a:graphicFrameLocks noChangeAspect="1"/>
          </p:cNvGraphicFramePr>
          <p:nvPr/>
        </p:nvGraphicFramePr>
        <p:xfrm>
          <a:off x="4213225" y="1600200"/>
          <a:ext cx="4525963" cy="1387475"/>
        </p:xfrm>
        <a:graphic>
          <a:graphicData uri="http://schemas.openxmlformats.org/presentationml/2006/ole">
            <p:oleObj spid="_x0000_s1027" name="SPW 8.0 Graph" r:id="rId5" imgW="5851080" imgH="2037240" progId="SigmaPlotGraphicObjec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en-US" sz="4000" smtClean="0">
                <a:solidFill>
                  <a:srgbClr val="FFC000"/>
                </a:solidFill>
              </a:rPr>
              <a:t>Main Messages on Wet Weather Runoff</a:t>
            </a:r>
          </a:p>
        </p:txBody>
      </p:sp>
      <p:sp>
        <p:nvSpPr>
          <p:cNvPr id="29698" name="Content Placeholder 4"/>
          <p:cNvSpPr>
            <a:spLocks noGrp="1"/>
          </p:cNvSpPr>
          <p:nvPr>
            <p:ph idx="1"/>
          </p:nvPr>
        </p:nvSpPr>
        <p:spPr>
          <a:xfrm>
            <a:off x="304800" y="1363663"/>
            <a:ext cx="3479800" cy="5037137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Main sources vary by constituent</a:t>
            </a:r>
            <a:endParaRPr lang="en-US" sz="2800" i="1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640080" lvl="1" indent="-246888" fontAlgn="auto">
              <a:spcAft>
                <a:spcPts val="0"/>
              </a:spcAft>
              <a:buFontTx/>
              <a:buNone/>
              <a:defRPr/>
            </a:pPr>
            <a:endParaRPr lang="en-US" sz="16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smtClean="0"/>
              <a:t>Natural areas contribute low background levels, may be substantial for some constituents</a:t>
            </a:r>
          </a:p>
          <a:p>
            <a:pPr marL="640080" lvl="1" indent="-246888" fontAlgn="auto">
              <a:spcAft>
                <a:spcPts val="0"/>
              </a:spcAft>
              <a:buFont typeface="Calibri" pitchFamily="34" charset="0"/>
              <a:buChar char="–"/>
              <a:defRPr/>
            </a:pPr>
            <a:r>
              <a:rPr lang="en-US" dirty="0" smtClean="0"/>
              <a:t>Atmospheric sources may play role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18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 smtClean="0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250" y="3251200"/>
            <a:ext cx="5249863" cy="30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4"/>
          <p:cNvSpPr txBox="1">
            <a:spLocks/>
          </p:cNvSpPr>
          <p:nvPr/>
        </p:nvSpPr>
        <p:spPr>
          <a:xfrm>
            <a:off x="4959350" y="1585913"/>
            <a:ext cx="2587625" cy="1343025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en-US" sz="2800" i="1" baseline="0" dirty="0">
                <a:solidFill>
                  <a:srgbClr val="FFC000"/>
                </a:solidFill>
                <a:latin typeface="+mn-lt"/>
              </a:rPr>
              <a:t>Wet weather metal concentrations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en-US" sz="2800" i="1" baseline="0" dirty="0">
                <a:solidFill>
                  <a:srgbClr val="FFC000"/>
                </a:solidFill>
                <a:latin typeface="+mn-lt"/>
              </a:rPr>
              <a:t>– natural versus developed</a:t>
            </a:r>
          </a:p>
          <a:p>
            <a:pPr marL="274320" indent="-274320" algn="ctr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endParaRPr lang="en-US" sz="1800" i="1" baseline="0" dirty="0">
              <a:latin typeface="+mn-lt"/>
            </a:endParaRPr>
          </a:p>
          <a:p>
            <a:pPr marL="274320" indent="-274320" algn="ctr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endParaRPr lang="en-US" sz="2600" i="1" baseline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Calibri Al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88A099B3AFB54D885BA7C54CA43035" ma:contentTypeVersion="3" ma:contentTypeDescription="Create a new document." ma:contentTypeScope="" ma:versionID="666d37cd8eae84888fbd416ba2e73418">
  <xsd:schema xmlns:xsd="http://www.w3.org/2001/XMLSchema" xmlns:xs="http://www.w3.org/2001/XMLSchema" xmlns:p="http://schemas.microsoft.com/office/2006/metadata/properties" xmlns:ns2="2d8c4b88-99e6-4e86-8d7d-c742e2d9b8d2" targetNamespace="http://schemas.microsoft.com/office/2006/metadata/properties" ma:root="true" ma:fieldsID="49d5abeb8e36dfe226415733ac78a5cd" ns2:_="">
    <xsd:import namespace="2d8c4b88-99e6-4e86-8d7d-c742e2d9b8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8c4b88-99e6-4e86-8d7d-c742e2d9b8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3C73116-0028-4DFB-AC55-F4F7D650CD48}"/>
</file>

<file path=customXml/itemProps2.xml><?xml version="1.0" encoding="utf-8"?>
<ds:datastoreItem xmlns:ds="http://schemas.openxmlformats.org/officeDocument/2006/customXml" ds:itemID="{7047DDB6-8ABC-40E1-AB00-C083D225E561}"/>
</file>

<file path=customXml/itemProps3.xml><?xml version="1.0" encoding="utf-8"?>
<ds:datastoreItem xmlns:ds="http://schemas.openxmlformats.org/officeDocument/2006/customXml" ds:itemID="{FFB6CCC4-5146-40A7-A9B4-01E0E8612EB5}"/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9693</TotalTime>
  <Words>692</Words>
  <Application>Microsoft Office PowerPoint</Application>
  <PresentationFormat>On-screen Show (4:3)</PresentationFormat>
  <Paragraphs>179</Paragraphs>
  <Slides>23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Times</vt:lpstr>
      <vt:lpstr>Arial</vt:lpstr>
      <vt:lpstr>Calibri</vt:lpstr>
      <vt:lpstr>Wingdings 2</vt:lpstr>
      <vt:lpstr>Times New Roman</vt:lpstr>
      <vt:lpstr>Wingdings</vt:lpstr>
      <vt:lpstr>Flow</vt:lpstr>
      <vt:lpstr>SigmaPlot 8.0 Graph</vt:lpstr>
      <vt:lpstr>Microsoft Excel Chart</vt:lpstr>
      <vt:lpstr>Slide 1</vt:lpstr>
      <vt:lpstr>Increased Focus on Stormwater, As Point Sources Are Reduced</vt:lpstr>
      <vt:lpstr>Origins of Storm Water Pollution- Urbanization</vt:lpstr>
      <vt:lpstr>Challenges of Managing Storm Water</vt:lpstr>
      <vt:lpstr>Today’s Talk</vt:lpstr>
      <vt:lpstr>Potential Sources</vt:lpstr>
      <vt:lpstr>SCCWRP Studies Contributing to Understanding of Stormwater Sources </vt:lpstr>
      <vt:lpstr>Main Messages on Wet Weather Runoff</vt:lpstr>
      <vt:lpstr>Main Messages on Wet Weather Runoff</vt:lpstr>
      <vt:lpstr>Main Messages on Wet Weather Runoff</vt:lpstr>
      <vt:lpstr>What About Dry Weather Runoff?</vt:lpstr>
      <vt:lpstr>Main Messages on Dry Weather Runoff</vt:lpstr>
      <vt:lpstr>Main Messages on Dry Weather Runoff</vt:lpstr>
      <vt:lpstr>Emerging Management Issues</vt:lpstr>
      <vt:lpstr>Effects of Watershed Urbanization Go Beyond Water Quality</vt:lpstr>
      <vt:lpstr>Increased Focus on Biological Endpoints in Assessing Effects of Urban Runoff </vt:lpstr>
      <vt:lpstr>Early Messages From Stream Bioassessment</vt:lpstr>
      <vt:lpstr>Early Messages From Stream Bioassessment</vt:lpstr>
      <vt:lpstr>Early Messages From Stream Bioassessment</vt:lpstr>
      <vt:lpstr>Effect of Increased Impervious Cover- Hydromodification</vt:lpstr>
      <vt:lpstr>SCCWRP is Developing Modeling Tools To   Support Management of Hydromodification</vt:lpstr>
      <vt:lpstr>What Can We Do?   Adverse effects of hydromodification and urban runoff must be addressed at watershed scale</vt:lpstr>
      <vt:lpstr>Slide 23</vt:lpstr>
    </vt:vector>
  </TitlesOfParts>
  <Company>Earth Tech,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Peak Flow Study Project Update</dc:title>
  <dc:creator>Derrick Coleman</dc:creator>
  <cp:lastModifiedBy>u05193</cp:lastModifiedBy>
  <cp:revision>206</cp:revision>
  <cp:lastPrinted>2004-10-01T17:33:22Z</cp:lastPrinted>
  <dcterms:created xsi:type="dcterms:W3CDTF">2004-10-01T02:23:17Z</dcterms:created>
  <dcterms:modified xsi:type="dcterms:W3CDTF">2011-06-22T19:27:38Z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0x010100AF88A099B3AFB54D885BA7C54CA43035</vt:lpwstr>
  </property>
</Properties>
</file>