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7" r:id="rId9"/>
    <p:sldId id="261" r:id="rId10"/>
    <p:sldId id="268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D25727-B53D-4CFE-938B-59278EE96010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CDA8E9-9BA1-4434-8BCA-1754ADAF4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History of Salinity Management in Southern California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Richard </a:t>
            </a:r>
            <a:r>
              <a:rPr lang="en-US" dirty="0" smtClean="0"/>
              <a:t>Atwater</a:t>
            </a:r>
          </a:p>
          <a:p>
            <a:r>
              <a:rPr lang="en-US" dirty="0" smtClean="0"/>
              <a:t>March 23,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Regional Boards Salt and Nutrient Management Plans from the SWRCB Recycled Water Policy (2009)</a:t>
            </a:r>
          </a:p>
          <a:p>
            <a:r>
              <a:rPr lang="en-US" dirty="0" smtClean="0"/>
              <a:t>Brine Concentrate research</a:t>
            </a:r>
          </a:p>
          <a:p>
            <a:r>
              <a:rPr lang="en-US" dirty="0" smtClean="0"/>
              <a:t>Pre-treatment and wastewater treatment strategies (SCAP)</a:t>
            </a:r>
          </a:p>
          <a:p>
            <a:r>
              <a:rPr lang="en-US" dirty="0" smtClean="0"/>
              <a:t>Membrane technologies and other low energy salt removal technologies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Salinity Coalition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1999 MWD Salinity Plan</a:t>
            </a:r>
          </a:p>
          <a:p>
            <a:r>
              <a:rPr lang="en-US" dirty="0" smtClean="0"/>
              <a:t>AB1366 allows regulation of water softeners</a:t>
            </a:r>
          </a:p>
          <a:p>
            <a:r>
              <a:rPr lang="en-US" dirty="0" smtClean="0"/>
              <a:t>Drought and water </a:t>
            </a:r>
            <a:r>
              <a:rPr lang="en-US" dirty="0" smtClean="0"/>
              <a:t>shortages </a:t>
            </a:r>
            <a:endParaRPr lang="en-US" dirty="0" smtClean="0"/>
          </a:p>
          <a:p>
            <a:r>
              <a:rPr lang="en-US" dirty="0" smtClean="0"/>
              <a:t>More water recycling and groundwater desalting, brine management strategies and zero liquid discharge</a:t>
            </a:r>
          </a:p>
          <a:p>
            <a:r>
              <a:rPr lang="en-US" dirty="0" smtClean="0"/>
              <a:t>Comprehensive salinity management strategies need to be </a:t>
            </a:r>
            <a:r>
              <a:rPr lang="en-US" dirty="0" smtClean="0"/>
              <a:t>updated every decade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4000" i="1" dirty="0"/>
              <a:t>Removing Salt from Water Uses A Lot of Energy</a:t>
            </a:r>
            <a:endParaRPr lang="en-US" sz="4000" i="1" dirty="0" smtClean="0"/>
          </a:p>
          <a:p>
            <a:pPr algn="ctr"/>
            <a:endParaRPr lang="en-US" sz="4000" i="1" dirty="0" smtClean="0"/>
          </a:p>
          <a:p>
            <a:pPr algn="ctr"/>
            <a:r>
              <a:rPr lang="en-US" sz="4000" i="1" dirty="0" smtClean="0"/>
              <a:t>It </a:t>
            </a:r>
            <a:r>
              <a:rPr lang="en-US" sz="4000" i="1" dirty="0" smtClean="0"/>
              <a:t>is therefore, relatively </a:t>
            </a:r>
            <a:r>
              <a:rPr lang="en-US" sz="4000" i="1" u="sng" dirty="0" smtClean="0"/>
              <a:t>expensive</a:t>
            </a:r>
          </a:p>
          <a:p>
            <a:pPr algn="ctr"/>
            <a:endParaRPr lang="en-US" sz="4000" i="1" u="sng" dirty="0"/>
          </a:p>
          <a:p>
            <a:pPr algn="ctr"/>
            <a:r>
              <a:rPr lang="en-US" sz="4000" i="1" dirty="0" smtClean="0"/>
              <a:t>Prevention is </a:t>
            </a:r>
            <a:r>
              <a:rPr lang="en-US" sz="4000" i="1" dirty="0" smtClean="0"/>
              <a:t>much more</a:t>
            </a:r>
            <a:r>
              <a:rPr lang="en-US" sz="4000" i="1" dirty="0" smtClean="0"/>
              <a:t> </a:t>
            </a:r>
            <a:r>
              <a:rPr lang="en-US" sz="4000" i="1" dirty="0" smtClean="0"/>
              <a:t>cost effective</a:t>
            </a:r>
            <a:endParaRPr lang="en-US" sz="400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Salinity Fundamentals: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Salinity has been a water quality problem for over 100 years in so. </a:t>
            </a:r>
            <a:r>
              <a:rPr lang="en-US" dirty="0" smtClean="0"/>
              <a:t>California</a:t>
            </a:r>
          </a:p>
          <a:p>
            <a:r>
              <a:rPr lang="en-US" dirty="0" smtClean="0"/>
              <a:t>Salinity will continue to be a critical water quality problem for the next 100 years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Regional </a:t>
            </a:r>
            <a:r>
              <a:rPr lang="en-US" dirty="0" smtClean="0"/>
              <a:t>watershed management strategies </a:t>
            </a:r>
            <a:r>
              <a:rPr lang="en-US" dirty="0" smtClean="0"/>
              <a:t>and collaboration needed to manage salinity within the coastal plain of So. California.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Salinity ---arid climates always a problem!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85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Mediterranean Region</a:t>
            </a:r>
          </a:p>
          <a:p>
            <a:r>
              <a:rPr lang="en-US" dirty="0" smtClean="0"/>
              <a:t>Mid-East</a:t>
            </a:r>
          </a:p>
          <a:p>
            <a:r>
              <a:rPr lang="en-US" dirty="0" smtClean="0"/>
              <a:t>Southern Africa</a:t>
            </a:r>
          </a:p>
          <a:p>
            <a:r>
              <a:rPr lang="en-US" dirty="0" smtClean="0"/>
              <a:t>Australia</a:t>
            </a:r>
          </a:p>
          <a:p>
            <a:r>
              <a:rPr lang="en-US" dirty="0" smtClean="0"/>
              <a:t>Southwest US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Arid Climates – Salinity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Mineral salts (total dissolved solids)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Impacts </a:t>
            </a:r>
          </a:p>
          <a:p>
            <a:pPr lvl="1"/>
            <a:r>
              <a:rPr lang="en-US" dirty="0" smtClean="0"/>
              <a:t>Hardness (primarily calcium and magnesium)</a:t>
            </a:r>
          </a:p>
          <a:p>
            <a:pPr lvl="2"/>
            <a:r>
              <a:rPr lang="en-US" dirty="0" smtClean="0"/>
              <a:t>Plumbing </a:t>
            </a:r>
            <a:r>
              <a:rPr lang="en-US" dirty="0" smtClean="0"/>
              <a:t>Fixtures/Industrial uses/irrigation</a:t>
            </a:r>
            <a:endParaRPr lang="en-US" dirty="0" smtClean="0"/>
          </a:p>
          <a:p>
            <a:pPr lvl="2"/>
            <a:r>
              <a:rPr lang="en-US" dirty="0" smtClean="0"/>
              <a:t>Soap </a:t>
            </a:r>
            <a:r>
              <a:rPr lang="en-US" dirty="0" smtClean="0"/>
              <a:t>Impacts</a:t>
            </a:r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Salt?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2209800"/>
          <a:ext cx="6096000" cy="182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 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Cat Ions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 Sodium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Chloride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Magnesium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Potassium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Sulfates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Reduces hardness, but adds salt to water (exchange sodium in with calcium and magnesium</a:t>
            </a:r>
            <a:r>
              <a:rPr lang="en-US" dirty="0" smtClean="0"/>
              <a:t>) alternative is potassium</a:t>
            </a:r>
            <a:endParaRPr lang="en-US" dirty="0" smtClean="0"/>
          </a:p>
          <a:p>
            <a:r>
              <a:rPr lang="en-US" dirty="0" smtClean="0"/>
              <a:t>“Bad for irrigation”</a:t>
            </a:r>
          </a:p>
          <a:p>
            <a:r>
              <a:rPr lang="en-US" dirty="0" smtClean="0"/>
              <a:t>MWD in the 1950’s “softened”  Colorado River water” at the Weymouth Water Treatment Plant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Softening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TDS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Southern California Map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895328"/>
              </p:ext>
            </p:extLst>
          </p:nvPr>
        </p:nvGraphicFramePr>
        <p:xfrm>
          <a:off x="1447800" y="2514600"/>
          <a:ext cx="6467793" cy="1828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419793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SWP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200-450 mg/L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Colorado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River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500-700 mg/L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Groundwater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200-800 mg/L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Wastewater</a:t>
                      </a:r>
                      <a:r>
                        <a:rPr lang="en-US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500-1000 mg/L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LACSD built brine line to Kaiser Steel mill and SCE </a:t>
            </a:r>
            <a:r>
              <a:rPr lang="en-US" dirty="0" err="1" smtClean="0"/>
              <a:t>Entiwanda</a:t>
            </a:r>
            <a:r>
              <a:rPr lang="en-US" dirty="0" smtClean="0"/>
              <a:t> power plant and Weymouth TP to bypass upstream water recycling plants</a:t>
            </a:r>
            <a:endParaRPr lang="en-US" dirty="0"/>
          </a:p>
          <a:p>
            <a:r>
              <a:rPr lang="en-US" dirty="0" smtClean="0"/>
              <a:t>President Nixon treaty with Mexico for Colorado River “Minute 242”</a:t>
            </a:r>
          </a:p>
          <a:p>
            <a:r>
              <a:rPr lang="en-US" dirty="0" smtClean="0"/>
              <a:t>1972 Colorado River Salinity Control Act</a:t>
            </a:r>
          </a:p>
          <a:p>
            <a:r>
              <a:rPr lang="en-US" dirty="0" smtClean="0"/>
              <a:t>Mid-1970’s State Water Project began </a:t>
            </a:r>
          </a:p>
          <a:p>
            <a:r>
              <a:rPr lang="en-US" dirty="0" smtClean="0"/>
              <a:t>Regional Boards “Basin Plans” required use of SWP (e.g., Santa Ana River)</a:t>
            </a:r>
          </a:p>
          <a:p>
            <a:r>
              <a:rPr lang="en-US" dirty="0" smtClean="0"/>
              <a:t>Santa Ana River </a:t>
            </a:r>
            <a:r>
              <a:rPr lang="en-US" dirty="0" smtClean="0"/>
              <a:t>Brine line </a:t>
            </a:r>
            <a:r>
              <a:rPr lang="en-US" dirty="0" smtClean="0"/>
              <a:t>(</a:t>
            </a:r>
            <a:r>
              <a:rPr lang="en-US" dirty="0" smtClean="0"/>
              <a:t>1970s </a:t>
            </a:r>
            <a:r>
              <a:rPr lang="en-US" dirty="0" smtClean="0"/>
              <a:t>built to export salt </a:t>
            </a:r>
            <a:r>
              <a:rPr lang="en-US" dirty="0" smtClean="0"/>
              <a:t>)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Quick History of Efforts to Control Salinity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0" indent="-1828800">
              <a:buNone/>
            </a:pPr>
            <a:endParaRPr lang="en-US" dirty="0" smtClean="0"/>
          </a:p>
          <a:p>
            <a:pPr marL="1828800" indent="-182880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Salinity Management Efforts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816885"/>
              </p:ext>
            </p:extLst>
          </p:nvPr>
        </p:nvGraphicFramePr>
        <p:xfrm>
          <a:off x="685800" y="2209800"/>
          <a:ext cx="7848600" cy="349030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6324600"/>
              </a:tblGrid>
              <a:tr h="63228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1990s</a:t>
                      </a:r>
                    </a:p>
                    <a:p>
                      <a:r>
                        <a:rPr lang="en-US" sz="2000" b="1" dirty="0" smtClean="0"/>
                        <a:t>1997</a:t>
                      </a:r>
                    </a:p>
                    <a:p>
                      <a:r>
                        <a:rPr lang="en-US" sz="2000" b="1" dirty="0" smtClean="0"/>
                        <a:t>1999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Groundwater </a:t>
                      </a:r>
                      <a:r>
                        <a:rPr lang="en-US" sz="2000" b="1" dirty="0" err="1" smtClean="0"/>
                        <a:t>desalters</a:t>
                      </a:r>
                      <a:r>
                        <a:rPr lang="en-US" sz="2000" b="1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500 mg/L blending</a:t>
                      </a:r>
                      <a:r>
                        <a:rPr lang="en-US" sz="2000" b="1" baseline="0" dirty="0" smtClean="0"/>
                        <a:t> strategy</a:t>
                      </a:r>
                      <a:endParaRPr lang="en-US" sz="20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MWD adopts Salinity Management Action Plan</a:t>
                      </a:r>
                    </a:p>
                  </a:txBody>
                  <a:tcPr/>
                </a:tc>
              </a:tr>
              <a:tr h="63228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2000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Southern California Salinity Council formed</a:t>
                      </a:r>
                      <a:endParaRPr lang="en-US" sz="2000" b="1" dirty="0"/>
                    </a:p>
                  </a:txBody>
                  <a:tcPr/>
                </a:tc>
              </a:tr>
              <a:tr h="54154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2001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Multi-State Salinity Council</a:t>
                      </a:r>
                      <a:endParaRPr lang="en-US" sz="2000" b="1" dirty="0"/>
                    </a:p>
                  </a:txBody>
                  <a:tcPr/>
                </a:tc>
              </a:tr>
              <a:tr h="63228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2002-11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Funding and Control of Sources of Salinity ---brine concentrate research, water softener ordinances</a:t>
                      </a:r>
                      <a:r>
                        <a:rPr lang="en-US" sz="2000" b="1" baseline="0" dirty="0" smtClean="0"/>
                        <a:t> and rebates,  watershed management strategies (e.g., </a:t>
                      </a:r>
                      <a:r>
                        <a:rPr lang="en-US" sz="2000" b="1" baseline="0" dirty="0" err="1" smtClean="0"/>
                        <a:t>Calleguas</a:t>
                      </a:r>
                      <a:r>
                        <a:rPr lang="en-US" sz="2000" b="1" baseline="0" dirty="0" smtClean="0"/>
                        <a:t> Creek )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MWD and US Bureau of Reclamation funded</a:t>
            </a:r>
          </a:p>
          <a:p>
            <a:r>
              <a:rPr lang="en-US" dirty="0" smtClean="0"/>
              <a:t>Regional collaborative study (1997-1999)</a:t>
            </a:r>
          </a:p>
          <a:p>
            <a:r>
              <a:rPr lang="en-US" dirty="0" smtClean="0"/>
              <a:t>Comprehensive analysis of salinity problems</a:t>
            </a:r>
          </a:p>
          <a:p>
            <a:r>
              <a:rPr lang="en-US" dirty="0" smtClean="0"/>
              <a:t>Evaluation of alternatives and strategies</a:t>
            </a:r>
          </a:p>
          <a:p>
            <a:r>
              <a:rPr lang="en-US" dirty="0" smtClean="0"/>
              <a:t>Recommended Policy (source control on CR and SWP, watershed solutions, brine and </a:t>
            </a:r>
            <a:r>
              <a:rPr lang="en-US" dirty="0" err="1" smtClean="0"/>
              <a:t>desalter</a:t>
            </a:r>
            <a:r>
              <a:rPr lang="en-US" dirty="0" smtClean="0"/>
              <a:t> projects)</a:t>
            </a:r>
          </a:p>
          <a:p>
            <a:r>
              <a:rPr lang="en-US" dirty="0" smtClean="0"/>
              <a:t>Action Plan—Salinity Coalition advocacy, research, legislation, funding.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Salinity Management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00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Salinity Guide for Irrigation (</a:t>
            </a:r>
            <a:r>
              <a:rPr lang="en-US" dirty="0" smtClean="0"/>
              <a:t>NWRI and </a:t>
            </a:r>
            <a:r>
              <a:rPr lang="en-US" dirty="0" err="1" smtClean="0"/>
              <a:t>WateReuse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Recycled Water Training and Technical </a:t>
            </a:r>
            <a:r>
              <a:rPr lang="en-US" dirty="0" smtClean="0"/>
              <a:t>Assistance</a:t>
            </a:r>
            <a:endParaRPr lang="en-US" dirty="0" smtClean="0"/>
          </a:p>
          <a:p>
            <a:r>
              <a:rPr lang="en-US" dirty="0" smtClean="0"/>
              <a:t>Ongoing Research on Irrigation Practices at Cal Poly Pomona, UCR, and UC </a:t>
            </a:r>
            <a:r>
              <a:rPr lang="en-US" dirty="0" smtClean="0"/>
              <a:t>Davis</a:t>
            </a:r>
          </a:p>
          <a:p>
            <a:r>
              <a:rPr lang="en-US" dirty="0" smtClean="0"/>
              <a:t>Plant science and irrigation management (Rancho Santa Ana Botanical Gardens)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Irrigation Salt Management Assistance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8A099B3AFB54D885BA7C54CA43035" ma:contentTypeVersion="3" ma:contentTypeDescription="Create a new document." ma:contentTypeScope="" ma:versionID="666d37cd8eae84888fbd416ba2e73418">
  <xsd:schema xmlns:xsd="http://www.w3.org/2001/XMLSchema" xmlns:xs="http://www.w3.org/2001/XMLSchema" xmlns:p="http://schemas.microsoft.com/office/2006/metadata/properties" xmlns:ns2="2d8c4b88-99e6-4e86-8d7d-c742e2d9b8d2" targetNamespace="http://schemas.microsoft.com/office/2006/metadata/properties" ma:root="true" ma:fieldsID="49d5abeb8e36dfe226415733ac78a5cd" ns2:_="">
    <xsd:import namespace="2d8c4b88-99e6-4e86-8d7d-c742e2d9b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c4b88-99e6-4e86-8d7d-c742e2d9b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3CF240-D08C-4560-B16E-6990CBAC0B7C}"/>
</file>

<file path=customXml/itemProps2.xml><?xml version="1.0" encoding="utf-8"?>
<ds:datastoreItem xmlns:ds="http://schemas.openxmlformats.org/officeDocument/2006/customXml" ds:itemID="{AD97765C-DA07-4771-A6CF-E06245BB700F}"/>
</file>

<file path=customXml/itemProps3.xml><?xml version="1.0" encoding="utf-8"?>
<ds:datastoreItem xmlns:ds="http://schemas.openxmlformats.org/officeDocument/2006/customXml" ds:itemID="{09CDC023-FDC0-497B-A1CB-A9467F763E24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523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History of Salinity Management in Southern California</vt:lpstr>
      <vt:lpstr>Arid Climates – Salinity</vt:lpstr>
      <vt:lpstr>What is Salt?</vt:lpstr>
      <vt:lpstr>Water Softening</vt:lpstr>
      <vt:lpstr>Southern California Map</vt:lpstr>
      <vt:lpstr>Quick History of Efforts to Control Salinity</vt:lpstr>
      <vt:lpstr>Regional Salinity Management Efforts </vt:lpstr>
      <vt:lpstr>Salinity Management Study</vt:lpstr>
      <vt:lpstr>Irrigation Salt Management Assistance</vt:lpstr>
      <vt:lpstr>Other Salinity Coalition Activities</vt:lpstr>
      <vt:lpstr>Future</vt:lpstr>
      <vt:lpstr>Salinity Fundamentals:</vt:lpstr>
      <vt:lpstr>Salinity ---arid climates always a problem!</vt:lpstr>
    </vt:vector>
  </TitlesOfParts>
  <Company>Inland Empire Utilities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Salinity Management in Southern California</dc:title>
  <dc:creator>Cheyanne Reseck-Francis</dc:creator>
  <cp:lastModifiedBy>Richard</cp:lastModifiedBy>
  <cp:revision>10</cp:revision>
  <dcterms:created xsi:type="dcterms:W3CDTF">2009-09-09T21:42:01Z</dcterms:created>
  <dcterms:modified xsi:type="dcterms:W3CDTF">2011-03-23T14:58:40Z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0x010100AF88A099B3AFB54D885BA7C54CA43035</vt:lpwstr>
  </property>
</Properties>
</file>