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6" r:id="rId3"/>
    <p:sldId id="369" r:id="rId4"/>
    <p:sldId id="581" r:id="rId5"/>
    <p:sldId id="650" r:id="rId6"/>
    <p:sldId id="643" r:id="rId7"/>
    <p:sldId id="644" r:id="rId8"/>
    <p:sldId id="645" r:id="rId9"/>
    <p:sldId id="649" r:id="rId10"/>
    <p:sldId id="655" r:id="rId11"/>
    <p:sldId id="653" r:id="rId12"/>
    <p:sldId id="654" r:id="rId13"/>
    <p:sldId id="599" r:id="rId14"/>
    <p:sldId id="656" r:id="rId15"/>
    <p:sldId id="657" r:id="rId16"/>
    <p:sldId id="614" r:id="rId17"/>
    <p:sldId id="605" r:id="rId18"/>
    <p:sldId id="612" r:id="rId19"/>
    <p:sldId id="638" r:id="rId20"/>
    <p:sldId id="632" r:id="rId21"/>
    <p:sldId id="647" r:id="rId22"/>
    <p:sldId id="646" r:id="rId23"/>
    <p:sldId id="652" r:id="rId24"/>
    <p:sldId id="623" r:id="rId25"/>
    <p:sldId id="648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00"/>
    <a:srgbClr val="D0A070"/>
    <a:srgbClr val="3366CC"/>
    <a:srgbClr val="336699"/>
    <a:srgbClr val="003399"/>
    <a:srgbClr val="33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368" autoAdjust="0"/>
    <p:restoredTop sz="78738" autoAdjust="0"/>
  </p:normalViewPr>
  <p:slideViewPr>
    <p:cSldViewPr>
      <p:cViewPr varScale="1">
        <p:scale>
          <a:sx n="61" d="100"/>
          <a:sy n="61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odeling\CRSS\OfficialCRSS\2011_01\results\April%202011\test.April201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r>
              <a:rPr lang="en-US" sz="2000" b="1" dirty="0">
                <a:solidFill>
                  <a:schemeClr val="tx1"/>
                </a:solidFill>
              </a:rPr>
              <a:t>Probability of Shortage of Any Amount</a:t>
            </a:r>
          </a:p>
          <a:p>
            <a:pPr>
              <a:defRPr sz="1600" b="0">
                <a:solidFill>
                  <a:schemeClr val="tx1"/>
                </a:solidFill>
              </a:defRPr>
            </a:pPr>
            <a:r>
              <a:rPr lang="en-US" sz="2000" b="1" dirty="0">
                <a:solidFill>
                  <a:schemeClr val="tx1"/>
                </a:solidFill>
              </a:rPr>
              <a:t>April 2011 CRSS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0986770593070245E-2"/>
          <c:y val="0.13679216113739115"/>
          <c:w val="0.87926509186351764"/>
          <c:h val="0.77483412368451077"/>
        </c:manualLayout>
      </c:layout>
      <c:scatterChart>
        <c:scatterStyle val="lineMarker"/>
        <c:ser>
          <c:idx val="0"/>
          <c:order val="0"/>
          <c:tx>
            <c:strRef>
              <c:f>'1'!$B$1</c:f>
              <c:strCache>
                <c:ptCount val="1"/>
                <c:pt idx="0">
                  <c:v>Observed Hydrology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'1'!$A$2:$A$16</c:f>
              <c:numCache>
                <c:formatCode>General</c:formatCode>
                <c:ptCount val="1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</c:numCache>
            </c:numRef>
          </c:xVal>
          <c:yVal>
            <c:numRef>
              <c:f>'1'!$B$2:$B$16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1.9417475728155449E-2</c:v>
                </c:pt>
                <c:pt idx="3">
                  <c:v>0.15533980582524351</c:v>
                </c:pt>
                <c:pt idx="4">
                  <c:v>0.20388349514563181</c:v>
                </c:pt>
                <c:pt idx="5">
                  <c:v>0.26213592233009703</c:v>
                </c:pt>
                <c:pt idx="6">
                  <c:v>0.29126213592233008</c:v>
                </c:pt>
                <c:pt idx="7">
                  <c:v>0.27184466019417641</c:v>
                </c:pt>
                <c:pt idx="8">
                  <c:v>0.33009708737864357</c:v>
                </c:pt>
                <c:pt idx="9">
                  <c:v>0.33980582524272118</c:v>
                </c:pt>
                <c:pt idx="10">
                  <c:v>0.36893203883495296</c:v>
                </c:pt>
                <c:pt idx="11">
                  <c:v>0.37864077669903051</c:v>
                </c:pt>
                <c:pt idx="12">
                  <c:v>0.41747572815533984</c:v>
                </c:pt>
                <c:pt idx="13">
                  <c:v>0.46601941747572817</c:v>
                </c:pt>
                <c:pt idx="14">
                  <c:v>0.44660194174757362</c:v>
                </c:pt>
              </c:numCache>
            </c:numRef>
          </c:yVal>
        </c:ser>
        <c:axId val="118784768"/>
        <c:axId val="118787456"/>
      </c:scatterChart>
      <c:valAx>
        <c:axId val="118784768"/>
        <c:scaling>
          <c:orientation val="minMax"/>
          <c:max val="2026"/>
        </c:scaling>
        <c:axPos val="b"/>
        <c:majorGridlines/>
        <c:numFmt formatCode="General" sourceLinked="0"/>
        <c:tickLblPos val="nextTo"/>
        <c:txPr>
          <a:bodyPr/>
          <a:lstStyle/>
          <a:p>
            <a:pPr>
              <a:defRPr sz="1300" b="1">
                <a:solidFill>
                  <a:schemeClr val="tx1"/>
                </a:solidFill>
              </a:defRPr>
            </a:pPr>
            <a:endParaRPr lang="en-US"/>
          </a:p>
        </c:txPr>
        <c:crossAx val="118787456"/>
        <c:crosses val="autoZero"/>
        <c:crossBetween val="midCat"/>
        <c:majorUnit val="2"/>
      </c:valAx>
      <c:valAx>
        <c:axId val="118787456"/>
        <c:scaling>
          <c:orientation val="minMax"/>
          <c:max val="1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300" b="1">
                <a:solidFill>
                  <a:schemeClr val="tx1"/>
                </a:solidFill>
              </a:defRPr>
            </a:pPr>
            <a:endParaRPr lang="en-US"/>
          </a:p>
        </c:txPr>
        <c:crossAx val="118784768"/>
        <c:crosses val="autoZero"/>
        <c:crossBetween val="midCat"/>
      </c:valAx>
      <c:spPr>
        <a:gradFill>
          <a:gsLst>
            <a:gs pos="0">
              <a:srgbClr val="FFFFCC"/>
            </a:gs>
            <a:gs pos="50000">
              <a:srgbClr val="BBE0E3">
                <a:shade val="67500"/>
                <a:satMod val="115000"/>
              </a:srgbClr>
            </a:gs>
            <a:gs pos="100000">
              <a:srgbClr val="BBE0E3">
                <a:shade val="100000"/>
                <a:satMod val="115000"/>
              </a:srgbClr>
            </a:gs>
          </a:gsLst>
          <a:lin ang="5400000" scaled="0"/>
        </a:gradFill>
      </c:spPr>
    </c:plotArea>
    <c:plotVisOnly val="1"/>
  </c:chart>
  <c:spPr>
    <a:solidFill>
      <a:srgbClr val="FFFFFF"/>
    </a:solidFill>
    <a:ln w="19050"/>
  </c:sp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t" anchorCtr="0" compatLnSpc="1">
            <a:prstTxWarp prst="textNoShape">
              <a:avLst/>
            </a:prstTxWarp>
          </a:bodyPr>
          <a:lstStyle>
            <a:lvl1pPr defTabSz="9501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t" anchorCtr="0" compatLnSpc="1">
            <a:prstTxWarp prst="textNoShape">
              <a:avLst/>
            </a:prstTxWarp>
          </a:bodyPr>
          <a:lstStyle>
            <a:lvl1pPr algn="r" defTabSz="9501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b" anchorCtr="0" compatLnSpc="1">
            <a:prstTxWarp prst="textNoShape">
              <a:avLst/>
            </a:prstTxWarp>
          </a:bodyPr>
          <a:lstStyle>
            <a:lvl1pPr defTabSz="9501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b" anchorCtr="0" compatLnSpc="1">
            <a:prstTxWarp prst="textNoShape">
              <a:avLst/>
            </a:prstTxWarp>
          </a:bodyPr>
          <a:lstStyle>
            <a:lvl1pPr algn="r" defTabSz="950154">
              <a:defRPr sz="1200"/>
            </a:lvl1pPr>
          </a:lstStyle>
          <a:p>
            <a:pPr>
              <a:defRPr/>
            </a:pPr>
            <a:fld id="{36D1AE62-DAF5-4E41-A2A3-98D2B8197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t" anchorCtr="0" compatLnSpc="1">
            <a:prstTxWarp prst="textNoShape">
              <a:avLst/>
            </a:prstTxWarp>
          </a:bodyPr>
          <a:lstStyle>
            <a:lvl1pPr defTabSz="9501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t" anchorCtr="0" compatLnSpc="1">
            <a:prstTxWarp prst="textNoShape">
              <a:avLst/>
            </a:prstTxWarp>
          </a:bodyPr>
          <a:lstStyle>
            <a:lvl1pPr algn="r" defTabSz="9501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7550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b" anchorCtr="0" compatLnSpc="1">
            <a:prstTxWarp prst="textNoShape">
              <a:avLst/>
            </a:prstTxWarp>
          </a:bodyPr>
          <a:lstStyle>
            <a:lvl1pPr defTabSz="9501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b" anchorCtr="0" compatLnSpc="1">
            <a:prstTxWarp prst="textNoShape">
              <a:avLst/>
            </a:prstTxWarp>
          </a:bodyPr>
          <a:lstStyle>
            <a:lvl1pPr algn="r" defTabSz="950154">
              <a:defRPr sz="1200"/>
            </a:lvl1pPr>
          </a:lstStyle>
          <a:p>
            <a:pPr>
              <a:defRPr/>
            </a:pPr>
            <a:fld id="{916D3C0B-B515-485F-ABB2-363A2FF3D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42129AB9-244B-424F-8D50-A2F8714EF2D6}" type="slidenum">
              <a:rPr lang="en-US" smtClean="0"/>
              <a:pPr defTabSz="949325"/>
              <a:t>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3013" y="708025"/>
            <a:ext cx="4830762" cy="36226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24815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15" tIns="47509" rIns="95015" bIns="47509" anchor="b"/>
          <a:lstStyle/>
          <a:p>
            <a:pPr algn="r" defTabSz="949325"/>
            <a:fld id="{BF9AC673-EDB1-4034-A9C4-8E9DD328E141}" type="slidenum">
              <a:rPr lang="en-US" sz="1200"/>
              <a:pPr algn="r" defTabSz="949325"/>
              <a:t>12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015" tIns="47509" rIns="95015" bIns="47509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5C036C-0CFA-4ED6-BB51-D086E20020E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32A672-EA55-44FC-B49C-956649AF5E5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11" tIns="47507" rIns="95011" bIns="47507" anchor="b"/>
          <a:lstStyle/>
          <a:p>
            <a:pPr algn="r" defTabSz="949325"/>
            <a:fld id="{27092F76-8218-4AF0-AF3B-9025E40F7068}" type="slidenum">
              <a:rPr lang="en-US" sz="1200"/>
              <a:pPr algn="r" defTabSz="949325"/>
              <a:t>15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2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11" tIns="47507" rIns="95011" bIns="47507" anchor="b"/>
          <a:lstStyle/>
          <a:p>
            <a:pPr algn="r" defTabSz="949325"/>
            <a:fld id="{304C135C-D9A8-4D43-A133-6A6BA8339B4E}" type="slidenum">
              <a:rPr lang="en-US" sz="1200"/>
              <a:pPr algn="r" defTabSz="949325"/>
              <a:t>16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6538" indent="-236538" eaLnBrk="1" hangingPunct="1">
              <a:buFontTx/>
              <a:buAutoNum type="arabicPeriod"/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11" tIns="47507" rIns="95011" bIns="47507" anchor="b"/>
          <a:lstStyle/>
          <a:p>
            <a:pPr algn="r" defTabSz="949325"/>
            <a:fld id="{FE45E39E-4A4B-4C37-871D-525F86F2E897}" type="slidenum">
              <a:rPr lang="en-US" sz="1200"/>
              <a:pPr algn="r" defTabSz="949325"/>
              <a:t>17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3013" y="708025"/>
            <a:ext cx="4830762" cy="36226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2481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15" tIns="47509" rIns="95015" bIns="47509" anchor="b"/>
          <a:lstStyle/>
          <a:p>
            <a:pPr algn="r" defTabSz="949325"/>
            <a:fld id="{19C7D066-E8A2-4212-9BDF-8F52101B0F1A}" type="slidenum">
              <a:rPr lang="en-US" sz="1200"/>
              <a:pPr algn="r" defTabSz="949325"/>
              <a:t>18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1525" cy="4319588"/>
          </a:xfrm>
          <a:noFill/>
          <a:ln/>
        </p:spPr>
        <p:txBody>
          <a:bodyPr lIns="95015" tIns="47509" rIns="95015" bIns="4750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98" tIns="47501" rIns="94998" bIns="47501" anchor="b"/>
          <a:lstStyle/>
          <a:p>
            <a:pPr algn="r"/>
            <a:fld id="{9BFDCAB4-0C02-4E5B-996A-F449ACEA3548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1525" cy="4319588"/>
          </a:xfrm>
          <a:noFill/>
          <a:ln/>
        </p:spPr>
        <p:txBody>
          <a:bodyPr lIns="94998" tIns="47501" rIns="94998" bIns="4750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11" tIns="47507" rIns="95011" bIns="47507" anchor="b"/>
          <a:lstStyle/>
          <a:p>
            <a:pPr algn="r" defTabSz="949325"/>
            <a:fld id="{B202AE35-2F72-444B-8FA6-6877DC464F99}" type="slidenum">
              <a:rPr lang="en-US" sz="1200"/>
              <a:pPr algn="r" defTabSz="949325"/>
              <a:t>3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800600" cy="3600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2946" y="9117655"/>
            <a:ext cx="3171004" cy="4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11" tIns="47507" rIns="95011" bIns="47507" anchor="b"/>
          <a:lstStyle/>
          <a:p>
            <a:pPr algn="r" defTabSz="949325"/>
            <a:fld id="{C830D2CC-2F0A-4E94-B197-5CA52B6266D3}" type="slidenum">
              <a:rPr lang="en-US" sz="1200">
                <a:solidFill>
                  <a:prstClr val="black"/>
                </a:solidFill>
                <a:latin typeface="Arial Narrow" pitchFamily="34" charset="0"/>
              </a:rPr>
              <a:pPr algn="r" defTabSz="949325"/>
              <a:t>22</a:t>
            </a:fld>
            <a:endParaRPr lang="en-US" sz="12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7127" indent="-237127" eaLnBrk="1" hangingPunct="1">
              <a:lnSpc>
                <a:spcPct val="90000"/>
              </a:lnSpc>
              <a:buFontTx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15" tIns="47509" rIns="95015" bIns="47509" anchor="b"/>
          <a:lstStyle/>
          <a:p>
            <a:pPr algn="r" defTabSz="949325"/>
            <a:fld id="{BC32521B-26DD-4B7C-9A41-277EEC9BD7D4}" type="slidenum">
              <a:rPr lang="en-US" sz="1200"/>
              <a:pPr algn="r" defTabSz="949325"/>
              <a:t>23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015" tIns="47509" rIns="95015" bIns="47509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83" tIns="47493" rIns="94983" bIns="47493" anchor="b"/>
          <a:lstStyle/>
          <a:p>
            <a:pPr algn="r"/>
            <a:fld id="{315FA6F6-BC4E-4C07-A1CD-D9D39219D901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6538" indent="-236538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142946" y="9117655"/>
            <a:ext cx="3171004" cy="4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11" tIns="47507" rIns="95011" bIns="47507" anchor="b"/>
          <a:lstStyle/>
          <a:p>
            <a:pPr algn="r" defTabSz="949325"/>
            <a:fld id="{85C996A1-4E0E-49A9-A14E-3B6BFA8796D3}" type="slidenum">
              <a:rPr lang="en-US" sz="1200"/>
              <a:pPr algn="r" defTabSz="949325"/>
              <a:t>4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8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15" tIns="47509" rIns="95015" bIns="47509" anchor="b"/>
          <a:lstStyle/>
          <a:p>
            <a:pPr algn="r" defTabSz="949325"/>
            <a:fld id="{129AD4D3-84B2-410B-93DE-934CF8B4D5F7}" type="slidenum">
              <a:rPr lang="en-US" sz="1200"/>
              <a:pPr algn="r" defTabSz="949325"/>
              <a:t>5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3013" y="708025"/>
            <a:ext cx="4830762" cy="362267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248150"/>
          </a:xfrm>
          <a:noFill/>
          <a:ln/>
        </p:spPr>
        <p:txBody>
          <a:bodyPr lIns="95015" tIns="47509" rIns="95015" bIns="47509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5951619F-A1EA-4C6F-84B6-17F814F1BE36}" type="slidenum">
              <a:rPr lang="en-US" smtClean="0"/>
              <a:pPr defTabSz="949325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D3C0B-B515-485F-ABB2-363A2FF3DE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123A1-7620-44C6-8733-976952AFAA7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142946" y="9117655"/>
            <a:ext cx="3171004" cy="4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95" tIns="45799" rIns="91595" bIns="45799" anchor="b"/>
          <a:lstStyle/>
          <a:p>
            <a:pPr algn="r" defTabSz="915988"/>
            <a:fld id="{C7ADDAD4-AEF1-4742-8748-AEF855DB883B}" type="slidenum">
              <a:rPr lang="en-US" sz="1200">
                <a:solidFill>
                  <a:prstClr val="black"/>
                </a:solidFill>
                <a:latin typeface="Arial Narrow" pitchFamily="34" charset="0"/>
              </a:rPr>
              <a:pPr algn="r" defTabSz="915988"/>
              <a:t>9</a:t>
            </a:fld>
            <a:endParaRPr lang="en-US" sz="120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0475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A9654F-6607-456E-93E8-7FB0F1218BF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44D2-FBA0-49AB-885F-187EEB8D6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FBA27-7917-4631-8A4E-A85F408E6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F4693-31FB-4B8A-81A3-2AFD808BD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1ACB2-C30D-428B-9695-CE2B0535D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4CD0A-E897-418A-A7AD-9C97696E6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C1C47-48C7-4A7A-BE7E-619D0F06F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D9C9E-45F8-4045-93BF-2647DB14D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4742E-89B8-43E9-BF1C-CFACCD12D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4C0C2-CF9B-4A3E-891E-E293B1056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0A4F8-0BAD-48FD-819B-317276C5C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1F3C0-6DED-425A-B1F6-1F92B9088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3F429-B112-4A3D-9A0D-FE8043460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40ED0-3B63-43A8-9A9E-DF6DB654E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B6802F-B7A2-4AAB-8F36-AC978F67D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Bold 36 Point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– Arial Bold 24 Point</a:t>
            </a:r>
          </a:p>
          <a:p>
            <a:pPr lvl="1"/>
            <a:r>
              <a:rPr lang="en-US" smtClean="0"/>
              <a:t>Second level – Arial Bold 20 Point</a:t>
            </a:r>
          </a:p>
          <a:p>
            <a:pPr lvl="2"/>
            <a:r>
              <a:rPr lang="en-US" smtClean="0"/>
              <a:t>Third level – Arial Bold 18 Point</a:t>
            </a:r>
          </a:p>
          <a:p>
            <a:pPr lvl="3"/>
            <a:r>
              <a:rPr lang="en-US" smtClean="0"/>
              <a:t>Fourth level – Arial Bold 16 Point</a:t>
            </a:r>
          </a:p>
          <a:p>
            <a:pPr lvl="4"/>
            <a:r>
              <a:rPr lang="en-US" smtClean="0"/>
              <a:t>Fifth level – Arial Bold 14 Point</a:t>
            </a:r>
          </a:p>
          <a:p>
            <a:pPr lvl="4"/>
            <a:endParaRPr lang="en-US" smtClean="0"/>
          </a:p>
          <a:p>
            <a:pPr lvl="0"/>
            <a:r>
              <a:rPr lang="en-US" smtClean="0"/>
              <a:t>All Left Justified, no centering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br.gov/lc/region/programs/strategie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83058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The Colorado River: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Operation, Current and Projected Future Conditions</a:t>
            </a:r>
            <a:endParaRPr lang="en-US" sz="36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Southern California Water Dialogue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Los Angeles, CA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April 27, </a:t>
            </a:r>
            <a:r>
              <a:rPr lang="en-US" sz="2800" b="1" dirty="0">
                <a:solidFill>
                  <a:schemeClr val="bg1"/>
                </a:solidFill>
              </a:rPr>
              <a:t>2011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868363"/>
          </a:xfrm>
        </p:spPr>
        <p:txBody>
          <a:bodyPr/>
          <a:lstStyle/>
          <a:p>
            <a:r>
              <a:rPr lang="en-US" sz="3200" smtClean="0"/>
              <a:t>Addressing an Uncertain Future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b="0" dirty="0" smtClean="0"/>
              <a:t>The path of major influences on the Colorado River system is uncertain and can not be represented by a single view</a:t>
            </a:r>
          </a:p>
          <a:p>
            <a:endParaRPr lang="en-US" b="0" dirty="0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/>
          <a:srcRect b="11800"/>
          <a:stretch>
            <a:fillRect/>
          </a:stretch>
        </p:blipFill>
        <p:spPr bwMode="auto">
          <a:xfrm>
            <a:off x="4876800" y="2971800"/>
            <a:ext cx="40417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27432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An infinite number of plausible futures exist</a:t>
            </a:r>
            <a:br>
              <a:rPr lang="en-US" kern="0" dirty="0">
                <a:solidFill>
                  <a:srgbClr val="FFFFFF"/>
                </a:solidFill>
                <a:latin typeface="Arial"/>
              </a:rPr>
            </a:br>
            <a:endParaRPr lang="en-US" kern="0" dirty="0">
              <a:solidFill>
                <a:srgbClr val="FFFFFF"/>
              </a:solidFill>
              <a:latin typeface="Arial"/>
            </a:endParaRP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</a:rPr>
              <a:t>A manageable and informative number of scenarios are being developed to explore the broad range of futures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b="1" kern="0" dirty="0">
              <a:solidFill>
                <a:srgbClr val="FFFFFF"/>
              </a:solidFill>
              <a:latin typeface="Arial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5105400" y="29718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 Narrow" pitchFamily="34" charset="0"/>
              </a:rPr>
              <a:t>Scenario Funnel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4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4040188" cy="4111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65D7FF"/>
                </a:solidFill>
              </a:rPr>
              <a:t>Water Supply Scenarios </a:t>
            </a:r>
            <a:r>
              <a:rPr lang="en-US" dirty="0" smtClean="0"/>
              <a:t>*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sz="half" idx="2"/>
          </p:nvPr>
        </p:nvSpPr>
        <p:spPr>
          <a:xfrm>
            <a:off x="304800" y="914400"/>
            <a:ext cx="4191000" cy="5410200"/>
          </a:xfr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100000">
                <a:srgbClr val="181CC7"/>
              </a:gs>
            </a:gsLst>
            <a:lin ang="2700000"/>
          </a:gradFill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en-US" sz="1800" dirty="0" smtClean="0"/>
              <a:t>Observed Resampled</a:t>
            </a:r>
            <a:r>
              <a:rPr lang="en-US" sz="1800" b="0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n-US" sz="1600" b="0" dirty="0" smtClean="0"/>
              <a:t>future hydrologic trends and variability will be similar to the past 100 years</a:t>
            </a:r>
          </a:p>
          <a:p>
            <a:pPr>
              <a:buNone/>
            </a:pPr>
            <a:r>
              <a:rPr lang="en-US" sz="1800" dirty="0" smtClean="0"/>
              <a:t>Paleo Resampled: </a:t>
            </a:r>
          </a:p>
          <a:p>
            <a:pPr>
              <a:buFont typeface="Wingdings" pitchFamily="2" charset="2"/>
              <a:buChar char="Ø"/>
            </a:pPr>
            <a:r>
              <a:rPr lang="en-US" sz="1600" b="0" dirty="0" smtClean="0"/>
              <a:t>future hydrologic trends and variability are represented by the distant past (approximately 1250 years)</a:t>
            </a:r>
          </a:p>
          <a:p>
            <a:pPr>
              <a:buNone/>
            </a:pPr>
            <a:r>
              <a:rPr lang="en-US" sz="1800" dirty="0" smtClean="0"/>
              <a:t>Paleo Conditioned: </a:t>
            </a:r>
          </a:p>
          <a:p>
            <a:pPr>
              <a:buFont typeface="Wingdings" pitchFamily="2" charset="2"/>
              <a:buChar char="Ø"/>
            </a:pPr>
            <a:r>
              <a:rPr lang="en-US" sz="1600" b="0" dirty="0" smtClean="0"/>
              <a:t>future hydrologic trends and variability are represented by a blend of the wet dry states of the paleo-climate record but magnitudes are more similar to the observed period</a:t>
            </a:r>
          </a:p>
          <a:p>
            <a:pPr>
              <a:buNone/>
            </a:pPr>
            <a:r>
              <a:rPr lang="en-US" sz="1800" dirty="0" smtClean="0"/>
              <a:t>Downscaled GCM Projected:</a:t>
            </a:r>
            <a:endParaRPr lang="en-US" sz="1800" b="0" dirty="0" smtClean="0"/>
          </a:p>
          <a:p>
            <a:pPr>
              <a:buFont typeface="Wingdings" pitchFamily="2" charset="2"/>
              <a:buChar char="Ø"/>
            </a:pPr>
            <a:r>
              <a:rPr lang="en-US" sz="1600" b="0" dirty="0" smtClean="0"/>
              <a:t>future climate will continue to warm with regional precipitation trends represented through an ensemble of future GCM projections</a:t>
            </a:r>
            <a:endParaRPr lang="en-US" sz="1600" b="0" dirty="0"/>
          </a:p>
        </p:txBody>
      </p:sp>
      <p:sp>
        <p:nvSpPr>
          <p:cNvPr id="1536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228600"/>
            <a:ext cx="4191000" cy="4873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Water Demand Scenarios </a:t>
            </a:r>
            <a:r>
              <a:rPr lang="en-US" dirty="0" smtClean="0"/>
              <a:t>*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914400"/>
            <a:ext cx="4270375" cy="5410200"/>
          </a:xfr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en-US" sz="1800" dirty="0" smtClean="0"/>
              <a:t>Current Trends</a:t>
            </a:r>
            <a:r>
              <a:rPr lang="en-US" sz="1800" b="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1600" b="0" dirty="0" smtClean="0"/>
              <a:t>growth, development patterns, and institutions continue along recent trends</a:t>
            </a:r>
          </a:p>
          <a:p>
            <a:pPr>
              <a:buNone/>
            </a:pPr>
            <a:r>
              <a:rPr lang="en-US" sz="1800" dirty="0" smtClean="0"/>
              <a:t>Economic Slowdown:</a:t>
            </a:r>
          </a:p>
          <a:p>
            <a:pPr>
              <a:buFont typeface="Wingdings" pitchFamily="2" charset="2"/>
              <a:buChar char="Ø"/>
            </a:pPr>
            <a:r>
              <a:rPr lang="en-US" sz="1600" b="0" dirty="0" smtClean="0"/>
              <a:t>low growth with emphasis on economic efficiency</a:t>
            </a:r>
          </a:p>
          <a:p>
            <a:pPr>
              <a:buNone/>
            </a:pPr>
            <a:r>
              <a:rPr lang="en-US" sz="1800" dirty="0" smtClean="0"/>
              <a:t>Expansive Growth:</a:t>
            </a:r>
          </a:p>
          <a:p>
            <a:pPr>
              <a:buFont typeface="Wingdings" pitchFamily="2" charset="2"/>
              <a:buChar char="Ø"/>
            </a:pPr>
            <a:r>
              <a:rPr lang="en-US" sz="1600" b="0" dirty="0" smtClean="0"/>
              <a:t>economic resurgence (population and energy) and current preferences toward human and environmental values *</a:t>
            </a:r>
          </a:p>
          <a:p>
            <a:pPr>
              <a:buNone/>
            </a:pPr>
            <a:r>
              <a:rPr lang="en-US" sz="1800" dirty="0" smtClean="0"/>
              <a:t>Enhanced Environment and Healthy Economy: </a:t>
            </a:r>
          </a:p>
          <a:p>
            <a:pPr>
              <a:buFont typeface="Wingdings" pitchFamily="2" charset="2"/>
              <a:buChar char="Ø"/>
            </a:pPr>
            <a:r>
              <a:rPr lang="en-US" sz="1600" b="0" dirty="0" smtClean="0"/>
              <a:t>expanded environmental awareness and stewardship with growing economy*</a:t>
            </a:r>
            <a:endParaRPr lang="en-US" sz="1600" b="0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4800600" y="5715000"/>
            <a:ext cx="4038600" cy="533400"/>
          </a:xfrm>
        </p:spPr>
        <p:txBody>
          <a:bodyPr/>
          <a:lstStyle/>
          <a:p>
            <a:r>
              <a:rPr lang="en-US" sz="1400" b="0" dirty="0" smtClean="0"/>
              <a:t>* Additional “branches” possible depending upon assumed trajectory of specific socio-economic factors.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6202362"/>
            <a:ext cx="4038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/>
              </a:rPr>
              <a:t>*  Preliminary – Subject to change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45-2228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41388" y="274638"/>
            <a:ext cx="7261225" cy="5851525"/>
          </a:xfrm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66800" y="838200"/>
            <a:ext cx="71628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Colorado River: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Operations and Current </a:t>
            </a:r>
            <a:r>
              <a:rPr lang="en-US" sz="3600" b="1" dirty="0" smtClean="0">
                <a:solidFill>
                  <a:schemeClr val="bg1"/>
                </a:solidFill>
              </a:rPr>
              <a:t>Conditions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For further information: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http://www.usbr.gov/lc/region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458200" cy="762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Driving Forces of Uncertainty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9045" y="1058164"/>
          <a:ext cx="8606965" cy="5198723"/>
        </p:xfrm>
        <a:graphic>
          <a:graphicData uri="http://schemas.openxmlformats.org/drawingml/2006/table">
            <a:tbl>
              <a:tblPr/>
              <a:tblGrid>
                <a:gridCol w="580320"/>
                <a:gridCol w="8026645"/>
              </a:tblGrid>
              <a:tr h="591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No.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Driving Forces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52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Changes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streamflow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variability and trends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2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Changes in climate variability and trends (e.g. temperature, precipitation, etc.)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52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Changes in watershed conditions (e.g. diseases, species transitions, etc.)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2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Changes in population and distribution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52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Changes in agricultural land use (e.g. irrigated agricultural areas, crop mixes, etc.)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2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Changes in urban land use (e.g. conversion, density, urbanization, etc.)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52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Changes in public land use (e.g. forest practices, grazing, wilderness areas, etc.)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2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Changes in agricultural water use efficiency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52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Changes in municipal and industrial water use efficiency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2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Changes in institutional and regulatory conditions (e.g. laws, regulations, etc.)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67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Changes to organization or management structures (e.g. state, federal, bi-national </a:t>
                      </a:r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institutions)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7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Changes in water needs for energy generation (e.g. solar, oil shale, thermal, nuclear, etc.)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52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Changes in flow-dependent ecosystem needs for ESA-listed species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2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Changes in other flow-dependent ecosystem needs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52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Changes in social values affecting water use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2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Changes in cost of energy affecting water availability and use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276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Changes in water availability due to tribal water use and settlement of tribal water rights claims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2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Changes in water quality including physical, biological, and chemical processes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5763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>
                <a:solidFill>
                  <a:schemeClr val="bg1"/>
                </a:solidFill>
              </a:rPr>
              <a:t>Driving Forces Groupings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534400" cy="5318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 rot="20811968">
            <a:off x="5461000" y="2641600"/>
            <a:ext cx="2371725" cy="1303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 rot="20819631">
            <a:off x="5068888" y="3871913"/>
            <a:ext cx="1069975" cy="730250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 rot="19963413">
            <a:off x="4522788" y="3443288"/>
            <a:ext cx="790575" cy="584200"/>
          </a:xfrm>
          <a:prstGeom prst="ellipse">
            <a:avLst/>
          </a:prstGeom>
          <a:solidFill>
            <a:schemeClr val="accent1">
              <a:alpha val="17000"/>
            </a:schemeClr>
          </a:solidFill>
          <a:ln w="57150">
            <a:solidFill>
              <a:srgbClr val="BA3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1600"/>
            <a:ext cx="8229600" cy="965200"/>
          </a:xfrm>
        </p:spPr>
        <p:txBody>
          <a:bodyPr/>
          <a:lstStyle/>
          <a:p>
            <a:pPr eaLnBrk="1" hangingPunct="1"/>
            <a:r>
              <a:rPr lang="en-US" sz="2200" b="1" dirty="0" smtClean="0">
                <a:solidFill>
                  <a:schemeClr val="bg1"/>
                </a:solidFill>
              </a:rPr>
              <a:t>Natural Flow</a:t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en-US" sz="2200" b="1" dirty="0" smtClean="0">
                <a:solidFill>
                  <a:schemeClr val="bg1"/>
                </a:solidFill>
              </a:rPr>
              <a:t>Colorado River at Lees Ferry </a:t>
            </a:r>
            <a:r>
              <a:rPr lang="en-US" sz="2200" b="1" dirty="0" err="1" smtClean="0">
                <a:solidFill>
                  <a:schemeClr val="bg1"/>
                </a:solidFill>
              </a:rPr>
              <a:t>Gaging</a:t>
            </a:r>
            <a:r>
              <a:rPr lang="en-US" sz="2200" b="1" dirty="0" smtClean="0">
                <a:solidFill>
                  <a:schemeClr val="bg1"/>
                </a:solidFill>
              </a:rPr>
              <a:t> Station, Arizona</a:t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Water Year 1906 to 2011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1095375"/>
            <a:ext cx="859155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33800" y="1524000"/>
            <a:ext cx="5181600" cy="449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25000"/>
              </a:spcAft>
            </a:pPr>
            <a:r>
              <a:rPr lang="en-US" sz="2400" smtClean="0">
                <a:solidFill>
                  <a:schemeClr val="bg1"/>
                </a:solidFill>
              </a:rPr>
              <a:t>Seven years of unprecedented drought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</a:pPr>
            <a:r>
              <a:rPr lang="en-US" sz="2400" smtClean="0">
                <a:solidFill>
                  <a:schemeClr val="bg1"/>
                </a:solidFill>
              </a:rPr>
              <a:t>Increased water use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</a:pPr>
            <a:r>
              <a:rPr lang="en-US" sz="2400" smtClean="0">
                <a:solidFill>
                  <a:schemeClr val="bg1"/>
                </a:solidFill>
              </a:rPr>
              <a:t>To date, there has never been a shortage in the Lower Basin and there were no shortage guidelines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</a:pPr>
            <a:r>
              <a:rPr lang="en-US" sz="2400" smtClean="0">
                <a:solidFill>
                  <a:schemeClr val="bg1"/>
                </a:solidFill>
              </a:rPr>
              <a:t>Operations between Lake Powell and Lake Mead were coordinated only at the higher reservoir levels “equalization”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686800" cy="792162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</a:rPr>
              <a:t>Impetus for the Interim Guidelines</a:t>
            </a:r>
          </a:p>
        </p:txBody>
      </p:sp>
      <p:pic>
        <p:nvPicPr>
          <p:cNvPr id="12292" name="Picture 14" descr="C45-300-224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327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305800" cy="7620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chemeClr val="bg1"/>
                </a:solidFill>
              </a:rPr>
              <a:t>Interim Guidelines</a:t>
            </a:r>
            <a:r>
              <a:rPr lang="en-US" sz="3200" b="1" baseline="30000" smtClean="0">
                <a:solidFill>
                  <a:schemeClr val="bg1"/>
                </a:solidFill>
              </a:rPr>
              <a:t>1</a:t>
            </a:r>
            <a:r>
              <a:rPr lang="en-US" sz="3200" b="1" smtClean="0">
                <a:solidFill>
                  <a:schemeClr val="bg1"/>
                </a:solidFill>
              </a:rPr>
              <a:t> - A Robust Solution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305800" cy="38862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Operations specified through the full range of operation for Lake Powell and Lake Mead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Encourage efficient and flexible use and management of Colorado River water through the ICS mechanism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Strategy for shortages in the Lower Basin, including a provision for additional shortages if warranted</a:t>
            </a:r>
            <a:r>
              <a:rPr lang="en-US" sz="2400" baseline="30000" dirty="0" smtClean="0">
                <a:solidFill>
                  <a:schemeClr val="bg1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In place for an interim period (through 2026) to gain valuable operational experience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Basin States agree to consult before resorting to litigation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5486400"/>
            <a:ext cx="80772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lvl="1" indent="-230188">
              <a:spcAft>
                <a:spcPct val="30000"/>
              </a:spcAft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Issued in Record of Decision, dated December 13, 2007; available at </a:t>
            </a:r>
            <a:r>
              <a:rPr lang="en-US" sz="1400">
                <a:solidFill>
                  <a:schemeClr val="bg1"/>
                </a:solidFill>
                <a:hlinkClick r:id="rId3"/>
              </a:rPr>
              <a:t>http://www.usbr.gov/lc/region/programs/strategies.html</a:t>
            </a:r>
            <a:endParaRPr lang="en-US" sz="1400">
              <a:solidFill>
                <a:schemeClr val="bg1"/>
              </a:solidFill>
            </a:endParaRPr>
          </a:p>
          <a:p>
            <a:pPr marL="461963" lvl="1" indent="-230188">
              <a:spcAft>
                <a:spcPct val="30000"/>
              </a:spcAft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Mexico water deliveries are not directly affected by these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29200" y="381000"/>
            <a:ext cx="3657600" cy="2514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bg1"/>
                </a:solidFill>
              </a:rPr>
              <a:t>2011 Upper Colorado</a:t>
            </a:r>
            <a:br>
              <a:rPr lang="en-US" sz="3200" b="1" smtClean="0">
                <a:solidFill>
                  <a:schemeClr val="bg1"/>
                </a:solidFill>
              </a:rPr>
            </a:br>
            <a:r>
              <a:rPr lang="en-US" sz="3200" b="1" smtClean="0">
                <a:solidFill>
                  <a:schemeClr val="bg1"/>
                </a:solidFill>
              </a:rPr>
              <a:t>Forecasted </a:t>
            </a:r>
            <a:br>
              <a:rPr lang="en-US" sz="3200" b="1" smtClean="0">
                <a:solidFill>
                  <a:schemeClr val="bg1"/>
                </a:solidFill>
              </a:rPr>
            </a:br>
            <a:r>
              <a:rPr lang="en-US" sz="3200" b="1" smtClean="0">
                <a:solidFill>
                  <a:schemeClr val="bg1"/>
                </a:solidFill>
              </a:rPr>
              <a:t>Apr–Jul Inflow</a:t>
            </a:r>
            <a:br>
              <a:rPr lang="en-US" sz="3200" b="1" smtClean="0">
                <a:solidFill>
                  <a:schemeClr val="bg1"/>
                </a:solidFill>
              </a:rPr>
            </a:br>
            <a:r>
              <a:rPr lang="en-US" sz="2000" b="1" smtClean="0">
                <a:solidFill>
                  <a:schemeClr val="bg1"/>
                </a:solidFill>
              </a:rPr>
              <a:t>as of April 15</a:t>
            </a:r>
          </a:p>
        </p:txBody>
      </p:sp>
      <p:pic>
        <p:nvPicPr>
          <p:cNvPr id="11267" name="Picture 3" descr="up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" y="228600"/>
            <a:ext cx="4384675" cy="64008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</p:pic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657600" y="4267200"/>
            <a:ext cx="1524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133600" y="2057400"/>
            <a:ext cx="609600" cy="457200"/>
          </a:xfrm>
          <a:prstGeom prst="ellips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3352800" y="4038600"/>
            <a:ext cx="685800" cy="457200"/>
          </a:xfrm>
          <a:prstGeom prst="ellips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3048000" y="5257800"/>
            <a:ext cx="685800" cy="457200"/>
          </a:xfrm>
          <a:prstGeom prst="ellips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838200" y="4876800"/>
            <a:ext cx="1219200" cy="914400"/>
          </a:xfrm>
          <a:prstGeom prst="ellips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105400" y="3200400"/>
            <a:ext cx="404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Flaming Gorge – 126%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116513" y="3962400"/>
            <a:ext cx="3290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Blue Mesa – 111%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105400" y="4800600"/>
            <a:ext cx="2533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Navajo – 70%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105400" y="5592763"/>
            <a:ext cx="3614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Lake Powell – 122%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 flipV="1">
            <a:off x="1981200" y="5638800"/>
            <a:ext cx="3048000" cy="304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3733800" y="5105400"/>
            <a:ext cx="129540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 flipV="1">
            <a:off x="4114800" y="4191000"/>
            <a:ext cx="10160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 flipV="1">
            <a:off x="2819400" y="2362200"/>
            <a:ext cx="2209800" cy="1219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219200" y="685800"/>
            <a:ext cx="5867400" cy="548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99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424113" y="5181600"/>
            <a:ext cx="3443287" cy="0"/>
          </a:xfrm>
          <a:prstGeom prst="line">
            <a:avLst/>
          </a:prstGeom>
          <a:noFill/>
          <a:ln w="635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19200" y="681038"/>
            <a:ext cx="2363788" cy="22145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4724400" y="685800"/>
            <a:ext cx="2362200" cy="2209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C0C0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219200" y="6858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400800" y="49530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Lower SNWA Intake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895600" y="685800"/>
            <a:ext cx="2590800" cy="2209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2400" y="496728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Times New Roman" pitchFamily="18" charset="0"/>
              </a:rPr>
              <a:t>1,000 ft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52400" y="26670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Times New Roman" pitchFamily="18" charset="0"/>
              </a:rPr>
              <a:t>1,096 ft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439025" y="26797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11.14 maf</a:t>
            </a:r>
          </a:p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(43% of Live Capacity)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30200" y="5424488"/>
            <a:ext cx="73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 b="1">
                <a:solidFill>
                  <a:schemeClr val="bg1"/>
                </a:solidFill>
                <a:latin typeface="Times New Roman" pitchFamily="18" charset="0"/>
              </a:rPr>
              <a:t>895 ft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400800" y="5334000"/>
            <a:ext cx="238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Dead Pool Elevation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828800" y="0"/>
            <a:ext cx="455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Lake Mead Capacity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76200" y="457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Times New Roman" pitchFamily="18" charset="0"/>
              </a:rPr>
              <a:t>1,219.6 ft</a:t>
            </a:r>
            <a:endParaRPr lang="en-US" sz="1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7515225" y="4572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25.9 maf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2667000" y="57150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B2B2B2"/>
                </a:solidFill>
                <a:latin typeface="Times New Roman" pitchFamily="18" charset="0"/>
              </a:rPr>
              <a:t>Dead Pool (2.0 maf)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2438400" y="46482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B2B2B2"/>
                </a:solidFill>
                <a:latin typeface="Times New Roman" pitchFamily="18" charset="0"/>
              </a:rPr>
              <a:t>Inactive Pool (7.5 maf)</a:t>
            </a:r>
          </a:p>
        </p:txBody>
      </p:sp>
      <p:sp>
        <p:nvSpPr>
          <p:cNvPr id="20500" name="Line 22"/>
          <p:cNvSpPr>
            <a:spLocks noChangeShapeType="1"/>
          </p:cNvSpPr>
          <p:nvPr/>
        </p:nvSpPr>
        <p:spPr bwMode="auto">
          <a:xfrm>
            <a:off x="2528888" y="5562600"/>
            <a:ext cx="3262312" cy="0"/>
          </a:xfrm>
          <a:prstGeom prst="line">
            <a:avLst/>
          </a:prstGeom>
          <a:noFill/>
          <a:ln w="635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23"/>
          <p:cNvSpPr>
            <a:spLocks noChangeShapeType="1"/>
          </p:cNvSpPr>
          <p:nvPr/>
        </p:nvSpPr>
        <p:spPr bwMode="auto">
          <a:xfrm>
            <a:off x="1200150" y="685800"/>
            <a:ext cx="5886450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24"/>
          <p:cNvSpPr>
            <a:spLocks noChangeShapeType="1"/>
          </p:cNvSpPr>
          <p:nvPr/>
        </p:nvSpPr>
        <p:spPr bwMode="auto">
          <a:xfrm>
            <a:off x="1785938" y="2895600"/>
            <a:ext cx="5681662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Text Box 25"/>
          <p:cNvSpPr txBox="1">
            <a:spLocks noChangeArrowheads="1"/>
          </p:cNvSpPr>
          <p:nvPr/>
        </p:nvSpPr>
        <p:spPr bwMode="auto">
          <a:xfrm>
            <a:off x="152400" y="6327775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Times New Roman" pitchFamily="18" charset="0"/>
              </a:rPr>
              <a:t>Not to scale</a:t>
            </a:r>
          </a:p>
        </p:txBody>
      </p:sp>
      <p:sp>
        <p:nvSpPr>
          <p:cNvPr id="20504" name="Text Box 26"/>
          <p:cNvSpPr txBox="1">
            <a:spLocks noChangeArrowheads="1"/>
          </p:cNvSpPr>
          <p:nvPr/>
        </p:nvSpPr>
        <p:spPr bwMode="auto">
          <a:xfrm>
            <a:off x="6843713" y="1295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Times New Roman" pitchFamily="18" charset="0"/>
              </a:rPr>
              <a:t>124 ft</a:t>
            </a:r>
          </a:p>
        </p:txBody>
      </p:sp>
      <p:sp>
        <p:nvSpPr>
          <p:cNvPr id="20505" name="Text Box 28"/>
          <p:cNvSpPr txBox="1">
            <a:spLocks noChangeArrowheads="1"/>
          </p:cNvSpPr>
          <p:nvPr/>
        </p:nvSpPr>
        <p:spPr bwMode="auto">
          <a:xfrm>
            <a:off x="2743200" y="6324600"/>
            <a:ext cx="2039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Times New Roman" pitchFamily="18" charset="0"/>
              </a:rPr>
              <a:t>As of  Apr 24, 2011</a:t>
            </a:r>
          </a:p>
        </p:txBody>
      </p:sp>
      <p:sp>
        <p:nvSpPr>
          <p:cNvPr id="20506" name="Line 31"/>
          <p:cNvSpPr>
            <a:spLocks noChangeShapeType="1"/>
          </p:cNvSpPr>
          <p:nvPr/>
        </p:nvSpPr>
        <p:spPr bwMode="auto">
          <a:xfrm>
            <a:off x="7239000" y="1600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32"/>
          <p:cNvSpPr>
            <a:spLocks noChangeShapeType="1"/>
          </p:cNvSpPr>
          <p:nvPr/>
        </p:nvSpPr>
        <p:spPr bwMode="auto">
          <a:xfrm>
            <a:off x="1590675" y="2133600"/>
            <a:ext cx="5114925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Text Box 35"/>
          <p:cNvSpPr txBox="1">
            <a:spLocks noChangeArrowheads="1"/>
          </p:cNvSpPr>
          <p:nvPr/>
        </p:nvSpPr>
        <p:spPr bwMode="auto">
          <a:xfrm>
            <a:off x="158750" y="191928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 b="1">
                <a:solidFill>
                  <a:schemeClr val="bg1"/>
                </a:solidFill>
                <a:latin typeface="Times New Roman" pitchFamily="18" charset="0"/>
              </a:rPr>
              <a:t>1,145 ft</a:t>
            </a:r>
          </a:p>
        </p:txBody>
      </p:sp>
      <p:sp>
        <p:nvSpPr>
          <p:cNvPr id="20509" name="Line 36"/>
          <p:cNvSpPr>
            <a:spLocks noChangeShapeType="1"/>
          </p:cNvSpPr>
          <p:nvPr/>
        </p:nvSpPr>
        <p:spPr bwMode="auto">
          <a:xfrm flipH="1" flipV="1">
            <a:off x="67056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Text Box 37"/>
          <p:cNvSpPr txBox="1">
            <a:spLocks noChangeArrowheads="1"/>
          </p:cNvSpPr>
          <p:nvPr/>
        </p:nvSpPr>
        <p:spPr bwMode="auto">
          <a:xfrm>
            <a:off x="6400800" y="3290888"/>
            <a:ext cx="614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46 ft</a:t>
            </a:r>
          </a:p>
        </p:txBody>
      </p:sp>
      <p:sp>
        <p:nvSpPr>
          <p:cNvPr id="20511" name="Line 38"/>
          <p:cNvSpPr>
            <a:spLocks noChangeShapeType="1"/>
          </p:cNvSpPr>
          <p:nvPr/>
        </p:nvSpPr>
        <p:spPr bwMode="auto">
          <a:xfrm>
            <a:off x="67056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Line 39"/>
          <p:cNvSpPr>
            <a:spLocks noChangeShapeType="1"/>
          </p:cNvSpPr>
          <p:nvPr/>
        </p:nvSpPr>
        <p:spPr bwMode="auto">
          <a:xfrm flipV="1">
            <a:off x="7239000" y="762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Text Box 11"/>
          <p:cNvSpPr txBox="1">
            <a:spLocks noChangeArrowheads="1"/>
          </p:cNvSpPr>
          <p:nvPr/>
        </p:nvSpPr>
        <p:spPr bwMode="auto">
          <a:xfrm>
            <a:off x="152400" y="3489325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Times New Roman" pitchFamily="18" charset="0"/>
              </a:rPr>
              <a:t>1,075 ft</a:t>
            </a:r>
          </a:p>
        </p:txBody>
      </p:sp>
      <p:sp>
        <p:nvSpPr>
          <p:cNvPr id="20514" name="Line 24"/>
          <p:cNvSpPr>
            <a:spLocks noChangeShapeType="1"/>
          </p:cNvSpPr>
          <p:nvPr/>
        </p:nvSpPr>
        <p:spPr bwMode="auto">
          <a:xfrm>
            <a:off x="2043113" y="3733800"/>
            <a:ext cx="4205287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Text Box 19"/>
          <p:cNvSpPr txBox="1">
            <a:spLocks noChangeArrowheads="1"/>
          </p:cNvSpPr>
          <p:nvPr/>
        </p:nvSpPr>
        <p:spPr bwMode="auto">
          <a:xfrm>
            <a:off x="2057400" y="37338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CC"/>
                </a:solidFill>
                <a:latin typeface="Times New Roman" pitchFamily="18" charset="0"/>
              </a:rPr>
              <a:t>Shortage Conditions</a:t>
            </a:r>
          </a:p>
        </p:txBody>
      </p:sp>
      <p:sp>
        <p:nvSpPr>
          <p:cNvPr id="20516" name="Line 4"/>
          <p:cNvSpPr>
            <a:spLocks noChangeShapeType="1"/>
          </p:cNvSpPr>
          <p:nvPr/>
        </p:nvSpPr>
        <p:spPr bwMode="auto">
          <a:xfrm>
            <a:off x="2166938" y="4191000"/>
            <a:ext cx="4691062" cy="0"/>
          </a:xfrm>
          <a:prstGeom prst="line">
            <a:avLst/>
          </a:prstGeom>
          <a:noFill/>
          <a:ln w="63500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Text Box 11"/>
          <p:cNvSpPr txBox="1">
            <a:spLocks noChangeArrowheads="1"/>
          </p:cNvSpPr>
          <p:nvPr/>
        </p:nvSpPr>
        <p:spPr bwMode="auto">
          <a:xfrm>
            <a:off x="152400" y="4022725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Times New Roman" pitchFamily="18" charset="0"/>
              </a:rPr>
              <a:t>1,050 ft</a:t>
            </a:r>
          </a:p>
        </p:txBody>
      </p:sp>
      <p:sp>
        <p:nvSpPr>
          <p:cNvPr id="20518" name="Text Box 19"/>
          <p:cNvSpPr txBox="1">
            <a:spLocks noChangeArrowheads="1"/>
          </p:cNvSpPr>
          <p:nvPr/>
        </p:nvSpPr>
        <p:spPr bwMode="auto">
          <a:xfrm>
            <a:off x="1447800" y="1203325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CC"/>
                </a:solidFill>
                <a:latin typeface="Times New Roman" pitchFamily="18" charset="0"/>
              </a:rPr>
              <a:t>Surplus Conditions</a:t>
            </a:r>
          </a:p>
        </p:txBody>
      </p:sp>
      <p:sp>
        <p:nvSpPr>
          <p:cNvPr id="20519" name="Text Box 19"/>
          <p:cNvSpPr txBox="1">
            <a:spLocks noChangeArrowheads="1"/>
          </p:cNvSpPr>
          <p:nvPr/>
        </p:nvSpPr>
        <p:spPr bwMode="auto">
          <a:xfrm>
            <a:off x="1676400" y="2270125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FFCC"/>
                </a:solidFill>
                <a:latin typeface="Times New Roman" pitchFamily="18" charset="0"/>
              </a:rPr>
              <a:t>Normal or ICS Surplus Conditions</a:t>
            </a:r>
          </a:p>
        </p:txBody>
      </p:sp>
      <p:sp>
        <p:nvSpPr>
          <p:cNvPr id="20520" name="Text Box 8"/>
          <p:cNvSpPr txBox="1">
            <a:spLocks noChangeArrowheads="1"/>
          </p:cNvSpPr>
          <p:nvPr/>
        </p:nvSpPr>
        <p:spPr bwMode="auto">
          <a:xfrm>
            <a:off x="7515225" y="39624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Min Power</a:t>
            </a:r>
          </a:p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Pool</a:t>
            </a:r>
          </a:p>
        </p:txBody>
      </p:sp>
      <p:sp>
        <p:nvSpPr>
          <p:cNvPr id="20521" name="Text Box 17"/>
          <p:cNvSpPr txBox="1">
            <a:spLocks noChangeArrowheads="1"/>
          </p:cNvSpPr>
          <p:nvPr/>
        </p:nvSpPr>
        <p:spPr bwMode="auto">
          <a:xfrm>
            <a:off x="7515225" y="19050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15.9 maf</a:t>
            </a:r>
          </a:p>
        </p:txBody>
      </p:sp>
      <p:sp>
        <p:nvSpPr>
          <p:cNvPr id="20522" name="AutoShape 42"/>
          <p:cNvSpPr>
            <a:spLocks/>
          </p:cNvSpPr>
          <p:nvPr/>
        </p:nvSpPr>
        <p:spPr bwMode="auto">
          <a:xfrm>
            <a:off x="2743200" y="4267200"/>
            <a:ext cx="76200" cy="1219200"/>
          </a:xfrm>
          <a:prstGeom prst="rightBrace">
            <a:avLst>
              <a:gd name="adj1" fmla="val 1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2192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2819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Basin Overview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Current System Conditions &amp; Operations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Projected System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52400"/>
            <a:ext cx="84582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52400"/>
            <a:ext cx="84582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9144000" cy="792163"/>
          </a:xfrm>
          <a:noFill/>
        </p:spPr>
        <p:txBody>
          <a:bodyPr/>
          <a:lstStyle/>
          <a:p>
            <a:pPr eaLnBrk="1" hangingPunct="1"/>
            <a:r>
              <a:rPr lang="en-US" sz="3000" dirty="0" smtClean="0"/>
              <a:t>Historic Colorado River Water Supply &amp; Use</a:t>
            </a:r>
            <a:br>
              <a:rPr lang="en-US" sz="3000" dirty="0" smtClean="0"/>
            </a:br>
            <a:r>
              <a:rPr lang="en-US" sz="3000" dirty="0" smtClean="0"/>
              <a:t>(</a:t>
            </a:r>
            <a:r>
              <a:rPr lang="en-US" sz="2800" dirty="0" smtClean="0"/>
              <a:t>10-year Running Average)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6236"/>
          <a:stretch>
            <a:fillRect/>
          </a:stretch>
        </p:blipFill>
        <p:spPr bwMode="auto">
          <a:xfrm>
            <a:off x="609600" y="1219200"/>
            <a:ext cx="7919634" cy="505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924800" cy="1219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Colorado River Basin Storage</a:t>
            </a: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</a:rPr>
              <a:t>(as of April 24, 2011)			</a:t>
            </a:r>
          </a:p>
        </p:txBody>
      </p:sp>
      <p:graphicFrame>
        <p:nvGraphicFramePr>
          <p:cNvPr id="233475" name="Group 3"/>
          <p:cNvGraphicFramePr>
            <a:graphicFrameLocks noGrp="1"/>
          </p:cNvGraphicFramePr>
          <p:nvPr/>
        </p:nvGraphicFramePr>
        <p:xfrm>
          <a:off x="685800" y="1752600"/>
          <a:ext cx="7683500" cy="3810001"/>
        </p:xfrm>
        <a:graphic>
          <a:graphicData uri="http://schemas.openxmlformats.org/drawingml/2006/table">
            <a:tbl>
              <a:tblPr/>
              <a:tblGrid>
                <a:gridCol w="2667000"/>
                <a:gridCol w="1371600"/>
                <a:gridCol w="1905000"/>
                <a:gridCol w="1739900"/>
              </a:tblGrid>
              <a:tr h="1139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Current Storage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Percent Full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Elevation (Feet)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Lake Powell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12.79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3,611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Lake Mead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11.14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1,096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 System Storage*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31.46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609600" y="5715000"/>
            <a:ext cx="7848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*Total system storage was 32.75 maf or 55% this time last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</a:rPr>
              <a:t>Lower Basin Shortage through 2026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647700" y="762000"/>
          <a:ext cx="7848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663982"/>
            <a:ext cx="44958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Colorado River Basin 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16.5 million acre-feet (</a:t>
            </a:r>
            <a:r>
              <a:rPr lang="en-US" dirty="0" err="1">
                <a:solidFill>
                  <a:schemeClr val="bg1"/>
                </a:solidFill>
              </a:rPr>
              <a:t>maf</a:t>
            </a:r>
            <a:r>
              <a:rPr lang="en-US" dirty="0">
                <a:solidFill>
                  <a:schemeClr val="bg1"/>
                </a:solidFill>
              </a:rPr>
              <a:t>)            allocated annually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13 to 14.5 </a:t>
            </a:r>
            <a:r>
              <a:rPr lang="en-US" dirty="0" err="1">
                <a:solidFill>
                  <a:schemeClr val="bg1"/>
                </a:solidFill>
              </a:rPr>
              <a:t>maf</a:t>
            </a:r>
            <a:r>
              <a:rPr lang="en-US" dirty="0">
                <a:solidFill>
                  <a:schemeClr val="bg1"/>
                </a:solidFill>
              </a:rPr>
              <a:t> of consumptive use annually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15.0 </a:t>
            </a:r>
            <a:r>
              <a:rPr lang="en-US" dirty="0" err="1">
                <a:solidFill>
                  <a:schemeClr val="bg1"/>
                </a:solidFill>
              </a:rPr>
              <a:t>maf</a:t>
            </a:r>
            <a:r>
              <a:rPr lang="en-US" dirty="0">
                <a:solidFill>
                  <a:schemeClr val="bg1"/>
                </a:solidFill>
              </a:rPr>
              <a:t> average annual “natural” inflow into Lake Powell over past 100 years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 Inflows are highly variable </a:t>
            </a:r>
            <a:r>
              <a:rPr lang="en-US" dirty="0" smtClean="0">
                <a:solidFill>
                  <a:schemeClr val="bg1"/>
                </a:solidFill>
              </a:rPr>
              <a:t>year-to-year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60 </a:t>
            </a:r>
            <a:r>
              <a:rPr lang="en-US" dirty="0" err="1" smtClean="0">
                <a:solidFill>
                  <a:schemeClr val="bg1"/>
                </a:solidFill>
              </a:rPr>
              <a:t>maf</a:t>
            </a:r>
            <a:r>
              <a:rPr lang="en-US" dirty="0" smtClean="0">
                <a:solidFill>
                  <a:schemeClr val="bg1"/>
                </a:solidFill>
              </a:rPr>
              <a:t> of storage </a:t>
            </a:r>
          </a:p>
        </p:txBody>
      </p:sp>
      <p:pic>
        <p:nvPicPr>
          <p:cNvPr id="4099" name="Picture 3" descr="ColoradoBasinRevise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4208463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305800" cy="792163"/>
          </a:xfrm>
          <a:noFill/>
        </p:spPr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chemeClr val="bg1"/>
                </a:solidFill>
              </a:rPr>
              <a:t>Historic Colorado River Water Supply &amp; Use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(Annual)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6236"/>
          <a:stretch>
            <a:fillRect/>
          </a:stretch>
        </p:blipFill>
        <p:spPr bwMode="auto">
          <a:xfrm>
            <a:off x="609600" y="1219200"/>
            <a:ext cx="7919634" cy="505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228600"/>
            <a:ext cx="86677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ttp://www.cbrfc.noaa.gov/station/sweplot/png/abbbbbbbbbbbbccccccccccccccdddddeeeeeffggghhhhhiiiiikkkkllllllllllmmmmmmmmmmnnnoopppprrrrrssssssssssssstttttuvvwwwww.25-15-avg.2011.2010.0.s.0.0.0.0.0.1.0.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</a:rPr>
              <a:t>Water Year Snowpack and Precipitation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as of April 25, 2011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228600" y="1600200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chemeClr val="bg1"/>
                </a:solidFill>
              </a:rPr>
              <a:t>Colorado River Basin above Lake Powell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en-US" b="1" kern="0" dirty="0">
              <a:solidFill>
                <a:schemeClr val="bg1"/>
              </a:solidFill>
              <a:latin typeface="+mn-lt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bg1"/>
                </a:solidFill>
                <a:latin typeface="+mn-lt"/>
              </a:rPr>
              <a:t>Water Year Precipitation (year-to-date)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bg1"/>
                </a:solidFill>
                <a:latin typeface="+mn-lt"/>
              </a:rPr>
              <a:t>122%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en-US" sz="2000" b="1" kern="0" dirty="0">
              <a:solidFill>
                <a:schemeClr val="bg1"/>
              </a:solidFill>
              <a:latin typeface="+mn-lt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bg1"/>
                </a:solidFill>
                <a:latin typeface="+mn-lt"/>
              </a:rPr>
              <a:t>Current Snowpack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bg1"/>
                </a:solidFill>
                <a:latin typeface="+mn-lt"/>
              </a:rPr>
              <a:t>130%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en-US" sz="2000" b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3417888" y="2087563"/>
            <a:ext cx="1447800" cy="6937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600" b="1" dirty="0"/>
          </a:p>
          <a:p>
            <a:pPr algn="ctr">
              <a:defRPr/>
            </a:pPr>
            <a:r>
              <a:rPr lang="en-US" sz="900" b="1" dirty="0"/>
              <a:t>Chart developed with </a:t>
            </a:r>
            <a:r>
              <a:rPr lang="en-US" sz="900" b="1" dirty="0" err="1"/>
              <a:t>Snotel</a:t>
            </a:r>
            <a:r>
              <a:rPr lang="en-US" sz="900" b="1" dirty="0"/>
              <a:t> data as of 4/25/2011</a:t>
            </a:r>
          </a:p>
          <a:p>
            <a:pPr algn="ctr">
              <a:defRPr/>
            </a:pPr>
            <a:endParaRPr lang="en-US" sz="600" dirty="0"/>
          </a:p>
        </p:txBody>
      </p:sp>
      <p:sp>
        <p:nvSpPr>
          <p:cNvPr id="10246" name="Text Box 30"/>
          <p:cNvSpPr txBox="1">
            <a:spLocks noChangeArrowheads="1"/>
          </p:cNvSpPr>
          <p:nvPr/>
        </p:nvSpPr>
        <p:spPr bwMode="auto">
          <a:xfrm>
            <a:off x="2895600" y="5638800"/>
            <a:ext cx="601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cs typeface="Arial" charset="0"/>
              </a:rPr>
              <a:t>Source: CBRFC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45820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-23813"/>
            <a:ext cx="8610600" cy="1014413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chemeClr val="bg1"/>
                </a:solidFill>
              </a:rPr>
              <a:t>Lake Powell &amp; Lake Mead</a:t>
            </a:r>
            <a:br>
              <a:rPr lang="en-US" sz="2800" b="1" smtClean="0">
                <a:solidFill>
                  <a:schemeClr val="bg1"/>
                </a:solidFill>
              </a:rPr>
            </a:br>
            <a:r>
              <a:rPr lang="en-US" sz="2800" b="1" smtClean="0">
                <a:solidFill>
                  <a:schemeClr val="bg1"/>
                </a:solidFill>
              </a:rPr>
              <a:t>Operational Diagrams and Current Conditions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711700" y="2924175"/>
            <a:ext cx="685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FF3300"/>
                </a:solidFill>
              </a:rPr>
              <a:t>4/24/11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705350" y="2771775"/>
            <a:ext cx="685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FF3300"/>
                </a:solidFill>
              </a:rPr>
              <a:t>1,096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029575" y="2771775"/>
            <a:ext cx="685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FF3300"/>
                </a:solidFill>
              </a:rPr>
              <a:t>11.14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020050" y="2909888"/>
            <a:ext cx="685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FF3300"/>
                </a:solidFill>
              </a:rPr>
              <a:t>4/24/11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14350" y="2428875"/>
            <a:ext cx="685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FF3300"/>
                </a:solidFill>
              </a:rPr>
              <a:t>4/24/11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14350" y="2286000"/>
            <a:ext cx="685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FF3300"/>
                </a:solidFill>
              </a:rPr>
              <a:t>3,611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819525" y="2286000"/>
            <a:ext cx="685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FF3300"/>
                </a:solidFill>
              </a:rPr>
              <a:t>12.79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810000" y="2452688"/>
            <a:ext cx="7048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FF3300"/>
                </a:solidFill>
              </a:rPr>
              <a:t>4/24/11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457200" y="2466975"/>
            <a:ext cx="411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648200" y="2943225"/>
            <a:ext cx="411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chemeClr val="bg1"/>
                </a:solidFill>
              </a:rPr>
              <a:t>April 2011 Results from CRSS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Probabilities of occurrence, values in percent</a:t>
            </a:r>
            <a:endParaRPr lang="en-US" sz="2000" b="1" baseline="30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43563" name="Group 107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396080" cy="4866640"/>
        </p:xfrm>
        <a:graphic>
          <a:graphicData uri="http://schemas.openxmlformats.org/drawingml/2006/table">
            <a:tbl>
              <a:tblPr/>
              <a:tblGrid>
                <a:gridCol w="954197"/>
                <a:gridCol w="3692843"/>
                <a:gridCol w="802640"/>
                <a:gridCol w="782320"/>
                <a:gridCol w="741680"/>
                <a:gridCol w="731520"/>
                <a:gridCol w="690880"/>
              </a:tblGrid>
              <a:tr h="5003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Event or System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Condition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55600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Upper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Basin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Equalization release from Powell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454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Balancing release from Powell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149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8.23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maf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release from Powell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759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7.48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maf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release from Powell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88620">
                <a:tc vMerge="1">
                  <a:txBody>
                    <a:bodyPr/>
                    <a:lstStyle/>
                    <a:p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7.00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maf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release from Powell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505460">
                <a:tc rowSpan="7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Lower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Basin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Shortage – any amount (Mead ≤ 1,075)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pPr algn="ctr"/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Shortage – 1</a:t>
                      </a:r>
                      <a:r>
                        <a:rPr kumimoji="0" lang="en-US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≤ 1,075 and ≥ 1,050)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algn="ctr"/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Shortage – 2</a:t>
                      </a:r>
                      <a:r>
                        <a:rPr kumimoji="0" lang="en-US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&lt; 1,050 and ≥ 1,025)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Shortage – 3</a:t>
                      </a:r>
                      <a:r>
                        <a:rPr kumimoji="0" lang="en-US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rd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&lt; 1,025 )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4419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Surplus – any amount (Mead </a:t>
                      </a: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1,145)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Surplus – Flood 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4419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or ICS Surplus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228600"/>
            <a:ext cx="8382000" cy="10969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/>
              </a:rPr>
              <a:t>Colorado River Basin Water Supply and Demand Study</a:t>
            </a: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Two-year, $2 million study cost shared by Reclamation and the Basin States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Assess future water supply and demand 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imbalance over the next 50 years</a:t>
            </a:r>
            <a:endParaRPr lang="en-US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Assess risks to all 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Basin </a:t>
            </a:r>
            <a:r>
              <a:rPr lang="en-US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resources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Investigate options and strategies to mitigate 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impacts</a:t>
            </a:r>
            <a:endParaRPr lang="en-US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Study will identify and evaluate options, </a:t>
            </a:r>
            <a:r>
              <a:rPr lang="en-US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at feasibility level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 transparent, collaborative study with input from all stakeholders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Email: 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ColoradoRiverBasinStudy@usbr.gov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Website: 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http://www.usbr.gov/lc/region/programs/ crbstudy.html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8A099B3AFB54D885BA7C54CA43035" ma:contentTypeVersion="3" ma:contentTypeDescription="Create a new document." ma:contentTypeScope="" ma:versionID="666d37cd8eae84888fbd416ba2e73418">
  <xsd:schema xmlns:xsd="http://www.w3.org/2001/XMLSchema" xmlns:xs="http://www.w3.org/2001/XMLSchema" xmlns:p="http://schemas.microsoft.com/office/2006/metadata/properties" xmlns:ns2="2d8c4b88-99e6-4e86-8d7d-c742e2d9b8d2" targetNamespace="http://schemas.microsoft.com/office/2006/metadata/properties" ma:root="true" ma:fieldsID="49d5abeb8e36dfe226415733ac78a5cd" ns2:_="">
    <xsd:import namespace="2d8c4b88-99e6-4e86-8d7d-c742e2d9b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c4b88-99e6-4e86-8d7d-c742e2d9b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5E4F91-76F9-41F5-BEE7-CFED679B6945}"/>
</file>

<file path=customXml/itemProps2.xml><?xml version="1.0" encoding="utf-8"?>
<ds:datastoreItem xmlns:ds="http://schemas.openxmlformats.org/officeDocument/2006/customXml" ds:itemID="{E409DC2D-5E0E-4D77-AEA0-3C9CA63B8E46}"/>
</file>

<file path=customXml/itemProps3.xml><?xml version="1.0" encoding="utf-8"?>
<ds:datastoreItem xmlns:ds="http://schemas.openxmlformats.org/officeDocument/2006/customXml" ds:itemID="{954EA345-8E38-4350-A395-5752F62CE705}"/>
</file>

<file path=docProps/app.xml><?xml version="1.0" encoding="utf-8"?>
<Properties xmlns="http://schemas.openxmlformats.org/officeDocument/2006/extended-properties" xmlns:vt="http://schemas.openxmlformats.org/officeDocument/2006/docPropsVTypes">
  <TotalTime>19258</TotalTime>
  <Words>1182</Words>
  <Application>Microsoft Office PowerPoint</Application>
  <PresentationFormat>On-screen Show (4:3)</PresentationFormat>
  <Paragraphs>286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1_Default Design</vt:lpstr>
      <vt:lpstr>Slide 1</vt:lpstr>
      <vt:lpstr>Overview</vt:lpstr>
      <vt:lpstr>Slide 3</vt:lpstr>
      <vt:lpstr>Historic Colorado River Water Supply &amp; Use (Annual)</vt:lpstr>
      <vt:lpstr>Slide 5</vt:lpstr>
      <vt:lpstr>Water Year Snowpack and Precipitation as of April 25, 2011</vt:lpstr>
      <vt:lpstr>Lake Powell &amp; Lake Mead Operational Diagrams and Current Conditions</vt:lpstr>
      <vt:lpstr>April 2011 Results from CRSS  Probabilities of occurrence, values in percent</vt:lpstr>
      <vt:lpstr>Slide 9</vt:lpstr>
      <vt:lpstr>Addressing an Uncertain Future</vt:lpstr>
      <vt:lpstr>* Additional “branches” possible depending upon assumed trajectory of specific socio-economic factors.</vt:lpstr>
      <vt:lpstr>Slide 12</vt:lpstr>
      <vt:lpstr>Driving Forces of Uncertainty </vt:lpstr>
      <vt:lpstr>  Driving Forces Groupings  </vt:lpstr>
      <vt:lpstr>Natural Flow Colorado River at Lees Ferry Gaging Station, Arizona Water Year 1906 to 2011</vt:lpstr>
      <vt:lpstr>Impetus for the Interim Guidelines</vt:lpstr>
      <vt:lpstr>Interim Guidelines1 - A Robust Solution</vt:lpstr>
      <vt:lpstr>2011 Upper Colorado Forecasted  Apr–Jul Inflow as of April 15</vt:lpstr>
      <vt:lpstr>Slide 19</vt:lpstr>
      <vt:lpstr>Slide 20</vt:lpstr>
      <vt:lpstr>Slide 21</vt:lpstr>
      <vt:lpstr>Historic Colorado River Water Supply &amp; Use (10-year Running Average)</vt:lpstr>
      <vt:lpstr> Colorado River Basin Storage   (as of April 24, 2011)   </vt:lpstr>
      <vt:lpstr>Lower Basin Shortage through 2026</vt:lpstr>
    </vt:vector>
  </TitlesOfParts>
  <Company>usbr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u06615</cp:lastModifiedBy>
  <cp:revision>1283</cp:revision>
  <dcterms:created xsi:type="dcterms:W3CDTF">2004-03-19T17:04:19Z</dcterms:created>
  <dcterms:modified xsi:type="dcterms:W3CDTF">2011-05-04T16:59:45Z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roval  Status">
    <vt:lpwstr>Approved</vt:lpwstr>
  </property>
  <property fmtid="{D5CDD505-2E9C-101B-9397-08002B2CF9AE}" pid="3" name="ContentType">
    <vt:lpwstr>Document</vt:lpwstr>
  </property>
  <property fmtid="{D5CDD505-2E9C-101B-9397-08002B2CF9AE}" pid="4" name="Distributed">
    <vt:lpwstr>0</vt:lpwstr>
  </property>
  <property fmtid="{D5CDD505-2E9C-101B-9397-08002B2CF9AE}" pid="5" name="N Drive">
    <vt:lpwstr>0</vt:lpwstr>
  </property>
  <property fmtid="{D5CDD505-2E9C-101B-9397-08002B2CF9AE}" pid="6" name="ContentTypeId">
    <vt:lpwstr>0x010100AF88A099B3AFB54D885BA7C54CA43035</vt:lpwstr>
  </property>
</Properties>
</file>