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1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5071" r:id="rId2"/>
    <p:sldMasterId id="2147485085" r:id="rId3"/>
  </p:sldMasterIdLst>
  <p:notesMasterIdLst>
    <p:notesMasterId r:id="rId22"/>
  </p:notesMasterIdLst>
  <p:handoutMasterIdLst>
    <p:handoutMasterId r:id="rId23"/>
  </p:handoutMasterIdLst>
  <p:sldIdLst>
    <p:sldId id="711" r:id="rId4"/>
    <p:sldId id="749" r:id="rId5"/>
    <p:sldId id="709" r:id="rId6"/>
    <p:sldId id="785" r:id="rId7"/>
    <p:sldId id="786" r:id="rId8"/>
    <p:sldId id="766" r:id="rId9"/>
    <p:sldId id="769" r:id="rId10"/>
    <p:sldId id="768" r:id="rId11"/>
    <p:sldId id="770" r:id="rId12"/>
    <p:sldId id="778" r:id="rId13"/>
    <p:sldId id="771" r:id="rId14"/>
    <p:sldId id="772" r:id="rId15"/>
    <p:sldId id="773" r:id="rId16"/>
    <p:sldId id="787" r:id="rId17"/>
    <p:sldId id="788" r:id="rId18"/>
    <p:sldId id="804" r:id="rId19"/>
    <p:sldId id="794" r:id="rId20"/>
    <p:sldId id="803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08939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25C"/>
    <a:srgbClr val="A5AB81"/>
    <a:srgbClr val="DD8047"/>
    <a:srgbClr val="FF9900"/>
    <a:srgbClr val="3F3FF5"/>
    <a:srgbClr val="004C22"/>
    <a:srgbClr val="4BFF4B"/>
    <a:srgbClr val="00FF00"/>
    <a:srgbClr val="FFCC99"/>
    <a:srgbClr val="D7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4076" autoAdjust="0"/>
    <p:restoredTop sz="83160" autoAdjust="0"/>
  </p:normalViewPr>
  <p:slideViewPr>
    <p:cSldViewPr>
      <p:cViewPr>
        <p:scale>
          <a:sx n="70" d="100"/>
          <a:sy n="70" d="100"/>
        </p:scale>
        <p:origin x="-894" y="-53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06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2421" cy="465138"/>
          </a:xfrm>
          <a:prstGeom prst="rect">
            <a:avLst/>
          </a:prstGeom>
        </p:spPr>
        <p:txBody>
          <a:bodyPr vert="horz" lIns="94014" tIns="47006" rIns="94014" bIns="47006" rtlCol="0"/>
          <a:lstStyle>
            <a:lvl1pPr algn="l">
              <a:defRPr sz="13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0" y="0"/>
            <a:ext cx="2972421" cy="465138"/>
          </a:xfrm>
          <a:prstGeom prst="rect">
            <a:avLst/>
          </a:prstGeom>
        </p:spPr>
        <p:txBody>
          <a:bodyPr vert="horz" wrap="square" lIns="94014" tIns="47006" rIns="94014" bIns="4700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1CAAB2D-E81D-49D7-AF93-FF487D4E9DE9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2972421" cy="465138"/>
          </a:xfrm>
          <a:prstGeom prst="rect">
            <a:avLst/>
          </a:prstGeom>
        </p:spPr>
        <p:txBody>
          <a:bodyPr vert="horz" lIns="94014" tIns="47006" rIns="94014" bIns="47006" rtlCol="0" anchor="b"/>
          <a:lstStyle>
            <a:lvl1pPr algn="l">
              <a:defRPr sz="13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0" y="8829676"/>
            <a:ext cx="2972421" cy="465138"/>
          </a:xfrm>
          <a:prstGeom prst="rect">
            <a:avLst/>
          </a:prstGeom>
        </p:spPr>
        <p:txBody>
          <a:bodyPr vert="horz" wrap="square" lIns="94014" tIns="47006" rIns="94014" bIns="4700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935F1FB-0D72-41E7-B906-A99573117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2421" cy="465138"/>
          </a:xfrm>
          <a:prstGeom prst="rect">
            <a:avLst/>
          </a:prstGeom>
        </p:spPr>
        <p:txBody>
          <a:bodyPr vert="horz" lIns="94014" tIns="47006" rIns="94014" bIns="470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30" y="0"/>
            <a:ext cx="2972421" cy="465138"/>
          </a:xfrm>
          <a:prstGeom prst="rect">
            <a:avLst/>
          </a:prstGeom>
        </p:spPr>
        <p:txBody>
          <a:bodyPr vert="horz" wrap="square" lIns="94014" tIns="47006" rIns="94014" bIns="4700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-107" charset="0"/>
              </a:defRPr>
            </a:lvl1pPr>
          </a:lstStyle>
          <a:p>
            <a:pPr>
              <a:defRPr/>
            </a:pPr>
            <a:fld id="{3A00DECC-3520-4E36-B7EC-A8A0F05CDAF1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14" tIns="47006" rIns="94014" bIns="4700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7"/>
            <a:ext cx="5485158" cy="4183064"/>
          </a:xfrm>
          <a:prstGeom prst="rect">
            <a:avLst/>
          </a:prstGeom>
        </p:spPr>
        <p:txBody>
          <a:bodyPr vert="horz" lIns="94014" tIns="47006" rIns="94014" bIns="4700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2972421" cy="465138"/>
          </a:xfrm>
          <a:prstGeom prst="rect">
            <a:avLst/>
          </a:prstGeom>
        </p:spPr>
        <p:txBody>
          <a:bodyPr vert="horz" lIns="94014" tIns="47006" rIns="94014" bIns="470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30" y="8829676"/>
            <a:ext cx="2972421" cy="465138"/>
          </a:xfrm>
          <a:prstGeom prst="rect">
            <a:avLst/>
          </a:prstGeom>
        </p:spPr>
        <p:txBody>
          <a:bodyPr vert="horz" wrap="square" lIns="94014" tIns="47006" rIns="94014" bIns="4700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-107" charset="0"/>
              </a:defRPr>
            </a:lvl1pPr>
          </a:lstStyle>
          <a:p>
            <a:pPr>
              <a:defRPr/>
            </a:pPr>
            <a:fld id="{923188E4-8720-4E03-BAC9-41420D6E2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68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4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7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5582" y="8832853"/>
            <a:ext cx="2972421" cy="463549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lIns="99718" tIns="49858" rIns="99718" bIns="49858" anchor="b"/>
          <a:lstStyle/>
          <a:p>
            <a:pPr algn="r" defTabSz="982340"/>
            <a:fld id="{8B71741F-90ED-4ECE-8D63-91E55EB9B54B}" type="slidenum">
              <a:rPr lang="en-US" sz="1300">
                <a:latin typeface="Times New Roman" pitchFamily="-107" charset="0"/>
              </a:rPr>
              <a:pPr algn="r" defTabSz="982340"/>
              <a:t>3</a:t>
            </a:fld>
            <a:endParaRPr lang="en-US" sz="1300" dirty="0">
              <a:latin typeface="Times New Roman" pitchFamily="-107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21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62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188E4-8720-4E03-BAC9-41420D6E283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/>
            </a:outerShdw>
          </a:effectLst>
        </p:spPr>
        <p:txBody>
          <a:bodyPr/>
          <a:lstStyle>
            <a:lvl1pPr algn="ctr" defTabSz="9128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b="1" kern="1200" spc="-150" dirty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FB278-C7CA-477D-865A-AB0DC81517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0"/>
          <p:cNvSpPr>
            <a:spLocks noGrp="1"/>
          </p:cNvSpPr>
          <p:nvPr>
            <p:ph type="sldNum" sz="quarter" idx="10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F86E075-CC6E-4149-9DAB-AB9D0FE5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40"/>
          <p:cNvSpPr>
            <a:spLocks noGrp="1"/>
          </p:cNvSpPr>
          <p:nvPr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fld id="{0B2C5363-B9A7-4B99-A3E5-11CF49F4D1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Slide Number Placeholder 40"/>
          <p:cNvSpPr>
            <a:spLocks noGrp="1"/>
          </p:cNvSpPr>
          <p:nvPr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42E58E5-0415-4523-9897-99C812D0DE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609398"/>
          </a:xfrm>
          <a:effectLst>
            <a:outerShdw blurRad="50800" dist="38100" dir="2700000" algn="tl" rotWithShape="0">
              <a:prstClr val="black"/>
            </a:outerShdw>
          </a:effectLst>
        </p:spPr>
        <p:txBody>
          <a:bodyPr/>
          <a:lstStyle>
            <a:lvl1pPr algn="ctr" defTabSz="9128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b="1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54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0"/>
          <p:cNvSpPr>
            <a:spLocks noGrp="1"/>
          </p:cNvSpPr>
          <p:nvPr userDrawn="1"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A11716A-C495-4B0D-8E5E-98AEFC79C3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805"/>
            <a:ext cx="7726627" cy="609398"/>
          </a:xfrm>
          <a:effectLst>
            <a:outerShdw blurRad="50800" dist="38100" dir="2700000" algn="tl" rotWithShape="0">
              <a:prstClr val="black"/>
            </a:outerShdw>
          </a:effectLst>
        </p:spPr>
        <p:txBody>
          <a:bodyPr/>
          <a:lstStyle>
            <a:lvl1pPr algn="ctr" defTabSz="9128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b="1" kern="1200" spc="-150" dirty="0">
                <a:ln w="3175"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5400" b="1" i="1" u="none" strike="noStrike" kern="1200" cap="none" spc="-642" normalizeH="0" baseline="0" noProof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0"/>
          <p:cNvSpPr>
            <a:spLocks noGrp="1"/>
          </p:cNvSpPr>
          <p:nvPr userDrawn="1"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42E58E5-0415-4523-9897-99C812D0DE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4" descr="Picture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Slide Number Placeholder 40"/>
          <p:cNvSpPr>
            <a:spLocks noGrp="1"/>
          </p:cNvSpPr>
          <p:nvPr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A11716A-C495-4B0D-8E5E-98AEFC79C3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40"/>
          <p:cNvSpPr>
            <a:spLocks noGrp="1"/>
          </p:cNvSpPr>
          <p:nvPr>
            <p:ph type="sldNum" sz="quarter" idx="11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CEF1F39-7D19-4628-937A-A2016C9039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47402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B4097FE-0737-4A8A-B654-043B56A14DC4}" type="slidenum">
              <a:rPr lang="en-US" sz="1200" b="1" smtClean="0"/>
              <a:pPr algn="ctr"/>
              <a:t>‹#›</a:t>
            </a:fld>
            <a:endParaRPr lang="en-US" sz="1400" b="1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0"/>
          <p:cNvSpPr>
            <a:spLocks noGrp="1"/>
          </p:cNvSpPr>
          <p:nvPr>
            <p:ph type="sldNum" sz="quarter" idx="10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501B267-531F-4F49-86AA-0F6CD820CE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40"/>
          <p:cNvSpPr>
            <a:spLocks noGrp="1"/>
          </p:cNvSpPr>
          <p:nvPr>
            <p:ph type="sldNum" sz="quarter" idx="10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918BFA5-A826-4FB4-AF0B-8DB9B2167C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0"/>
          <p:cNvSpPr>
            <a:spLocks noGrp="1"/>
          </p:cNvSpPr>
          <p:nvPr>
            <p:ph type="sldNum" sz="quarter" idx="10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0F725-B9B1-474C-AE5E-B9908C8D6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0"/>
          <p:cNvSpPr>
            <a:spLocks noGrp="1"/>
          </p:cNvSpPr>
          <p:nvPr>
            <p:ph type="sldNum" sz="quarter" idx="10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AA0233-642D-479A-B535-D914904063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477838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74997"/>
              </a:srgbClr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Slide Number Placeholder 40"/>
          <p:cNvSpPr>
            <a:spLocks noGrp="1"/>
          </p:cNvSpPr>
          <p:nvPr>
            <p:ph type="sldNum" sz="quarter" idx="4"/>
          </p:nvPr>
        </p:nvSpPr>
        <p:spPr>
          <a:xfrm>
            <a:off x="8458200" y="6427788"/>
            <a:ext cx="685800" cy="365125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fld id="{FEB40AB5-ED22-45A2-8A78-B4EC28BE61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8" r:id="rId1"/>
  </p:sldLayoutIdLst>
  <p:transition>
    <p:fade/>
  </p:transition>
  <p:hf hdr="0" ftr="0" dt="0"/>
  <p:txStyles>
    <p:titleStyle>
      <a:lvl1pPr algn="ctr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b="1" kern="1200" spc="-150" dirty="0">
          <a:ln w="3175">
            <a:noFill/>
          </a:ln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Arial" pitchFamily="-107" charset="0"/>
          <a:cs typeface="Arial" charset="0"/>
        </a:defRPr>
      </a:lvl1pPr>
      <a:lvl2pPr algn="ctr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  <a:ea typeface="Arial" pitchFamily="-107" charset="0"/>
          <a:cs typeface="Arial" charset="0"/>
        </a:defRPr>
      </a:lvl2pPr>
      <a:lvl3pPr algn="ctr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  <a:ea typeface="Arial" pitchFamily="-107" charset="0"/>
          <a:cs typeface="Arial" charset="0"/>
        </a:defRPr>
      </a:lvl3pPr>
      <a:lvl4pPr algn="ctr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  <a:ea typeface="Arial" pitchFamily="-107" charset="0"/>
          <a:cs typeface="Arial" charset="0"/>
        </a:defRPr>
      </a:lvl4pPr>
      <a:lvl5pPr algn="ctr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  <a:ea typeface="Arial" pitchFamily="-107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3000" b="1" kern="1200">
          <a:solidFill>
            <a:schemeClr val="tx1"/>
          </a:solidFill>
          <a:latin typeface="Courier New" pitchFamily="49" charset="0"/>
          <a:ea typeface="Courier New" pitchFamily="-107" charset="0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800" b="1" kern="1200">
          <a:solidFill>
            <a:schemeClr val="tx1"/>
          </a:solidFill>
          <a:latin typeface="Courier New" pitchFamily="49" charset="0"/>
          <a:ea typeface="Courier New" pitchFamily="-107" charset="0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Courier New" pitchFamily="-107" charset="0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Courier New" pitchFamily="-107" charset="0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Courier New" pitchFamily="-107" charset="0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072" r:id="rId1"/>
    <p:sldLayoutId id="2147485073" r:id="rId2"/>
    <p:sldLayoutId id="2147485074" r:id="rId3"/>
    <p:sldLayoutId id="2147485075" r:id="rId4"/>
    <p:sldLayoutId id="2147485076" r:id="rId5"/>
    <p:sldLayoutId id="2147485077" r:id="rId6"/>
    <p:sldLayoutId id="2147485078" r:id="rId7"/>
    <p:sldLayoutId id="2147485079" r:id="rId8"/>
    <p:sldLayoutId id="2147485080" r:id="rId9"/>
    <p:sldLayoutId id="2147485081" r:id="rId10"/>
    <p:sldLayoutId id="2147485082" r:id="rId11"/>
    <p:sldLayoutId id="2147485083" r:id="rId12"/>
    <p:sldLayoutId id="2147485060" r:id="rId13"/>
    <p:sldLayoutId id="2147485069" r:id="rId14"/>
  </p:sldLayoutIdLst>
  <p:transition>
    <p:fade/>
  </p:transition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</p:sldLayoutIdLst>
  <p:transition>
    <p:fade/>
  </p:transition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405"/>
            <a:ext cx="7681913" cy="1218795"/>
          </a:xfrm>
        </p:spPr>
        <p:txBody>
          <a:bodyPr/>
          <a:lstStyle/>
          <a:p>
            <a:r>
              <a:rPr lang="en-US" dirty="0" smtClean="0"/>
              <a:t>2014 Water Bond Update</a:t>
            </a:r>
            <a:endParaRPr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572000"/>
            <a:ext cx="7681913" cy="1143000"/>
          </a:xfrm>
        </p:spPr>
        <p:txBody>
          <a:bodyPr/>
          <a:lstStyle/>
          <a:p>
            <a:r>
              <a:rPr lang="en-US" dirty="0" smtClean="0"/>
              <a:t>Southern California Water Dialogue</a:t>
            </a:r>
            <a:endParaRPr lang="en-US" dirty="0"/>
          </a:p>
          <a:p>
            <a:r>
              <a:rPr lang="en-US" dirty="0" smtClean="0"/>
              <a:t>June 25, 2014</a:t>
            </a:r>
            <a:endParaRPr lang="en-US" dirty="0"/>
          </a:p>
        </p:txBody>
      </p:sp>
      <p:pic>
        <p:nvPicPr>
          <p:cNvPr id="4" name="Picture 2" descr="D:\Documents and Settings\u08085\Desktop\mwd-seal-greenmat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74320"/>
            <a:ext cx="292608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2014 Water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72400" cy="4949047"/>
          </a:xfrm>
        </p:spPr>
        <p:txBody>
          <a:bodyPr/>
          <a:lstStyle/>
          <a:p>
            <a:r>
              <a:rPr lang="en-US" dirty="0" smtClean="0"/>
              <a:t>Voter polling will help guide decisions: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Timing of election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Voter attitude and priorities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Overall dollar amount</a:t>
            </a:r>
          </a:p>
          <a:p>
            <a:r>
              <a:rPr lang="en-US" dirty="0" smtClean="0"/>
              <a:t>Secretary of State deadline:  June 26, 2014</a:t>
            </a:r>
          </a:p>
          <a:p>
            <a:r>
              <a:rPr lang="en-US" dirty="0" smtClean="0"/>
              <a:t>Changes to bond (other than election cycle) require 2/3 vote of Legislature</a:t>
            </a:r>
          </a:p>
          <a:p>
            <a:r>
              <a:rPr lang="en-US" dirty="0" smtClean="0"/>
              <a:t>Legislative leadership</a:t>
            </a:r>
          </a:p>
          <a:p>
            <a:r>
              <a:rPr lang="en-US" dirty="0" smtClean="0"/>
              <a:t>Brown Administration?</a:t>
            </a:r>
            <a:endParaRPr lang="en-US" dirty="0"/>
          </a:p>
          <a:p>
            <a:pPr marL="517525" lvl="1" indent="0">
              <a:buNone/>
            </a:pPr>
            <a:endParaRPr lang="en-US" dirty="0" smtClean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69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Pending Water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7772400" cy="3200876"/>
          </a:xfrm>
        </p:spPr>
        <p:txBody>
          <a:bodyPr/>
          <a:lstStyle/>
          <a:p>
            <a:r>
              <a:rPr lang="en-US" dirty="0" smtClean="0"/>
              <a:t>Assembly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AB 1331 (Rendon, D-Lakewood)</a:t>
            </a:r>
          </a:p>
          <a:p>
            <a:pPr lvl="1"/>
            <a:r>
              <a:rPr lang="en-US" strike="sngStrike" dirty="0" smtClean="0">
                <a:solidFill>
                  <a:srgbClr val="D8B25C"/>
                </a:solidFill>
              </a:rPr>
              <a:t>AB 1445 (Logue, R-Marysville)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AB 2043 (Conway, R-Tulare and Bigelow, R-O’Neals)</a:t>
            </a:r>
          </a:p>
          <a:p>
            <a:pPr lvl="1"/>
            <a:r>
              <a:rPr lang="en-US" strike="sngStrike" dirty="0" smtClean="0">
                <a:solidFill>
                  <a:srgbClr val="D8B25C"/>
                </a:solidFill>
              </a:rPr>
              <a:t>AB 2554 (Rendon, D-Lakewood)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AB 2686 (Perea, D-Fresno</a:t>
            </a:r>
            <a:r>
              <a:rPr lang="en-US" dirty="0" smtClean="0"/>
              <a:t>)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950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218795"/>
          </a:xfrm>
        </p:spPr>
        <p:txBody>
          <a:bodyPr/>
          <a:lstStyle/>
          <a:p>
            <a:r>
              <a:rPr lang="en-US" sz="4400" dirty="0" smtClean="0"/>
              <a:t>Pending Water Bonds (cont’d)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72400" cy="3674852"/>
          </a:xfrm>
        </p:spPr>
        <p:txBody>
          <a:bodyPr/>
          <a:lstStyle/>
          <a:p>
            <a:r>
              <a:rPr lang="en-US" dirty="0" smtClean="0"/>
              <a:t>Senate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SB </a:t>
            </a:r>
            <a:r>
              <a:rPr lang="en-US" dirty="0">
                <a:solidFill>
                  <a:srgbClr val="D8B25C"/>
                </a:solidFill>
              </a:rPr>
              <a:t>848 (Wolk, D-Davis)</a:t>
            </a:r>
          </a:p>
          <a:p>
            <a:pPr lvl="1"/>
            <a:r>
              <a:rPr lang="en-US" strike="sngStrike" dirty="0">
                <a:solidFill>
                  <a:srgbClr val="D8B25C"/>
                </a:solidFill>
              </a:rPr>
              <a:t>SB 927 (Cannella, </a:t>
            </a:r>
            <a:r>
              <a:rPr lang="en-US" strike="sngStrike" dirty="0" smtClean="0">
                <a:solidFill>
                  <a:srgbClr val="D8B25C"/>
                </a:solidFill>
              </a:rPr>
              <a:t>R-Ceres </a:t>
            </a:r>
            <a:r>
              <a:rPr lang="en-US" strike="sngStrike" dirty="0">
                <a:solidFill>
                  <a:srgbClr val="D8B25C"/>
                </a:solidFill>
              </a:rPr>
              <a:t>and Vidak, </a:t>
            </a:r>
            <a:r>
              <a:rPr lang="en-US" strike="sngStrike" dirty="0" smtClean="0">
                <a:solidFill>
                  <a:srgbClr val="D8B25C"/>
                </a:solidFill>
              </a:rPr>
              <a:t>R-Hanford)</a:t>
            </a:r>
            <a:endParaRPr lang="en-US" strike="sngStrike" dirty="0">
              <a:solidFill>
                <a:srgbClr val="D8B25C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D8B25C"/>
                </a:solidFill>
              </a:rPr>
              <a:t>SB 1080 (Fuller, R-Bakersfield) – SPOT BILL</a:t>
            </a:r>
          </a:p>
          <a:p>
            <a:pPr lvl="1"/>
            <a:r>
              <a:rPr lang="en-US" strike="sngStrike" dirty="0" smtClean="0">
                <a:solidFill>
                  <a:srgbClr val="D8B25C"/>
                </a:solidFill>
              </a:rPr>
              <a:t>SB 1250 (Hueso, D-San Diego) – SPOT BILL</a:t>
            </a:r>
          </a:p>
          <a:p>
            <a:pPr lvl="1"/>
            <a:r>
              <a:rPr lang="en-US" strike="sngStrike" dirty="0" smtClean="0">
                <a:solidFill>
                  <a:srgbClr val="D8B25C"/>
                </a:solidFill>
              </a:rPr>
              <a:t>SB 1370 (Galgiani, D-Stockton)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46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34129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AB 1331 (Rendon)</a:t>
            </a:r>
            <a:br>
              <a:rPr lang="en-US" dirty="0" smtClean="0"/>
            </a:br>
            <a:r>
              <a:rPr lang="en-US" dirty="0" smtClean="0"/>
              <a:t>As Amended June 17,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213735"/>
          </a:xfrm>
        </p:spPr>
        <p:txBody>
          <a:bodyPr/>
          <a:lstStyle/>
          <a:p>
            <a:r>
              <a:rPr lang="en-US" dirty="0" smtClean="0"/>
              <a:t>Repeals existing bond</a:t>
            </a:r>
          </a:p>
          <a:p>
            <a:r>
              <a:rPr lang="en-US" dirty="0" smtClean="0"/>
              <a:t>$8.2 billion general obligation bond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 billion clean and safe drinking water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$1.5 billion for multi-benefit ecosystem and watershed restoration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$2 billion for regional water security</a:t>
            </a:r>
          </a:p>
          <a:p>
            <a:pPr lvl="1"/>
            <a:r>
              <a:rPr lang="en-US" dirty="0">
                <a:solidFill>
                  <a:srgbClr val="D8B25C"/>
                </a:solidFill>
              </a:rPr>
              <a:t>$</a:t>
            </a:r>
            <a:r>
              <a:rPr lang="en-US" dirty="0" smtClean="0">
                <a:solidFill>
                  <a:srgbClr val="D8B25C"/>
                </a:solidFill>
              </a:rPr>
              <a:t>1.2 </a:t>
            </a:r>
            <a:r>
              <a:rPr lang="en-US" dirty="0">
                <a:solidFill>
                  <a:srgbClr val="D8B25C"/>
                </a:solidFill>
              </a:rPr>
              <a:t>billion for </a:t>
            </a:r>
            <a:r>
              <a:rPr lang="en-US" dirty="0" smtClean="0">
                <a:solidFill>
                  <a:srgbClr val="D8B25C"/>
                </a:solidFill>
              </a:rPr>
              <a:t>Delta sustainability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</a:t>
            </a:r>
            <a:r>
              <a:rPr lang="en-US" dirty="0">
                <a:solidFill>
                  <a:srgbClr val="D8B25C"/>
                </a:solidFill>
              </a:rPr>
              <a:t>2.5 billion for surface and groundwater remediation and </a:t>
            </a:r>
            <a:r>
              <a:rPr lang="en-US" dirty="0" smtClean="0">
                <a:solidFill>
                  <a:srgbClr val="D8B25C"/>
                </a:solidFill>
              </a:rPr>
              <a:t>storage</a:t>
            </a:r>
          </a:p>
          <a:p>
            <a:r>
              <a:rPr lang="en-US" dirty="0"/>
              <a:t>Metropolitan position:   </a:t>
            </a:r>
            <a:r>
              <a:rPr lang="en-US" dirty="0" smtClean="0"/>
              <a:t>Pending </a:t>
            </a:r>
            <a:endParaRPr lang="en-US" dirty="0"/>
          </a:p>
          <a:p>
            <a:endParaRPr lang="en-US" dirty="0" smtClean="0">
              <a:solidFill>
                <a:srgbClr val="D8B25C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80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34129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AB 2043 (Conway/Bigelow)</a:t>
            </a:r>
            <a:br>
              <a:rPr lang="en-US" dirty="0" smtClean="0"/>
            </a:br>
            <a:r>
              <a:rPr lang="en-US" dirty="0" smtClean="0"/>
              <a:t>As Amended May 19,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7772400" cy="3182410"/>
          </a:xfrm>
        </p:spPr>
        <p:txBody>
          <a:bodyPr/>
          <a:lstStyle/>
          <a:p>
            <a:r>
              <a:rPr lang="en-US" dirty="0" smtClean="0"/>
              <a:t>Repeals existing bond</a:t>
            </a:r>
          </a:p>
          <a:p>
            <a:r>
              <a:rPr lang="en-US" dirty="0" smtClean="0"/>
              <a:t>$8.035 billion general obligation bond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$495 million for drought relief, wastewater treatment and safe drinking water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$1.19 billion for regional water reliability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 billion for groundwater protection and water quality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77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34129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/>
              <a:t>AB 2043 (Conway/Bigelow)</a:t>
            </a:r>
            <a:br>
              <a:rPr lang="en-US" dirty="0"/>
            </a:br>
            <a:r>
              <a:rPr lang="en-US" dirty="0"/>
              <a:t>As Amended </a:t>
            </a:r>
            <a:r>
              <a:rPr lang="en-US" dirty="0" smtClean="0"/>
              <a:t>May 19,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7772400" cy="3305520"/>
          </a:xfrm>
        </p:spPr>
        <p:txBody>
          <a:bodyPr/>
          <a:lstStyle/>
          <a:p>
            <a:r>
              <a:rPr lang="en-US" dirty="0" smtClean="0"/>
              <a:t>Funding allocation (continued):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</a:t>
            </a:r>
            <a:r>
              <a:rPr lang="en-US" dirty="0">
                <a:solidFill>
                  <a:srgbClr val="D8B25C"/>
                </a:solidFill>
              </a:rPr>
              <a:t>1.05 billion for water recycling and advanced treatment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$1.5 billion for Delta sustainability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$3 billion for surface and groundwater remediation and storage</a:t>
            </a:r>
          </a:p>
          <a:p>
            <a:r>
              <a:rPr lang="en-US" dirty="0"/>
              <a:t>Metropolitan position:  Support If </a:t>
            </a:r>
            <a:r>
              <a:rPr lang="en-US" dirty="0" smtClean="0"/>
              <a:t>Amended</a:t>
            </a:r>
            <a:endParaRPr lang="en-US" dirty="0" smtClean="0">
              <a:solidFill>
                <a:srgbClr val="D8B25C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		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947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6734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AB 2686 (Perea)</a:t>
            </a:r>
            <a:br>
              <a:rPr lang="en-US" dirty="0" smtClean="0"/>
            </a:br>
            <a:r>
              <a:rPr lang="en-US" dirty="0" smtClean="0"/>
              <a:t>As Amended May 1,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7772400" cy="5318379"/>
          </a:xfrm>
        </p:spPr>
        <p:txBody>
          <a:bodyPr/>
          <a:lstStyle/>
          <a:p>
            <a:r>
              <a:rPr lang="en-US" dirty="0" smtClean="0"/>
              <a:t>Repeals existing bond</a:t>
            </a:r>
          </a:p>
          <a:p>
            <a:r>
              <a:rPr lang="en-US" dirty="0" smtClean="0"/>
              <a:t>$10.6+ billion general obligation bond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$3 billion for water storage</a:t>
            </a:r>
          </a:p>
          <a:p>
            <a:pPr lvl="1"/>
            <a:r>
              <a:rPr lang="en-US" dirty="0">
                <a:solidFill>
                  <a:srgbClr val="D8B25C"/>
                </a:solidFill>
              </a:rPr>
              <a:t>$2.25 billion for Delta sustainability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 billion for clean and safe drinking water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$1.5 billion for watersheds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$1.85 billion for regional water security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 billion for groundwater remediation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Unspecified amount for recycled water</a:t>
            </a:r>
          </a:p>
          <a:p>
            <a:r>
              <a:rPr lang="en-US" dirty="0"/>
              <a:t>Metropolitan position:  Support If Amended</a:t>
            </a:r>
          </a:p>
          <a:p>
            <a:pPr lvl="1"/>
            <a:endParaRPr lang="en-US" dirty="0" smtClean="0">
              <a:solidFill>
                <a:srgbClr val="D8B25C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746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34129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SB 848 (Wolk)</a:t>
            </a:r>
            <a:br>
              <a:rPr lang="en-US" dirty="0" smtClean="0"/>
            </a:br>
            <a:r>
              <a:rPr lang="en-US" dirty="0" smtClean="0"/>
              <a:t>As Amended June 10,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7772400" cy="4893647"/>
          </a:xfrm>
        </p:spPr>
        <p:txBody>
          <a:bodyPr/>
          <a:lstStyle/>
          <a:p>
            <a:r>
              <a:rPr lang="en-US" dirty="0" smtClean="0"/>
              <a:t>Repeals existing bond</a:t>
            </a:r>
          </a:p>
          <a:p>
            <a:r>
              <a:rPr lang="en-US" dirty="0" smtClean="0"/>
              <a:t>$10.5 billion general obligation bond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$3.02 billion for safe drinking water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$3.18 billion for water quality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$1.3 billion for Delta sustainability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$3 billion for water system operational improvements</a:t>
            </a:r>
          </a:p>
          <a:p>
            <a:r>
              <a:rPr lang="en-US" dirty="0"/>
              <a:t>Metropolitan Position:  Oppose Unless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Amended</a:t>
            </a:r>
          </a:p>
          <a:p>
            <a:endParaRPr lang="en-US" dirty="0" smtClean="0">
              <a:solidFill>
                <a:srgbClr val="D8B25C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352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Documents and Settings\u08085\Desktop\mwd-seal-greenmat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295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74682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History of 2014 Water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0292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Authorized as part of the 2009 Delta Reform Act comprehensive package for placement on 2010 ballot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Rescheduled to 2012 ballot by Legislature, due to general economic conditions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Moved to 2014 by Legislature due to competing measures and continued concerns with CA economy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99729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3400" y="124361"/>
            <a:ext cx="8382000" cy="1292662"/>
          </a:xfrm>
        </p:spPr>
        <p:txBody>
          <a:bodyPr/>
          <a:lstStyle/>
          <a:p>
            <a:pPr lvl="1" algn="ctr">
              <a:defRPr/>
            </a:pPr>
            <a:r>
              <a:rPr lang="en-US" sz="4800" kern="12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</a:rPr>
              <a:t>2014 Water Bond</a:t>
            </a:r>
            <a:r>
              <a:rPr lang="en-US" sz="4400" kern="12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</a:rPr>
              <a:t/>
            </a:r>
            <a:br>
              <a:rPr lang="en-US" sz="4400" kern="12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</a:rPr>
            </a:br>
            <a:r>
              <a:rPr lang="en-US" sz="3600" kern="12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</a:rPr>
              <a:t>$ 11.14 Billion</a:t>
            </a:r>
          </a:p>
        </p:txBody>
      </p:sp>
      <p:graphicFrame>
        <p:nvGraphicFramePr>
          <p:cNvPr id="2050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384277"/>
              </p:ext>
            </p:extLst>
          </p:nvPr>
        </p:nvGraphicFramePr>
        <p:xfrm>
          <a:off x="1219200" y="1981200"/>
          <a:ext cx="71628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r:id="rId5" imgW="8815580" imgH="5090601" progId="Excel.Sheet.8">
                  <p:embed/>
                </p:oleObj>
              </mc:Choice>
              <mc:Fallback>
                <p:oleObj r:id="rId5" imgW="8815580" imgH="5090601" progId="Excel.Sheet.8">
                  <p:embed/>
                  <p:pic>
                    <p:nvPicPr>
                      <p:cNvPr id="0" name="Picture 1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7162800" cy="472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 bwMode="invGray">
          <a:xfrm>
            <a:off x="2286000" y="1856803"/>
            <a:ext cx="1984248" cy="1218796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Groundwater</a:t>
            </a:r>
            <a:b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Protection and Water Quality</a:t>
            </a:r>
            <a: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/>
            </a:r>
            <a:b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$1.0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 bwMode="invGray">
          <a:xfrm>
            <a:off x="4114800" y="2251653"/>
            <a:ext cx="1447800" cy="914097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Recycling and Conservation</a:t>
            </a:r>
            <a: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/>
            </a:r>
            <a:b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$1.25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 bwMode="invGray">
          <a:xfrm>
            <a:off x="5410200" y="1794453"/>
            <a:ext cx="1228344" cy="914097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Drought</a:t>
            </a:r>
            <a:b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Relief</a:t>
            </a:r>
            <a: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/>
            </a:r>
            <a:br>
              <a:rPr lang="en-US" sz="24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$0.455 </a:t>
            </a:r>
            <a:r>
              <a:rPr lang="en-US" sz="2000" b="1" spc="-15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 bwMode="invGray">
          <a:xfrm>
            <a:off x="5486400" y="2875103"/>
            <a:ext cx="2362200" cy="609398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Water Supply Reliability</a:t>
            </a: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$1.4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 bwMode="invGray">
          <a:xfrm>
            <a:off x="990600" y="2937453"/>
            <a:ext cx="3118104" cy="914097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Conservation and Watershed Protection</a:t>
            </a:r>
            <a:b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$1.7 85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4" name="Title 3"/>
          <p:cNvSpPr txBox="1">
            <a:spLocks/>
          </p:cNvSpPr>
          <p:nvPr/>
        </p:nvSpPr>
        <p:spPr bwMode="invGray">
          <a:xfrm>
            <a:off x="3048000" y="4537653"/>
            <a:ext cx="2362200" cy="914097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Statewide Water System Operational Improvement</a:t>
            </a: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$3.0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 bwMode="invGray">
          <a:xfrm>
            <a:off x="5181600" y="3637103"/>
            <a:ext cx="2481072" cy="609398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en-US" sz="2000" b="1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Delta </a:t>
            </a:r>
            <a:r>
              <a:rPr lang="en-US" sz="20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Sustainability</a:t>
            </a:r>
            <a:br>
              <a:rPr lang="en-US" sz="20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$</a:t>
            </a:r>
            <a:r>
              <a:rPr lang="en-US" sz="2000" b="1" spc="-150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2.25 B</a:t>
            </a:r>
            <a:endParaRPr lang="en-US" sz="2400" b="1" spc="-15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6" name="Slide Number Placeholder 3"/>
          <p:cNvSpPr txBox="1">
            <a:spLocks/>
          </p:cNvSpPr>
          <p:nvPr/>
        </p:nvSpPr>
        <p:spPr>
          <a:xfrm>
            <a:off x="381000" y="62484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0606"/>
            <a:ext cx="8382000" cy="106734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Metropolitan’s 2014 </a:t>
            </a:r>
            <a:br>
              <a:rPr lang="en-US" dirty="0" smtClean="0"/>
            </a:br>
            <a:r>
              <a:rPr lang="en-US" dirty="0" smtClean="0"/>
              <a:t>Water Bond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399" cy="4579715"/>
          </a:xfrm>
        </p:spPr>
        <p:txBody>
          <a:bodyPr/>
          <a:lstStyle/>
          <a:p>
            <a:r>
              <a:rPr lang="en-US" dirty="0" smtClean="0"/>
              <a:t>Fund state’s share of public benefits to support coequal goals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Habitat restoration beyond any mitigation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Improvements consistent with BDCP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Fund public benefits associated w/Delta sustainability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Flood protection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Water quality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Other stressors</a:t>
            </a:r>
            <a:endParaRPr lang="en-US" dirty="0">
              <a:solidFill>
                <a:srgbClr val="D8B2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847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6734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Metropolitan’s 2014 </a:t>
            </a:r>
            <a:br>
              <a:rPr lang="en-US" dirty="0" smtClean="0"/>
            </a:br>
            <a:r>
              <a:rPr lang="en-US" dirty="0" smtClean="0"/>
              <a:t>Water Bond Priorities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399" cy="5266057"/>
          </a:xfrm>
        </p:spPr>
        <p:txBody>
          <a:bodyPr/>
          <a:lstStyle/>
          <a:p>
            <a:r>
              <a:rPr lang="en-US" dirty="0" smtClean="0"/>
              <a:t>Fund multi-benefit projects to reduce future reliance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In urban and agricultural areas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Special consideration for disadvantaged communities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Fund statewide system improvements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Competitive surface and groundwater storage projects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CA Water Commission (CWC) to develop public benefit criteria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3076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Voter Polling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59704"/>
            <a:ext cx="7772400" cy="4114973"/>
          </a:xfrm>
        </p:spPr>
        <p:txBody>
          <a:bodyPr/>
          <a:lstStyle/>
          <a:p>
            <a:r>
              <a:rPr lang="en-US" dirty="0" smtClean="0"/>
              <a:t>Water conditions and drought raising awareness and support among voters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Univision Poll (December 2013)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80% of Hispanic/Latino voters say protecting environment and clean air and water very important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Survey of Hispanic/Latino voters on $11 billion bond on Nov. 2014 ballot</a:t>
            </a:r>
          </a:p>
          <a:p>
            <a:pPr lvl="2"/>
            <a:r>
              <a:rPr lang="en-US" dirty="0" smtClean="0">
                <a:solidFill>
                  <a:srgbClr val="A5AB81"/>
                </a:solidFill>
              </a:rPr>
              <a:t>71% yes – 19% no – 10% undecided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866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Voter Polling (cont’d)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Fairbank Poll (1/30/14 – 2/9/2014)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School bond feasibility survey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Included assessment of water bond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82% of likely voters believe water supply challenges so severe immediate investments are necessary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Support for $11 billion water bond among likely voters:</a:t>
            </a:r>
          </a:p>
          <a:p>
            <a:pPr lvl="2"/>
            <a:r>
              <a:rPr lang="en-US" dirty="0" smtClean="0">
                <a:solidFill>
                  <a:srgbClr val="A5AB81"/>
                </a:solidFill>
              </a:rPr>
              <a:t>54% </a:t>
            </a:r>
            <a:r>
              <a:rPr lang="en-US" dirty="0">
                <a:solidFill>
                  <a:srgbClr val="A5AB81"/>
                </a:solidFill>
              </a:rPr>
              <a:t>yes – </a:t>
            </a:r>
            <a:r>
              <a:rPr lang="en-US" dirty="0" smtClean="0">
                <a:solidFill>
                  <a:srgbClr val="A5AB81"/>
                </a:solidFill>
              </a:rPr>
              <a:t>32% </a:t>
            </a:r>
            <a:r>
              <a:rPr lang="en-US" dirty="0">
                <a:solidFill>
                  <a:srgbClr val="A5AB81"/>
                </a:solidFill>
              </a:rPr>
              <a:t>no – 10% undecided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75% of likely voters would vote for water bond even if school bond on same ballot</a:t>
            </a:r>
          </a:p>
        </p:txBody>
      </p:sp>
    </p:spTree>
    <p:extLst>
      <p:ext uri="{BB962C8B-B14F-4D97-AF65-F5344CB8AC3E}">
        <p14:creationId xmlns:p14="http://schemas.microsoft.com/office/powerpoint/2010/main" val="1734007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Voter Polling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72400" cy="3828740"/>
          </a:xfrm>
        </p:spPr>
        <p:txBody>
          <a:bodyPr/>
          <a:lstStyle/>
          <a:p>
            <a:r>
              <a:rPr lang="en-US" dirty="0" smtClean="0"/>
              <a:t>Public Policy Institute of California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Released March 26, 2014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Surveyed bond on November ballot </a:t>
            </a:r>
          </a:p>
          <a:p>
            <a:pPr lvl="2"/>
            <a:r>
              <a:rPr lang="en-US" dirty="0" smtClean="0">
                <a:solidFill>
                  <a:srgbClr val="A5AB81"/>
                </a:solidFill>
              </a:rPr>
              <a:t>All adults surveyed</a:t>
            </a:r>
          </a:p>
          <a:p>
            <a:pPr lvl="3"/>
            <a:r>
              <a:rPr lang="en-US" dirty="0" smtClean="0">
                <a:solidFill>
                  <a:srgbClr val="DD8047"/>
                </a:solidFill>
              </a:rPr>
              <a:t>60% yes - 23% no – 16% undecided</a:t>
            </a:r>
          </a:p>
          <a:p>
            <a:pPr lvl="2"/>
            <a:r>
              <a:rPr lang="en-US" dirty="0" smtClean="0">
                <a:solidFill>
                  <a:srgbClr val="A5AB81"/>
                </a:solidFill>
              </a:rPr>
              <a:t>Among likely voters</a:t>
            </a:r>
          </a:p>
          <a:p>
            <a:pPr lvl="3"/>
            <a:r>
              <a:rPr lang="en-US" dirty="0" smtClean="0">
                <a:solidFill>
                  <a:srgbClr val="DD8047"/>
                </a:solidFill>
              </a:rPr>
              <a:t>50% yes – 32% no – 19% undecided</a:t>
            </a:r>
          </a:p>
          <a:p>
            <a:pPr lvl="2"/>
            <a:r>
              <a:rPr lang="en-US" dirty="0" smtClean="0">
                <a:solidFill>
                  <a:srgbClr val="A5AB81"/>
                </a:solidFill>
              </a:rPr>
              <a:t>Stronger support in Central Valley than Bay Area</a:t>
            </a:r>
          </a:p>
          <a:p>
            <a:pPr lvl="2"/>
            <a:r>
              <a:rPr lang="en-US" dirty="0">
                <a:solidFill>
                  <a:srgbClr val="A5AB81"/>
                </a:solidFill>
              </a:rPr>
              <a:t>Ballot title not </a:t>
            </a:r>
            <a:r>
              <a:rPr lang="en-US" dirty="0" smtClean="0">
                <a:solidFill>
                  <a:srgbClr val="A5AB81"/>
                </a:solidFill>
              </a:rPr>
              <a:t>tested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81000" y="6096000"/>
            <a:ext cx="8763000" cy="544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356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Voter Polling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72400" cy="3502497"/>
          </a:xfrm>
        </p:spPr>
        <p:txBody>
          <a:bodyPr/>
          <a:lstStyle/>
          <a:p>
            <a:r>
              <a:rPr lang="en-US" dirty="0" smtClean="0"/>
              <a:t>Clean Water Jobs Coalition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ACWA, CBIA, Latino Water Coalition, Nature Conservancy and Western Growers 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Multiple surveys envisioned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First survey tested existing bond, title and summary and likely support/opposition positions</a:t>
            </a:r>
          </a:p>
          <a:p>
            <a:pPr lvl="1"/>
            <a:r>
              <a:rPr lang="en-US" dirty="0" smtClean="0">
                <a:solidFill>
                  <a:srgbClr val="D8B25C"/>
                </a:solidFill>
              </a:rPr>
              <a:t>Second survey tested “price points”</a:t>
            </a:r>
          </a:p>
        </p:txBody>
      </p:sp>
    </p:spTree>
    <p:extLst>
      <p:ext uri="{BB962C8B-B14F-4D97-AF65-F5344CB8AC3E}">
        <p14:creationId xmlns:p14="http://schemas.microsoft.com/office/powerpoint/2010/main" val="511064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ample presentation slides(10)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7DBE85-B0C9-4362-BAAE-983AE6FD0696}"/>
</file>

<file path=customXml/itemProps2.xml><?xml version="1.0" encoding="utf-8"?>
<ds:datastoreItem xmlns:ds="http://schemas.openxmlformats.org/officeDocument/2006/customXml" ds:itemID="{DA572D46-1E1C-4C44-9099-BD16207D7354}"/>
</file>

<file path=customXml/itemProps3.xml><?xml version="1.0" encoding="utf-8"?>
<ds:datastoreItem xmlns:ds="http://schemas.openxmlformats.org/officeDocument/2006/customXml" ds:itemID="{122B66EE-CEB8-4F5A-831E-0F7C0DC2BE64}"/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slides(10)</Template>
  <TotalTime>13913</TotalTime>
  <Words>816</Words>
  <Application>Microsoft Office PowerPoint</Application>
  <PresentationFormat>On-screen Show (4:3)</PresentationFormat>
  <Paragraphs>148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White with Courier font for code slides</vt:lpstr>
      <vt:lpstr>Sample presentation slides(10)</vt:lpstr>
      <vt:lpstr>1_White with Courier font for code slides</vt:lpstr>
      <vt:lpstr>Microsoft Excel 97-2003 Worksheet</vt:lpstr>
      <vt:lpstr>2014 Water Bond Update</vt:lpstr>
      <vt:lpstr>History of 2014 Water Bond</vt:lpstr>
      <vt:lpstr>2014 Water Bond $ 11.14 Billion</vt:lpstr>
      <vt:lpstr>Metropolitan’s 2014  Water Bond Priorities</vt:lpstr>
      <vt:lpstr>Metropolitan’s 2014  Water Bond Priorities (cont’d)</vt:lpstr>
      <vt:lpstr>Voter Polling</vt:lpstr>
      <vt:lpstr>Voter Polling (cont’d)</vt:lpstr>
      <vt:lpstr>Voter Polling (cont’d)</vt:lpstr>
      <vt:lpstr>Voter Polling (cont’d)</vt:lpstr>
      <vt:lpstr>2014 Water Bond</vt:lpstr>
      <vt:lpstr>Pending Water Bonds</vt:lpstr>
      <vt:lpstr>Pending Water Bonds (cont’d) </vt:lpstr>
      <vt:lpstr>AB 1331 (Rendon) As Amended June 17, 2014</vt:lpstr>
      <vt:lpstr>AB 2043 (Conway/Bigelow) As Amended May 19, 2014</vt:lpstr>
      <vt:lpstr>AB 2043 (Conway/Bigelow) As Amended May 19, 2014</vt:lpstr>
      <vt:lpstr>AB 2686 (Perea) As Amended May 1, 2014</vt:lpstr>
      <vt:lpstr>SB 848 (Wolk) As Amended June 10, 2014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Jackson,Ellen R</dc:creator>
  <cp:lastModifiedBy>Cole,Kathleen M</cp:lastModifiedBy>
  <cp:revision>649</cp:revision>
  <cp:lastPrinted>2014-06-20T00:24:09Z</cp:lastPrinted>
  <dcterms:created xsi:type="dcterms:W3CDTF">2010-01-27T07:08:15Z</dcterms:created>
  <dcterms:modified xsi:type="dcterms:W3CDTF">2014-06-25T19:08:41Z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TC102867561033</vt:lpwstr>
  </property>
  <property fmtid="{D5CDD505-2E9C-101B-9397-08002B2CF9AE}" pid="3" name="ContentTypeId">
    <vt:lpwstr>0x010100AF88A099B3AFB54D885BA7C54CA43035</vt:lpwstr>
  </property>
</Properties>
</file>