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320" r:id="rId3"/>
    <p:sldId id="321" r:id="rId4"/>
    <p:sldId id="322" r:id="rId5"/>
    <p:sldId id="325" r:id="rId6"/>
    <p:sldId id="323" r:id="rId7"/>
    <p:sldId id="324" r:id="rId8"/>
    <p:sldId id="327" r:id="rId9"/>
    <p:sldId id="326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7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800A74E3-0AEA-7E40-9AF8-CD04876D8A96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2E78782C-FE14-DB4E-B05A-D7B69363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1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9/23/2014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esonprops1and2.com/prop-1" TargetMode="External"/><Relationship Id="rId2" Type="http://schemas.openxmlformats.org/officeDocument/2006/relationships/hyperlink" Target="http://www.voterguide.sos.ca.gov/en/pdf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oonprop1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938" y="3643338"/>
            <a:ext cx="6850063" cy="164257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2014 California Water Bond</a:t>
            </a:r>
            <a:br>
              <a:rPr lang="en-US" sz="3200" dirty="0" smtClean="0"/>
            </a:br>
            <a:r>
              <a:rPr lang="en-US" sz="2700" dirty="0" smtClean="0"/>
              <a:t>Southern California Water Dialogue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5443829"/>
            <a:ext cx="5867400" cy="57374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Sept. 24, 2014 • Timothy Quinn, ACWA Executive Director</a:t>
            </a:r>
            <a:endParaRPr lang="en-US" sz="1600" dirty="0"/>
          </a:p>
        </p:txBody>
      </p:sp>
      <p:pic>
        <p:nvPicPr>
          <p:cNvPr id="4" name="Picture 3" descr="ACWA Logo_short_whit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0" y="529768"/>
            <a:ext cx="2578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Has Been a Big Year for California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949824"/>
            <a:ext cx="7143384" cy="1830868"/>
          </a:xfrm>
        </p:spPr>
        <p:txBody>
          <a:bodyPr/>
          <a:lstStyle/>
          <a:p>
            <a:r>
              <a:rPr lang="en-US" dirty="0" smtClean="0"/>
              <a:t>California Water Action Plan</a:t>
            </a:r>
          </a:p>
          <a:p>
            <a:r>
              <a:rPr lang="en-US" dirty="0" smtClean="0"/>
              <a:t>Water Bond “Jump Starts” the Comprehensive Plan</a:t>
            </a:r>
            <a:endParaRPr lang="en-US" dirty="0"/>
          </a:p>
        </p:txBody>
      </p:sp>
      <p:pic>
        <p:nvPicPr>
          <p:cNvPr id="4" name="Picture 3" descr="Gov Brown Sign Water Bond_2014-08-13_bill-signing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" b="36658"/>
          <a:stretch/>
        </p:blipFill>
        <p:spPr>
          <a:xfrm>
            <a:off x="1254368" y="3233614"/>
            <a:ext cx="6258169" cy="2723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4368" y="6017849"/>
            <a:ext cx="6258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Why are these people so happy?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7657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Comprehensive Water Strategy </a:t>
            </a:r>
            <a:br>
              <a:rPr lang="en-US" dirty="0" smtClean="0"/>
            </a:br>
            <a:r>
              <a:rPr lang="en-US" dirty="0" smtClean="0"/>
              <a:t>“In a Nutshell”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2942614" cy="441287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less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Store more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Fix the Delta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Manage groundwater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Provide safe drinking water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Invest in habitat and watersheds</a:t>
            </a:r>
            <a:endParaRPr lang="en-US" dirty="0"/>
          </a:p>
        </p:txBody>
      </p:sp>
      <p:pic>
        <p:nvPicPr>
          <p:cNvPr id="4" name="Picture 3" descr="NRWRP-Clarifier &amp; Chemical Storage Silos-Ho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64" y="1706795"/>
            <a:ext cx="2727484" cy="1829668"/>
          </a:xfrm>
          <a:prstGeom prst="rect">
            <a:avLst/>
          </a:prstGeom>
        </p:spPr>
      </p:pic>
      <p:pic>
        <p:nvPicPr>
          <p:cNvPr id="6" name="Picture 5" descr="DVL_Scenic_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16" y="1790699"/>
            <a:ext cx="2275374" cy="1533770"/>
          </a:xfrm>
          <a:prstGeom prst="rect">
            <a:avLst/>
          </a:prstGeom>
        </p:spPr>
      </p:pic>
      <p:pic>
        <p:nvPicPr>
          <p:cNvPr id="7" name="Picture 6" descr="H.O. Banks PP horizontal v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65" y="3629597"/>
            <a:ext cx="2474436" cy="1626848"/>
          </a:xfrm>
          <a:prstGeom prst="rect">
            <a:avLst/>
          </a:prstGeom>
        </p:spPr>
      </p:pic>
      <p:pic>
        <p:nvPicPr>
          <p:cNvPr id="8" name="Picture 7" descr="Staten_Island_AM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116" y="4960805"/>
            <a:ext cx="2373923" cy="1583495"/>
          </a:xfrm>
          <a:prstGeom prst="rect">
            <a:avLst/>
          </a:prstGeom>
        </p:spPr>
      </p:pic>
      <p:pic>
        <p:nvPicPr>
          <p:cNvPr id="5" name="Picture 4" descr="ground water60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181" y="3416258"/>
            <a:ext cx="2487084" cy="1620750"/>
          </a:xfrm>
          <a:prstGeom prst="rect">
            <a:avLst/>
          </a:prstGeom>
        </p:spPr>
      </p:pic>
      <p:pic>
        <p:nvPicPr>
          <p:cNvPr id="9" name="Picture 8" descr="iStock_12349003drinking fountain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844" y="5131477"/>
            <a:ext cx="2128101" cy="141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2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Water 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22" y="2100381"/>
            <a:ext cx="2924378" cy="2960081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sz="2700" b="1" dirty="0" smtClean="0"/>
              <a:t>Total Expenditures = $7.545 billion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500" dirty="0" smtClean="0"/>
              <a:t>(Replaces $11.14 billion bond)</a:t>
            </a:r>
            <a:endParaRPr lang="en-US" sz="2500" dirty="0"/>
          </a:p>
        </p:txBody>
      </p:sp>
      <p:pic>
        <p:nvPicPr>
          <p:cNvPr id="8" name="Picture 7" descr="local r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19" y="2100381"/>
            <a:ext cx="2274277" cy="3818129"/>
          </a:xfrm>
          <a:prstGeom prst="rect">
            <a:avLst/>
          </a:prstGeom>
        </p:spPr>
      </p:pic>
      <p:pic>
        <p:nvPicPr>
          <p:cNvPr id="9" name="Picture 8" descr="storag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17" y="4173414"/>
            <a:ext cx="3735126" cy="2274277"/>
          </a:xfrm>
          <a:prstGeom prst="rect">
            <a:avLst/>
          </a:prstGeom>
        </p:spPr>
      </p:pic>
      <p:pic>
        <p:nvPicPr>
          <p:cNvPr id="10" name="Picture 9" descr="watershe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17" y="1905012"/>
            <a:ext cx="2274277" cy="2307478"/>
          </a:xfrm>
          <a:prstGeom prst="rect">
            <a:avLst/>
          </a:prstGeom>
        </p:spPr>
      </p:pic>
      <p:pic>
        <p:nvPicPr>
          <p:cNvPr id="11" name="Picture 10" descr="safe drinking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537" y="1782933"/>
            <a:ext cx="1875864" cy="239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9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 1 Funding for Water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1949823"/>
            <a:ext cx="4466614" cy="431983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$2.7 billion continuously appropriated to California Water Commission</a:t>
            </a:r>
          </a:p>
          <a:p>
            <a:r>
              <a:rPr lang="en-US" dirty="0" smtClean="0"/>
              <a:t>Competitive process to maximize public benefits</a:t>
            </a:r>
          </a:p>
          <a:p>
            <a:pPr lvl="1"/>
            <a:r>
              <a:rPr lang="en-US" dirty="0" smtClean="0"/>
              <a:t>Flows &amp; temps for fish (&gt;50%)</a:t>
            </a:r>
          </a:p>
          <a:p>
            <a:pPr lvl="1"/>
            <a:r>
              <a:rPr lang="en-US" dirty="0" smtClean="0"/>
              <a:t>Water quality</a:t>
            </a:r>
          </a:p>
          <a:p>
            <a:pPr lvl="1"/>
            <a:r>
              <a:rPr lang="en-US" dirty="0" smtClean="0"/>
              <a:t>Flood control</a:t>
            </a:r>
          </a:p>
          <a:p>
            <a:pPr lvl="1"/>
            <a:r>
              <a:rPr lang="en-US" dirty="0" smtClean="0"/>
              <a:t>Emergency Response</a:t>
            </a:r>
          </a:p>
          <a:p>
            <a:pPr lvl="1"/>
            <a:r>
              <a:rPr lang="en-US" dirty="0" smtClean="0"/>
              <a:t>Recreation</a:t>
            </a:r>
          </a:p>
          <a:p>
            <a:r>
              <a:rPr lang="en-US" dirty="0" smtClean="0"/>
              <a:t>Funds for wider range of projects</a:t>
            </a:r>
          </a:p>
          <a:p>
            <a:pPr lvl="1"/>
            <a:r>
              <a:rPr lang="en-US" dirty="0" smtClean="0"/>
              <a:t>CALFED surface storage</a:t>
            </a:r>
          </a:p>
          <a:p>
            <a:pPr lvl="1"/>
            <a:r>
              <a:rPr lang="en-US" dirty="0" smtClean="0"/>
              <a:t>Other local/regional surface storage</a:t>
            </a:r>
          </a:p>
          <a:p>
            <a:pPr lvl="1"/>
            <a:r>
              <a:rPr lang="en-US" dirty="0" smtClean="0"/>
              <a:t>Groundwater storage</a:t>
            </a:r>
          </a:p>
          <a:p>
            <a:pPr lvl="1"/>
            <a:r>
              <a:rPr lang="en-US" dirty="0" smtClean="0"/>
              <a:t>Reoperation of existing storage</a:t>
            </a:r>
          </a:p>
          <a:p>
            <a:r>
              <a:rPr lang="en-US" dirty="0" smtClean="0"/>
              <a:t>No funds for water supply benefits – must be paid by users</a:t>
            </a:r>
          </a:p>
        </p:txBody>
      </p:sp>
      <p:pic>
        <p:nvPicPr>
          <p:cNvPr id="7" name="Picture 6" descr="DVL_Scenic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070" y="3705468"/>
            <a:ext cx="2275374" cy="1533770"/>
          </a:xfrm>
          <a:prstGeom prst="rect">
            <a:avLst/>
          </a:prstGeom>
        </p:spPr>
      </p:pic>
      <p:pic>
        <p:nvPicPr>
          <p:cNvPr id="8" name="Picture 7" descr="ground water6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43" y="5037008"/>
            <a:ext cx="2487084" cy="1620750"/>
          </a:xfrm>
          <a:prstGeom prst="rect">
            <a:avLst/>
          </a:prstGeom>
        </p:spPr>
      </p:pic>
      <p:pic>
        <p:nvPicPr>
          <p:cNvPr id="9" name="Picture 8" descr="salmon ru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92" y="2529939"/>
            <a:ext cx="1948752" cy="11057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5086" y="3482119"/>
            <a:ext cx="2067862" cy="1373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4922" y="1710832"/>
            <a:ext cx="1944077" cy="156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6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Proposition 1: The 2014 Water 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6792911" cy="4007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Resources</a:t>
            </a:r>
          </a:p>
          <a:p>
            <a:r>
              <a:rPr lang="en-US" dirty="0"/>
              <a:t>Official Voter Information Guide – Supplemental Ballot: </a:t>
            </a:r>
            <a:r>
              <a:rPr lang="en-US" u="sng" dirty="0">
                <a:hlinkClick r:id="rId2"/>
              </a:rPr>
              <a:t>http://www.voterguide.sos.ca.gov/en/pdf/</a:t>
            </a:r>
            <a:r>
              <a:rPr lang="en-US" dirty="0"/>
              <a:t> </a:t>
            </a:r>
          </a:p>
          <a:p>
            <a:r>
              <a:rPr lang="en-US" dirty="0"/>
              <a:t>Yes on Proposition 1 and Proposition 2 campaign website: </a:t>
            </a:r>
            <a:r>
              <a:rPr lang="en-US" u="sng" dirty="0">
                <a:hlinkClick r:id="rId3"/>
              </a:rPr>
              <a:t>http://www.yesonprops1and2.com/prop-1</a:t>
            </a:r>
            <a:r>
              <a:rPr lang="en-US" dirty="0"/>
              <a:t> </a:t>
            </a:r>
          </a:p>
          <a:p>
            <a:r>
              <a:rPr lang="en-US" dirty="0"/>
              <a:t>No on Proposition 1 campaign website: </a:t>
            </a:r>
            <a:r>
              <a:rPr lang="en-US" u="sng" dirty="0">
                <a:hlinkClick r:id="rId4"/>
              </a:rPr>
              <a:t>http://www.noonprop1.org/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45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 Support for 2014 Water 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50177"/>
            <a:ext cx="2971271" cy="4007224"/>
          </a:xfrm>
        </p:spPr>
        <p:txBody>
          <a:bodyPr>
            <a:noAutofit/>
          </a:bodyPr>
          <a:lstStyle/>
          <a:p>
            <a:pPr marL="228600" indent="-228600">
              <a:buNone/>
            </a:pPr>
            <a:r>
              <a:rPr lang="en-US" sz="1100" b="1" dirty="0" smtClean="0"/>
              <a:t>Business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Bay </a:t>
            </a:r>
            <a:r>
              <a:rPr lang="en-US" sz="1100" dirty="0"/>
              <a:t>Area </a:t>
            </a:r>
            <a:r>
              <a:rPr lang="en-US" sz="1100" dirty="0" smtClean="0"/>
              <a:t>Business Council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Bay Planning Coalition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/>
              <a:t>California </a:t>
            </a:r>
            <a:r>
              <a:rPr lang="en-US" sz="1100" dirty="0" smtClean="0"/>
              <a:t>Building Industry Association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California Chamber </a:t>
            </a:r>
            <a:r>
              <a:rPr lang="en-US" sz="1100" dirty="0"/>
              <a:t>of </a:t>
            </a:r>
            <a:r>
              <a:rPr lang="en-US" sz="1100" dirty="0" smtClean="0"/>
              <a:t>Commerce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Coachella Valley Economic Partnership</a:t>
            </a:r>
            <a:endParaRPr lang="en-US" sz="1100" dirty="0"/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Silicon Valley Leadership Group</a:t>
            </a:r>
            <a:endParaRPr lang="en-US" sz="1100" dirty="0"/>
          </a:p>
          <a:p>
            <a:pPr marL="228600" indent="-228600">
              <a:buNone/>
            </a:pPr>
            <a:r>
              <a:rPr lang="en-US" sz="1100" b="1" dirty="0" smtClean="0"/>
              <a:t>Agriculture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/>
              <a:t>Agricultural Council of California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/>
              <a:t>California Farm Bureau Federation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Fresno </a:t>
            </a:r>
            <a:r>
              <a:rPr lang="en-US" sz="1100" dirty="0"/>
              <a:t>County Farm Bureau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Western Growers</a:t>
            </a:r>
          </a:p>
          <a:p>
            <a:pPr marL="228600" indent="-228600">
              <a:buNone/>
            </a:pPr>
            <a:r>
              <a:rPr lang="en-US" sz="1100" b="1" dirty="0"/>
              <a:t>Labor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/>
              <a:t>California Alliance for Jobs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/>
              <a:t>California Conference of Carpenters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/>
              <a:t>California Labor Federation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/>
              <a:t>California-Nevada Conference of Operating Engineers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/>
              <a:t>California State Pipe Trades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/>
              <a:t>California Coalition of Utility Workers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/>
              <a:t>State Association of Electrical Workers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/>
              <a:t>State Council of </a:t>
            </a:r>
            <a:r>
              <a:rPr lang="en-US" sz="1100" dirty="0" smtClean="0"/>
              <a:t>Laborers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275118" y="6189867"/>
            <a:ext cx="7333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*As of Sept. 22, 2014. Includes supporters of legislation putting bond on the ballot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27647" y="1840126"/>
            <a:ext cx="2453012" cy="4086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None/>
            </a:pPr>
            <a:r>
              <a:rPr lang="en-US" sz="1100" b="1" dirty="0" smtClean="0"/>
              <a:t>Environmental </a:t>
            </a:r>
            <a:r>
              <a:rPr lang="en-US" sz="1100" b="1" dirty="0"/>
              <a:t>Interests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/>
              <a:t>American Rivers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/>
              <a:t>Audubon Society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/>
              <a:t>California League of Conservation Voters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/>
              <a:t>California Trout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/>
              <a:t>California Waterfowl Association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/>
              <a:t>Clean Water Action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/>
              <a:t>Community Water Center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/>
              <a:t>Defenders of Wildlife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/>
              <a:t>Ducks Unlimited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/>
              <a:t>Natural Resources Defense Council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/>
              <a:t>The Nature Conservancy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/>
              <a:t>Trout Unlimited</a:t>
            </a:r>
          </a:p>
          <a:p>
            <a:pPr marL="228600" indent="-228600">
              <a:buNone/>
            </a:pPr>
            <a:r>
              <a:rPr lang="en-US" sz="1100" b="1" dirty="0" smtClean="0"/>
              <a:t>Water </a:t>
            </a:r>
            <a:r>
              <a:rPr lang="en-US" sz="1100" b="1" dirty="0"/>
              <a:t>Agencies 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Assoc. of Cal. Water Agencies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Calaveras County Water District</a:t>
            </a:r>
            <a:endParaRPr lang="en-US" sz="1100" dirty="0"/>
          </a:p>
          <a:p>
            <a:pPr marL="228600" indent="-228600">
              <a:spcBef>
                <a:spcPts val="0"/>
              </a:spcBef>
            </a:pPr>
            <a:r>
              <a:rPr lang="en-US" sz="1100" dirty="0" err="1" smtClean="0"/>
              <a:t>Calleguas</a:t>
            </a:r>
            <a:r>
              <a:rPr lang="en-US" sz="1100" dirty="0"/>
              <a:t> </a:t>
            </a:r>
            <a:r>
              <a:rPr lang="en-US" sz="1100" dirty="0" smtClean="0"/>
              <a:t>Municipal Water District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Castaic Lake Water Agency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Coachella Valley Water District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Contra Costa Water District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East Bay Municipal Utility District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Eastern Municipal Water District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err="1" smtClean="0"/>
              <a:t>Friant</a:t>
            </a:r>
            <a:r>
              <a:rPr lang="en-US" sz="1100" dirty="0" smtClean="0"/>
              <a:t> Water Authority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59111" y="1840126"/>
            <a:ext cx="2453012" cy="4086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None/>
            </a:pPr>
            <a:r>
              <a:rPr lang="en-US" sz="1100" b="1" dirty="0" smtClean="0"/>
              <a:t>Water </a:t>
            </a:r>
            <a:r>
              <a:rPr lang="en-US" sz="1100" b="1" dirty="0"/>
              <a:t>Agencies </a:t>
            </a:r>
            <a:r>
              <a:rPr lang="en-US" sz="1100" b="1" dirty="0" smtClean="0"/>
              <a:t>Cont’d</a:t>
            </a:r>
            <a:endParaRPr lang="en-US" sz="1100" b="1" dirty="0"/>
          </a:p>
          <a:p>
            <a:pPr marL="228600" indent="-228600">
              <a:spcBef>
                <a:spcPts val="0"/>
              </a:spcBef>
            </a:pPr>
            <a:r>
              <a:rPr lang="en-US" sz="1100" dirty="0"/>
              <a:t>Helix Water District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Indian </a:t>
            </a:r>
            <a:r>
              <a:rPr lang="en-US" sz="1100" dirty="0"/>
              <a:t>Wells Valley </a:t>
            </a:r>
            <a:r>
              <a:rPr lang="en-US" sz="1100" dirty="0" smtClean="0"/>
              <a:t>WD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Irvine Ranch Water District</a:t>
            </a:r>
            <a:endParaRPr lang="en-US" sz="1100" dirty="0"/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La Puente Valley County WD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Las </a:t>
            </a:r>
            <a:r>
              <a:rPr lang="en-US" sz="1100" dirty="0" err="1" smtClean="0"/>
              <a:t>Virgenes</a:t>
            </a:r>
            <a:r>
              <a:rPr lang="en-US" sz="1100" dirty="0" smtClean="0"/>
              <a:t> Municipal Water District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Metropolitan </a:t>
            </a:r>
            <a:r>
              <a:rPr lang="en-US" sz="1100" dirty="0"/>
              <a:t>Water District of Southern California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Monte Vista Water District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Regional Water Authority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Rincon del Diablo MWD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San </a:t>
            </a:r>
            <a:r>
              <a:rPr lang="en-US" sz="1100" dirty="0"/>
              <a:t>Diego County Water Authority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/>
              <a:t>Santa Clara Valley Water District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Santa Margarita Water District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Solano County Water Agency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Sonoma </a:t>
            </a:r>
            <a:r>
              <a:rPr lang="en-US" sz="1100" dirty="0"/>
              <a:t>County Water Agency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Three Valleys MWD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Upper San Gabriel Valley MWD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Valley Center Municipal Water District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err="1" smtClean="0"/>
              <a:t>WateReuse</a:t>
            </a:r>
            <a:r>
              <a:rPr lang="en-US" sz="1100" dirty="0" smtClean="0"/>
              <a:t> California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err="1" smtClean="0"/>
              <a:t>Westlands</a:t>
            </a:r>
            <a:r>
              <a:rPr lang="en-US" sz="1100" dirty="0" smtClean="0"/>
              <a:t> </a:t>
            </a:r>
            <a:r>
              <a:rPr lang="en-US" sz="1100" dirty="0"/>
              <a:t>Water </a:t>
            </a:r>
            <a:r>
              <a:rPr lang="en-US" sz="1100" dirty="0" smtClean="0"/>
              <a:t>District</a:t>
            </a:r>
          </a:p>
          <a:p>
            <a:pPr marL="228600" indent="-228600">
              <a:spcBef>
                <a:spcPts val="0"/>
              </a:spcBef>
            </a:pPr>
            <a:r>
              <a:rPr lang="en-US" sz="1100" dirty="0" smtClean="0"/>
              <a:t>West Basin MWD</a:t>
            </a:r>
            <a:endParaRPr lang="en-US" sz="1100" dirty="0"/>
          </a:p>
          <a:p>
            <a:pPr marL="228600" indent="-228600">
              <a:spcBef>
                <a:spcPts val="0"/>
              </a:spcBef>
            </a:pPr>
            <a:r>
              <a:rPr lang="en-US" sz="1100" dirty="0"/>
              <a:t>Yuba County Water </a:t>
            </a:r>
            <a:r>
              <a:rPr lang="en-US" sz="1100" dirty="0" smtClean="0"/>
              <a:t>Agency</a:t>
            </a:r>
          </a:p>
        </p:txBody>
      </p:sp>
    </p:spTree>
    <p:extLst>
      <p:ext uri="{BB962C8B-B14F-4D97-AF65-F5344CB8AC3E}">
        <p14:creationId xmlns:p14="http://schemas.microsoft.com/office/powerpoint/2010/main" val="43682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Underlying Themes of the </a:t>
            </a:r>
            <a:br>
              <a:rPr lang="en-US" dirty="0" smtClean="0"/>
            </a:br>
            <a:r>
              <a:rPr lang="en-US" dirty="0" smtClean="0"/>
              <a:t>2014 Water 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1949824"/>
            <a:ext cx="4466614" cy="4007224"/>
          </a:xfrm>
        </p:spPr>
        <p:txBody>
          <a:bodyPr>
            <a:normAutofit/>
          </a:bodyPr>
          <a:lstStyle/>
          <a:p>
            <a:r>
              <a:rPr lang="en-US" dirty="0" smtClean="0"/>
              <a:t>Governor Brown’s leadership</a:t>
            </a:r>
          </a:p>
          <a:p>
            <a:r>
              <a:rPr lang="en-US" dirty="0" smtClean="0"/>
              <a:t>Comprehensive vision &amp; plan for all Californians</a:t>
            </a:r>
          </a:p>
          <a:p>
            <a:r>
              <a:rPr lang="en-US" dirty="0"/>
              <a:t>Fiscal </a:t>
            </a:r>
            <a:r>
              <a:rPr lang="en-US" dirty="0" smtClean="0"/>
              <a:t>responsibility</a:t>
            </a:r>
          </a:p>
          <a:p>
            <a:r>
              <a:rPr lang="en-US" dirty="0" smtClean="0"/>
              <a:t>Economy &amp; jobs</a:t>
            </a:r>
          </a:p>
          <a:p>
            <a:r>
              <a:rPr lang="en-US" dirty="0" smtClean="0"/>
              <a:t>Unprecedented, diverse support base</a:t>
            </a:r>
          </a:p>
        </p:txBody>
      </p:sp>
      <p:pic>
        <p:nvPicPr>
          <p:cNvPr id="4" name="Picture 3" descr="Gov Brown Sign Water Bond_2014-08-13_bill-signing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" b="21786"/>
          <a:stretch/>
        </p:blipFill>
        <p:spPr>
          <a:xfrm>
            <a:off x="5800360" y="2792971"/>
            <a:ext cx="3118946" cy="1687648"/>
          </a:xfrm>
          <a:prstGeom prst="rect">
            <a:avLst/>
          </a:prstGeom>
        </p:spPr>
      </p:pic>
      <p:pic>
        <p:nvPicPr>
          <p:cNvPr id="5" name="Picture 4" descr="Screen Shot 2014-09-02 at 3.15.35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208" y="4402465"/>
            <a:ext cx="3067540" cy="1867198"/>
          </a:xfrm>
          <a:prstGeom prst="rect">
            <a:avLst/>
          </a:prstGeom>
        </p:spPr>
      </p:pic>
      <p:pic>
        <p:nvPicPr>
          <p:cNvPr id="6" name="Picture 5" descr="Gov Brow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32" y="1949824"/>
            <a:ext cx="1005655" cy="15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&amp;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 smtClean="0"/>
              <a:t>Timothy Quinn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ACWA Executive Director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 smtClean="0"/>
              <a:t>timq@acwa.com</a:t>
            </a: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916.441.4545</a:t>
            </a:r>
            <a:r>
              <a:rPr lang="en-US" dirty="0"/>
              <a:t> </a:t>
            </a:r>
            <a:r>
              <a:rPr lang="en-US" dirty="0" smtClean="0"/>
              <a:t>• </a:t>
            </a:r>
            <a:r>
              <a:rPr lang="en-US" dirty="0" err="1" smtClean="0"/>
              <a:t>www.acwa.com</a:t>
            </a:r>
            <a:endParaRPr lang="en-US" dirty="0"/>
          </a:p>
        </p:txBody>
      </p:sp>
      <p:pic>
        <p:nvPicPr>
          <p:cNvPr id="4" name="Picture 3" descr="ACWA Logo_short_rb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272" y="3891121"/>
            <a:ext cx="2217790" cy="102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16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88A099B3AFB54D885BA7C54CA43035" ma:contentTypeVersion="3" ma:contentTypeDescription="Create a new document." ma:contentTypeScope="" ma:versionID="666d37cd8eae84888fbd416ba2e73418">
  <xsd:schema xmlns:xsd="http://www.w3.org/2001/XMLSchema" xmlns:xs="http://www.w3.org/2001/XMLSchema" xmlns:p="http://schemas.microsoft.com/office/2006/metadata/properties" xmlns:ns2="2d8c4b88-99e6-4e86-8d7d-c742e2d9b8d2" targetNamespace="http://schemas.microsoft.com/office/2006/metadata/properties" ma:root="true" ma:fieldsID="49d5abeb8e36dfe226415733ac78a5cd" ns2:_="">
    <xsd:import namespace="2d8c4b88-99e6-4e86-8d7d-c742e2d9b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c4b88-99e6-4e86-8d7d-c742e2d9b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F1948F-BAFB-4654-A934-FE5491C42671}"/>
</file>

<file path=customXml/itemProps2.xml><?xml version="1.0" encoding="utf-8"?>
<ds:datastoreItem xmlns:ds="http://schemas.openxmlformats.org/officeDocument/2006/customXml" ds:itemID="{8BD59EFC-C62C-44B7-841B-6AA34CB24A5B}"/>
</file>

<file path=customXml/itemProps3.xml><?xml version="1.0" encoding="utf-8"?>
<ds:datastoreItem xmlns:ds="http://schemas.openxmlformats.org/officeDocument/2006/customXml" ds:itemID="{FEBABE5B-99F5-41DF-93AE-819117CEC192}"/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1670</TotalTime>
  <Words>495</Words>
  <Application>Microsoft Office PowerPoint</Application>
  <PresentationFormat>On-screen Show (4:3)</PresentationFormat>
  <Paragraphs>114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Pixel</vt:lpstr>
      <vt:lpstr>2014 California Water Bond Southern California Water Dialogue</vt:lpstr>
      <vt:lpstr>It Has Been a Big Year for California Water</vt:lpstr>
      <vt:lpstr>The Comprehensive Water Strategy  “In a Nutshell”</vt:lpstr>
      <vt:lpstr>2014 Water Bond</vt:lpstr>
      <vt:lpstr>Prop 1 Funding for Water Storage</vt:lpstr>
      <vt:lpstr>Proposition 1: The 2014 Water Bond</vt:lpstr>
      <vt:lpstr>Broad Support for 2014 Water Bond</vt:lpstr>
      <vt:lpstr>Underlying Themes of the  2014 Water Bond</vt:lpstr>
      <vt:lpstr>Contact &amp; More Information</vt:lpstr>
    </vt:vector>
  </TitlesOfParts>
  <Company>ACWA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Reconciling Ecosystem &amp; Economy</dc:title>
  <dc:creator>Katherine C</dc:creator>
  <cp:lastModifiedBy>Christine Chapman</cp:lastModifiedBy>
  <cp:revision>140</cp:revision>
  <cp:lastPrinted>2014-09-23T21:18:08Z</cp:lastPrinted>
  <dcterms:created xsi:type="dcterms:W3CDTF">2014-01-24T17:45:27Z</dcterms:created>
  <dcterms:modified xsi:type="dcterms:W3CDTF">2014-09-23T21:18:19Z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0x010100AF88A099B3AFB54D885BA7C54CA43035</vt:lpwstr>
  </property>
</Properties>
</file>