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0.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3.xml" ContentType="application/vnd.openxmlformats-officedocument.presentationml.notesSlide+xml"/>
  <Override PartName="/ppt/notesSlides/notesSlide30.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4.xml" ContentType="application/vnd.openxmlformats-officedocument.presentationml.notesSlide+xml"/>
  <Override PartName="/ppt/slideMasters/slideMaster1.xml" ContentType="application/vnd.openxmlformats-officedocument.presentationml.slideMaster+xml"/>
  <Override PartName="/ppt/notesSlides/notesSlide38.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27.xml" ContentType="application/vnd.openxmlformats-officedocument.presentationml.notesSlide+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handoutMasters/handoutMaster1.xml" ContentType="application/vnd.openxmlformats-officedocument.presentationml.handoutMaster+xml"/>
  <Override PartName="/ppt/charts/chart2.xml" ContentType="application/vnd.openxmlformats-officedocument.drawingml.chart+xml"/>
  <Override PartName="/ppt/charts/chart1.xml" ContentType="application/vnd.openxmlformats-officedocument.drawingml.chart+xml"/>
  <Override PartName="/ppt/diagrams/drawing2.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charts/chart6.xml" ContentType="application/vnd.openxmlformats-officedocument.drawingml.chart+xml"/>
  <Override PartName="/ppt/charts/chart13.xml" ContentType="application/vnd.openxmlformats-officedocument.drawingml.chart+xml"/>
  <Override PartName="/ppt/charts/chart12.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Masters/notesMaster1.xml" ContentType="application/vnd.openxmlformats-officedocument.presentationml.notesMaster+xml"/>
  <Override PartName="/ppt/charts/chart7.xml" ContentType="application/vnd.openxmlformats-officedocument.drawingml.chart+xml"/>
  <Override PartName="/ppt/diagrams/drawing3.xml" ContentType="application/vnd.ms-office.drawingml.diagramDrawing+xml"/>
  <Override PartName="/ppt/charts/chart10.xml" ContentType="application/vnd.openxmlformats-officedocument.drawingml.chart+xml"/>
  <Override PartName="/ppt/charts/chart9.xml" ContentType="application/vnd.openxmlformats-officedocument.drawingml.chart+xml"/>
  <Override PartName="/ppt/charts/chart8.xml" ContentType="application/vnd.openxmlformats-officedocument.drawingml.chart+xml"/>
  <Override PartName="/ppt/charts/chart11.xml" ContentType="application/vnd.openxmlformats-officedocument.drawingml.chart+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tags/tag3.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373" r:id="rId2"/>
    <p:sldId id="370" r:id="rId3"/>
    <p:sldId id="371" r:id="rId4"/>
    <p:sldId id="368" r:id="rId5"/>
    <p:sldId id="490" r:id="rId6"/>
    <p:sldId id="376" r:id="rId7"/>
    <p:sldId id="378" r:id="rId8"/>
    <p:sldId id="379" r:id="rId9"/>
    <p:sldId id="380" r:id="rId10"/>
    <p:sldId id="381" r:id="rId11"/>
    <p:sldId id="382" r:id="rId12"/>
    <p:sldId id="383" r:id="rId13"/>
    <p:sldId id="384" r:id="rId14"/>
    <p:sldId id="401" r:id="rId15"/>
    <p:sldId id="402" r:id="rId16"/>
    <p:sldId id="403" r:id="rId17"/>
    <p:sldId id="404" r:id="rId18"/>
    <p:sldId id="406" r:id="rId19"/>
    <p:sldId id="412" r:id="rId20"/>
    <p:sldId id="416" r:id="rId21"/>
    <p:sldId id="417" r:id="rId22"/>
    <p:sldId id="419" r:id="rId23"/>
    <p:sldId id="422" r:id="rId24"/>
    <p:sldId id="420" r:id="rId25"/>
    <p:sldId id="421" r:id="rId26"/>
    <p:sldId id="428" r:id="rId27"/>
    <p:sldId id="434" r:id="rId28"/>
    <p:sldId id="435" r:id="rId29"/>
    <p:sldId id="436" r:id="rId30"/>
    <p:sldId id="437" r:id="rId31"/>
    <p:sldId id="442" r:id="rId32"/>
    <p:sldId id="443" r:id="rId33"/>
    <p:sldId id="444" r:id="rId34"/>
    <p:sldId id="445" r:id="rId35"/>
    <p:sldId id="446" r:id="rId36"/>
    <p:sldId id="447" r:id="rId37"/>
    <p:sldId id="448" r:id="rId38"/>
    <p:sldId id="449" r:id="rId39"/>
    <p:sldId id="491" r:id="rId40"/>
    <p:sldId id="298" r:id="rId4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580" autoAdjust="0"/>
    <p:restoredTop sz="94660"/>
  </p:normalViewPr>
  <p:slideViewPr>
    <p:cSldViewPr>
      <p:cViewPr varScale="1">
        <p:scale>
          <a:sx n="112" d="100"/>
          <a:sy n="112" d="100"/>
        </p:scale>
        <p:origin x="-35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46433258342708"/>
          <c:y val="4.2382956440789731E-2"/>
          <c:w val="0.83721761342332213"/>
          <c:h val="0.76508591598463993"/>
        </c:manualLayout>
      </c:layout>
      <c:areaChart>
        <c:grouping val="stacked"/>
        <c:varyColors val="0"/>
        <c:ser>
          <c:idx val="4"/>
          <c:order val="0"/>
          <c:tx>
            <c:strRef>
              <c:f>Sheet1!$A$5</c:f>
              <c:strCache>
                <c:ptCount val="1"/>
                <c:pt idx="0">
                  <c:v>System Loss</c:v>
                </c:pt>
              </c:strCache>
            </c:strRef>
          </c:tx>
          <c:spPr>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c:spPr>
          <c:cat>
            <c:strRef>
              <c:f>Sheet1!$C$1:$AA$1</c:f>
              <c:strCache>
                <c:ptCount val="2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strCache>
            </c:strRef>
          </c:cat>
          <c:val>
            <c:numRef>
              <c:f>Sheet1!$C$5:$AA$5</c:f>
              <c:numCache>
                <c:formatCode>#,##0</c:formatCode>
                <c:ptCount val="25"/>
                <c:pt idx="0">
                  <c:v>42959.648117608063</c:v>
                </c:pt>
                <c:pt idx="1">
                  <c:v>43505.411979944343</c:v>
                </c:pt>
                <c:pt idx="2">
                  <c:v>44051.175842280638</c:v>
                </c:pt>
                <c:pt idx="3">
                  <c:v>44596.939704616925</c:v>
                </c:pt>
                <c:pt idx="4">
                  <c:v>45142.70356695322</c:v>
                </c:pt>
                <c:pt idx="5">
                  <c:v>45686.930012180535</c:v>
                </c:pt>
                <c:pt idx="6">
                  <c:v>46231.156457407866</c:v>
                </c:pt>
                <c:pt idx="7">
                  <c:v>46775.382902635196</c:v>
                </c:pt>
                <c:pt idx="8">
                  <c:v>47319.609347862519</c:v>
                </c:pt>
                <c:pt idx="9">
                  <c:v>47863.835793089835</c:v>
                </c:pt>
                <c:pt idx="10">
                  <c:v>48381.187677435839</c:v>
                </c:pt>
                <c:pt idx="11">
                  <c:v>48898.539561781792</c:v>
                </c:pt>
                <c:pt idx="12">
                  <c:v>49415.891446127775</c:v>
                </c:pt>
                <c:pt idx="13">
                  <c:v>49933.243330473735</c:v>
                </c:pt>
                <c:pt idx="14">
                  <c:v>50450.595214819718</c:v>
                </c:pt>
                <c:pt idx="15">
                  <c:v>50869.443457482674</c:v>
                </c:pt>
                <c:pt idx="16">
                  <c:v>51288.291700145608</c:v>
                </c:pt>
                <c:pt idx="17">
                  <c:v>51707.139942808557</c:v>
                </c:pt>
                <c:pt idx="18">
                  <c:v>52125.988185471513</c:v>
                </c:pt>
                <c:pt idx="19">
                  <c:v>52544.836428134462</c:v>
                </c:pt>
                <c:pt idx="20">
                  <c:v>53153.878860402525</c:v>
                </c:pt>
                <c:pt idx="21">
                  <c:v>53762.921292670566</c:v>
                </c:pt>
                <c:pt idx="22">
                  <c:v>54371.963724938578</c:v>
                </c:pt>
                <c:pt idx="23">
                  <c:v>54981.006157206641</c:v>
                </c:pt>
                <c:pt idx="24">
                  <c:v>55590.048589474667</c:v>
                </c:pt>
              </c:numCache>
            </c:numRef>
          </c:val>
        </c:ser>
        <c:ser>
          <c:idx val="3"/>
          <c:order val="1"/>
          <c:tx>
            <c:strRef>
              <c:f>Sheet1!$A$4</c:f>
              <c:strCache>
                <c:ptCount val="1"/>
                <c:pt idx="0">
                  <c:v>Code-Based</c:v>
                </c:pt>
              </c:strCache>
            </c:strRef>
          </c:tx>
          <c:spPr>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c:spPr>
          <c:cat>
            <c:strRef>
              <c:f>Sheet1!$C$1:$AA$1</c:f>
              <c:strCache>
                <c:ptCount val="2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strCache>
            </c:strRef>
          </c:cat>
          <c:val>
            <c:numRef>
              <c:f>Sheet1!$C$4:$AA$4</c:f>
              <c:numCache>
                <c:formatCode>#,##0</c:formatCode>
                <c:ptCount val="25"/>
                <c:pt idx="0">
                  <c:v>378454.69165672816</c:v>
                </c:pt>
                <c:pt idx="1">
                  <c:v>400381.15899706754</c:v>
                </c:pt>
                <c:pt idx="2">
                  <c:v>416147.78402986692</c:v>
                </c:pt>
                <c:pt idx="3">
                  <c:v>433876.77913377818</c:v>
                </c:pt>
                <c:pt idx="4">
                  <c:v>449854.98234759981</c:v>
                </c:pt>
                <c:pt idx="5">
                  <c:v>463334.58352972189</c:v>
                </c:pt>
                <c:pt idx="6">
                  <c:v>478782.26894083992</c:v>
                </c:pt>
                <c:pt idx="7">
                  <c:v>493633.96851987403</c:v>
                </c:pt>
                <c:pt idx="8">
                  <c:v>507573.44451056013</c:v>
                </c:pt>
                <c:pt idx="9">
                  <c:v>519020.66572390182</c:v>
                </c:pt>
                <c:pt idx="10">
                  <c:v>529710.9996791404</c:v>
                </c:pt>
                <c:pt idx="11">
                  <c:v>540421.87937099242</c:v>
                </c:pt>
                <c:pt idx="12">
                  <c:v>549660.08084195782</c:v>
                </c:pt>
                <c:pt idx="13">
                  <c:v>560262.05890999979</c:v>
                </c:pt>
                <c:pt idx="14">
                  <c:v>569281.21670863067</c:v>
                </c:pt>
                <c:pt idx="15">
                  <c:v>576610.45512419427</c:v>
                </c:pt>
                <c:pt idx="16">
                  <c:v>583632.43534008914</c:v>
                </c:pt>
                <c:pt idx="17">
                  <c:v>590588.47193587187</c:v>
                </c:pt>
                <c:pt idx="18">
                  <c:v>597435.91497049539</c:v>
                </c:pt>
                <c:pt idx="19">
                  <c:v>604649.63073477417</c:v>
                </c:pt>
                <c:pt idx="20">
                  <c:v>622530.83252030169</c:v>
                </c:pt>
                <c:pt idx="21">
                  <c:v>629420.40131482831</c:v>
                </c:pt>
                <c:pt idx="22">
                  <c:v>636343.50425434625</c:v>
                </c:pt>
                <c:pt idx="23">
                  <c:v>643232.9930563384</c:v>
                </c:pt>
                <c:pt idx="24">
                  <c:v>649749.74550088635</c:v>
                </c:pt>
              </c:numCache>
            </c:numRef>
          </c:val>
        </c:ser>
        <c:ser>
          <c:idx val="1"/>
          <c:order val="2"/>
          <c:tx>
            <c:strRef>
              <c:f>Sheet1!$A$3</c:f>
              <c:strCache>
                <c:ptCount val="1"/>
                <c:pt idx="0">
                  <c:v>Active</c:v>
                </c:pt>
              </c:strCache>
            </c:strRef>
          </c:tx>
          <c:spPr>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c:spPr>
          <c:cat>
            <c:strRef>
              <c:f>Sheet1!$C$1:$AA$1</c:f>
              <c:strCache>
                <c:ptCount val="2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strCache>
            </c:strRef>
          </c:cat>
          <c:val>
            <c:numRef>
              <c:f>Sheet1!$C$3:$AA$3</c:f>
              <c:numCache>
                <c:formatCode>#,##0</c:formatCode>
                <c:ptCount val="25"/>
                <c:pt idx="0">
                  <c:v>192153.87846743301</c:v>
                </c:pt>
                <c:pt idx="1">
                  <c:v>176282.42410541128</c:v>
                </c:pt>
                <c:pt idx="2">
                  <c:v>166882.41883309031</c:v>
                </c:pt>
                <c:pt idx="3">
                  <c:v>153429.26208323071</c:v>
                </c:pt>
                <c:pt idx="4">
                  <c:v>140791.64955249018</c:v>
                </c:pt>
                <c:pt idx="5">
                  <c:v>132491.33672701332</c:v>
                </c:pt>
                <c:pt idx="6">
                  <c:v>123471.49919248978</c:v>
                </c:pt>
                <c:pt idx="7">
                  <c:v>114560.68495565782</c:v>
                </c:pt>
                <c:pt idx="8">
                  <c:v>106883.6156487977</c:v>
                </c:pt>
                <c:pt idx="9">
                  <c:v>100046.2338265764</c:v>
                </c:pt>
                <c:pt idx="10">
                  <c:v>95321.276021702113</c:v>
                </c:pt>
                <c:pt idx="11">
                  <c:v>90726.115796281825</c:v>
                </c:pt>
                <c:pt idx="12">
                  <c:v>87437.875255336083</c:v>
                </c:pt>
                <c:pt idx="13">
                  <c:v>81961.038789334329</c:v>
                </c:pt>
                <c:pt idx="14">
                  <c:v>76528.177433857811</c:v>
                </c:pt>
                <c:pt idx="15">
                  <c:v>74927.286526843032</c:v>
                </c:pt>
                <c:pt idx="16">
                  <c:v>73506.553485337179</c:v>
                </c:pt>
                <c:pt idx="17">
                  <c:v>71205.979077941622</c:v>
                </c:pt>
                <c:pt idx="18">
                  <c:v>67202.530848188529</c:v>
                </c:pt>
                <c:pt idx="19">
                  <c:v>58951.456268848895</c:v>
                </c:pt>
                <c:pt idx="20">
                  <c:v>40964.847285096665</c:v>
                </c:pt>
                <c:pt idx="21">
                  <c:v>40964.764995137702</c:v>
                </c:pt>
                <c:pt idx="22">
                  <c:v>40964.707392212607</c:v>
                </c:pt>
                <c:pt idx="23">
                  <c:v>40964.66707018351</c:v>
                </c:pt>
                <c:pt idx="24">
                  <c:v>40927.058219770537</c:v>
                </c:pt>
              </c:numCache>
            </c:numRef>
          </c:val>
        </c:ser>
        <c:dLbls>
          <c:showLegendKey val="0"/>
          <c:showVal val="0"/>
          <c:showCatName val="0"/>
          <c:showSerName val="0"/>
          <c:showPercent val="0"/>
          <c:showBubbleSize val="0"/>
        </c:dLbls>
        <c:axId val="99288192"/>
        <c:axId val="99290112"/>
      </c:areaChart>
      <c:catAx>
        <c:axId val="99288192"/>
        <c:scaling>
          <c:orientation val="minMax"/>
        </c:scaling>
        <c:delete val="0"/>
        <c:axPos val="b"/>
        <c:title>
          <c:tx>
            <c:rich>
              <a:bodyPr/>
              <a:lstStyle/>
              <a:p>
                <a:pPr>
                  <a:defRPr sz="2400"/>
                </a:pPr>
                <a:r>
                  <a:rPr lang="en-US" sz="2400" dirty="0" smtClean="0"/>
                  <a:t>Calendar Year</a:t>
                </a:r>
                <a:endParaRPr lang="en-US" sz="2400" dirty="0"/>
              </a:p>
            </c:rich>
          </c:tx>
          <c:layout>
            <c:manualLayout>
              <c:xMode val="edge"/>
              <c:yMode val="edge"/>
              <c:x val="0.41158206786651669"/>
              <c:y val="0.9204555680539932"/>
            </c:manualLayout>
          </c:layout>
          <c:overlay val="0"/>
        </c:title>
        <c:numFmt formatCode="mmm\-yy" sourceLinked="1"/>
        <c:majorTickMark val="out"/>
        <c:minorTickMark val="none"/>
        <c:tickLblPos val="nextTo"/>
        <c:txPr>
          <a:bodyPr rot="0" vert="horz"/>
          <a:lstStyle/>
          <a:p>
            <a:pPr>
              <a:defRPr sz="2000" b="1"/>
            </a:pPr>
            <a:endParaRPr lang="en-US"/>
          </a:p>
        </c:txPr>
        <c:crossAx val="99290112"/>
        <c:crosses val="autoZero"/>
        <c:auto val="1"/>
        <c:lblAlgn val="ctr"/>
        <c:lblOffset val="100"/>
        <c:tickLblSkip val="4"/>
        <c:tickMarkSkip val="5"/>
        <c:noMultiLvlLbl val="1"/>
      </c:catAx>
      <c:valAx>
        <c:axId val="99290112"/>
        <c:scaling>
          <c:orientation val="minMax"/>
          <c:min val="0"/>
        </c:scaling>
        <c:delete val="0"/>
        <c:axPos val="l"/>
        <c:majorGridlines/>
        <c:title>
          <c:tx>
            <c:rich>
              <a:bodyPr rot="-5400000" vert="horz"/>
              <a:lstStyle/>
              <a:p>
                <a:pPr>
                  <a:defRPr sz="2400"/>
                </a:pPr>
                <a:r>
                  <a:rPr lang="en-US" sz="2400" dirty="0" smtClean="0"/>
                  <a:t>Thousand Acre-Feet</a:t>
                </a:r>
                <a:endParaRPr lang="en-US" sz="2400" dirty="0"/>
              </a:p>
            </c:rich>
          </c:tx>
          <c:layout>
            <c:manualLayout>
              <c:xMode val="edge"/>
              <c:yMode val="edge"/>
              <c:x val="1.5672180885646174E-3"/>
              <c:y val="0.2214159652457236"/>
            </c:manualLayout>
          </c:layout>
          <c:overlay val="0"/>
        </c:title>
        <c:numFmt formatCode="#,##0" sourceLinked="0"/>
        <c:majorTickMark val="out"/>
        <c:minorTickMark val="none"/>
        <c:tickLblPos val="nextTo"/>
        <c:txPr>
          <a:bodyPr/>
          <a:lstStyle/>
          <a:p>
            <a:pPr>
              <a:defRPr sz="2000" b="1"/>
            </a:pPr>
            <a:endParaRPr lang="en-US"/>
          </a:p>
        </c:txPr>
        <c:crossAx val="99288192"/>
        <c:crosses val="autoZero"/>
        <c:crossBetween val="midCat"/>
        <c:dispUnits>
          <c:builtInUnit val="thousands"/>
        </c:dispUnits>
      </c:valAx>
      <c:spPr>
        <a:solidFill>
          <a:schemeClr val="bg1">
            <a:alpha val="30000"/>
          </a:schemeClr>
        </a:solidFill>
      </c:spPr>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81961345740872"/>
          <c:y val="2.7177269919703522E-2"/>
          <c:w val="0.82825972321641617"/>
          <c:h val="0.87423927475402818"/>
        </c:manualLayout>
      </c:layout>
      <c:barChart>
        <c:barDir val="bar"/>
        <c:grouping val="stacked"/>
        <c:varyColors val="0"/>
        <c:ser>
          <c:idx val="0"/>
          <c:order val="0"/>
          <c:tx>
            <c:strRef>
              <c:f>Sheet1!$B$1</c:f>
              <c:strCache>
                <c:ptCount val="1"/>
                <c:pt idx="0">
                  <c:v>Less Than 1 MAF</c:v>
                </c:pt>
              </c:strCache>
            </c:strRef>
          </c:tx>
          <c:spPr>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c:spPr>
          <c:invertIfNegative val="0"/>
          <c:dLbls>
            <c:numFmt formatCode="0%" sourceLinked="0"/>
            <c:txPr>
              <a:bodyPr/>
              <a:lstStyle/>
              <a:p>
                <a:pPr>
                  <a:defRPr sz="2400" b="1"/>
                </a:pPr>
                <a:endParaRPr lang="en-US"/>
              </a:p>
            </c:txPr>
            <c:showLegendKey val="0"/>
            <c:showVal val="1"/>
            <c:showCatName val="0"/>
            <c:showSerName val="0"/>
            <c:showPercent val="0"/>
            <c:showBubbleSize val="0"/>
            <c:showLeaderLines val="0"/>
          </c:dLbls>
          <c:cat>
            <c:numRef>
              <c:f>Sheet1!$A$2:$A$6</c:f>
              <c:numCache>
                <c:formatCode>General</c:formatCode>
                <c:ptCount val="5"/>
                <c:pt idx="0">
                  <c:v>2040</c:v>
                </c:pt>
                <c:pt idx="1">
                  <c:v>2035</c:v>
                </c:pt>
                <c:pt idx="2">
                  <c:v>2030</c:v>
                </c:pt>
                <c:pt idx="3">
                  <c:v>2025</c:v>
                </c:pt>
                <c:pt idx="4">
                  <c:v>2020</c:v>
                </c:pt>
              </c:numCache>
            </c:numRef>
          </c:cat>
          <c:val>
            <c:numRef>
              <c:f>Sheet1!$B$2:$B$6</c:f>
              <c:numCache>
                <c:formatCode>General</c:formatCode>
                <c:ptCount val="5"/>
                <c:pt idx="0">
                  <c:v>0.84615384615384615</c:v>
                </c:pt>
                <c:pt idx="1">
                  <c:v>0.60439560439560436</c:v>
                </c:pt>
                <c:pt idx="2">
                  <c:v>0.31868131868131866</c:v>
                </c:pt>
                <c:pt idx="3">
                  <c:v>0.16483516483516483</c:v>
                </c:pt>
                <c:pt idx="4">
                  <c:v>0.10989010989010989</c:v>
                </c:pt>
              </c:numCache>
            </c:numRef>
          </c:val>
        </c:ser>
        <c:ser>
          <c:idx val="1"/>
          <c:order val="1"/>
          <c:tx>
            <c:strRef>
              <c:f>Sheet1!$C$1</c:f>
              <c:strCache>
                <c:ptCount val="1"/>
                <c:pt idx="0">
                  <c:v>Greater Than 1 MAF</c:v>
                </c:pt>
              </c:strCache>
            </c:strRef>
          </c:tx>
          <c:spPr>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c:spPr>
          <c:invertIfNegative val="0"/>
          <c:dLbls>
            <c:numFmt formatCode="0%" sourceLinked="0"/>
            <c:txPr>
              <a:bodyPr/>
              <a:lstStyle/>
              <a:p>
                <a:pPr>
                  <a:defRPr sz="2400" b="1"/>
                </a:pPr>
                <a:endParaRPr lang="en-US"/>
              </a:p>
            </c:txPr>
            <c:showLegendKey val="0"/>
            <c:showVal val="1"/>
            <c:showCatName val="0"/>
            <c:showSerName val="0"/>
            <c:showPercent val="0"/>
            <c:showBubbleSize val="0"/>
            <c:showLeaderLines val="0"/>
          </c:dLbls>
          <c:cat>
            <c:numRef>
              <c:f>Sheet1!$A$2:$A$6</c:f>
              <c:numCache>
                <c:formatCode>General</c:formatCode>
                <c:ptCount val="5"/>
                <c:pt idx="0">
                  <c:v>2040</c:v>
                </c:pt>
                <c:pt idx="1">
                  <c:v>2035</c:v>
                </c:pt>
                <c:pt idx="2">
                  <c:v>2030</c:v>
                </c:pt>
                <c:pt idx="3">
                  <c:v>2025</c:v>
                </c:pt>
                <c:pt idx="4">
                  <c:v>2020</c:v>
                </c:pt>
              </c:numCache>
            </c:numRef>
          </c:cat>
          <c:val>
            <c:numRef>
              <c:f>Sheet1!$C$2:$C$6</c:f>
              <c:numCache>
                <c:formatCode>General</c:formatCode>
                <c:ptCount val="5"/>
                <c:pt idx="0">
                  <c:v>0.15384615384615385</c:v>
                </c:pt>
                <c:pt idx="1">
                  <c:v>0.39560439560439564</c:v>
                </c:pt>
                <c:pt idx="2">
                  <c:v>0.68131868131868134</c:v>
                </c:pt>
                <c:pt idx="3">
                  <c:v>0.8351648351648352</c:v>
                </c:pt>
                <c:pt idx="4">
                  <c:v>0.89010989010989006</c:v>
                </c:pt>
              </c:numCache>
            </c:numRef>
          </c:val>
        </c:ser>
        <c:dLbls>
          <c:showLegendKey val="0"/>
          <c:showVal val="0"/>
          <c:showCatName val="0"/>
          <c:showSerName val="0"/>
          <c:showPercent val="0"/>
          <c:showBubbleSize val="0"/>
        </c:dLbls>
        <c:gapWidth val="40"/>
        <c:overlap val="100"/>
        <c:axId val="110236800"/>
        <c:axId val="110238336"/>
      </c:barChart>
      <c:catAx>
        <c:axId val="110236800"/>
        <c:scaling>
          <c:orientation val="minMax"/>
        </c:scaling>
        <c:delete val="0"/>
        <c:axPos val="l"/>
        <c:numFmt formatCode="General" sourceLinked="1"/>
        <c:majorTickMark val="out"/>
        <c:minorTickMark val="none"/>
        <c:tickLblPos val="nextTo"/>
        <c:txPr>
          <a:bodyPr/>
          <a:lstStyle/>
          <a:p>
            <a:pPr>
              <a:defRPr sz="2400" b="1"/>
            </a:pPr>
            <a:endParaRPr lang="en-US"/>
          </a:p>
        </c:txPr>
        <c:crossAx val="110238336"/>
        <c:crosses val="autoZero"/>
        <c:auto val="1"/>
        <c:lblAlgn val="ctr"/>
        <c:lblOffset val="100"/>
        <c:noMultiLvlLbl val="0"/>
      </c:catAx>
      <c:valAx>
        <c:axId val="110238336"/>
        <c:scaling>
          <c:orientation val="minMax"/>
          <c:max val="1"/>
        </c:scaling>
        <c:delete val="0"/>
        <c:axPos val="b"/>
        <c:majorGridlines/>
        <c:numFmt formatCode="0%" sourceLinked="0"/>
        <c:majorTickMark val="out"/>
        <c:minorTickMark val="none"/>
        <c:tickLblPos val="nextTo"/>
        <c:txPr>
          <a:bodyPr/>
          <a:lstStyle/>
          <a:p>
            <a:pPr>
              <a:defRPr sz="2400" b="1"/>
            </a:pPr>
            <a:endParaRPr lang="en-US"/>
          </a:p>
        </c:txPr>
        <c:crossAx val="110236800"/>
        <c:crosses val="autoZero"/>
        <c:crossBetween val="between"/>
      </c:valAx>
      <c:spPr>
        <a:solidFill>
          <a:schemeClr val="bg1">
            <a:alpha val="30000"/>
          </a:schemeClr>
        </a:solidFill>
      </c:spPr>
    </c:plotArea>
    <c:legend>
      <c:legendPos val="r"/>
      <c:layout>
        <c:manualLayout>
          <c:xMode val="edge"/>
          <c:yMode val="edge"/>
          <c:x val="0.6355641851586733"/>
          <c:y val="8.8004357701118113E-2"/>
          <c:w val="0.29973276067764254"/>
          <c:h val="0.14908356961865252"/>
        </c:manualLayout>
      </c:layout>
      <c:overlay val="0"/>
      <c:spPr>
        <a:solidFill>
          <a:schemeClr val="bg1"/>
        </a:solidFill>
      </c:spPr>
      <c:txPr>
        <a:bodyPr/>
        <a:lstStyle/>
        <a:p>
          <a:pPr>
            <a:defRPr sz="2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49810179977502"/>
          <c:y val="4.2382956440789731E-2"/>
          <c:w val="0.81043189913760783"/>
          <c:h val="0.76508591598463993"/>
        </c:manualLayout>
      </c:layout>
      <c:barChart>
        <c:barDir val="col"/>
        <c:grouping val="stacked"/>
        <c:varyColors val="0"/>
        <c:ser>
          <c:idx val="3"/>
          <c:order val="0"/>
          <c:tx>
            <c:strRef>
              <c:f>Sheet1!$A$3</c:f>
              <c:strCache>
                <c:ptCount val="1"/>
                <c:pt idx="0">
                  <c:v>20x2020</c:v>
                </c:pt>
              </c:strCache>
            </c:strRef>
          </c:tx>
          <c:spPr>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c:spPr>
          <c:invertIfNegative val="0"/>
          <c:cat>
            <c:strRef>
              <c:f>Sheet1!$B$1:$F$1</c:f>
              <c:strCache>
                <c:ptCount val="5"/>
                <c:pt idx="0">
                  <c:v>2020</c:v>
                </c:pt>
                <c:pt idx="1">
                  <c:v>2025</c:v>
                </c:pt>
                <c:pt idx="2">
                  <c:v>2030</c:v>
                </c:pt>
                <c:pt idx="3">
                  <c:v>2035</c:v>
                </c:pt>
                <c:pt idx="4">
                  <c:v>2040</c:v>
                </c:pt>
              </c:strCache>
            </c:strRef>
          </c:cat>
          <c:val>
            <c:numRef>
              <c:f>Sheet1!$B$3:$F$3</c:f>
              <c:numCache>
                <c:formatCode>#,##0</c:formatCode>
                <c:ptCount val="5"/>
                <c:pt idx="0">
                  <c:v>130000</c:v>
                </c:pt>
                <c:pt idx="1">
                  <c:v>130000</c:v>
                </c:pt>
                <c:pt idx="2">
                  <c:v>130000</c:v>
                </c:pt>
                <c:pt idx="3">
                  <c:v>130000</c:v>
                </c:pt>
                <c:pt idx="4">
                  <c:v>130000</c:v>
                </c:pt>
              </c:numCache>
            </c:numRef>
          </c:val>
        </c:ser>
        <c:ser>
          <c:idx val="1"/>
          <c:order val="1"/>
          <c:tx>
            <c:strRef>
              <c:f>Sheet1!$A$2</c:f>
              <c:strCache>
                <c:ptCount val="1"/>
                <c:pt idx="0">
                  <c:v>Local Augmentation</c:v>
                </c:pt>
              </c:strCache>
            </c:strRef>
          </c:tx>
          <c:spPr>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c:spPr>
          <c:invertIfNegative val="0"/>
          <c:cat>
            <c:strRef>
              <c:f>Sheet1!$B$1:$F$1</c:f>
              <c:strCache>
                <c:ptCount val="5"/>
                <c:pt idx="0">
                  <c:v>2020</c:v>
                </c:pt>
                <c:pt idx="1">
                  <c:v>2025</c:v>
                </c:pt>
                <c:pt idx="2">
                  <c:v>2030</c:v>
                </c:pt>
                <c:pt idx="3">
                  <c:v>2035</c:v>
                </c:pt>
                <c:pt idx="4">
                  <c:v>2040</c:v>
                </c:pt>
              </c:strCache>
            </c:strRef>
          </c:cat>
          <c:val>
            <c:numRef>
              <c:f>Sheet1!$B$2:$F$2</c:f>
              <c:numCache>
                <c:formatCode>#,##0</c:formatCode>
                <c:ptCount val="5"/>
                <c:pt idx="0">
                  <c:v>15000</c:v>
                </c:pt>
                <c:pt idx="1">
                  <c:v>40000</c:v>
                </c:pt>
                <c:pt idx="2">
                  <c:v>40000</c:v>
                </c:pt>
                <c:pt idx="3">
                  <c:v>40000</c:v>
                </c:pt>
                <c:pt idx="4">
                  <c:v>40000</c:v>
                </c:pt>
              </c:numCache>
            </c:numRef>
          </c:val>
        </c:ser>
        <c:ser>
          <c:idx val="0"/>
          <c:order val="2"/>
          <c:tx>
            <c:strRef>
              <c:f>Sheet1!$A$4</c:f>
              <c:strCache>
                <c:ptCount val="1"/>
                <c:pt idx="0">
                  <c:v>Delta Improvements</c:v>
                </c:pt>
              </c:strCache>
            </c:strRef>
          </c:tx>
          <c:spPr>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c:spPr>
          <c:invertIfNegative val="0"/>
          <c:val>
            <c:numRef>
              <c:f>Sheet1!$B$4:$F$4</c:f>
              <c:numCache>
                <c:formatCode>General</c:formatCode>
                <c:ptCount val="5"/>
                <c:pt idx="0">
                  <c:v>350000</c:v>
                </c:pt>
                <c:pt idx="1">
                  <c:v>350000</c:v>
                </c:pt>
                <c:pt idx="2">
                  <c:v>375000</c:v>
                </c:pt>
                <c:pt idx="3">
                  <c:v>375000</c:v>
                </c:pt>
                <c:pt idx="4">
                  <c:v>375000</c:v>
                </c:pt>
              </c:numCache>
            </c:numRef>
          </c:val>
        </c:ser>
        <c:dLbls>
          <c:showLegendKey val="0"/>
          <c:showVal val="0"/>
          <c:showCatName val="0"/>
          <c:showSerName val="0"/>
          <c:showPercent val="0"/>
          <c:showBubbleSize val="0"/>
        </c:dLbls>
        <c:gapWidth val="50"/>
        <c:overlap val="100"/>
        <c:axId val="134510848"/>
        <c:axId val="134513024"/>
      </c:barChart>
      <c:catAx>
        <c:axId val="134510848"/>
        <c:scaling>
          <c:orientation val="minMax"/>
        </c:scaling>
        <c:delete val="0"/>
        <c:axPos val="b"/>
        <c:title>
          <c:tx>
            <c:rich>
              <a:bodyPr/>
              <a:lstStyle/>
              <a:p>
                <a:pPr>
                  <a:defRPr sz="2400"/>
                </a:pPr>
                <a:r>
                  <a:rPr lang="en-US" sz="2400" dirty="0" smtClean="0"/>
                  <a:t>Calendar Year</a:t>
                </a:r>
                <a:endParaRPr lang="en-US" sz="2400" dirty="0"/>
              </a:p>
            </c:rich>
          </c:tx>
          <c:layout>
            <c:manualLayout>
              <c:xMode val="edge"/>
              <c:yMode val="edge"/>
              <c:x val="0.41158206786651669"/>
              <c:y val="0.9204555680539932"/>
            </c:manualLayout>
          </c:layout>
          <c:overlay val="0"/>
        </c:title>
        <c:numFmt formatCode="mmm\-yy" sourceLinked="1"/>
        <c:majorTickMark val="out"/>
        <c:minorTickMark val="none"/>
        <c:tickLblPos val="nextTo"/>
        <c:txPr>
          <a:bodyPr rot="0" vert="horz"/>
          <a:lstStyle/>
          <a:p>
            <a:pPr>
              <a:defRPr sz="2000" b="1"/>
            </a:pPr>
            <a:endParaRPr lang="en-US"/>
          </a:p>
        </c:txPr>
        <c:crossAx val="134513024"/>
        <c:crosses val="autoZero"/>
        <c:auto val="1"/>
        <c:lblAlgn val="ctr"/>
        <c:lblOffset val="100"/>
        <c:tickMarkSkip val="5"/>
        <c:noMultiLvlLbl val="1"/>
      </c:catAx>
      <c:valAx>
        <c:axId val="134513024"/>
        <c:scaling>
          <c:orientation val="minMax"/>
          <c:max val="800000"/>
          <c:min val="0"/>
        </c:scaling>
        <c:delete val="0"/>
        <c:axPos val="l"/>
        <c:majorGridlines/>
        <c:title>
          <c:tx>
            <c:rich>
              <a:bodyPr rot="-5400000" vert="horz"/>
              <a:lstStyle/>
              <a:p>
                <a:pPr>
                  <a:defRPr sz="2400"/>
                </a:pPr>
                <a:r>
                  <a:rPr lang="en-US" sz="2400" dirty="0" smtClean="0"/>
                  <a:t>Thousand Acre-Feet</a:t>
                </a:r>
                <a:endParaRPr lang="en-US" sz="2400" dirty="0"/>
              </a:p>
            </c:rich>
          </c:tx>
          <c:layout>
            <c:manualLayout>
              <c:xMode val="edge"/>
              <c:yMode val="edge"/>
              <c:x val="3.0552821522309708E-3"/>
              <c:y val="0.21402680268414723"/>
            </c:manualLayout>
          </c:layout>
          <c:overlay val="0"/>
        </c:title>
        <c:numFmt formatCode="#,##0" sourceLinked="0"/>
        <c:majorTickMark val="out"/>
        <c:minorTickMark val="none"/>
        <c:tickLblPos val="nextTo"/>
        <c:txPr>
          <a:bodyPr/>
          <a:lstStyle/>
          <a:p>
            <a:pPr>
              <a:defRPr sz="2000" b="1"/>
            </a:pPr>
            <a:endParaRPr lang="en-US"/>
          </a:p>
        </c:txPr>
        <c:crossAx val="134510848"/>
        <c:crosses val="autoZero"/>
        <c:crossBetween val="between"/>
        <c:dispUnits>
          <c:builtInUnit val="thousands"/>
        </c:dispUnits>
      </c:valAx>
      <c:spPr>
        <a:solidFill>
          <a:schemeClr val="bg1">
            <a:alpha val="30000"/>
          </a:schemeClr>
        </a:solidFill>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81961345740872"/>
          <c:y val="2.7177269919703522E-2"/>
          <c:w val="0.82825972321641617"/>
          <c:h val="0.87423927475402818"/>
        </c:manualLayout>
      </c:layout>
      <c:barChart>
        <c:barDir val="bar"/>
        <c:grouping val="stacked"/>
        <c:varyColors val="0"/>
        <c:ser>
          <c:idx val="0"/>
          <c:order val="0"/>
          <c:tx>
            <c:strRef>
              <c:f>Sheet1!$B$1</c:f>
              <c:strCache>
                <c:ptCount val="1"/>
                <c:pt idx="0">
                  <c:v>Shortage </c:v>
                </c:pt>
              </c:strCache>
            </c:strRef>
          </c:tx>
          <c:spPr>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c:spPr>
          <c:invertIfNegative val="0"/>
          <c:dLbls>
            <c:numFmt formatCode="0%" sourceLinked="0"/>
            <c:txPr>
              <a:bodyPr/>
              <a:lstStyle/>
              <a:p>
                <a:pPr>
                  <a:defRPr sz="2400" b="1"/>
                </a:pPr>
                <a:endParaRPr lang="en-US"/>
              </a:p>
            </c:txPr>
            <c:showLegendKey val="0"/>
            <c:showVal val="1"/>
            <c:showCatName val="0"/>
            <c:showSerName val="0"/>
            <c:showPercent val="0"/>
            <c:showBubbleSize val="0"/>
            <c:showLeaderLines val="0"/>
          </c:dLbls>
          <c:cat>
            <c:numRef>
              <c:f>Sheet1!$A$2:$A$6</c:f>
              <c:numCache>
                <c:formatCode>General</c:formatCode>
                <c:ptCount val="5"/>
                <c:pt idx="0">
                  <c:v>2040</c:v>
                </c:pt>
                <c:pt idx="1">
                  <c:v>2035</c:v>
                </c:pt>
                <c:pt idx="2">
                  <c:v>2030</c:v>
                </c:pt>
                <c:pt idx="3">
                  <c:v>2025</c:v>
                </c:pt>
                <c:pt idx="4">
                  <c:v>2020</c:v>
                </c:pt>
              </c:numCache>
            </c:numRef>
          </c:cat>
          <c:val>
            <c:numRef>
              <c:f>Sheet1!$B$2:$B$6</c:f>
              <c:numCache>
                <c:formatCode>0%</c:formatCode>
                <c:ptCount val="5"/>
                <c:pt idx="0">
                  <c:v>0.59340659340659341</c:v>
                </c:pt>
                <c:pt idx="1">
                  <c:v>0.36263736263736263</c:v>
                </c:pt>
                <c:pt idx="2">
                  <c:v>0.2087912087912088</c:v>
                </c:pt>
                <c:pt idx="3">
                  <c:v>6.5934065934065936E-2</c:v>
                </c:pt>
                <c:pt idx="4">
                  <c:v>7.6923076923076927E-2</c:v>
                </c:pt>
              </c:numCache>
            </c:numRef>
          </c:val>
        </c:ser>
        <c:ser>
          <c:idx val="1"/>
          <c:order val="1"/>
          <c:tx>
            <c:strRef>
              <c:f>Sheet1!$C$1</c:f>
              <c:strCache>
                <c:ptCount val="1"/>
                <c:pt idx="0">
                  <c:v>No Shortage</c:v>
                </c:pt>
              </c:strCache>
            </c:strRef>
          </c:tx>
          <c:spPr>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c:spPr>
          <c:invertIfNegative val="0"/>
          <c:dLbls>
            <c:numFmt formatCode="0%" sourceLinked="0"/>
            <c:txPr>
              <a:bodyPr/>
              <a:lstStyle/>
              <a:p>
                <a:pPr>
                  <a:defRPr sz="2400" b="1"/>
                </a:pPr>
                <a:endParaRPr lang="en-US"/>
              </a:p>
            </c:txPr>
            <c:showLegendKey val="0"/>
            <c:showVal val="1"/>
            <c:showCatName val="0"/>
            <c:showSerName val="0"/>
            <c:showPercent val="0"/>
            <c:showBubbleSize val="0"/>
            <c:showLeaderLines val="0"/>
          </c:dLbls>
          <c:cat>
            <c:numRef>
              <c:f>Sheet1!$A$2:$A$6</c:f>
              <c:numCache>
                <c:formatCode>General</c:formatCode>
                <c:ptCount val="5"/>
                <c:pt idx="0">
                  <c:v>2040</c:v>
                </c:pt>
                <c:pt idx="1">
                  <c:v>2035</c:v>
                </c:pt>
                <c:pt idx="2">
                  <c:v>2030</c:v>
                </c:pt>
                <c:pt idx="3">
                  <c:v>2025</c:v>
                </c:pt>
                <c:pt idx="4">
                  <c:v>2020</c:v>
                </c:pt>
              </c:numCache>
            </c:numRef>
          </c:cat>
          <c:val>
            <c:numRef>
              <c:f>Sheet1!$C$2:$C$6</c:f>
              <c:numCache>
                <c:formatCode>0%</c:formatCode>
                <c:ptCount val="5"/>
                <c:pt idx="0">
                  <c:v>0.40659340659340659</c:v>
                </c:pt>
                <c:pt idx="1">
                  <c:v>0.63736263736263732</c:v>
                </c:pt>
                <c:pt idx="2">
                  <c:v>0.79120879120879117</c:v>
                </c:pt>
                <c:pt idx="3">
                  <c:v>0.93406593406593408</c:v>
                </c:pt>
                <c:pt idx="4">
                  <c:v>0.92307692307692313</c:v>
                </c:pt>
              </c:numCache>
            </c:numRef>
          </c:val>
        </c:ser>
        <c:dLbls>
          <c:showLegendKey val="0"/>
          <c:showVal val="0"/>
          <c:showCatName val="0"/>
          <c:showSerName val="0"/>
          <c:showPercent val="0"/>
          <c:showBubbleSize val="0"/>
        </c:dLbls>
        <c:gapWidth val="40"/>
        <c:overlap val="100"/>
        <c:axId val="134584192"/>
        <c:axId val="134585728"/>
      </c:barChart>
      <c:catAx>
        <c:axId val="134584192"/>
        <c:scaling>
          <c:orientation val="minMax"/>
        </c:scaling>
        <c:delete val="0"/>
        <c:axPos val="l"/>
        <c:numFmt formatCode="General" sourceLinked="1"/>
        <c:majorTickMark val="out"/>
        <c:minorTickMark val="none"/>
        <c:tickLblPos val="nextTo"/>
        <c:txPr>
          <a:bodyPr/>
          <a:lstStyle/>
          <a:p>
            <a:pPr>
              <a:defRPr sz="2400" b="1"/>
            </a:pPr>
            <a:endParaRPr lang="en-US"/>
          </a:p>
        </c:txPr>
        <c:crossAx val="134585728"/>
        <c:crosses val="autoZero"/>
        <c:auto val="1"/>
        <c:lblAlgn val="ctr"/>
        <c:lblOffset val="100"/>
        <c:noMultiLvlLbl val="0"/>
      </c:catAx>
      <c:valAx>
        <c:axId val="134585728"/>
        <c:scaling>
          <c:orientation val="minMax"/>
          <c:max val="1"/>
        </c:scaling>
        <c:delete val="0"/>
        <c:axPos val="b"/>
        <c:majorGridlines/>
        <c:numFmt formatCode="0%" sourceLinked="0"/>
        <c:majorTickMark val="out"/>
        <c:minorTickMark val="none"/>
        <c:tickLblPos val="nextTo"/>
        <c:txPr>
          <a:bodyPr/>
          <a:lstStyle/>
          <a:p>
            <a:pPr>
              <a:defRPr sz="2400" b="1"/>
            </a:pPr>
            <a:endParaRPr lang="en-US"/>
          </a:p>
        </c:txPr>
        <c:crossAx val="134584192"/>
        <c:crosses val="autoZero"/>
        <c:crossBetween val="between"/>
      </c:valAx>
      <c:spPr>
        <a:solidFill>
          <a:schemeClr val="bg1">
            <a:alpha val="30000"/>
          </a:schemeClr>
        </a:solidFill>
      </c:spPr>
    </c:plotArea>
    <c:legend>
      <c:legendPos val="r"/>
      <c:layout>
        <c:manualLayout>
          <c:xMode val="edge"/>
          <c:yMode val="edge"/>
          <c:x val="0.72647327606776424"/>
          <c:y val="8.3063035897535623E-2"/>
          <c:w val="0.19821760916249107"/>
          <c:h val="0.14908356961865252"/>
        </c:manualLayout>
      </c:layout>
      <c:overlay val="0"/>
      <c:spPr>
        <a:solidFill>
          <a:schemeClr val="bg1"/>
        </a:solidFill>
      </c:spPr>
      <c:txPr>
        <a:bodyPr/>
        <a:lstStyle/>
        <a:p>
          <a:pPr>
            <a:defRPr sz="2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81961345740872"/>
          <c:y val="2.7177269919703522E-2"/>
          <c:w val="0.82825972321641617"/>
          <c:h val="0.87423927475402818"/>
        </c:manualLayout>
      </c:layout>
      <c:barChart>
        <c:barDir val="bar"/>
        <c:grouping val="stacked"/>
        <c:varyColors val="0"/>
        <c:ser>
          <c:idx val="0"/>
          <c:order val="0"/>
          <c:tx>
            <c:strRef>
              <c:f>Sheet1!$B$1</c:f>
              <c:strCache>
                <c:ptCount val="1"/>
                <c:pt idx="0">
                  <c:v>Shortage </c:v>
                </c:pt>
              </c:strCache>
            </c:strRef>
          </c:tx>
          <c:spPr>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c:spPr>
          <c:invertIfNegative val="0"/>
          <c:dLbls>
            <c:dLbl>
              <c:idx val="2"/>
              <c:delete val="1"/>
            </c:dLbl>
            <c:dLbl>
              <c:idx val="3"/>
              <c:delete val="1"/>
            </c:dLbl>
            <c:numFmt formatCode="0%" sourceLinked="0"/>
            <c:txPr>
              <a:bodyPr/>
              <a:lstStyle/>
              <a:p>
                <a:pPr>
                  <a:defRPr sz="2400" b="1"/>
                </a:pPr>
                <a:endParaRPr lang="en-US"/>
              </a:p>
            </c:txPr>
            <c:showLegendKey val="0"/>
            <c:showVal val="1"/>
            <c:showCatName val="0"/>
            <c:showSerName val="0"/>
            <c:showPercent val="0"/>
            <c:showBubbleSize val="0"/>
            <c:showLeaderLines val="0"/>
          </c:dLbls>
          <c:cat>
            <c:numRef>
              <c:f>Sheet1!$A$2:$A$6</c:f>
              <c:numCache>
                <c:formatCode>General</c:formatCode>
                <c:ptCount val="5"/>
                <c:pt idx="0">
                  <c:v>2040</c:v>
                </c:pt>
                <c:pt idx="1">
                  <c:v>2035</c:v>
                </c:pt>
                <c:pt idx="2">
                  <c:v>2030</c:v>
                </c:pt>
                <c:pt idx="3">
                  <c:v>2025</c:v>
                </c:pt>
                <c:pt idx="4">
                  <c:v>2020</c:v>
                </c:pt>
              </c:numCache>
            </c:numRef>
          </c:cat>
          <c:val>
            <c:numRef>
              <c:f>Sheet1!$B$2:$B$6</c:f>
              <c:numCache>
                <c:formatCode>0%</c:formatCode>
                <c:ptCount val="5"/>
                <c:pt idx="0">
                  <c:v>2.197802197802198E-2</c:v>
                </c:pt>
                <c:pt idx="1">
                  <c:v>1.098901098901099E-2</c:v>
                </c:pt>
                <c:pt idx="2">
                  <c:v>0</c:v>
                </c:pt>
                <c:pt idx="3">
                  <c:v>0</c:v>
                </c:pt>
                <c:pt idx="4">
                  <c:v>2.197802197802198E-2</c:v>
                </c:pt>
              </c:numCache>
            </c:numRef>
          </c:val>
        </c:ser>
        <c:ser>
          <c:idx val="1"/>
          <c:order val="1"/>
          <c:tx>
            <c:strRef>
              <c:f>Sheet1!$C$1</c:f>
              <c:strCache>
                <c:ptCount val="1"/>
                <c:pt idx="0">
                  <c:v>No Shortage</c:v>
                </c:pt>
              </c:strCache>
            </c:strRef>
          </c:tx>
          <c:spPr>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c:spPr>
          <c:invertIfNegative val="0"/>
          <c:dLbls>
            <c:numFmt formatCode="0%" sourceLinked="0"/>
            <c:txPr>
              <a:bodyPr/>
              <a:lstStyle/>
              <a:p>
                <a:pPr>
                  <a:defRPr sz="2400" b="1"/>
                </a:pPr>
                <a:endParaRPr lang="en-US"/>
              </a:p>
            </c:txPr>
            <c:showLegendKey val="0"/>
            <c:showVal val="1"/>
            <c:showCatName val="0"/>
            <c:showSerName val="0"/>
            <c:showPercent val="0"/>
            <c:showBubbleSize val="0"/>
            <c:showLeaderLines val="0"/>
          </c:dLbls>
          <c:cat>
            <c:numRef>
              <c:f>Sheet1!$A$2:$A$6</c:f>
              <c:numCache>
                <c:formatCode>General</c:formatCode>
                <c:ptCount val="5"/>
                <c:pt idx="0">
                  <c:v>2040</c:v>
                </c:pt>
                <c:pt idx="1">
                  <c:v>2035</c:v>
                </c:pt>
                <c:pt idx="2">
                  <c:v>2030</c:v>
                </c:pt>
                <c:pt idx="3">
                  <c:v>2025</c:v>
                </c:pt>
                <c:pt idx="4">
                  <c:v>2020</c:v>
                </c:pt>
              </c:numCache>
            </c:numRef>
          </c:cat>
          <c:val>
            <c:numRef>
              <c:f>Sheet1!$C$2:$C$6</c:f>
              <c:numCache>
                <c:formatCode>0%</c:formatCode>
                <c:ptCount val="5"/>
                <c:pt idx="0">
                  <c:v>0.97802197802197799</c:v>
                </c:pt>
                <c:pt idx="1">
                  <c:v>0.98901098901098905</c:v>
                </c:pt>
                <c:pt idx="2">
                  <c:v>1</c:v>
                </c:pt>
                <c:pt idx="3">
                  <c:v>1</c:v>
                </c:pt>
                <c:pt idx="4">
                  <c:v>0.97802197802197799</c:v>
                </c:pt>
              </c:numCache>
            </c:numRef>
          </c:val>
        </c:ser>
        <c:dLbls>
          <c:showLegendKey val="0"/>
          <c:showVal val="0"/>
          <c:showCatName val="0"/>
          <c:showSerName val="0"/>
          <c:showPercent val="0"/>
          <c:showBubbleSize val="0"/>
        </c:dLbls>
        <c:gapWidth val="40"/>
        <c:overlap val="100"/>
        <c:axId val="134711936"/>
        <c:axId val="134713728"/>
      </c:barChart>
      <c:catAx>
        <c:axId val="134711936"/>
        <c:scaling>
          <c:orientation val="minMax"/>
        </c:scaling>
        <c:delete val="0"/>
        <c:axPos val="l"/>
        <c:numFmt formatCode="General" sourceLinked="1"/>
        <c:majorTickMark val="out"/>
        <c:minorTickMark val="none"/>
        <c:tickLblPos val="nextTo"/>
        <c:txPr>
          <a:bodyPr/>
          <a:lstStyle/>
          <a:p>
            <a:pPr>
              <a:defRPr sz="2400" b="1"/>
            </a:pPr>
            <a:endParaRPr lang="en-US"/>
          </a:p>
        </c:txPr>
        <c:crossAx val="134713728"/>
        <c:crosses val="autoZero"/>
        <c:auto val="1"/>
        <c:lblAlgn val="ctr"/>
        <c:lblOffset val="100"/>
        <c:noMultiLvlLbl val="0"/>
      </c:catAx>
      <c:valAx>
        <c:axId val="134713728"/>
        <c:scaling>
          <c:orientation val="minMax"/>
          <c:max val="1"/>
        </c:scaling>
        <c:delete val="0"/>
        <c:axPos val="b"/>
        <c:majorGridlines/>
        <c:numFmt formatCode="0%" sourceLinked="0"/>
        <c:majorTickMark val="out"/>
        <c:minorTickMark val="none"/>
        <c:tickLblPos val="nextTo"/>
        <c:txPr>
          <a:bodyPr/>
          <a:lstStyle/>
          <a:p>
            <a:pPr>
              <a:defRPr sz="2400" b="1"/>
            </a:pPr>
            <a:endParaRPr lang="en-US"/>
          </a:p>
        </c:txPr>
        <c:crossAx val="134711936"/>
        <c:crosses val="autoZero"/>
        <c:crossBetween val="between"/>
      </c:valAx>
      <c:spPr>
        <a:solidFill>
          <a:schemeClr val="bg1">
            <a:alpha val="30000"/>
          </a:schemeClr>
        </a:solidFill>
      </c:spPr>
    </c:plotArea>
    <c:legend>
      <c:legendPos val="r"/>
      <c:layout>
        <c:manualLayout>
          <c:xMode val="edge"/>
          <c:yMode val="edge"/>
          <c:x val="0.72647327606776424"/>
          <c:y val="8.3063035897535623E-2"/>
          <c:w val="0.19821760916249107"/>
          <c:h val="0.14908356961865252"/>
        </c:manualLayout>
      </c:layout>
      <c:overlay val="0"/>
      <c:spPr>
        <a:solidFill>
          <a:schemeClr val="bg1"/>
        </a:solidFill>
      </c:spPr>
      <c:txPr>
        <a:bodyPr/>
        <a:lstStyle/>
        <a:p>
          <a:pPr>
            <a:defRPr sz="2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81961345740872"/>
          <c:y val="2.7177269919703522E-2"/>
          <c:w val="0.82825972321641617"/>
          <c:h val="0.87423927475402818"/>
        </c:manualLayout>
      </c:layout>
      <c:barChart>
        <c:barDir val="bar"/>
        <c:grouping val="stacked"/>
        <c:varyColors val="0"/>
        <c:ser>
          <c:idx val="0"/>
          <c:order val="0"/>
          <c:tx>
            <c:strRef>
              <c:f>Sheet1!$B$1</c:f>
              <c:strCache>
                <c:ptCount val="1"/>
                <c:pt idx="0">
                  <c:v>Less Than 1 MAF</c:v>
                </c:pt>
              </c:strCache>
            </c:strRef>
          </c:tx>
          <c:spPr>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c:spPr>
          <c:invertIfNegative val="0"/>
          <c:dLbls>
            <c:numFmt formatCode="0%" sourceLinked="0"/>
            <c:txPr>
              <a:bodyPr/>
              <a:lstStyle/>
              <a:p>
                <a:pPr>
                  <a:defRPr sz="2400" b="1"/>
                </a:pPr>
                <a:endParaRPr lang="en-US"/>
              </a:p>
            </c:txPr>
            <c:showLegendKey val="0"/>
            <c:showVal val="1"/>
            <c:showCatName val="0"/>
            <c:showSerName val="0"/>
            <c:showPercent val="0"/>
            <c:showBubbleSize val="0"/>
            <c:showLeaderLines val="0"/>
          </c:dLbls>
          <c:cat>
            <c:numRef>
              <c:f>Sheet1!$A$2:$A$6</c:f>
              <c:numCache>
                <c:formatCode>General</c:formatCode>
                <c:ptCount val="5"/>
                <c:pt idx="0">
                  <c:v>2040</c:v>
                </c:pt>
                <c:pt idx="1">
                  <c:v>2035</c:v>
                </c:pt>
                <c:pt idx="2">
                  <c:v>2030</c:v>
                </c:pt>
                <c:pt idx="3">
                  <c:v>2025</c:v>
                </c:pt>
                <c:pt idx="4">
                  <c:v>2020</c:v>
                </c:pt>
              </c:numCache>
            </c:numRef>
          </c:cat>
          <c:val>
            <c:numRef>
              <c:f>Sheet1!$B$2:$B$6</c:f>
              <c:numCache>
                <c:formatCode>General</c:formatCode>
                <c:ptCount val="5"/>
                <c:pt idx="0">
                  <c:v>0.84615384615384615</c:v>
                </c:pt>
                <c:pt idx="1">
                  <c:v>0.60439560439560436</c:v>
                </c:pt>
                <c:pt idx="2">
                  <c:v>0.31868131868131866</c:v>
                </c:pt>
                <c:pt idx="3">
                  <c:v>0.16483516483516483</c:v>
                </c:pt>
                <c:pt idx="4">
                  <c:v>0.10989010989010989</c:v>
                </c:pt>
              </c:numCache>
            </c:numRef>
          </c:val>
        </c:ser>
        <c:ser>
          <c:idx val="1"/>
          <c:order val="1"/>
          <c:tx>
            <c:strRef>
              <c:f>Sheet1!$C$1</c:f>
              <c:strCache>
                <c:ptCount val="1"/>
                <c:pt idx="0">
                  <c:v>Greater Than 1 MAF</c:v>
                </c:pt>
              </c:strCache>
            </c:strRef>
          </c:tx>
          <c:spPr>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c:spPr>
          <c:invertIfNegative val="0"/>
          <c:dLbls>
            <c:numFmt formatCode="0%" sourceLinked="0"/>
            <c:txPr>
              <a:bodyPr/>
              <a:lstStyle/>
              <a:p>
                <a:pPr>
                  <a:defRPr sz="2400" b="1"/>
                </a:pPr>
                <a:endParaRPr lang="en-US"/>
              </a:p>
            </c:txPr>
            <c:showLegendKey val="0"/>
            <c:showVal val="1"/>
            <c:showCatName val="0"/>
            <c:showSerName val="0"/>
            <c:showPercent val="0"/>
            <c:showBubbleSize val="0"/>
            <c:showLeaderLines val="0"/>
          </c:dLbls>
          <c:cat>
            <c:numRef>
              <c:f>Sheet1!$A$2:$A$6</c:f>
              <c:numCache>
                <c:formatCode>General</c:formatCode>
                <c:ptCount val="5"/>
                <c:pt idx="0">
                  <c:v>2040</c:v>
                </c:pt>
                <c:pt idx="1">
                  <c:v>2035</c:v>
                </c:pt>
                <c:pt idx="2">
                  <c:v>2030</c:v>
                </c:pt>
                <c:pt idx="3">
                  <c:v>2025</c:v>
                </c:pt>
                <c:pt idx="4">
                  <c:v>2020</c:v>
                </c:pt>
              </c:numCache>
            </c:numRef>
          </c:cat>
          <c:val>
            <c:numRef>
              <c:f>Sheet1!$C$2:$C$6</c:f>
              <c:numCache>
                <c:formatCode>General</c:formatCode>
                <c:ptCount val="5"/>
                <c:pt idx="0">
                  <c:v>0.15384615384615385</c:v>
                </c:pt>
                <c:pt idx="1">
                  <c:v>0.39560439560439564</c:v>
                </c:pt>
                <c:pt idx="2">
                  <c:v>0.68131868131868134</c:v>
                </c:pt>
                <c:pt idx="3">
                  <c:v>0.8351648351648352</c:v>
                </c:pt>
                <c:pt idx="4">
                  <c:v>0.89010989010989006</c:v>
                </c:pt>
              </c:numCache>
            </c:numRef>
          </c:val>
        </c:ser>
        <c:dLbls>
          <c:showLegendKey val="0"/>
          <c:showVal val="0"/>
          <c:showCatName val="0"/>
          <c:showSerName val="0"/>
          <c:showPercent val="0"/>
          <c:showBubbleSize val="0"/>
        </c:dLbls>
        <c:gapWidth val="40"/>
        <c:overlap val="100"/>
        <c:axId val="135019904"/>
        <c:axId val="135033984"/>
      </c:barChart>
      <c:catAx>
        <c:axId val="135019904"/>
        <c:scaling>
          <c:orientation val="minMax"/>
        </c:scaling>
        <c:delete val="0"/>
        <c:axPos val="l"/>
        <c:numFmt formatCode="General" sourceLinked="1"/>
        <c:majorTickMark val="out"/>
        <c:minorTickMark val="none"/>
        <c:tickLblPos val="nextTo"/>
        <c:txPr>
          <a:bodyPr/>
          <a:lstStyle/>
          <a:p>
            <a:pPr>
              <a:defRPr sz="2400" b="1"/>
            </a:pPr>
            <a:endParaRPr lang="en-US"/>
          </a:p>
        </c:txPr>
        <c:crossAx val="135033984"/>
        <c:crosses val="autoZero"/>
        <c:auto val="1"/>
        <c:lblAlgn val="ctr"/>
        <c:lblOffset val="100"/>
        <c:noMultiLvlLbl val="0"/>
      </c:catAx>
      <c:valAx>
        <c:axId val="135033984"/>
        <c:scaling>
          <c:orientation val="minMax"/>
          <c:max val="1"/>
        </c:scaling>
        <c:delete val="0"/>
        <c:axPos val="b"/>
        <c:majorGridlines/>
        <c:numFmt formatCode="0%" sourceLinked="0"/>
        <c:majorTickMark val="out"/>
        <c:minorTickMark val="none"/>
        <c:tickLblPos val="nextTo"/>
        <c:txPr>
          <a:bodyPr/>
          <a:lstStyle/>
          <a:p>
            <a:pPr>
              <a:defRPr sz="2400" b="1"/>
            </a:pPr>
            <a:endParaRPr lang="en-US"/>
          </a:p>
        </c:txPr>
        <c:crossAx val="135019904"/>
        <c:crosses val="autoZero"/>
        <c:crossBetween val="between"/>
      </c:valAx>
      <c:spPr>
        <a:solidFill>
          <a:schemeClr val="bg1">
            <a:alpha val="30000"/>
          </a:schemeClr>
        </a:solidFill>
      </c:spPr>
    </c:plotArea>
    <c:legend>
      <c:legendPos val="r"/>
      <c:layout>
        <c:manualLayout>
          <c:xMode val="edge"/>
          <c:yMode val="edge"/>
          <c:x val="0.6355641851586733"/>
          <c:y val="8.8004357701118113E-2"/>
          <c:w val="0.29973276067764254"/>
          <c:h val="0.14908356961865252"/>
        </c:manualLayout>
      </c:layout>
      <c:overlay val="0"/>
      <c:spPr>
        <a:solidFill>
          <a:schemeClr val="bg1"/>
        </a:solidFill>
      </c:spPr>
      <c:txPr>
        <a:bodyPr/>
        <a:lstStyle/>
        <a:p>
          <a:pPr>
            <a:defRPr sz="2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81961345740872"/>
          <c:y val="2.7177269919703522E-2"/>
          <c:w val="0.82825972321641617"/>
          <c:h val="0.87423927475402818"/>
        </c:manualLayout>
      </c:layout>
      <c:barChart>
        <c:barDir val="bar"/>
        <c:grouping val="stacked"/>
        <c:varyColors val="0"/>
        <c:ser>
          <c:idx val="0"/>
          <c:order val="0"/>
          <c:tx>
            <c:strRef>
              <c:f>Sheet1!$B$1</c:f>
              <c:strCache>
                <c:ptCount val="1"/>
                <c:pt idx="0">
                  <c:v>Less Than 1 MAF</c:v>
                </c:pt>
              </c:strCache>
            </c:strRef>
          </c:tx>
          <c:spPr>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c:spPr>
          <c:invertIfNegative val="0"/>
          <c:dLbls>
            <c:dLbl>
              <c:idx val="0"/>
              <c:delete val="1"/>
            </c:dLbl>
            <c:dLbl>
              <c:idx val="1"/>
              <c:delete val="1"/>
            </c:dLbl>
            <c:dLbl>
              <c:idx val="2"/>
              <c:delete val="1"/>
            </c:dLbl>
            <c:dLbl>
              <c:idx val="3"/>
              <c:delete val="1"/>
            </c:dLbl>
            <c:numFmt formatCode="0%" sourceLinked="0"/>
            <c:txPr>
              <a:bodyPr/>
              <a:lstStyle/>
              <a:p>
                <a:pPr>
                  <a:defRPr sz="2400" b="1"/>
                </a:pPr>
                <a:endParaRPr lang="en-US"/>
              </a:p>
            </c:txPr>
            <c:showLegendKey val="0"/>
            <c:showVal val="1"/>
            <c:showCatName val="0"/>
            <c:showSerName val="0"/>
            <c:showPercent val="0"/>
            <c:showBubbleSize val="0"/>
            <c:showLeaderLines val="0"/>
          </c:dLbls>
          <c:cat>
            <c:numRef>
              <c:f>Sheet1!$A$2:$A$6</c:f>
              <c:numCache>
                <c:formatCode>General</c:formatCode>
                <c:ptCount val="5"/>
                <c:pt idx="0">
                  <c:v>2040</c:v>
                </c:pt>
                <c:pt idx="1">
                  <c:v>2035</c:v>
                </c:pt>
                <c:pt idx="2">
                  <c:v>2030</c:v>
                </c:pt>
                <c:pt idx="3">
                  <c:v>2025</c:v>
                </c:pt>
                <c:pt idx="4">
                  <c:v>2020</c:v>
                </c:pt>
              </c:numCache>
            </c:numRef>
          </c:cat>
          <c:val>
            <c:numRef>
              <c:f>Sheet1!$B$2:$B$6</c:f>
              <c:numCache>
                <c:formatCode>General</c:formatCode>
                <c:ptCount val="5"/>
                <c:pt idx="0">
                  <c:v>0</c:v>
                </c:pt>
                <c:pt idx="1">
                  <c:v>0</c:v>
                </c:pt>
                <c:pt idx="2">
                  <c:v>0</c:v>
                </c:pt>
                <c:pt idx="3">
                  <c:v>0</c:v>
                </c:pt>
                <c:pt idx="4">
                  <c:v>3.2967032967032968E-2</c:v>
                </c:pt>
              </c:numCache>
            </c:numRef>
          </c:val>
        </c:ser>
        <c:ser>
          <c:idx val="1"/>
          <c:order val="1"/>
          <c:tx>
            <c:strRef>
              <c:f>Sheet1!$C$1</c:f>
              <c:strCache>
                <c:ptCount val="1"/>
                <c:pt idx="0">
                  <c:v>Greater Than 1 MAF</c:v>
                </c:pt>
              </c:strCache>
            </c:strRef>
          </c:tx>
          <c:spPr>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c:spPr>
          <c:invertIfNegative val="0"/>
          <c:dLbls>
            <c:numFmt formatCode="0%" sourceLinked="0"/>
            <c:txPr>
              <a:bodyPr/>
              <a:lstStyle/>
              <a:p>
                <a:pPr>
                  <a:defRPr sz="2400" b="1"/>
                </a:pPr>
                <a:endParaRPr lang="en-US"/>
              </a:p>
            </c:txPr>
            <c:showLegendKey val="0"/>
            <c:showVal val="1"/>
            <c:showCatName val="0"/>
            <c:showSerName val="0"/>
            <c:showPercent val="0"/>
            <c:showBubbleSize val="0"/>
            <c:showLeaderLines val="0"/>
          </c:dLbls>
          <c:cat>
            <c:numRef>
              <c:f>Sheet1!$A$2:$A$6</c:f>
              <c:numCache>
                <c:formatCode>General</c:formatCode>
                <c:ptCount val="5"/>
                <c:pt idx="0">
                  <c:v>2040</c:v>
                </c:pt>
                <c:pt idx="1">
                  <c:v>2035</c:v>
                </c:pt>
                <c:pt idx="2">
                  <c:v>2030</c:v>
                </c:pt>
                <c:pt idx="3">
                  <c:v>2025</c:v>
                </c:pt>
                <c:pt idx="4">
                  <c:v>2020</c:v>
                </c:pt>
              </c:numCache>
            </c:numRef>
          </c:cat>
          <c:val>
            <c:numRef>
              <c:f>Sheet1!$C$2:$C$6</c:f>
              <c:numCache>
                <c:formatCode>General</c:formatCode>
                <c:ptCount val="5"/>
                <c:pt idx="0">
                  <c:v>1</c:v>
                </c:pt>
                <c:pt idx="1">
                  <c:v>1</c:v>
                </c:pt>
                <c:pt idx="2">
                  <c:v>1</c:v>
                </c:pt>
                <c:pt idx="3">
                  <c:v>1</c:v>
                </c:pt>
                <c:pt idx="4">
                  <c:v>0.96703296703296704</c:v>
                </c:pt>
              </c:numCache>
            </c:numRef>
          </c:val>
        </c:ser>
        <c:dLbls>
          <c:showLegendKey val="0"/>
          <c:showVal val="0"/>
          <c:showCatName val="0"/>
          <c:showSerName val="0"/>
          <c:showPercent val="0"/>
          <c:showBubbleSize val="0"/>
        </c:dLbls>
        <c:gapWidth val="40"/>
        <c:overlap val="100"/>
        <c:axId val="135827840"/>
        <c:axId val="135829376"/>
      </c:barChart>
      <c:catAx>
        <c:axId val="135827840"/>
        <c:scaling>
          <c:orientation val="minMax"/>
        </c:scaling>
        <c:delete val="0"/>
        <c:axPos val="l"/>
        <c:numFmt formatCode="General" sourceLinked="1"/>
        <c:majorTickMark val="out"/>
        <c:minorTickMark val="none"/>
        <c:tickLblPos val="nextTo"/>
        <c:txPr>
          <a:bodyPr/>
          <a:lstStyle/>
          <a:p>
            <a:pPr>
              <a:defRPr sz="2400" b="1"/>
            </a:pPr>
            <a:endParaRPr lang="en-US"/>
          </a:p>
        </c:txPr>
        <c:crossAx val="135829376"/>
        <c:crosses val="autoZero"/>
        <c:auto val="1"/>
        <c:lblAlgn val="ctr"/>
        <c:lblOffset val="100"/>
        <c:noMultiLvlLbl val="0"/>
      </c:catAx>
      <c:valAx>
        <c:axId val="135829376"/>
        <c:scaling>
          <c:orientation val="minMax"/>
          <c:max val="1"/>
        </c:scaling>
        <c:delete val="0"/>
        <c:axPos val="b"/>
        <c:majorGridlines/>
        <c:numFmt formatCode="0%" sourceLinked="0"/>
        <c:majorTickMark val="out"/>
        <c:minorTickMark val="none"/>
        <c:tickLblPos val="nextTo"/>
        <c:txPr>
          <a:bodyPr/>
          <a:lstStyle/>
          <a:p>
            <a:pPr>
              <a:defRPr sz="2400" b="1"/>
            </a:pPr>
            <a:endParaRPr lang="en-US"/>
          </a:p>
        </c:txPr>
        <c:crossAx val="135827840"/>
        <c:crosses val="autoZero"/>
        <c:crossBetween val="between"/>
      </c:valAx>
      <c:spPr>
        <a:solidFill>
          <a:schemeClr val="bg1">
            <a:alpha val="30000"/>
          </a:schemeClr>
        </a:solidFill>
      </c:spPr>
    </c:plotArea>
    <c:legend>
      <c:legendPos val="r"/>
      <c:layout>
        <c:manualLayout>
          <c:xMode val="edge"/>
          <c:yMode val="edge"/>
          <c:x val="0.6355641851586733"/>
          <c:y val="8.8004357701118113E-2"/>
          <c:w val="0.29973276067764254"/>
          <c:h val="0.14908356961865252"/>
        </c:manualLayout>
      </c:layout>
      <c:overlay val="0"/>
      <c:spPr>
        <a:solidFill>
          <a:schemeClr val="bg1"/>
        </a:solidFill>
      </c:spPr>
      <c:txPr>
        <a:bodyPr/>
        <a:lstStyle/>
        <a:p>
          <a:pPr>
            <a:defRPr sz="2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46433258342708"/>
          <c:y val="4.2382956440789731E-2"/>
          <c:w val="0.83721761342332213"/>
          <c:h val="0.76508591598463993"/>
        </c:manualLayout>
      </c:layout>
      <c:lineChart>
        <c:grouping val="standard"/>
        <c:varyColors val="0"/>
        <c:ser>
          <c:idx val="1"/>
          <c:order val="0"/>
          <c:tx>
            <c:strRef>
              <c:f>Sheet1!$A$2</c:f>
              <c:strCache>
                <c:ptCount val="1"/>
                <c:pt idx="0">
                  <c:v>Historical Production</c:v>
                </c:pt>
              </c:strCache>
            </c:strRef>
          </c:tx>
          <c:spPr>
            <a:ln w="76200">
              <a:solidFill>
                <a:schemeClr val="accent3"/>
              </a:solidFill>
            </a:ln>
          </c:spPr>
          <c:marker>
            <c:symbol val="none"/>
          </c:marker>
          <c:val>
            <c:numRef>
              <c:f>Sheet1!$B$2:$O$2</c:f>
              <c:numCache>
                <c:formatCode>#,##0</c:formatCode>
                <c:ptCount val="14"/>
                <c:pt idx="0">
                  <c:v>4486727.8370205518</c:v>
                </c:pt>
                <c:pt idx="1">
                  <c:v>4282443.0854506111</c:v>
                </c:pt>
                <c:pt idx="2">
                  <c:v>4609484.5542326262</c:v>
                </c:pt>
                <c:pt idx="3">
                  <c:v>4425657.415369234</c:v>
                </c:pt>
                <c:pt idx="4">
                  <c:v>4603835.0605100924</c:v>
                </c:pt>
                <c:pt idx="5">
                  <c:v>4350782.8514344646</c:v>
                </c:pt>
                <c:pt idx="6">
                  <c:v>4657451.4806156987</c:v>
                </c:pt>
                <c:pt idx="7">
                  <c:v>4773084.7750551207</c:v>
                </c:pt>
                <c:pt idx="8">
                  <c:v>4459358.8253635485</c:v>
                </c:pt>
                <c:pt idx="9">
                  <c:v>4259700.8159020627</c:v>
                </c:pt>
                <c:pt idx="10">
                  <c:v>4047454.9264909127</c:v>
                </c:pt>
                <c:pt idx="11">
                  <c:v>4102631.6585125919</c:v>
                </c:pt>
                <c:pt idx="12">
                  <c:v>4271346.0997173367</c:v>
                </c:pt>
                <c:pt idx="13">
                  <c:v>4359659.0149047757</c:v>
                </c:pt>
              </c:numCache>
            </c:numRef>
          </c:val>
          <c:smooth val="0"/>
        </c:ser>
        <c:ser>
          <c:idx val="3"/>
          <c:order val="1"/>
          <c:tx>
            <c:strRef>
              <c:f>Sheet1!$A$4</c:f>
              <c:strCache>
                <c:ptCount val="1"/>
                <c:pt idx="0">
                  <c:v>2015 IRP Draft Forecast</c:v>
                </c:pt>
              </c:strCache>
            </c:strRef>
          </c:tx>
          <c:spPr>
            <a:ln w="76200">
              <a:solidFill>
                <a:schemeClr val="accent4"/>
              </a:solidFill>
            </a:ln>
          </c:spPr>
          <c:marker>
            <c:symbol val="none"/>
          </c:marker>
          <c:val>
            <c:numRef>
              <c:f>Sheet1!$B$4:$AP$4</c:f>
              <c:numCache>
                <c:formatCode>General</c:formatCode>
                <c:ptCount val="41"/>
                <c:pt idx="15" formatCode="#,##0">
                  <c:v>4278379.9205204416</c:v>
                </c:pt>
                <c:pt idx="16" formatCode="#,##0">
                  <c:v>4464581.3830769341</c:v>
                </c:pt>
                <c:pt idx="17" formatCode="#,##0">
                  <c:v>4590239.3577197865</c:v>
                </c:pt>
                <c:pt idx="18" formatCode="#,##0">
                  <c:v>4677764.8732107319</c:v>
                </c:pt>
                <c:pt idx="19" formatCode="#,##0">
                  <c:v>4760846.783119428</c:v>
                </c:pt>
                <c:pt idx="20" formatCode="#,##0">
                  <c:v>4812568.4014011091</c:v>
                </c:pt>
                <c:pt idx="21" formatCode="#,##0">
                  <c:v>4840529.531587597</c:v>
                </c:pt>
                <c:pt idx="22" formatCode="#,##0">
                  <c:v>4869737.5399753526</c:v>
                </c:pt>
                <c:pt idx="23" formatCode="#,##0">
                  <c:v>4898461.6957188258</c:v>
                </c:pt>
                <c:pt idx="24" formatCode="#,##0">
                  <c:v>4927504.5815951331</c:v>
                </c:pt>
                <c:pt idx="25" formatCode="#,##0">
                  <c:v>4929895.8012776338</c:v>
                </c:pt>
                <c:pt idx="26" formatCode="#,##0">
                  <c:v>4951643.056784872</c:v>
                </c:pt>
                <c:pt idx="27" formatCode="#,##0">
                  <c:v>4973539.7435202645</c:v>
                </c:pt>
                <c:pt idx="28" formatCode="#,##0">
                  <c:v>4995270.5508401245</c:v>
                </c:pt>
                <c:pt idx="29" formatCode="#,##0">
                  <c:v>5015769.5608100276</c:v>
                </c:pt>
                <c:pt idx="30" formatCode="#,##0">
                  <c:v>5034534.7146320343</c:v>
                </c:pt>
                <c:pt idx="31" formatCode="#,##0">
                  <c:v>5054729.294998629</c:v>
                </c:pt>
                <c:pt idx="32" formatCode="#,##0">
                  <c:v>5074796.6211849125</c:v>
                </c:pt>
                <c:pt idx="33" formatCode="#,##0">
                  <c:v>5093919.2612862922</c:v>
                </c:pt>
                <c:pt idx="34" formatCode="#,##0">
                  <c:v>5111230.4669711888</c:v>
                </c:pt>
                <c:pt idx="35" formatCode="#,##0">
                  <c:v>5124660.3300251644</c:v>
                </c:pt>
                <c:pt idx="36" formatCode="#,##0">
                  <c:v>5135936.8114130544</c:v>
                </c:pt>
                <c:pt idx="37" formatCode="#,##0">
                  <c:v>5154207.362327911</c:v>
                </c:pt>
                <c:pt idx="38" formatCode="#,##0">
                  <c:v>5172511.3182286406</c:v>
                </c:pt>
                <c:pt idx="39" formatCode="#,##0">
                  <c:v>5190781.7102397718</c:v>
                </c:pt>
                <c:pt idx="40" formatCode="#,##0">
                  <c:v>5208642.918244197</c:v>
                </c:pt>
              </c:numCache>
            </c:numRef>
          </c:val>
          <c:smooth val="0"/>
        </c:ser>
        <c:ser>
          <c:idx val="0"/>
          <c:order val="2"/>
          <c:tx>
            <c:strRef>
              <c:f>Sheet1!$A$3</c:f>
              <c:strCache>
                <c:ptCount val="1"/>
                <c:pt idx="0">
                  <c:v>Historical Production</c:v>
                </c:pt>
              </c:strCache>
            </c:strRef>
          </c:tx>
          <c:spPr>
            <a:ln w="76200">
              <a:solidFill>
                <a:schemeClr val="accent5"/>
              </a:solidFill>
            </a:ln>
            <a:effectLst>
              <a:outerShdw blurRad="63500" dist="38100" dir="5400000" rotWithShape="0">
                <a:srgbClr val="000000">
                  <a:alpha val="45000"/>
                </a:srgbClr>
              </a:outerShdw>
            </a:effectLst>
          </c:spPr>
          <c:marker>
            <c:symbol val="none"/>
          </c:marker>
          <c:cat>
            <c:strRef>
              <c:f>Sheet1!$B$1:$AP$1</c:f>
              <c:strCach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strCache>
            </c:strRef>
          </c:cat>
          <c:val>
            <c:numRef>
              <c:f>Sheet1!$B$3:$AP$3</c:f>
              <c:numCache>
                <c:formatCode>#,##0</c:formatCode>
                <c:ptCount val="41"/>
                <c:pt idx="0">
                  <c:v>4232926.2785982508</c:v>
                </c:pt>
                <c:pt idx="1">
                  <c:v>4009336.4080430358</c:v>
                </c:pt>
                <c:pt idx="2">
                  <c:v>4314915.6243117228</c:v>
                </c:pt>
                <c:pt idx="3">
                  <c:v>4106986.4890005966</c:v>
                </c:pt>
                <c:pt idx="4">
                  <c:v>4260925.2113119094</c:v>
                </c:pt>
                <c:pt idx="5">
                  <c:v>3986589.9189405362</c:v>
                </c:pt>
                <c:pt idx="6">
                  <c:v>4275581.6852310747</c:v>
                </c:pt>
                <c:pt idx="7">
                  <c:v>4374066.3868277147</c:v>
                </c:pt>
                <c:pt idx="8">
                  <c:v>4045507.9387456174</c:v>
                </c:pt>
                <c:pt idx="9">
                  <c:v>3823831.9430544446</c:v>
                </c:pt>
                <c:pt idx="10">
                  <c:v>3589078.4432628434</c:v>
                </c:pt>
                <c:pt idx="11">
                  <c:v>3626178.0819892897</c:v>
                </c:pt>
                <c:pt idx="12">
                  <c:v>3781121.9319216902</c:v>
                </c:pt>
                <c:pt idx="13">
                  <c:v>3850977.9411353325</c:v>
                </c:pt>
              </c:numCache>
            </c:numRef>
          </c:val>
          <c:smooth val="0"/>
        </c:ser>
        <c:ser>
          <c:idx val="2"/>
          <c:order val="3"/>
          <c:tx>
            <c:strRef>
              <c:f>Sheet1!$A$5</c:f>
              <c:strCache>
                <c:ptCount val="1"/>
                <c:pt idx="0">
                  <c:v>2015 IRP Draft Forecast</c:v>
                </c:pt>
              </c:strCache>
            </c:strRef>
          </c:tx>
          <c:spPr>
            <a:ln w="76200">
              <a:solidFill>
                <a:schemeClr val="accent2"/>
              </a:solidFill>
            </a:ln>
          </c:spPr>
          <c:marker>
            <c:symbol val="none"/>
          </c:marker>
          <c:cat>
            <c:strRef>
              <c:f>Sheet1!$B$1:$AP$1</c:f>
              <c:strCach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strCache>
            </c:strRef>
          </c:cat>
          <c:val>
            <c:numRef>
              <c:f>Sheet1!$B$5:$AP$5</c:f>
              <c:numCache>
                <c:formatCode>General</c:formatCode>
                <c:ptCount val="41"/>
                <c:pt idx="15" formatCode="#,##0">
                  <c:v>3726467.3516483516</c:v>
                </c:pt>
                <c:pt idx="16" formatCode="#,##0">
                  <c:v>3851013.1648351648</c:v>
                </c:pt>
                <c:pt idx="17" formatCode="#,##0">
                  <c:v>3970070.3626373629</c:v>
                </c:pt>
                <c:pt idx="18" formatCode="#,##0">
                  <c:v>4050683.4945054944</c:v>
                </c:pt>
                <c:pt idx="19" formatCode="#,##0">
                  <c:v>4128943.8021978023</c:v>
                </c:pt>
                <c:pt idx="20" formatCode="#,##0">
                  <c:v>4176779.0659340657</c:v>
                </c:pt>
                <c:pt idx="21" formatCode="#,##0">
                  <c:v>4199016.6813186817</c:v>
                </c:pt>
                <c:pt idx="22" formatCode="#,##0">
                  <c:v>4221252.615384615</c:v>
                </c:pt>
                <c:pt idx="23" formatCode="#,##0">
                  <c:v>4243491.6593406592</c:v>
                </c:pt>
                <c:pt idx="24" formatCode="#,##0">
                  <c:v>4265727.9120879117</c:v>
                </c:pt>
                <c:pt idx="25" formatCode="#,##0">
                  <c:v>4262965.0659340657</c:v>
                </c:pt>
                <c:pt idx="26" formatCode="#,##0">
                  <c:v>4278229.5934065934</c:v>
                </c:pt>
                <c:pt idx="27" formatCode="#,##0">
                  <c:v>4293493.2087912085</c:v>
                </c:pt>
                <c:pt idx="28" formatCode="#,##0">
                  <c:v>4308756.7032967033</c:v>
                </c:pt>
                <c:pt idx="29" formatCode="#,##0">
                  <c:v>4323613.2197802197</c:v>
                </c:pt>
                <c:pt idx="30" formatCode="#,##0">
                  <c:v>4338274.7252747249</c:v>
                </c:pt>
                <c:pt idx="31" formatCode="#,##0">
                  <c:v>4352322.1098901099</c:v>
                </c:pt>
                <c:pt idx="32" formatCode="#,##0">
                  <c:v>4366369.3406593408</c:v>
                </c:pt>
                <c:pt idx="33" formatCode="#,##0">
                  <c:v>4380417.6703296704</c:v>
                </c:pt>
                <c:pt idx="34" formatCode="#,##0">
                  <c:v>4394466.0329670329</c:v>
                </c:pt>
                <c:pt idx="35" formatCode="#,##0">
                  <c:v>4408514.4065934066</c:v>
                </c:pt>
                <c:pt idx="36" formatCode="#,##0">
                  <c:v>4419287.2527472526</c:v>
                </c:pt>
                <c:pt idx="37" formatCode="#,##0">
                  <c:v>4430059.2747252751</c:v>
                </c:pt>
                <c:pt idx="38" formatCode="#,##0">
                  <c:v>4440831.1428571437</c:v>
                </c:pt>
                <c:pt idx="39" formatCode="#,##0">
                  <c:v>4451603.0439560441</c:v>
                </c:pt>
                <c:pt idx="40" formatCode="#,##0">
                  <c:v>4462376.0659340657</c:v>
                </c:pt>
              </c:numCache>
            </c:numRef>
          </c:val>
          <c:smooth val="0"/>
        </c:ser>
        <c:dLbls>
          <c:showLegendKey val="0"/>
          <c:showVal val="0"/>
          <c:showCatName val="0"/>
          <c:showSerName val="0"/>
          <c:showPercent val="0"/>
          <c:showBubbleSize val="0"/>
        </c:dLbls>
        <c:marker val="1"/>
        <c:smooth val="0"/>
        <c:axId val="103063552"/>
        <c:axId val="103065472"/>
      </c:lineChart>
      <c:catAx>
        <c:axId val="103063552"/>
        <c:scaling>
          <c:orientation val="minMax"/>
        </c:scaling>
        <c:delete val="0"/>
        <c:axPos val="b"/>
        <c:title>
          <c:tx>
            <c:rich>
              <a:bodyPr/>
              <a:lstStyle/>
              <a:p>
                <a:pPr>
                  <a:defRPr sz="2400"/>
                </a:pPr>
                <a:r>
                  <a:rPr lang="en-US" sz="2400" dirty="0" smtClean="0"/>
                  <a:t>Calendar Year</a:t>
                </a:r>
                <a:endParaRPr lang="en-US" sz="2400" dirty="0"/>
              </a:p>
            </c:rich>
          </c:tx>
          <c:layout>
            <c:manualLayout>
              <c:xMode val="edge"/>
              <c:yMode val="edge"/>
              <c:x val="0.41158206786651669"/>
              <c:y val="0.9204555680539932"/>
            </c:manualLayout>
          </c:layout>
          <c:overlay val="0"/>
        </c:title>
        <c:numFmt formatCode="mmm\-yy" sourceLinked="1"/>
        <c:majorTickMark val="out"/>
        <c:minorTickMark val="none"/>
        <c:tickLblPos val="nextTo"/>
        <c:txPr>
          <a:bodyPr rot="0" vert="horz"/>
          <a:lstStyle/>
          <a:p>
            <a:pPr>
              <a:defRPr sz="2000" b="1"/>
            </a:pPr>
            <a:endParaRPr lang="en-US"/>
          </a:p>
        </c:txPr>
        <c:crossAx val="103065472"/>
        <c:crosses val="autoZero"/>
        <c:auto val="1"/>
        <c:lblAlgn val="ctr"/>
        <c:lblOffset val="100"/>
        <c:tickLblSkip val="5"/>
        <c:tickMarkSkip val="5"/>
        <c:noMultiLvlLbl val="1"/>
      </c:catAx>
      <c:valAx>
        <c:axId val="103065472"/>
        <c:scaling>
          <c:orientation val="minMax"/>
          <c:max val="6000000"/>
          <c:min val="0"/>
        </c:scaling>
        <c:delete val="0"/>
        <c:axPos val="l"/>
        <c:majorGridlines/>
        <c:title>
          <c:tx>
            <c:rich>
              <a:bodyPr rot="-5400000" vert="horz"/>
              <a:lstStyle/>
              <a:p>
                <a:pPr>
                  <a:defRPr sz="2400"/>
                </a:pPr>
                <a:r>
                  <a:rPr lang="en-US" sz="2400" dirty="0" smtClean="0"/>
                  <a:t>Million Acre-Feet</a:t>
                </a:r>
                <a:endParaRPr lang="en-US" sz="2400" dirty="0"/>
              </a:p>
            </c:rich>
          </c:tx>
          <c:layout>
            <c:manualLayout>
              <c:xMode val="edge"/>
              <c:yMode val="edge"/>
              <c:x val="1.5672180885646174E-3"/>
              <c:y val="0.2214159652457236"/>
            </c:manualLayout>
          </c:layout>
          <c:overlay val="0"/>
        </c:title>
        <c:numFmt formatCode="#,##0.0" sourceLinked="0"/>
        <c:majorTickMark val="out"/>
        <c:minorTickMark val="none"/>
        <c:tickLblPos val="nextTo"/>
        <c:txPr>
          <a:bodyPr/>
          <a:lstStyle/>
          <a:p>
            <a:pPr>
              <a:defRPr sz="2000" b="1"/>
            </a:pPr>
            <a:endParaRPr lang="en-US"/>
          </a:p>
        </c:txPr>
        <c:crossAx val="103063552"/>
        <c:crosses val="autoZero"/>
        <c:crossBetween val="between"/>
        <c:dispUnits>
          <c:builtInUnit val="millions"/>
        </c:dispUnits>
      </c:valAx>
      <c:spPr>
        <a:solidFill>
          <a:schemeClr val="bg1">
            <a:alpha val="30000"/>
          </a:schemeClr>
        </a:solidFill>
      </c:spPr>
    </c:plotArea>
    <c:legend>
      <c:legendPos val="r"/>
      <c:legendEntry>
        <c:idx val="0"/>
        <c:delete val="1"/>
      </c:legendEntry>
      <c:legendEntry>
        <c:idx val="1"/>
        <c:delete val="1"/>
      </c:legendEntry>
      <c:layout>
        <c:manualLayout>
          <c:xMode val="edge"/>
          <c:yMode val="edge"/>
          <c:x val="0.5965692960254968"/>
          <c:y val="0.61817540048873199"/>
          <c:w val="0.37419701443569553"/>
          <c:h val="0.18316822466157245"/>
        </c:manualLayout>
      </c:layout>
      <c:overlay val="1"/>
      <c:spPr>
        <a:solidFill>
          <a:schemeClr val="bg1"/>
        </a:solidFill>
      </c:spPr>
      <c:txPr>
        <a:bodyPr/>
        <a:lstStyle/>
        <a:p>
          <a:pPr>
            <a:defRPr sz="2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46433258342708"/>
          <c:y val="4.2382956440789731E-2"/>
          <c:w val="0.83721761342332213"/>
          <c:h val="0.76508591598463993"/>
        </c:manualLayout>
      </c:layout>
      <c:areaChart>
        <c:grouping val="stacked"/>
        <c:varyColors val="0"/>
        <c:ser>
          <c:idx val="1"/>
          <c:order val="0"/>
          <c:tx>
            <c:strRef>
              <c:f>Sheet1!$A$2</c:f>
              <c:strCache>
                <c:ptCount val="1"/>
                <c:pt idx="0">
                  <c:v>Blank</c:v>
                </c:pt>
              </c:strCache>
            </c:strRef>
          </c:tx>
          <c:spPr>
            <a:noFill/>
            <a:ln w="76200">
              <a:noFill/>
            </a:ln>
          </c:spPr>
          <c:val>
            <c:numRef>
              <c:f>Sheet1!$B$2:$AP$2</c:f>
              <c:numCache>
                <c:formatCode>General</c:formatCode>
                <c:ptCount val="41"/>
                <c:pt idx="15" formatCode="#,##0">
                  <c:v>3678091</c:v>
                </c:pt>
                <c:pt idx="16" formatCode="#,##0">
                  <c:v>3781515</c:v>
                </c:pt>
                <c:pt idx="17" formatCode="#,##0">
                  <c:v>3866540</c:v>
                </c:pt>
                <c:pt idx="18" formatCode="#,##0">
                  <c:v>3892160</c:v>
                </c:pt>
                <c:pt idx="19" formatCode="#,##0">
                  <c:v>3881601</c:v>
                </c:pt>
                <c:pt idx="20" formatCode="#,##0">
                  <c:v>3790448</c:v>
                </c:pt>
                <c:pt idx="21" formatCode="#,##0">
                  <c:v>3809724</c:v>
                </c:pt>
                <c:pt idx="22" formatCode="#,##0">
                  <c:v>3828998</c:v>
                </c:pt>
                <c:pt idx="23" formatCode="#,##0">
                  <c:v>3848272</c:v>
                </c:pt>
                <c:pt idx="24" formatCode="#,##0">
                  <c:v>3867541</c:v>
                </c:pt>
                <c:pt idx="25" formatCode="#,##0">
                  <c:v>3861808</c:v>
                </c:pt>
                <c:pt idx="26" formatCode="#,##0">
                  <c:v>3875116</c:v>
                </c:pt>
                <c:pt idx="27" formatCode="#,##0">
                  <c:v>3888423</c:v>
                </c:pt>
                <c:pt idx="28" formatCode="#,##0">
                  <c:v>3901729</c:v>
                </c:pt>
                <c:pt idx="29" formatCode="#,##0">
                  <c:v>3914629</c:v>
                </c:pt>
                <c:pt idx="30" formatCode="#,##0">
                  <c:v>3927333</c:v>
                </c:pt>
                <c:pt idx="31" formatCode="#,##0">
                  <c:v>3939504</c:v>
                </c:pt>
                <c:pt idx="32" formatCode="#,##0">
                  <c:v>3951675</c:v>
                </c:pt>
                <c:pt idx="33" formatCode="#,##0">
                  <c:v>3963846</c:v>
                </c:pt>
                <c:pt idx="34" formatCode="#,##0">
                  <c:v>3976018</c:v>
                </c:pt>
                <c:pt idx="35" formatCode="#,##0">
                  <c:v>3988189</c:v>
                </c:pt>
                <c:pt idx="36" formatCode="#,##0">
                  <c:v>3997690</c:v>
                </c:pt>
                <c:pt idx="37" formatCode="#,##0">
                  <c:v>4007189</c:v>
                </c:pt>
                <c:pt idx="38" formatCode="#,##0">
                  <c:v>4016689</c:v>
                </c:pt>
                <c:pt idx="39" formatCode="#,##0">
                  <c:v>4026189</c:v>
                </c:pt>
                <c:pt idx="40" formatCode="#,##0">
                  <c:v>4035690</c:v>
                </c:pt>
              </c:numCache>
            </c:numRef>
          </c:val>
        </c:ser>
        <c:ser>
          <c:idx val="3"/>
          <c:order val="1"/>
          <c:tx>
            <c:strRef>
              <c:f>Sheet1!$A$4</c:f>
              <c:strCache>
                <c:ptCount val="1"/>
                <c:pt idx="0">
                  <c:v>Draft Adjusted Forecast Range</c:v>
                </c:pt>
              </c:strCache>
            </c:strRef>
          </c:tx>
          <c:spPr>
            <a:gradFill rotWithShape="1">
              <a:gsLst>
                <a:gs pos="0">
                  <a:schemeClr val="accent2">
                    <a:shade val="15000"/>
                    <a:satMod val="180000"/>
                    <a:alpha val="70000"/>
                  </a:schemeClr>
                </a:gs>
                <a:gs pos="50000">
                  <a:schemeClr val="accent2">
                    <a:shade val="45000"/>
                    <a:satMod val="170000"/>
                    <a:alpha val="70000"/>
                  </a:schemeClr>
                </a:gs>
                <a:gs pos="70000">
                  <a:schemeClr val="accent2">
                    <a:tint val="99000"/>
                    <a:shade val="65000"/>
                    <a:satMod val="155000"/>
                    <a:alpha val="70000"/>
                  </a:schemeClr>
                </a:gs>
                <a:gs pos="100000">
                  <a:schemeClr val="accent2">
                    <a:tint val="95500"/>
                    <a:shade val="100000"/>
                    <a:satMod val="155000"/>
                    <a:alpha val="70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c:spPr>
          <c:val>
            <c:numRef>
              <c:f>Sheet1!$B$4:$AP$4</c:f>
              <c:numCache>
                <c:formatCode>General</c:formatCode>
                <c:ptCount val="41"/>
                <c:pt idx="15" formatCode="#,##0">
                  <c:v>84495</c:v>
                </c:pt>
                <c:pt idx="16" formatCode="#,##0">
                  <c:v>121347</c:v>
                </c:pt>
                <c:pt idx="17" formatCode="#,##0">
                  <c:v>180729</c:v>
                </c:pt>
                <c:pt idx="18" formatCode="#,##0">
                  <c:v>276677</c:v>
                </c:pt>
                <c:pt idx="19" formatCode="#,##0">
                  <c:v>431646</c:v>
                </c:pt>
                <c:pt idx="20" formatCode="#,##0">
                  <c:v>674144</c:v>
                </c:pt>
                <c:pt idx="21" formatCode="#,##0">
                  <c:v>679348</c:v>
                </c:pt>
                <c:pt idx="22" formatCode="#,##0">
                  <c:v>684554</c:v>
                </c:pt>
                <c:pt idx="23" formatCode="#,##0">
                  <c:v>689764</c:v>
                </c:pt>
                <c:pt idx="24" formatCode="#,##0">
                  <c:v>694979</c:v>
                </c:pt>
                <c:pt idx="25" formatCode="#,##0">
                  <c:v>700198</c:v>
                </c:pt>
                <c:pt idx="26" formatCode="#,##0">
                  <c:v>703622</c:v>
                </c:pt>
                <c:pt idx="27" formatCode="#,##0">
                  <c:v>707047</c:v>
                </c:pt>
                <c:pt idx="28" formatCode="#,##0">
                  <c:v>710472</c:v>
                </c:pt>
                <c:pt idx="29" formatCode="#,##0">
                  <c:v>713897</c:v>
                </c:pt>
                <c:pt idx="30" formatCode="#,##0">
                  <c:v>717323</c:v>
                </c:pt>
                <c:pt idx="31" formatCode="#,##0">
                  <c:v>720594</c:v>
                </c:pt>
                <c:pt idx="32" formatCode="#,##0">
                  <c:v>723864</c:v>
                </c:pt>
                <c:pt idx="33" formatCode="#,##0">
                  <c:v>727136</c:v>
                </c:pt>
                <c:pt idx="34" formatCode="#,##0">
                  <c:v>730407</c:v>
                </c:pt>
                <c:pt idx="35" formatCode="#,##0">
                  <c:v>733678</c:v>
                </c:pt>
                <c:pt idx="36" formatCode="#,##0">
                  <c:v>735894</c:v>
                </c:pt>
                <c:pt idx="37" formatCode="#,##0">
                  <c:v>738109</c:v>
                </c:pt>
                <c:pt idx="38" formatCode="#,##0">
                  <c:v>740325</c:v>
                </c:pt>
                <c:pt idx="39" formatCode="#,##0">
                  <c:v>742540</c:v>
                </c:pt>
                <c:pt idx="40" formatCode="#,##0">
                  <c:v>744756</c:v>
                </c:pt>
              </c:numCache>
            </c:numRef>
          </c:val>
        </c:ser>
        <c:dLbls>
          <c:showLegendKey val="0"/>
          <c:showVal val="0"/>
          <c:showCatName val="0"/>
          <c:showSerName val="0"/>
          <c:showPercent val="0"/>
          <c:showBubbleSize val="0"/>
        </c:dLbls>
        <c:axId val="103220736"/>
        <c:axId val="103222656"/>
      </c:areaChart>
      <c:lineChart>
        <c:grouping val="standard"/>
        <c:varyColors val="0"/>
        <c:ser>
          <c:idx val="0"/>
          <c:order val="2"/>
          <c:tx>
            <c:strRef>
              <c:f>Sheet1!$A$3</c:f>
              <c:strCache>
                <c:ptCount val="1"/>
                <c:pt idx="0">
                  <c:v>Historical Production</c:v>
                </c:pt>
              </c:strCache>
            </c:strRef>
          </c:tx>
          <c:spPr>
            <a:ln w="76200">
              <a:solidFill>
                <a:schemeClr val="accent5"/>
              </a:solidFill>
            </a:ln>
            <a:effectLst>
              <a:outerShdw blurRad="63500" dist="38100" dir="5400000" rotWithShape="0">
                <a:srgbClr val="000000">
                  <a:alpha val="45000"/>
                </a:srgbClr>
              </a:outerShdw>
            </a:effectLst>
          </c:spPr>
          <c:marker>
            <c:symbol val="none"/>
          </c:marker>
          <c:cat>
            <c:strRef>
              <c:f>Sheet1!$B$1:$AP$1</c:f>
              <c:strCach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strCache>
            </c:strRef>
          </c:cat>
          <c:val>
            <c:numRef>
              <c:f>Sheet1!$B$3:$AP$3</c:f>
              <c:numCache>
                <c:formatCode>#,##0</c:formatCode>
                <c:ptCount val="41"/>
                <c:pt idx="0">
                  <c:v>4232926.2785982508</c:v>
                </c:pt>
                <c:pt idx="1">
                  <c:v>4009336.4080430358</c:v>
                </c:pt>
                <c:pt idx="2">
                  <c:v>4314915.6243117228</c:v>
                </c:pt>
                <c:pt idx="3">
                  <c:v>4106986.4890005966</c:v>
                </c:pt>
                <c:pt idx="4">
                  <c:v>4260925.2113119094</c:v>
                </c:pt>
                <c:pt idx="5">
                  <c:v>3986589.9189405362</c:v>
                </c:pt>
                <c:pt idx="6">
                  <c:v>4275581.6852310747</c:v>
                </c:pt>
                <c:pt idx="7">
                  <c:v>4374066.3868277147</c:v>
                </c:pt>
                <c:pt idx="8">
                  <c:v>4045507.9387456174</c:v>
                </c:pt>
                <c:pt idx="9">
                  <c:v>3823831.9430544446</c:v>
                </c:pt>
                <c:pt idx="10">
                  <c:v>3589078.4432628434</c:v>
                </c:pt>
                <c:pt idx="11">
                  <c:v>3626178.0819892897</c:v>
                </c:pt>
                <c:pt idx="12">
                  <c:v>3781121.9319216902</c:v>
                </c:pt>
                <c:pt idx="13">
                  <c:v>3850977.9411353325</c:v>
                </c:pt>
              </c:numCache>
            </c:numRef>
          </c:val>
          <c:smooth val="0"/>
        </c:ser>
        <c:ser>
          <c:idx val="2"/>
          <c:order val="3"/>
          <c:tx>
            <c:strRef>
              <c:f>Sheet1!$A$5</c:f>
              <c:strCache>
                <c:ptCount val="1"/>
                <c:pt idx="0">
                  <c:v>2015 IRP Draft Adjusted Forecast</c:v>
                </c:pt>
              </c:strCache>
            </c:strRef>
          </c:tx>
          <c:spPr>
            <a:ln w="76200">
              <a:solidFill>
                <a:schemeClr val="accent2"/>
              </a:solidFill>
            </a:ln>
          </c:spPr>
          <c:marker>
            <c:symbol val="none"/>
          </c:marker>
          <c:cat>
            <c:strRef>
              <c:f>Sheet1!$B$1:$AP$1</c:f>
              <c:strCach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strCache>
            </c:strRef>
          </c:cat>
          <c:val>
            <c:numRef>
              <c:f>Sheet1!$B$5:$AP$5</c:f>
              <c:numCache>
                <c:formatCode>General</c:formatCode>
                <c:ptCount val="41"/>
                <c:pt idx="15" formatCode="#,##0">
                  <c:v>3726467.4615384615</c:v>
                </c:pt>
                <c:pt idx="16" formatCode="#,##0">
                  <c:v>3851012.6483516484</c:v>
                </c:pt>
                <c:pt idx="17" formatCode="#,##0">
                  <c:v>3970070.9010989009</c:v>
                </c:pt>
                <c:pt idx="18" formatCode="#,##0">
                  <c:v>4050683</c:v>
                </c:pt>
                <c:pt idx="19" formatCode="#,##0">
                  <c:v>4128943.6043956042</c:v>
                </c:pt>
                <c:pt idx="20" formatCode="#,##0">
                  <c:v>4176779.5274725277</c:v>
                </c:pt>
                <c:pt idx="21" formatCode="#,##0">
                  <c:v>4199016.6813186817</c:v>
                </c:pt>
                <c:pt idx="22" formatCode="#,##0">
                  <c:v>4221252.8571428573</c:v>
                </c:pt>
                <c:pt idx="23" formatCode="#,##0">
                  <c:v>4243491.461538462</c:v>
                </c:pt>
                <c:pt idx="24" formatCode="#,##0">
                  <c:v>4265728.1648351653</c:v>
                </c:pt>
                <c:pt idx="25" formatCode="#,##0">
                  <c:v>4262964.7252747249</c:v>
                </c:pt>
                <c:pt idx="26" formatCode="#,##0">
                  <c:v>4278229.7252747249</c:v>
                </c:pt>
                <c:pt idx="27" formatCode="#,##0">
                  <c:v>4293493.6703296704</c:v>
                </c:pt>
                <c:pt idx="28" formatCode="#,##0">
                  <c:v>4308756.6263736263</c:v>
                </c:pt>
                <c:pt idx="29" formatCode="#,##0">
                  <c:v>4323613.2967032967</c:v>
                </c:pt>
                <c:pt idx="30" formatCode="#,##0">
                  <c:v>4338274.9340659343</c:v>
                </c:pt>
                <c:pt idx="31" formatCode="#,##0">
                  <c:v>4352322.3186813183</c:v>
                </c:pt>
                <c:pt idx="32" formatCode="#,##0">
                  <c:v>4366369.6703296704</c:v>
                </c:pt>
                <c:pt idx="33" formatCode="#,##0">
                  <c:v>4380418.0879120883</c:v>
                </c:pt>
                <c:pt idx="34" formatCode="#,##0">
                  <c:v>4394466.4725274723</c:v>
                </c:pt>
                <c:pt idx="35" formatCode="#,##0">
                  <c:v>4408513.9450549446</c:v>
                </c:pt>
                <c:pt idx="36" formatCode="#,##0">
                  <c:v>4419286.9120879117</c:v>
                </c:pt>
                <c:pt idx="37" formatCode="#,##0">
                  <c:v>4430058.8901098901</c:v>
                </c:pt>
                <c:pt idx="38" formatCode="#,##0">
                  <c:v>4440830.9120879117</c:v>
                </c:pt>
                <c:pt idx="39" formatCode="#,##0">
                  <c:v>4451602.9450549446</c:v>
                </c:pt>
                <c:pt idx="40" formatCode="#,##0">
                  <c:v>4462375.9450549446</c:v>
                </c:pt>
              </c:numCache>
            </c:numRef>
          </c:val>
          <c:smooth val="0"/>
        </c:ser>
        <c:dLbls>
          <c:showLegendKey val="0"/>
          <c:showVal val="0"/>
          <c:showCatName val="0"/>
          <c:showSerName val="0"/>
          <c:showPercent val="0"/>
          <c:showBubbleSize val="0"/>
        </c:dLbls>
        <c:marker val="1"/>
        <c:smooth val="0"/>
        <c:axId val="103220736"/>
        <c:axId val="103222656"/>
      </c:lineChart>
      <c:catAx>
        <c:axId val="103220736"/>
        <c:scaling>
          <c:orientation val="minMax"/>
        </c:scaling>
        <c:delete val="0"/>
        <c:axPos val="b"/>
        <c:title>
          <c:tx>
            <c:rich>
              <a:bodyPr/>
              <a:lstStyle/>
              <a:p>
                <a:pPr>
                  <a:defRPr sz="2400"/>
                </a:pPr>
                <a:r>
                  <a:rPr lang="en-US" sz="2400" dirty="0" smtClean="0"/>
                  <a:t>Calendar Year</a:t>
                </a:r>
                <a:endParaRPr lang="en-US" sz="2400" dirty="0"/>
              </a:p>
            </c:rich>
          </c:tx>
          <c:layout>
            <c:manualLayout>
              <c:xMode val="edge"/>
              <c:yMode val="edge"/>
              <c:x val="0.41158206786651669"/>
              <c:y val="0.9204555680539932"/>
            </c:manualLayout>
          </c:layout>
          <c:overlay val="0"/>
        </c:title>
        <c:numFmt formatCode="mmm\-yy" sourceLinked="1"/>
        <c:majorTickMark val="out"/>
        <c:minorTickMark val="none"/>
        <c:tickLblPos val="nextTo"/>
        <c:txPr>
          <a:bodyPr rot="0" vert="horz"/>
          <a:lstStyle/>
          <a:p>
            <a:pPr>
              <a:defRPr sz="2000" b="1"/>
            </a:pPr>
            <a:endParaRPr lang="en-US"/>
          </a:p>
        </c:txPr>
        <c:crossAx val="103222656"/>
        <c:crosses val="autoZero"/>
        <c:auto val="1"/>
        <c:lblAlgn val="ctr"/>
        <c:lblOffset val="100"/>
        <c:tickLblSkip val="5"/>
        <c:tickMarkSkip val="5"/>
        <c:noMultiLvlLbl val="1"/>
      </c:catAx>
      <c:valAx>
        <c:axId val="103222656"/>
        <c:scaling>
          <c:orientation val="minMax"/>
          <c:max val="6000000"/>
          <c:min val="0"/>
        </c:scaling>
        <c:delete val="0"/>
        <c:axPos val="l"/>
        <c:majorGridlines/>
        <c:title>
          <c:tx>
            <c:rich>
              <a:bodyPr rot="-5400000" vert="horz"/>
              <a:lstStyle/>
              <a:p>
                <a:pPr>
                  <a:defRPr sz="2400"/>
                </a:pPr>
                <a:r>
                  <a:rPr lang="en-US" sz="2400" dirty="0" smtClean="0"/>
                  <a:t>Million Acre-Feet</a:t>
                </a:r>
                <a:endParaRPr lang="en-US" sz="2400" dirty="0"/>
              </a:p>
            </c:rich>
          </c:tx>
          <c:layout>
            <c:manualLayout>
              <c:xMode val="edge"/>
              <c:yMode val="edge"/>
              <c:x val="1.5672180885646174E-3"/>
              <c:y val="0.2214159652457236"/>
            </c:manualLayout>
          </c:layout>
          <c:overlay val="0"/>
        </c:title>
        <c:numFmt formatCode="#,##0.0" sourceLinked="0"/>
        <c:majorTickMark val="out"/>
        <c:minorTickMark val="none"/>
        <c:tickLblPos val="nextTo"/>
        <c:txPr>
          <a:bodyPr/>
          <a:lstStyle/>
          <a:p>
            <a:pPr>
              <a:defRPr sz="2000" b="1"/>
            </a:pPr>
            <a:endParaRPr lang="en-US"/>
          </a:p>
        </c:txPr>
        <c:crossAx val="103220736"/>
        <c:crosses val="autoZero"/>
        <c:crossBetween val="between"/>
        <c:dispUnits>
          <c:builtInUnit val="millions"/>
        </c:dispUnits>
      </c:valAx>
      <c:spPr>
        <a:solidFill>
          <a:schemeClr val="bg1">
            <a:alpha val="30000"/>
          </a:schemeClr>
        </a:solidFill>
      </c:spPr>
    </c:plotArea>
    <c:legend>
      <c:legendPos val="r"/>
      <c:legendEntry>
        <c:idx val="1"/>
        <c:delete val="1"/>
      </c:legendEntry>
      <c:layout>
        <c:manualLayout>
          <c:xMode val="edge"/>
          <c:yMode val="edge"/>
          <c:x val="0.51403976846644173"/>
          <c:y val="0.55538827043171324"/>
          <c:w val="0.45619832677165362"/>
          <c:h val="0.24636631627943059"/>
        </c:manualLayout>
      </c:layout>
      <c:overlay val="1"/>
      <c:spPr>
        <a:solidFill>
          <a:schemeClr val="bg1"/>
        </a:solidFill>
      </c:spPr>
      <c:txPr>
        <a:bodyPr/>
        <a:lstStyle/>
        <a:p>
          <a:pPr>
            <a:defRPr sz="2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46433258342708"/>
          <c:y val="4.2382956440789731E-2"/>
          <c:w val="0.83721761342332213"/>
          <c:h val="0.76508591598463993"/>
        </c:manualLayout>
      </c:layout>
      <c:areaChart>
        <c:grouping val="stacked"/>
        <c:varyColors val="0"/>
        <c:ser>
          <c:idx val="3"/>
          <c:order val="0"/>
          <c:tx>
            <c:strRef>
              <c:f>Sheet1!$A$12</c:f>
              <c:strCache>
                <c:ptCount val="1"/>
                <c:pt idx="0">
                  <c:v>Groundwater</c:v>
                </c:pt>
              </c:strCache>
            </c:strRef>
          </c:tx>
          <c:spPr>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c:spPr>
          <c:cat>
            <c:strRef>
              <c:f>Sheet1!$C$1:$AA$1</c:f>
              <c:strCache>
                <c:ptCount val="2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strCache>
            </c:strRef>
          </c:cat>
          <c:val>
            <c:numRef>
              <c:f>Sheet1!$C$12:$AA$12</c:f>
              <c:numCache>
                <c:formatCode>#,##0</c:formatCode>
                <c:ptCount val="25"/>
                <c:pt idx="0">
                  <c:v>1280156.0219780221</c:v>
                </c:pt>
                <c:pt idx="1">
                  <c:v>1282290.9780219779</c:v>
                </c:pt>
                <c:pt idx="2">
                  <c:v>1290613.0549450549</c:v>
                </c:pt>
                <c:pt idx="3">
                  <c:v>1309688.7252747254</c:v>
                </c:pt>
                <c:pt idx="4">
                  <c:v>1308101.3516483516</c:v>
                </c:pt>
                <c:pt idx="5">
                  <c:v>1310108.4615384615</c:v>
                </c:pt>
                <c:pt idx="6">
                  <c:v>1311358.9780219779</c:v>
                </c:pt>
                <c:pt idx="7">
                  <c:v>1312095.9670329671</c:v>
                </c:pt>
                <c:pt idx="8">
                  <c:v>1312927.3076923077</c:v>
                </c:pt>
                <c:pt idx="9">
                  <c:v>1314288.4285714286</c:v>
                </c:pt>
                <c:pt idx="10">
                  <c:v>1315931.5604395603</c:v>
                </c:pt>
                <c:pt idx="11">
                  <c:v>1317158.4395604397</c:v>
                </c:pt>
                <c:pt idx="12">
                  <c:v>1318152.4725274725</c:v>
                </c:pt>
                <c:pt idx="13">
                  <c:v>1319642.0989010988</c:v>
                </c:pt>
                <c:pt idx="14">
                  <c:v>1321220.2967032967</c:v>
                </c:pt>
                <c:pt idx="15">
                  <c:v>1320892.0439560439</c:v>
                </c:pt>
                <c:pt idx="16">
                  <c:v>1320060.6153846155</c:v>
                </c:pt>
                <c:pt idx="17">
                  <c:v>1319578.5274725275</c:v>
                </c:pt>
                <c:pt idx="18">
                  <c:v>1320059.989010989</c:v>
                </c:pt>
                <c:pt idx="19">
                  <c:v>1319903.857142857</c:v>
                </c:pt>
                <c:pt idx="20">
                  <c:v>1320628.1208791209</c:v>
                </c:pt>
                <c:pt idx="21">
                  <c:v>1321415.010989011</c:v>
                </c:pt>
                <c:pt idx="22">
                  <c:v>1322143.9560439561</c:v>
                </c:pt>
                <c:pt idx="23">
                  <c:v>1322346.2747252746</c:v>
                </c:pt>
                <c:pt idx="24">
                  <c:v>1322196.934065934</c:v>
                </c:pt>
              </c:numCache>
            </c:numRef>
          </c:val>
        </c:ser>
        <c:ser>
          <c:idx val="0"/>
          <c:order val="1"/>
          <c:tx>
            <c:strRef>
              <c:f>Sheet1!$A$9</c:f>
              <c:strCache>
                <c:ptCount val="1"/>
                <c:pt idx="0">
                  <c:v>Recycling</c:v>
                </c:pt>
              </c:strCache>
            </c:strRef>
          </c:tx>
          <c:spPr>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c:spPr>
          <c:cat>
            <c:strRef>
              <c:f>Sheet1!$C$1:$AA$1</c:f>
              <c:strCache>
                <c:ptCount val="2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strCache>
            </c:strRef>
          </c:cat>
          <c:val>
            <c:numRef>
              <c:f>Sheet1!$C$9:$AA$9</c:f>
              <c:numCache>
                <c:formatCode>#,##0</c:formatCode>
                <c:ptCount val="25"/>
                <c:pt idx="0">
                  <c:v>386606</c:v>
                </c:pt>
                <c:pt idx="1">
                  <c:v>400582</c:v>
                </c:pt>
                <c:pt idx="2">
                  <c:v>410595</c:v>
                </c:pt>
                <c:pt idx="3">
                  <c:v>419015</c:v>
                </c:pt>
                <c:pt idx="4">
                  <c:v>425131</c:v>
                </c:pt>
                <c:pt idx="5">
                  <c:v>430503</c:v>
                </c:pt>
                <c:pt idx="6">
                  <c:v>435501</c:v>
                </c:pt>
                <c:pt idx="7">
                  <c:v>440176</c:v>
                </c:pt>
                <c:pt idx="8">
                  <c:v>444711</c:v>
                </c:pt>
                <c:pt idx="9">
                  <c:v>449015</c:v>
                </c:pt>
                <c:pt idx="10">
                  <c:v>453250</c:v>
                </c:pt>
                <c:pt idx="11">
                  <c:v>457434</c:v>
                </c:pt>
                <c:pt idx="12">
                  <c:v>461607</c:v>
                </c:pt>
                <c:pt idx="13">
                  <c:v>465358</c:v>
                </c:pt>
                <c:pt idx="14">
                  <c:v>468862</c:v>
                </c:pt>
                <c:pt idx="15">
                  <c:v>472331</c:v>
                </c:pt>
                <c:pt idx="16">
                  <c:v>475320</c:v>
                </c:pt>
                <c:pt idx="17">
                  <c:v>478204</c:v>
                </c:pt>
                <c:pt idx="18">
                  <c:v>481022</c:v>
                </c:pt>
                <c:pt idx="19">
                  <c:v>483669</c:v>
                </c:pt>
                <c:pt idx="20">
                  <c:v>486162</c:v>
                </c:pt>
                <c:pt idx="21">
                  <c:v>488597</c:v>
                </c:pt>
                <c:pt idx="22">
                  <c:v>491015</c:v>
                </c:pt>
                <c:pt idx="23">
                  <c:v>493433</c:v>
                </c:pt>
                <c:pt idx="24">
                  <c:v>495698</c:v>
                </c:pt>
              </c:numCache>
            </c:numRef>
          </c:val>
        </c:ser>
        <c:ser>
          <c:idx val="4"/>
          <c:order val="2"/>
          <c:tx>
            <c:strRef>
              <c:f>Sheet1!$A$13</c:f>
              <c:strCache>
                <c:ptCount val="1"/>
                <c:pt idx="0">
                  <c:v>Los Angeles Aqueduct</c:v>
                </c:pt>
              </c:strCache>
            </c:strRef>
          </c:tx>
          <c:spPr>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c:spPr>
          <c:cat>
            <c:strRef>
              <c:f>Sheet1!$C$1:$AA$1</c:f>
              <c:strCache>
                <c:ptCount val="2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strCache>
            </c:strRef>
          </c:cat>
          <c:val>
            <c:numRef>
              <c:f>Sheet1!$C$13:$AA$13</c:f>
              <c:numCache>
                <c:formatCode>#,##0</c:formatCode>
                <c:ptCount val="25"/>
                <c:pt idx="0">
                  <c:v>242631.78021978022</c:v>
                </c:pt>
                <c:pt idx="1">
                  <c:v>253579.6043956044</c:v>
                </c:pt>
                <c:pt idx="2">
                  <c:v>255992.09890109891</c:v>
                </c:pt>
                <c:pt idx="3">
                  <c:v>259074.82417582418</c:v>
                </c:pt>
                <c:pt idx="4">
                  <c:v>261100.49450549451</c:v>
                </c:pt>
                <c:pt idx="5">
                  <c:v>262205.40659340657</c:v>
                </c:pt>
                <c:pt idx="6">
                  <c:v>263071.13186813187</c:v>
                </c:pt>
                <c:pt idx="7">
                  <c:v>263435.84615384613</c:v>
                </c:pt>
                <c:pt idx="8">
                  <c:v>263760.46153846156</c:v>
                </c:pt>
                <c:pt idx="9">
                  <c:v>264035.02197802201</c:v>
                </c:pt>
                <c:pt idx="10">
                  <c:v>264276.40659340657</c:v>
                </c:pt>
                <c:pt idx="11">
                  <c:v>264348.87912087911</c:v>
                </c:pt>
                <c:pt idx="12">
                  <c:v>264275.03296703298</c:v>
                </c:pt>
                <c:pt idx="13">
                  <c:v>264382.65934065933</c:v>
                </c:pt>
                <c:pt idx="14">
                  <c:v>264296.32967032969</c:v>
                </c:pt>
                <c:pt idx="15">
                  <c:v>264651.38461538462</c:v>
                </c:pt>
                <c:pt idx="16">
                  <c:v>265083.98901098903</c:v>
                </c:pt>
                <c:pt idx="17">
                  <c:v>265434.01098901097</c:v>
                </c:pt>
                <c:pt idx="18">
                  <c:v>265899.58241758239</c:v>
                </c:pt>
                <c:pt idx="19">
                  <c:v>265924.31868131866</c:v>
                </c:pt>
                <c:pt idx="20">
                  <c:v>266121.52747252746</c:v>
                </c:pt>
                <c:pt idx="21">
                  <c:v>266296.8131868132</c:v>
                </c:pt>
                <c:pt idx="22">
                  <c:v>266945.75824175822</c:v>
                </c:pt>
                <c:pt idx="23">
                  <c:v>266638.68131868134</c:v>
                </c:pt>
                <c:pt idx="24">
                  <c:v>267637.46153846156</c:v>
                </c:pt>
              </c:numCache>
            </c:numRef>
          </c:val>
        </c:ser>
        <c:ser>
          <c:idx val="1"/>
          <c:order val="3"/>
          <c:tx>
            <c:strRef>
              <c:f>Sheet1!$A$10</c:f>
              <c:strCache>
                <c:ptCount val="1"/>
                <c:pt idx="0">
                  <c:v>Groundwater Recovery</c:v>
                </c:pt>
              </c:strCache>
            </c:strRef>
          </c:tx>
          <c:spPr>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c:spPr>
          <c:cat>
            <c:strRef>
              <c:f>Sheet1!$C$1:$AA$1</c:f>
              <c:strCache>
                <c:ptCount val="2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strCache>
            </c:strRef>
          </c:cat>
          <c:val>
            <c:numRef>
              <c:f>Sheet1!$C$10:$AA$10</c:f>
              <c:numCache>
                <c:formatCode>#,##0</c:formatCode>
                <c:ptCount val="25"/>
                <c:pt idx="0">
                  <c:v>126312</c:v>
                </c:pt>
                <c:pt idx="1">
                  <c:v>130339</c:v>
                </c:pt>
                <c:pt idx="2">
                  <c:v>134983</c:v>
                </c:pt>
                <c:pt idx="3">
                  <c:v>138800</c:v>
                </c:pt>
                <c:pt idx="4">
                  <c:v>142286</c:v>
                </c:pt>
                <c:pt idx="5">
                  <c:v>145404</c:v>
                </c:pt>
                <c:pt idx="6">
                  <c:v>148241</c:v>
                </c:pt>
                <c:pt idx="7">
                  <c:v>150920</c:v>
                </c:pt>
                <c:pt idx="8">
                  <c:v>153008</c:v>
                </c:pt>
                <c:pt idx="9">
                  <c:v>154189</c:v>
                </c:pt>
                <c:pt idx="10">
                  <c:v>155185</c:v>
                </c:pt>
                <c:pt idx="11">
                  <c:v>156177</c:v>
                </c:pt>
                <c:pt idx="12">
                  <c:v>157166</c:v>
                </c:pt>
                <c:pt idx="13">
                  <c:v>158017</c:v>
                </c:pt>
                <c:pt idx="14">
                  <c:v>158816</c:v>
                </c:pt>
                <c:pt idx="15">
                  <c:v>159565</c:v>
                </c:pt>
                <c:pt idx="16">
                  <c:v>160188</c:v>
                </c:pt>
                <c:pt idx="17">
                  <c:v>160758</c:v>
                </c:pt>
                <c:pt idx="18">
                  <c:v>161266</c:v>
                </c:pt>
                <c:pt idx="19">
                  <c:v>161694</c:v>
                </c:pt>
                <c:pt idx="20">
                  <c:v>162065</c:v>
                </c:pt>
                <c:pt idx="21">
                  <c:v>162319</c:v>
                </c:pt>
                <c:pt idx="22">
                  <c:v>162443</c:v>
                </c:pt>
                <c:pt idx="23">
                  <c:v>162567</c:v>
                </c:pt>
                <c:pt idx="24">
                  <c:v>162688</c:v>
                </c:pt>
              </c:numCache>
            </c:numRef>
          </c:val>
        </c:ser>
        <c:ser>
          <c:idx val="5"/>
          <c:order val="4"/>
          <c:tx>
            <c:strRef>
              <c:f>Sheet1!$A$14</c:f>
              <c:strCache>
                <c:ptCount val="1"/>
                <c:pt idx="0">
                  <c:v>Surface Production</c:v>
                </c:pt>
              </c:strCache>
            </c:strRef>
          </c:tx>
          <c:spPr>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c:spPr>
          <c:cat>
            <c:strRef>
              <c:f>Sheet1!$C$1:$AA$1</c:f>
              <c:strCache>
                <c:ptCount val="2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strCache>
            </c:strRef>
          </c:cat>
          <c:val>
            <c:numRef>
              <c:f>Sheet1!$C$14:$AA$14</c:f>
              <c:numCache>
                <c:formatCode>#,##0.00</c:formatCode>
                <c:ptCount val="25"/>
                <c:pt idx="0">
                  <c:v>108425.73626373627</c:v>
                </c:pt>
                <c:pt idx="1">
                  <c:v>113705.36263736263</c:v>
                </c:pt>
                <c:pt idx="2">
                  <c:v>113705.36263736263</c:v>
                </c:pt>
                <c:pt idx="3">
                  <c:v>113705.36263736263</c:v>
                </c:pt>
                <c:pt idx="4">
                  <c:v>113705.36263736263</c:v>
                </c:pt>
                <c:pt idx="5">
                  <c:v>113705.36263736263</c:v>
                </c:pt>
                <c:pt idx="6">
                  <c:v>113705.36263736263</c:v>
                </c:pt>
                <c:pt idx="7">
                  <c:v>113705.36263736263</c:v>
                </c:pt>
                <c:pt idx="8">
                  <c:v>113705.36263736263</c:v>
                </c:pt>
                <c:pt idx="9">
                  <c:v>113705.36263736263</c:v>
                </c:pt>
                <c:pt idx="10">
                  <c:v>113705.36263736263</c:v>
                </c:pt>
                <c:pt idx="11">
                  <c:v>113705.36263736263</c:v>
                </c:pt>
                <c:pt idx="12">
                  <c:v>113705.36263736263</c:v>
                </c:pt>
                <c:pt idx="13">
                  <c:v>113705.36263736263</c:v>
                </c:pt>
                <c:pt idx="14">
                  <c:v>113705.36263736263</c:v>
                </c:pt>
                <c:pt idx="15">
                  <c:v>113705.36263736263</c:v>
                </c:pt>
                <c:pt idx="16">
                  <c:v>113705.36263736263</c:v>
                </c:pt>
                <c:pt idx="17">
                  <c:v>113705.36263736263</c:v>
                </c:pt>
                <c:pt idx="18">
                  <c:v>113705.36263736263</c:v>
                </c:pt>
                <c:pt idx="19">
                  <c:v>113705.36263736263</c:v>
                </c:pt>
                <c:pt idx="20">
                  <c:v>113705.36263736263</c:v>
                </c:pt>
                <c:pt idx="21">
                  <c:v>113705.36263736263</c:v>
                </c:pt>
                <c:pt idx="22">
                  <c:v>113705.36263736263</c:v>
                </c:pt>
                <c:pt idx="23">
                  <c:v>113705.36263736263</c:v>
                </c:pt>
                <c:pt idx="24">
                  <c:v>113705.36263736263</c:v>
                </c:pt>
              </c:numCache>
            </c:numRef>
          </c:val>
        </c:ser>
        <c:ser>
          <c:idx val="2"/>
          <c:order val="5"/>
          <c:tx>
            <c:strRef>
              <c:f>Sheet1!$A$11</c:f>
              <c:strCache>
                <c:ptCount val="1"/>
                <c:pt idx="0">
                  <c:v>Seawater Desalination</c:v>
                </c:pt>
              </c:strCache>
            </c:strRef>
          </c:tx>
          <c:spPr>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c:spPr>
          <c:cat>
            <c:strRef>
              <c:f>Sheet1!$C$1:$AA$1</c:f>
              <c:strCache>
                <c:ptCount val="2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strCache>
            </c:strRef>
          </c:cat>
          <c:val>
            <c:numRef>
              <c:f>Sheet1!$C$11:$AA$11</c:f>
              <c:numCache>
                <c:formatCode>#,##0.00</c:formatCode>
                <c:ptCount val="25"/>
                <c:pt idx="0">
                  <c:v>50637.362637362639</c:v>
                </c:pt>
                <c:pt idx="1">
                  <c:v>50637.362637362639</c:v>
                </c:pt>
                <c:pt idx="2">
                  <c:v>50637.362637362639</c:v>
                </c:pt>
                <c:pt idx="3">
                  <c:v>50637.362637362639</c:v>
                </c:pt>
                <c:pt idx="4">
                  <c:v>50637.362637362639</c:v>
                </c:pt>
                <c:pt idx="5">
                  <c:v>50637.362637362639</c:v>
                </c:pt>
                <c:pt idx="6">
                  <c:v>50637.362637362639</c:v>
                </c:pt>
                <c:pt idx="7">
                  <c:v>50637.362637362639</c:v>
                </c:pt>
                <c:pt idx="8">
                  <c:v>50637.362637362639</c:v>
                </c:pt>
                <c:pt idx="9">
                  <c:v>50637.362637362639</c:v>
                </c:pt>
                <c:pt idx="10">
                  <c:v>50637.362637362639</c:v>
                </c:pt>
                <c:pt idx="11">
                  <c:v>50637.362637362639</c:v>
                </c:pt>
                <c:pt idx="12">
                  <c:v>50637.362637362639</c:v>
                </c:pt>
                <c:pt idx="13">
                  <c:v>50637.362637362639</c:v>
                </c:pt>
                <c:pt idx="14">
                  <c:v>50637.362637362639</c:v>
                </c:pt>
                <c:pt idx="15">
                  <c:v>50637.362637362639</c:v>
                </c:pt>
                <c:pt idx="16">
                  <c:v>50637.362637362639</c:v>
                </c:pt>
                <c:pt idx="17">
                  <c:v>50637.362637362639</c:v>
                </c:pt>
                <c:pt idx="18">
                  <c:v>50637.362637362639</c:v>
                </c:pt>
                <c:pt idx="19">
                  <c:v>50637.362637362639</c:v>
                </c:pt>
                <c:pt idx="20">
                  <c:v>50637.362637362639</c:v>
                </c:pt>
                <c:pt idx="21">
                  <c:v>50637.362637362639</c:v>
                </c:pt>
                <c:pt idx="22">
                  <c:v>50637.362637362639</c:v>
                </c:pt>
                <c:pt idx="23">
                  <c:v>50637.362637362639</c:v>
                </c:pt>
                <c:pt idx="24">
                  <c:v>50637.362637362639</c:v>
                </c:pt>
              </c:numCache>
            </c:numRef>
          </c:val>
        </c:ser>
        <c:dLbls>
          <c:showLegendKey val="0"/>
          <c:showVal val="0"/>
          <c:showCatName val="0"/>
          <c:showSerName val="0"/>
          <c:showPercent val="0"/>
          <c:showBubbleSize val="0"/>
        </c:dLbls>
        <c:axId val="110597248"/>
        <c:axId val="110599168"/>
      </c:areaChart>
      <c:catAx>
        <c:axId val="110597248"/>
        <c:scaling>
          <c:orientation val="minMax"/>
        </c:scaling>
        <c:delete val="0"/>
        <c:axPos val="b"/>
        <c:title>
          <c:tx>
            <c:rich>
              <a:bodyPr/>
              <a:lstStyle/>
              <a:p>
                <a:pPr>
                  <a:defRPr sz="2400"/>
                </a:pPr>
                <a:r>
                  <a:rPr lang="en-US" sz="2400" dirty="0" smtClean="0"/>
                  <a:t>Calendar Year</a:t>
                </a:r>
                <a:endParaRPr lang="en-US" sz="2400" dirty="0"/>
              </a:p>
            </c:rich>
          </c:tx>
          <c:layout>
            <c:manualLayout>
              <c:xMode val="edge"/>
              <c:yMode val="edge"/>
              <c:x val="0.41158206786651669"/>
              <c:y val="0.9204555680539932"/>
            </c:manualLayout>
          </c:layout>
          <c:overlay val="0"/>
        </c:title>
        <c:numFmt formatCode="mmm\-yy" sourceLinked="1"/>
        <c:majorTickMark val="out"/>
        <c:minorTickMark val="none"/>
        <c:tickLblPos val="nextTo"/>
        <c:txPr>
          <a:bodyPr rot="0" vert="horz"/>
          <a:lstStyle/>
          <a:p>
            <a:pPr>
              <a:defRPr sz="2000" b="1"/>
            </a:pPr>
            <a:endParaRPr lang="en-US"/>
          </a:p>
        </c:txPr>
        <c:crossAx val="110599168"/>
        <c:crosses val="autoZero"/>
        <c:auto val="1"/>
        <c:lblAlgn val="ctr"/>
        <c:lblOffset val="100"/>
        <c:tickLblSkip val="4"/>
        <c:tickMarkSkip val="5"/>
        <c:noMultiLvlLbl val="1"/>
      </c:catAx>
      <c:valAx>
        <c:axId val="110599168"/>
        <c:scaling>
          <c:orientation val="minMax"/>
          <c:min val="0"/>
        </c:scaling>
        <c:delete val="0"/>
        <c:axPos val="l"/>
        <c:majorGridlines/>
        <c:title>
          <c:tx>
            <c:rich>
              <a:bodyPr rot="-5400000" vert="horz"/>
              <a:lstStyle/>
              <a:p>
                <a:pPr>
                  <a:defRPr sz="2400"/>
                </a:pPr>
                <a:r>
                  <a:rPr lang="en-US" sz="2400" dirty="0" smtClean="0"/>
                  <a:t>Million Acre-Feet</a:t>
                </a:r>
                <a:endParaRPr lang="en-US" sz="2400" dirty="0"/>
              </a:p>
            </c:rich>
          </c:tx>
          <c:layout>
            <c:manualLayout>
              <c:xMode val="edge"/>
              <c:yMode val="edge"/>
              <c:x val="1.5672180885646174E-3"/>
              <c:y val="0.2214159652457236"/>
            </c:manualLayout>
          </c:layout>
          <c:overlay val="0"/>
        </c:title>
        <c:numFmt formatCode="#,##0.0" sourceLinked="0"/>
        <c:majorTickMark val="out"/>
        <c:minorTickMark val="none"/>
        <c:tickLblPos val="nextTo"/>
        <c:txPr>
          <a:bodyPr/>
          <a:lstStyle/>
          <a:p>
            <a:pPr>
              <a:defRPr sz="2000" b="1"/>
            </a:pPr>
            <a:endParaRPr lang="en-US"/>
          </a:p>
        </c:txPr>
        <c:crossAx val="110597248"/>
        <c:crosses val="autoZero"/>
        <c:crossBetween val="midCat"/>
        <c:dispUnits>
          <c:builtInUnit val="millions"/>
        </c:dispUnits>
      </c:valAx>
      <c:spPr>
        <a:solidFill>
          <a:schemeClr val="bg1">
            <a:alpha val="30000"/>
          </a:schemeClr>
        </a:solidFill>
      </c:spPr>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46433258342708"/>
          <c:y val="4.2382956440789731E-2"/>
          <c:w val="0.83721761342332213"/>
          <c:h val="0.76508591598463993"/>
        </c:manualLayout>
      </c:layout>
      <c:areaChart>
        <c:grouping val="stacked"/>
        <c:varyColors val="0"/>
        <c:ser>
          <c:idx val="3"/>
          <c:order val="0"/>
          <c:tx>
            <c:strRef>
              <c:f>Sheet1!$A$3</c:f>
              <c:strCache>
                <c:ptCount val="1"/>
                <c:pt idx="0">
                  <c:v>Blank</c:v>
                </c:pt>
              </c:strCache>
            </c:strRef>
          </c:tx>
          <c:spPr>
            <a:noFill/>
            <a:ln w="76200">
              <a:noFill/>
            </a:ln>
            <a:effectLst>
              <a:outerShdw blurRad="63500" dist="38100" dir="5400000" rotWithShape="0">
                <a:srgbClr val="000000">
                  <a:alpha val="45000"/>
                </a:srgbClr>
              </a:outerShdw>
            </a:effectLst>
          </c:spPr>
          <c:cat>
            <c:strRef>
              <c:f>Sheet1!$C$1:$AA$1</c:f>
              <c:strCache>
                <c:ptCount val="2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strCache>
            </c:strRef>
          </c:cat>
          <c:val>
            <c:numRef>
              <c:f>Sheet1!$C$3:$AA$3</c:f>
              <c:numCache>
                <c:formatCode>#,##0</c:formatCode>
                <c:ptCount val="25"/>
                <c:pt idx="0">
                  <c:v>1945042</c:v>
                </c:pt>
                <c:pt idx="1">
                  <c:v>1989597</c:v>
                </c:pt>
                <c:pt idx="2">
                  <c:v>1997482</c:v>
                </c:pt>
                <c:pt idx="3">
                  <c:v>2026887</c:v>
                </c:pt>
                <c:pt idx="4">
                  <c:v>2014675</c:v>
                </c:pt>
                <c:pt idx="5">
                  <c:v>2022733</c:v>
                </c:pt>
                <c:pt idx="6">
                  <c:v>2069010</c:v>
                </c:pt>
                <c:pt idx="7">
                  <c:v>2073748</c:v>
                </c:pt>
                <c:pt idx="8">
                  <c:v>2079837</c:v>
                </c:pt>
                <c:pt idx="9">
                  <c:v>2085670</c:v>
                </c:pt>
                <c:pt idx="10">
                  <c:v>2091007</c:v>
                </c:pt>
                <c:pt idx="11">
                  <c:v>2118439</c:v>
                </c:pt>
                <c:pt idx="12">
                  <c:v>2124325</c:v>
                </c:pt>
                <c:pt idx="13">
                  <c:v>2106316</c:v>
                </c:pt>
                <c:pt idx="14">
                  <c:v>2111965</c:v>
                </c:pt>
                <c:pt idx="15">
                  <c:v>2126956</c:v>
                </c:pt>
                <c:pt idx="16">
                  <c:v>2129472</c:v>
                </c:pt>
                <c:pt idx="17">
                  <c:v>2135303</c:v>
                </c:pt>
                <c:pt idx="18">
                  <c:v>2132152</c:v>
                </c:pt>
                <c:pt idx="19">
                  <c:v>2166652</c:v>
                </c:pt>
                <c:pt idx="20">
                  <c:v>2163889</c:v>
                </c:pt>
                <c:pt idx="21">
                  <c:v>2157676</c:v>
                </c:pt>
                <c:pt idx="22">
                  <c:v>2178060</c:v>
                </c:pt>
                <c:pt idx="23">
                  <c:v>2180579</c:v>
                </c:pt>
                <c:pt idx="24">
                  <c:v>2182670</c:v>
                </c:pt>
              </c:numCache>
            </c:numRef>
          </c:val>
        </c:ser>
        <c:ser>
          <c:idx val="1"/>
          <c:order val="2"/>
          <c:tx>
            <c:strRef>
              <c:f>Sheet1!$A$2</c:f>
              <c:strCache>
                <c:ptCount val="1"/>
                <c:pt idx="0">
                  <c:v>Range</c:v>
                </c:pt>
              </c:strCache>
            </c:strRef>
          </c:tx>
          <c:spPr>
            <a:noFill/>
            <a:ln>
              <a:noFill/>
            </a:ln>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c:spPr>
          <c:val>
            <c:numRef>
              <c:f>Sheet1!$C$2:$AA$2</c:f>
              <c:numCache>
                <c:formatCode>#,##0</c:formatCode>
                <c:ptCount val="25"/>
                <c:pt idx="0">
                  <c:v>547247</c:v>
                </c:pt>
                <c:pt idx="1">
                  <c:v>540008</c:v>
                </c:pt>
                <c:pt idx="2">
                  <c:v>555785</c:v>
                </c:pt>
                <c:pt idx="3">
                  <c:v>560137</c:v>
                </c:pt>
                <c:pt idx="4">
                  <c:v>582043</c:v>
                </c:pt>
                <c:pt idx="5">
                  <c:v>584130</c:v>
                </c:pt>
                <c:pt idx="6">
                  <c:v>546528</c:v>
                </c:pt>
                <c:pt idx="7">
                  <c:v>549988</c:v>
                </c:pt>
                <c:pt idx="8">
                  <c:v>551328</c:v>
                </c:pt>
                <c:pt idx="9">
                  <c:v>552408</c:v>
                </c:pt>
                <c:pt idx="10">
                  <c:v>553512</c:v>
                </c:pt>
                <c:pt idx="11">
                  <c:v>532589</c:v>
                </c:pt>
                <c:pt idx="12">
                  <c:v>532763</c:v>
                </c:pt>
                <c:pt idx="13">
                  <c:v>557176</c:v>
                </c:pt>
                <c:pt idx="14">
                  <c:v>557104</c:v>
                </c:pt>
                <c:pt idx="15">
                  <c:v>545849</c:v>
                </c:pt>
                <c:pt idx="16">
                  <c:v>553219</c:v>
                </c:pt>
                <c:pt idx="17">
                  <c:v>550690</c:v>
                </c:pt>
                <c:pt idx="18">
                  <c:v>557383</c:v>
                </c:pt>
                <c:pt idx="19">
                  <c:v>525323</c:v>
                </c:pt>
                <c:pt idx="20">
                  <c:v>531834</c:v>
                </c:pt>
                <c:pt idx="21">
                  <c:v>545139</c:v>
                </c:pt>
                <c:pt idx="22">
                  <c:v>527774</c:v>
                </c:pt>
                <c:pt idx="23">
                  <c:v>528012</c:v>
                </c:pt>
                <c:pt idx="24">
                  <c:v>528247</c:v>
                </c:pt>
              </c:numCache>
            </c:numRef>
          </c:val>
        </c:ser>
        <c:dLbls>
          <c:showLegendKey val="0"/>
          <c:showVal val="0"/>
          <c:showCatName val="0"/>
          <c:showSerName val="0"/>
          <c:showPercent val="0"/>
          <c:showBubbleSize val="0"/>
        </c:dLbls>
        <c:axId val="103659008"/>
        <c:axId val="103660928"/>
      </c:areaChart>
      <c:lineChart>
        <c:grouping val="standard"/>
        <c:varyColors val="0"/>
        <c:ser>
          <c:idx val="0"/>
          <c:order val="1"/>
          <c:tx>
            <c:strRef>
              <c:f>Sheet1!$A$4</c:f>
              <c:strCache>
                <c:ptCount val="1"/>
                <c:pt idx="0">
                  <c:v>Total Local Supplies</c:v>
                </c:pt>
              </c:strCache>
            </c:strRef>
          </c:tx>
          <c:spPr>
            <a:ln w="76200">
              <a:solidFill>
                <a:schemeClr val="accent2"/>
              </a:solidFill>
            </a:ln>
            <a:effectLst>
              <a:outerShdw blurRad="63500" dist="38100" dir="5400000" rotWithShape="0">
                <a:srgbClr val="000000">
                  <a:alpha val="45000"/>
                </a:srgbClr>
              </a:outerShdw>
            </a:effectLst>
          </c:spPr>
          <c:marker>
            <c:symbol val="none"/>
          </c:marker>
          <c:val>
            <c:numRef>
              <c:f>Sheet1!$C$4:$AA$4</c:f>
              <c:numCache>
                <c:formatCode>#,##0</c:formatCode>
                <c:ptCount val="25"/>
                <c:pt idx="0">
                  <c:v>2194768.9010989014</c:v>
                </c:pt>
                <c:pt idx="1">
                  <c:v>2231134.3076923075</c:v>
                </c:pt>
                <c:pt idx="2">
                  <c:v>2256525.8791208789</c:v>
                </c:pt>
                <c:pt idx="3">
                  <c:v>2290921.2747252746</c:v>
                </c:pt>
                <c:pt idx="4">
                  <c:v>2300961.5714285714</c:v>
                </c:pt>
                <c:pt idx="5">
                  <c:v>2312563.5934065934</c:v>
                </c:pt>
                <c:pt idx="6">
                  <c:v>2322514.8351648347</c:v>
                </c:pt>
                <c:pt idx="7">
                  <c:v>2330970.5384615385</c:v>
                </c:pt>
                <c:pt idx="8">
                  <c:v>2338749.4945054944</c:v>
                </c:pt>
                <c:pt idx="9">
                  <c:v>2345870.1758241756</c:v>
                </c:pt>
                <c:pt idx="10">
                  <c:v>2352985.692307692</c:v>
                </c:pt>
                <c:pt idx="11">
                  <c:v>2359461.0439560441</c:v>
                </c:pt>
                <c:pt idx="12">
                  <c:v>2365543.2307692305</c:v>
                </c:pt>
                <c:pt idx="13">
                  <c:v>2371742.4835164831</c:v>
                </c:pt>
                <c:pt idx="14">
                  <c:v>2377537.3516483516</c:v>
                </c:pt>
                <c:pt idx="15">
                  <c:v>2381782.1538461535</c:v>
                </c:pt>
                <c:pt idx="16">
                  <c:v>2384995.3296703296</c:v>
                </c:pt>
                <c:pt idx="17">
                  <c:v>2388317.2637362634</c:v>
                </c:pt>
                <c:pt idx="18">
                  <c:v>2392590.2967032967</c:v>
                </c:pt>
                <c:pt idx="19">
                  <c:v>2395533.9010989009</c:v>
                </c:pt>
                <c:pt idx="20">
                  <c:v>2399319.3736263737</c:v>
                </c:pt>
                <c:pt idx="21">
                  <c:v>2402970.5494505493</c:v>
                </c:pt>
                <c:pt idx="22">
                  <c:v>2406890.4395604394</c:v>
                </c:pt>
                <c:pt idx="23">
                  <c:v>2409327.6813186812</c:v>
                </c:pt>
                <c:pt idx="24">
                  <c:v>2412563.1208791207</c:v>
                </c:pt>
              </c:numCache>
            </c:numRef>
          </c:val>
          <c:smooth val="0"/>
        </c:ser>
        <c:dLbls>
          <c:showLegendKey val="0"/>
          <c:showVal val="0"/>
          <c:showCatName val="0"/>
          <c:showSerName val="0"/>
          <c:showPercent val="0"/>
          <c:showBubbleSize val="0"/>
        </c:dLbls>
        <c:marker val="1"/>
        <c:smooth val="0"/>
        <c:axId val="103659008"/>
        <c:axId val="103660928"/>
      </c:lineChart>
      <c:catAx>
        <c:axId val="103659008"/>
        <c:scaling>
          <c:orientation val="minMax"/>
        </c:scaling>
        <c:delete val="0"/>
        <c:axPos val="b"/>
        <c:title>
          <c:tx>
            <c:rich>
              <a:bodyPr/>
              <a:lstStyle/>
              <a:p>
                <a:pPr>
                  <a:defRPr sz="2400"/>
                </a:pPr>
                <a:r>
                  <a:rPr lang="en-US" sz="2400" dirty="0" smtClean="0"/>
                  <a:t>Calendar Year</a:t>
                </a:r>
                <a:endParaRPr lang="en-US" sz="2400" dirty="0"/>
              </a:p>
            </c:rich>
          </c:tx>
          <c:layout>
            <c:manualLayout>
              <c:xMode val="edge"/>
              <c:yMode val="edge"/>
              <c:x val="0.41158206786651669"/>
              <c:y val="0.9204555680539932"/>
            </c:manualLayout>
          </c:layout>
          <c:overlay val="0"/>
        </c:title>
        <c:numFmt formatCode="mmm\-yy" sourceLinked="1"/>
        <c:majorTickMark val="out"/>
        <c:minorTickMark val="none"/>
        <c:tickLblPos val="nextTo"/>
        <c:txPr>
          <a:bodyPr rot="0" vert="horz"/>
          <a:lstStyle/>
          <a:p>
            <a:pPr>
              <a:defRPr sz="2000" b="1"/>
            </a:pPr>
            <a:endParaRPr lang="en-US"/>
          </a:p>
        </c:txPr>
        <c:crossAx val="103660928"/>
        <c:crosses val="autoZero"/>
        <c:auto val="1"/>
        <c:lblAlgn val="ctr"/>
        <c:lblOffset val="100"/>
        <c:tickLblSkip val="4"/>
        <c:tickMarkSkip val="5"/>
        <c:noMultiLvlLbl val="1"/>
      </c:catAx>
      <c:valAx>
        <c:axId val="103660928"/>
        <c:scaling>
          <c:orientation val="minMax"/>
          <c:min val="0"/>
        </c:scaling>
        <c:delete val="0"/>
        <c:axPos val="l"/>
        <c:majorGridlines/>
        <c:title>
          <c:tx>
            <c:rich>
              <a:bodyPr rot="-5400000" vert="horz"/>
              <a:lstStyle/>
              <a:p>
                <a:pPr>
                  <a:defRPr sz="2400"/>
                </a:pPr>
                <a:r>
                  <a:rPr lang="en-US" sz="2400" dirty="0" smtClean="0"/>
                  <a:t>Million Acre-Feet</a:t>
                </a:r>
                <a:endParaRPr lang="en-US" sz="2400" dirty="0"/>
              </a:p>
            </c:rich>
          </c:tx>
          <c:layout>
            <c:manualLayout>
              <c:xMode val="edge"/>
              <c:yMode val="edge"/>
              <c:x val="1.5672180885646174E-3"/>
              <c:y val="0.2214159652457236"/>
            </c:manualLayout>
          </c:layout>
          <c:overlay val="0"/>
        </c:title>
        <c:numFmt formatCode="#,##0.0" sourceLinked="0"/>
        <c:majorTickMark val="out"/>
        <c:minorTickMark val="none"/>
        <c:tickLblPos val="nextTo"/>
        <c:txPr>
          <a:bodyPr/>
          <a:lstStyle/>
          <a:p>
            <a:pPr>
              <a:defRPr sz="2000" b="1"/>
            </a:pPr>
            <a:endParaRPr lang="en-US"/>
          </a:p>
        </c:txPr>
        <c:crossAx val="103659008"/>
        <c:crosses val="autoZero"/>
        <c:crossBetween val="midCat"/>
        <c:dispUnits>
          <c:builtInUnit val="millions"/>
        </c:dispUnits>
      </c:valAx>
      <c:spPr>
        <a:solidFill>
          <a:schemeClr val="bg1">
            <a:alpha val="30000"/>
          </a:schemeClr>
        </a:solidFill>
      </c:spPr>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46433258342708"/>
          <c:y val="4.2382956440789731E-2"/>
          <c:w val="0.83721761342332213"/>
          <c:h val="0.76508591598463993"/>
        </c:manualLayout>
      </c:layout>
      <c:areaChart>
        <c:grouping val="stacked"/>
        <c:varyColors val="0"/>
        <c:ser>
          <c:idx val="3"/>
          <c:order val="0"/>
          <c:tx>
            <c:strRef>
              <c:f>Sheet1!$A$3</c:f>
              <c:strCache>
                <c:ptCount val="1"/>
                <c:pt idx="0">
                  <c:v>Blank</c:v>
                </c:pt>
              </c:strCache>
            </c:strRef>
          </c:tx>
          <c:spPr>
            <a:noFill/>
            <a:ln w="76200">
              <a:noFill/>
            </a:ln>
            <a:effectLst>
              <a:outerShdw blurRad="63500" dist="38100" dir="5400000" rotWithShape="0">
                <a:srgbClr val="000000">
                  <a:alpha val="45000"/>
                </a:srgbClr>
              </a:outerShdw>
            </a:effectLst>
          </c:spPr>
          <c:cat>
            <c:strRef>
              <c:f>Sheet1!$C$1:$AA$1</c:f>
              <c:strCache>
                <c:ptCount val="2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strCache>
            </c:strRef>
          </c:cat>
          <c:val>
            <c:numRef>
              <c:f>Sheet1!$C$3:$AA$3</c:f>
              <c:numCache>
                <c:formatCode>#,##0</c:formatCode>
                <c:ptCount val="25"/>
                <c:pt idx="0">
                  <c:v>1945042</c:v>
                </c:pt>
                <c:pt idx="1">
                  <c:v>1989597</c:v>
                </c:pt>
                <c:pt idx="2">
                  <c:v>1997482</c:v>
                </c:pt>
                <c:pt idx="3">
                  <c:v>2026887</c:v>
                </c:pt>
                <c:pt idx="4">
                  <c:v>2014675</c:v>
                </c:pt>
                <c:pt idx="5">
                  <c:v>2022733</c:v>
                </c:pt>
                <c:pt idx="6">
                  <c:v>2069010</c:v>
                </c:pt>
                <c:pt idx="7">
                  <c:v>2073748</c:v>
                </c:pt>
                <c:pt idx="8">
                  <c:v>2079837</c:v>
                </c:pt>
                <c:pt idx="9">
                  <c:v>2085670</c:v>
                </c:pt>
                <c:pt idx="10">
                  <c:v>2091007</c:v>
                </c:pt>
                <c:pt idx="11">
                  <c:v>2118439</c:v>
                </c:pt>
                <c:pt idx="12">
                  <c:v>2124325</c:v>
                </c:pt>
                <c:pt idx="13">
                  <c:v>2106316</c:v>
                </c:pt>
                <c:pt idx="14">
                  <c:v>2111965</c:v>
                </c:pt>
                <c:pt idx="15">
                  <c:v>2126956</c:v>
                </c:pt>
                <c:pt idx="16">
                  <c:v>2129472</c:v>
                </c:pt>
                <c:pt idx="17">
                  <c:v>2135303</c:v>
                </c:pt>
                <c:pt idx="18">
                  <c:v>2132152</c:v>
                </c:pt>
                <c:pt idx="19">
                  <c:v>2166652</c:v>
                </c:pt>
                <c:pt idx="20">
                  <c:v>2163889</c:v>
                </c:pt>
                <c:pt idx="21">
                  <c:v>2157676</c:v>
                </c:pt>
                <c:pt idx="22">
                  <c:v>2178060</c:v>
                </c:pt>
                <c:pt idx="23">
                  <c:v>2180579</c:v>
                </c:pt>
                <c:pt idx="24">
                  <c:v>2182670</c:v>
                </c:pt>
              </c:numCache>
            </c:numRef>
          </c:val>
        </c:ser>
        <c:ser>
          <c:idx val="1"/>
          <c:order val="2"/>
          <c:tx>
            <c:strRef>
              <c:f>Sheet1!$A$2</c:f>
              <c:strCache>
                <c:ptCount val="1"/>
                <c:pt idx="0">
                  <c:v>Range</c:v>
                </c:pt>
              </c:strCache>
            </c:strRef>
          </c:tx>
          <c:spPr>
            <a:gradFill rotWithShape="1">
              <a:gsLst>
                <a:gs pos="0">
                  <a:schemeClr val="accent2">
                    <a:shade val="15000"/>
                    <a:satMod val="180000"/>
                    <a:alpha val="70000"/>
                  </a:schemeClr>
                </a:gs>
                <a:gs pos="50000">
                  <a:schemeClr val="accent2">
                    <a:shade val="45000"/>
                    <a:satMod val="170000"/>
                    <a:alpha val="70000"/>
                  </a:schemeClr>
                </a:gs>
                <a:gs pos="70000">
                  <a:schemeClr val="accent2">
                    <a:tint val="99000"/>
                    <a:shade val="65000"/>
                    <a:satMod val="155000"/>
                    <a:alpha val="70000"/>
                  </a:schemeClr>
                </a:gs>
                <a:gs pos="100000">
                  <a:schemeClr val="accent2">
                    <a:tint val="95500"/>
                    <a:shade val="100000"/>
                    <a:satMod val="155000"/>
                    <a:alpha val="70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c:spPr>
          <c:val>
            <c:numRef>
              <c:f>Sheet1!$C$2:$AA$2</c:f>
              <c:numCache>
                <c:formatCode>#,##0</c:formatCode>
                <c:ptCount val="25"/>
                <c:pt idx="0">
                  <c:v>547247</c:v>
                </c:pt>
                <c:pt idx="1">
                  <c:v>540008</c:v>
                </c:pt>
                <c:pt idx="2">
                  <c:v>555785</c:v>
                </c:pt>
                <c:pt idx="3">
                  <c:v>560137</c:v>
                </c:pt>
                <c:pt idx="4">
                  <c:v>582043</c:v>
                </c:pt>
                <c:pt idx="5">
                  <c:v>584130</c:v>
                </c:pt>
                <c:pt idx="6">
                  <c:v>546528</c:v>
                </c:pt>
                <c:pt idx="7">
                  <c:v>549988</c:v>
                </c:pt>
                <c:pt idx="8">
                  <c:v>551328</c:v>
                </c:pt>
                <c:pt idx="9">
                  <c:v>552408</c:v>
                </c:pt>
                <c:pt idx="10">
                  <c:v>553512</c:v>
                </c:pt>
                <c:pt idx="11">
                  <c:v>532589</c:v>
                </c:pt>
                <c:pt idx="12">
                  <c:v>532763</c:v>
                </c:pt>
                <c:pt idx="13">
                  <c:v>557176</c:v>
                </c:pt>
                <c:pt idx="14">
                  <c:v>557104</c:v>
                </c:pt>
                <c:pt idx="15">
                  <c:v>545849</c:v>
                </c:pt>
                <c:pt idx="16">
                  <c:v>553219</c:v>
                </c:pt>
                <c:pt idx="17">
                  <c:v>550690</c:v>
                </c:pt>
                <c:pt idx="18">
                  <c:v>557383</c:v>
                </c:pt>
                <c:pt idx="19">
                  <c:v>525323</c:v>
                </c:pt>
                <c:pt idx="20">
                  <c:v>531834</c:v>
                </c:pt>
                <c:pt idx="21">
                  <c:v>545139</c:v>
                </c:pt>
                <c:pt idx="22">
                  <c:v>527774</c:v>
                </c:pt>
                <c:pt idx="23">
                  <c:v>528012</c:v>
                </c:pt>
                <c:pt idx="24">
                  <c:v>528247</c:v>
                </c:pt>
              </c:numCache>
            </c:numRef>
          </c:val>
        </c:ser>
        <c:dLbls>
          <c:showLegendKey val="0"/>
          <c:showVal val="0"/>
          <c:showCatName val="0"/>
          <c:showSerName val="0"/>
          <c:showPercent val="0"/>
          <c:showBubbleSize val="0"/>
        </c:dLbls>
        <c:axId val="103824768"/>
        <c:axId val="103831040"/>
      </c:areaChart>
      <c:lineChart>
        <c:grouping val="standard"/>
        <c:varyColors val="0"/>
        <c:ser>
          <c:idx val="0"/>
          <c:order val="1"/>
          <c:tx>
            <c:strRef>
              <c:f>Sheet1!$A$4</c:f>
              <c:strCache>
                <c:ptCount val="1"/>
                <c:pt idx="0">
                  <c:v>Total Local Supplies</c:v>
                </c:pt>
              </c:strCache>
            </c:strRef>
          </c:tx>
          <c:spPr>
            <a:ln w="76200">
              <a:solidFill>
                <a:schemeClr val="accent2"/>
              </a:solidFill>
            </a:ln>
            <a:effectLst>
              <a:outerShdw blurRad="63500" dist="38100" dir="5400000" rotWithShape="0">
                <a:srgbClr val="000000">
                  <a:alpha val="45000"/>
                </a:srgbClr>
              </a:outerShdw>
            </a:effectLst>
          </c:spPr>
          <c:marker>
            <c:symbol val="none"/>
          </c:marker>
          <c:val>
            <c:numRef>
              <c:f>Sheet1!$C$4:$AA$4</c:f>
              <c:numCache>
                <c:formatCode>#,##0</c:formatCode>
                <c:ptCount val="25"/>
                <c:pt idx="0">
                  <c:v>2194768.9010989014</c:v>
                </c:pt>
                <c:pt idx="1">
                  <c:v>2231134.3076923075</c:v>
                </c:pt>
                <c:pt idx="2">
                  <c:v>2256525.8791208789</c:v>
                </c:pt>
                <c:pt idx="3">
                  <c:v>2290921.2747252746</c:v>
                </c:pt>
                <c:pt idx="4">
                  <c:v>2300961.5714285714</c:v>
                </c:pt>
                <c:pt idx="5">
                  <c:v>2312563.5934065934</c:v>
                </c:pt>
                <c:pt idx="6">
                  <c:v>2322514.8351648347</c:v>
                </c:pt>
                <c:pt idx="7">
                  <c:v>2330970.5384615385</c:v>
                </c:pt>
                <c:pt idx="8">
                  <c:v>2338749.4945054944</c:v>
                </c:pt>
                <c:pt idx="9">
                  <c:v>2345870.1758241756</c:v>
                </c:pt>
                <c:pt idx="10">
                  <c:v>2352985.692307692</c:v>
                </c:pt>
                <c:pt idx="11">
                  <c:v>2359461.0439560441</c:v>
                </c:pt>
                <c:pt idx="12">
                  <c:v>2365543.2307692305</c:v>
                </c:pt>
                <c:pt idx="13">
                  <c:v>2371742.4835164831</c:v>
                </c:pt>
                <c:pt idx="14">
                  <c:v>2377537.3516483516</c:v>
                </c:pt>
                <c:pt idx="15">
                  <c:v>2381782.1538461535</c:v>
                </c:pt>
                <c:pt idx="16">
                  <c:v>2384995.3296703296</c:v>
                </c:pt>
                <c:pt idx="17">
                  <c:v>2388317.2637362634</c:v>
                </c:pt>
                <c:pt idx="18">
                  <c:v>2392590.2967032967</c:v>
                </c:pt>
                <c:pt idx="19">
                  <c:v>2395533.9010989009</c:v>
                </c:pt>
                <c:pt idx="20">
                  <c:v>2399319.3736263737</c:v>
                </c:pt>
                <c:pt idx="21">
                  <c:v>2402970.5494505493</c:v>
                </c:pt>
                <c:pt idx="22">
                  <c:v>2406890.4395604394</c:v>
                </c:pt>
                <c:pt idx="23">
                  <c:v>2409327.6813186812</c:v>
                </c:pt>
                <c:pt idx="24">
                  <c:v>2412563.1208791207</c:v>
                </c:pt>
              </c:numCache>
            </c:numRef>
          </c:val>
          <c:smooth val="0"/>
        </c:ser>
        <c:dLbls>
          <c:showLegendKey val="0"/>
          <c:showVal val="0"/>
          <c:showCatName val="0"/>
          <c:showSerName val="0"/>
          <c:showPercent val="0"/>
          <c:showBubbleSize val="0"/>
        </c:dLbls>
        <c:marker val="1"/>
        <c:smooth val="0"/>
        <c:axId val="103824768"/>
        <c:axId val="103831040"/>
      </c:lineChart>
      <c:catAx>
        <c:axId val="103824768"/>
        <c:scaling>
          <c:orientation val="minMax"/>
        </c:scaling>
        <c:delete val="0"/>
        <c:axPos val="b"/>
        <c:title>
          <c:tx>
            <c:rich>
              <a:bodyPr/>
              <a:lstStyle/>
              <a:p>
                <a:pPr>
                  <a:defRPr sz="2400"/>
                </a:pPr>
                <a:r>
                  <a:rPr lang="en-US" sz="2400" dirty="0" smtClean="0"/>
                  <a:t>Calendar Year</a:t>
                </a:r>
                <a:endParaRPr lang="en-US" sz="2400" dirty="0"/>
              </a:p>
            </c:rich>
          </c:tx>
          <c:layout>
            <c:manualLayout>
              <c:xMode val="edge"/>
              <c:yMode val="edge"/>
              <c:x val="0.41158206786651669"/>
              <c:y val="0.9204555680539932"/>
            </c:manualLayout>
          </c:layout>
          <c:overlay val="0"/>
        </c:title>
        <c:numFmt formatCode="mmm\-yy" sourceLinked="1"/>
        <c:majorTickMark val="out"/>
        <c:minorTickMark val="none"/>
        <c:tickLblPos val="nextTo"/>
        <c:txPr>
          <a:bodyPr rot="0" vert="horz"/>
          <a:lstStyle/>
          <a:p>
            <a:pPr>
              <a:defRPr sz="2000" b="1"/>
            </a:pPr>
            <a:endParaRPr lang="en-US"/>
          </a:p>
        </c:txPr>
        <c:crossAx val="103831040"/>
        <c:crosses val="autoZero"/>
        <c:auto val="1"/>
        <c:lblAlgn val="ctr"/>
        <c:lblOffset val="100"/>
        <c:tickLblSkip val="4"/>
        <c:tickMarkSkip val="5"/>
        <c:noMultiLvlLbl val="1"/>
      </c:catAx>
      <c:valAx>
        <c:axId val="103831040"/>
        <c:scaling>
          <c:orientation val="minMax"/>
          <c:min val="0"/>
        </c:scaling>
        <c:delete val="0"/>
        <c:axPos val="l"/>
        <c:majorGridlines/>
        <c:title>
          <c:tx>
            <c:rich>
              <a:bodyPr rot="-5400000" vert="horz"/>
              <a:lstStyle/>
              <a:p>
                <a:pPr>
                  <a:defRPr sz="2400"/>
                </a:pPr>
                <a:r>
                  <a:rPr lang="en-US" sz="2400" dirty="0" smtClean="0"/>
                  <a:t>Million Acre-Feet</a:t>
                </a:r>
                <a:endParaRPr lang="en-US" sz="2400" dirty="0"/>
              </a:p>
            </c:rich>
          </c:tx>
          <c:layout>
            <c:manualLayout>
              <c:xMode val="edge"/>
              <c:yMode val="edge"/>
              <c:x val="1.5672180885646174E-3"/>
              <c:y val="0.2214159652457236"/>
            </c:manualLayout>
          </c:layout>
          <c:overlay val="0"/>
        </c:title>
        <c:numFmt formatCode="#,##0.0" sourceLinked="0"/>
        <c:majorTickMark val="out"/>
        <c:minorTickMark val="none"/>
        <c:tickLblPos val="nextTo"/>
        <c:txPr>
          <a:bodyPr/>
          <a:lstStyle/>
          <a:p>
            <a:pPr>
              <a:defRPr sz="2000" b="1"/>
            </a:pPr>
            <a:endParaRPr lang="en-US"/>
          </a:p>
        </c:txPr>
        <c:crossAx val="103824768"/>
        <c:crosses val="autoZero"/>
        <c:crossBetween val="midCat"/>
        <c:dispUnits>
          <c:builtInUnit val="millions"/>
        </c:dispUnits>
      </c:valAx>
      <c:spPr>
        <a:solidFill>
          <a:schemeClr val="bg1">
            <a:alpha val="30000"/>
          </a:schemeClr>
        </a:solidFill>
      </c:spPr>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62134420697414"/>
          <c:y val="4.2382956440789731E-2"/>
          <c:w val="0.84040916760404949"/>
          <c:h val="0.76508591598463993"/>
        </c:manualLayout>
      </c:layout>
      <c:areaChart>
        <c:grouping val="stacked"/>
        <c:varyColors val="0"/>
        <c:ser>
          <c:idx val="0"/>
          <c:order val="0"/>
          <c:tx>
            <c:strRef>
              <c:f>Sheet1!$A$2</c:f>
              <c:strCache>
                <c:ptCount val="1"/>
                <c:pt idx="0">
                  <c:v>Basic Apportionment - Adjustments</c:v>
                </c:pt>
              </c:strCache>
            </c:strRef>
          </c:tx>
          <c:spPr>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c:spPr>
          <c:cat>
            <c:strRef>
              <c:f>Sheet1!$B$1:$Z$1</c:f>
              <c:strCache>
                <c:ptCount val="2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strCache>
            </c:strRef>
          </c:cat>
          <c:val>
            <c:numRef>
              <c:f>Sheet1!$B$2:$Z$2</c:f>
              <c:numCache>
                <c:formatCode>#,##0</c:formatCode>
                <c:ptCount val="25"/>
                <c:pt idx="0">
                  <c:v>474627</c:v>
                </c:pt>
                <c:pt idx="1">
                  <c:v>464714</c:v>
                </c:pt>
                <c:pt idx="2">
                  <c:v>461384.61538461538</c:v>
                </c:pt>
                <c:pt idx="3">
                  <c:v>461769.23076923075</c:v>
                </c:pt>
                <c:pt idx="4">
                  <c:v>461769.23076923075</c:v>
                </c:pt>
                <c:pt idx="5">
                  <c:v>461769.23076923075</c:v>
                </c:pt>
                <c:pt idx="6">
                  <c:v>462153.84615384613</c:v>
                </c:pt>
                <c:pt idx="7">
                  <c:v>462153.84615384613</c:v>
                </c:pt>
                <c:pt idx="8">
                  <c:v>462153.84615384613</c:v>
                </c:pt>
                <c:pt idx="9">
                  <c:v>461384.61538461538</c:v>
                </c:pt>
                <c:pt idx="10">
                  <c:v>461769.23076923075</c:v>
                </c:pt>
                <c:pt idx="11">
                  <c:v>461384.61538461538</c:v>
                </c:pt>
                <c:pt idx="12">
                  <c:v>461769.23076923075</c:v>
                </c:pt>
                <c:pt idx="13">
                  <c:v>461384.61538461538</c:v>
                </c:pt>
                <c:pt idx="14">
                  <c:v>461769.23076923075</c:v>
                </c:pt>
                <c:pt idx="15">
                  <c:v>437246.84615384613</c:v>
                </c:pt>
                <c:pt idx="16">
                  <c:v>436860.23076923075</c:v>
                </c:pt>
                <c:pt idx="17">
                  <c:v>436473.61538461538</c:v>
                </c:pt>
                <c:pt idx="18">
                  <c:v>436856.23076923075</c:v>
                </c:pt>
                <c:pt idx="19">
                  <c:v>431469.61538461538</c:v>
                </c:pt>
                <c:pt idx="20">
                  <c:v>431083</c:v>
                </c:pt>
                <c:pt idx="21">
                  <c:v>431465.61538461538</c:v>
                </c:pt>
                <c:pt idx="22">
                  <c:v>431464.61538461538</c:v>
                </c:pt>
                <c:pt idx="23">
                  <c:v>431078</c:v>
                </c:pt>
                <c:pt idx="24">
                  <c:v>426076</c:v>
                </c:pt>
              </c:numCache>
            </c:numRef>
          </c:val>
        </c:ser>
        <c:ser>
          <c:idx val="2"/>
          <c:order val="1"/>
          <c:tx>
            <c:strRef>
              <c:f>Sheet1!$A$4</c:f>
              <c:strCache>
                <c:ptCount val="1"/>
                <c:pt idx="0">
                  <c:v>IID-SDCWA</c:v>
                </c:pt>
              </c:strCache>
            </c:strRef>
          </c:tx>
          <c:spPr>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c:spPr>
          <c:cat>
            <c:strRef>
              <c:f>Sheet1!$B$1:$Z$1</c:f>
              <c:strCache>
                <c:ptCount val="2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strCache>
            </c:strRef>
          </c:cat>
          <c:val>
            <c:numRef>
              <c:f>Sheet1!$B$4:$Z$4</c:f>
              <c:numCache>
                <c:formatCode>#,##0.00</c:formatCode>
                <c:ptCount val="25"/>
                <c:pt idx="0">
                  <c:v>100000</c:v>
                </c:pt>
                <c:pt idx="1">
                  <c:v>100000</c:v>
                </c:pt>
                <c:pt idx="2">
                  <c:v>130000</c:v>
                </c:pt>
                <c:pt idx="3">
                  <c:v>160000</c:v>
                </c:pt>
                <c:pt idx="4">
                  <c:v>192500</c:v>
                </c:pt>
                <c:pt idx="5">
                  <c:v>205000</c:v>
                </c:pt>
                <c:pt idx="6">
                  <c:v>202500</c:v>
                </c:pt>
                <c:pt idx="7">
                  <c:v>200000</c:v>
                </c:pt>
                <c:pt idx="8">
                  <c:v>200000</c:v>
                </c:pt>
                <c:pt idx="9">
                  <c:v>200000</c:v>
                </c:pt>
                <c:pt idx="10">
                  <c:v>200000</c:v>
                </c:pt>
                <c:pt idx="11">
                  <c:v>200000</c:v>
                </c:pt>
                <c:pt idx="12">
                  <c:v>200000</c:v>
                </c:pt>
                <c:pt idx="13">
                  <c:v>200000</c:v>
                </c:pt>
                <c:pt idx="14">
                  <c:v>200000</c:v>
                </c:pt>
                <c:pt idx="15">
                  <c:v>200000</c:v>
                </c:pt>
                <c:pt idx="16">
                  <c:v>200000</c:v>
                </c:pt>
                <c:pt idx="17">
                  <c:v>200000</c:v>
                </c:pt>
                <c:pt idx="18">
                  <c:v>200000</c:v>
                </c:pt>
                <c:pt idx="19">
                  <c:v>200000</c:v>
                </c:pt>
                <c:pt idx="20">
                  <c:v>200000</c:v>
                </c:pt>
                <c:pt idx="21">
                  <c:v>200000</c:v>
                </c:pt>
                <c:pt idx="22">
                  <c:v>200000</c:v>
                </c:pt>
                <c:pt idx="23">
                  <c:v>200000</c:v>
                </c:pt>
                <c:pt idx="24">
                  <c:v>200000</c:v>
                </c:pt>
              </c:numCache>
            </c:numRef>
          </c:val>
        </c:ser>
        <c:ser>
          <c:idx val="1"/>
          <c:order val="2"/>
          <c:tx>
            <c:strRef>
              <c:f>Sheet1!$A$3</c:f>
              <c:strCache>
                <c:ptCount val="1"/>
                <c:pt idx="0">
                  <c:v>IID-MWD</c:v>
                </c:pt>
              </c:strCache>
            </c:strRef>
          </c:tx>
          <c:spPr>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c:spPr>
          <c:cat>
            <c:strRef>
              <c:f>Sheet1!$B$1:$Z$1</c:f>
              <c:strCache>
                <c:ptCount val="2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strCache>
            </c:strRef>
          </c:cat>
          <c:val>
            <c:numRef>
              <c:f>Sheet1!$B$3:$Z$3</c:f>
              <c:numCache>
                <c:formatCode>#,##0</c:formatCode>
                <c:ptCount val="25"/>
                <c:pt idx="0">
                  <c:v>85000</c:v>
                </c:pt>
                <c:pt idx="1">
                  <c:v>85000</c:v>
                </c:pt>
                <c:pt idx="2">
                  <c:v>85000</c:v>
                </c:pt>
                <c:pt idx="3">
                  <c:v>85000</c:v>
                </c:pt>
                <c:pt idx="4">
                  <c:v>85000</c:v>
                </c:pt>
                <c:pt idx="5">
                  <c:v>85000</c:v>
                </c:pt>
                <c:pt idx="6">
                  <c:v>85000</c:v>
                </c:pt>
                <c:pt idx="7">
                  <c:v>85000</c:v>
                </c:pt>
                <c:pt idx="8">
                  <c:v>85000</c:v>
                </c:pt>
                <c:pt idx="9">
                  <c:v>85000</c:v>
                </c:pt>
                <c:pt idx="10">
                  <c:v>85000</c:v>
                </c:pt>
                <c:pt idx="11">
                  <c:v>85000</c:v>
                </c:pt>
                <c:pt idx="12">
                  <c:v>85000</c:v>
                </c:pt>
                <c:pt idx="13">
                  <c:v>85000</c:v>
                </c:pt>
                <c:pt idx="14">
                  <c:v>85000</c:v>
                </c:pt>
                <c:pt idx="15">
                  <c:v>85000</c:v>
                </c:pt>
                <c:pt idx="16">
                  <c:v>85000</c:v>
                </c:pt>
                <c:pt idx="17">
                  <c:v>85000</c:v>
                </c:pt>
                <c:pt idx="18">
                  <c:v>85000</c:v>
                </c:pt>
                <c:pt idx="19">
                  <c:v>85000</c:v>
                </c:pt>
                <c:pt idx="20">
                  <c:v>85000</c:v>
                </c:pt>
                <c:pt idx="21">
                  <c:v>85000</c:v>
                </c:pt>
                <c:pt idx="22">
                  <c:v>85000</c:v>
                </c:pt>
                <c:pt idx="23">
                  <c:v>85000</c:v>
                </c:pt>
                <c:pt idx="24">
                  <c:v>85000</c:v>
                </c:pt>
              </c:numCache>
            </c:numRef>
          </c:val>
        </c:ser>
        <c:ser>
          <c:idx val="3"/>
          <c:order val="3"/>
          <c:tx>
            <c:strRef>
              <c:f>Sheet1!$A$5</c:f>
              <c:strCache>
                <c:ptCount val="1"/>
                <c:pt idx="0">
                  <c:v>Canal Lining SDCWA</c:v>
                </c:pt>
              </c:strCache>
            </c:strRef>
          </c:tx>
          <c:spPr>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c:spPr>
          <c:cat>
            <c:strRef>
              <c:f>Sheet1!$B$1:$Z$1</c:f>
              <c:strCache>
                <c:ptCount val="2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strCache>
            </c:strRef>
          </c:cat>
          <c:val>
            <c:numRef>
              <c:f>Sheet1!$B$5:$Z$5</c:f>
              <c:numCache>
                <c:formatCode>#,##0.00</c:formatCode>
                <c:ptCount val="25"/>
                <c:pt idx="0">
                  <c:v>81700</c:v>
                </c:pt>
                <c:pt idx="1">
                  <c:v>81700</c:v>
                </c:pt>
                <c:pt idx="2">
                  <c:v>81700</c:v>
                </c:pt>
                <c:pt idx="3">
                  <c:v>81700</c:v>
                </c:pt>
                <c:pt idx="4">
                  <c:v>81700</c:v>
                </c:pt>
                <c:pt idx="5">
                  <c:v>81700</c:v>
                </c:pt>
                <c:pt idx="6">
                  <c:v>81700</c:v>
                </c:pt>
                <c:pt idx="7">
                  <c:v>81700</c:v>
                </c:pt>
                <c:pt idx="8">
                  <c:v>81700</c:v>
                </c:pt>
                <c:pt idx="9">
                  <c:v>81700</c:v>
                </c:pt>
                <c:pt idx="10">
                  <c:v>81700</c:v>
                </c:pt>
                <c:pt idx="11">
                  <c:v>81700</c:v>
                </c:pt>
                <c:pt idx="12">
                  <c:v>81700</c:v>
                </c:pt>
                <c:pt idx="13">
                  <c:v>81700</c:v>
                </c:pt>
                <c:pt idx="14">
                  <c:v>81700</c:v>
                </c:pt>
                <c:pt idx="15">
                  <c:v>81700</c:v>
                </c:pt>
                <c:pt idx="16">
                  <c:v>81700</c:v>
                </c:pt>
                <c:pt idx="17">
                  <c:v>81700</c:v>
                </c:pt>
                <c:pt idx="18">
                  <c:v>81700</c:v>
                </c:pt>
                <c:pt idx="19">
                  <c:v>81700</c:v>
                </c:pt>
                <c:pt idx="20">
                  <c:v>81700</c:v>
                </c:pt>
                <c:pt idx="21">
                  <c:v>81700</c:v>
                </c:pt>
                <c:pt idx="22">
                  <c:v>81700</c:v>
                </c:pt>
                <c:pt idx="23">
                  <c:v>81700</c:v>
                </c:pt>
                <c:pt idx="24">
                  <c:v>81700</c:v>
                </c:pt>
              </c:numCache>
            </c:numRef>
          </c:val>
        </c:ser>
        <c:ser>
          <c:idx val="4"/>
          <c:order val="4"/>
          <c:tx>
            <c:strRef>
              <c:f>Sheet1!$A$6</c:f>
              <c:strCache>
                <c:ptCount val="1"/>
                <c:pt idx="0">
                  <c:v>Canal Lining MWD</c:v>
                </c:pt>
              </c:strCache>
            </c:strRef>
          </c:tx>
          <c:spPr>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c:spPr>
          <c:cat>
            <c:strRef>
              <c:f>Sheet1!$B$1:$Z$1</c:f>
              <c:strCache>
                <c:ptCount val="2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strCache>
            </c:strRef>
          </c:cat>
          <c:val>
            <c:numRef>
              <c:f>Sheet1!$B$6:$Z$6</c:f>
              <c:numCache>
                <c:formatCode>#,##0.00</c:formatCode>
                <c:ptCount val="25"/>
                <c:pt idx="0">
                  <c:v>16000</c:v>
                </c:pt>
                <c:pt idx="1">
                  <c:v>16000</c:v>
                </c:pt>
                <c:pt idx="2">
                  <c:v>16000</c:v>
                </c:pt>
                <c:pt idx="3">
                  <c:v>16000</c:v>
                </c:pt>
                <c:pt idx="4">
                  <c:v>16000</c:v>
                </c:pt>
                <c:pt idx="5">
                  <c:v>16000</c:v>
                </c:pt>
                <c:pt idx="6">
                  <c:v>16000</c:v>
                </c:pt>
                <c:pt idx="7">
                  <c:v>16000</c:v>
                </c:pt>
                <c:pt idx="8">
                  <c:v>16000</c:v>
                </c:pt>
                <c:pt idx="9">
                  <c:v>16000</c:v>
                </c:pt>
                <c:pt idx="10">
                  <c:v>16000</c:v>
                </c:pt>
                <c:pt idx="11">
                  <c:v>16000</c:v>
                </c:pt>
                <c:pt idx="12">
                  <c:v>16000</c:v>
                </c:pt>
                <c:pt idx="13">
                  <c:v>16000</c:v>
                </c:pt>
                <c:pt idx="14">
                  <c:v>16000</c:v>
                </c:pt>
                <c:pt idx="15">
                  <c:v>16000</c:v>
                </c:pt>
                <c:pt idx="16">
                  <c:v>16000</c:v>
                </c:pt>
                <c:pt idx="17">
                  <c:v>16000</c:v>
                </c:pt>
                <c:pt idx="18">
                  <c:v>16000</c:v>
                </c:pt>
                <c:pt idx="19">
                  <c:v>16000</c:v>
                </c:pt>
                <c:pt idx="20">
                  <c:v>16000</c:v>
                </c:pt>
                <c:pt idx="21">
                  <c:v>16000</c:v>
                </c:pt>
                <c:pt idx="22">
                  <c:v>16000</c:v>
                </c:pt>
                <c:pt idx="23">
                  <c:v>16000</c:v>
                </c:pt>
                <c:pt idx="24">
                  <c:v>16000</c:v>
                </c:pt>
              </c:numCache>
            </c:numRef>
          </c:val>
        </c:ser>
        <c:ser>
          <c:idx val="7"/>
          <c:order val="5"/>
          <c:tx>
            <c:strRef>
              <c:f>Sheet1!$A$9</c:f>
              <c:strCache>
                <c:ptCount val="1"/>
                <c:pt idx="0">
                  <c:v>PVID</c:v>
                </c:pt>
              </c:strCache>
            </c:strRef>
          </c:tx>
          <c:spPr>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c:spPr>
          <c:cat>
            <c:strRef>
              <c:f>Sheet1!$B$1:$Z$1</c:f>
              <c:strCache>
                <c:ptCount val="2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strCache>
            </c:strRef>
          </c:cat>
          <c:val>
            <c:numRef>
              <c:f>Sheet1!$B$9:$Z$9</c:f>
              <c:numCache>
                <c:formatCode>#,##0.00</c:formatCode>
                <c:ptCount val="25"/>
                <c:pt idx="0">
                  <c:v>30000</c:v>
                </c:pt>
                <c:pt idx="1">
                  <c:v>30000</c:v>
                </c:pt>
                <c:pt idx="2">
                  <c:v>30000</c:v>
                </c:pt>
                <c:pt idx="3">
                  <c:v>30000</c:v>
                </c:pt>
                <c:pt idx="4">
                  <c:v>30000</c:v>
                </c:pt>
                <c:pt idx="5">
                  <c:v>30000</c:v>
                </c:pt>
                <c:pt idx="6">
                  <c:v>30000</c:v>
                </c:pt>
                <c:pt idx="7">
                  <c:v>30000</c:v>
                </c:pt>
                <c:pt idx="8">
                  <c:v>30000</c:v>
                </c:pt>
                <c:pt idx="9">
                  <c:v>30000</c:v>
                </c:pt>
                <c:pt idx="10">
                  <c:v>30000</c:v>
                </c:pt>
                <c:pt idx="11">
                  <c:v>30000</c:v>
                </c:pt>
                <c:pt idx="12">
                  <c:v>30000</c:v>
                </c:pt>
                <c:pt idx="13">
                  <c:v>30000</c:v>
                </c:pt>
                <c:pt idx="14">
                  <c:v>30000</c:v>
                </c:pt>
                <c:pt idx="15">
                  <c:v>30000</c:v>
                </c:pt>
                <c:pt idx="16">
                  <c:v>30000</c:v>
                </c:pt>
                <c:pt idx="17">
                  <c:v>30000</c:v>
                </c:pt>
                <c:pt idx="18">
                  <c:v>30000</c:v>
                </c:pt>
                <c:pt idx="19">
                  <c:v>30000</c:v>
                </c:pt>
                <c:pt idx="20">
                  <c:v>30000</c:v>
                </c:pt>
                <c:pt idx="21">
                  <c:v>30000</c:v>
                </c:pt>
                <c:pt idx="22">
                  <c:v>30000</c:v>
                </c:pt>
                <c:pt idx="23">
                  <c:v>30000</c:v>
                </c:pt>
                <c:pt idx="24">
                  <c:v>30000</c:v>
                </c:pt>
              </c:numCache>
            </c:numRef>
          </c:val>
        </c:ser>
        <c:ser>
          <c:idx val="6"/>
          <c:order val="6"/>
          <c:tx>
            <c:strRef>
              <c:f>Sheet1!$A$8</c:f>
              <c:strCache>
                <c:ptCount val="1"/>
                <c:pt idx="0">
                  <c:v>SNWA</c:v>
                </c:pt>
              </c:strCache>
            </c:strRef>
          </c:tx>
          <c:spPr>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c:spPr>
          <c:cat>
            <c:strRef>
              <c:f>Sheet1!$B$1:$Z$1</c:f>
              <c:strCache>
                <c:ptCount val="2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strCache>
            </c:strRef>
          </c:cat>
          <c:val>
            <c:numRef>
              <c:f>Sheet1!$B$8:$Z$8</c:f>
              <c:numCache>
                <c:formatCode>#,##0.00</c:formatCode>
                <c:ptCount val="25"/>
                <c:pt idx="0">
                  <c:v>60000</c:v>
                </c:pt>
                <c:pt idx="1">
                  <c:v>60000</c:v>
                </c:pt>
                <c:pt idx="2">
                  <c:v>60000</c:v>
                </c:pt>
                <c:pt idx="3">
                  <c:v>50000</c:v>
                </c:pt>
                <c:pt idx="4">
                  <c:v>40000</c:v>
                </c:pt>
                <c:pt idx="5">
                  <c:v>30000</c:v>
                </c:pt>
                <c:pt idx="6">
                  <c:v>20000</c:v>
                </c:pt>
                <c:pt idx="7">
                  <c:v>10000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ser>
        <c:ser>
          <c:idx val="5"/>
          <c:order val="7"/>
          <c:tx>
            <c:strRef>
              <c:f>Sheet1!$A$7</c:f>
              <c:strCache>
                <c:ptCount val="1"/>
                <c:pt idx="0">
                  <c:v>LCWSP</c:v>
                </c:pt>
              </c:strCache>
            </c:strRef>
          </c:tx>
          <c:spPr>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c:spPr>
          <c:cat>
            <c:strRef>
              <c:f>Sheet1!$B$1:$Z$1</c:f>
              <c:strCache>
                <c:ptCount val="2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strCache>
            </c:strRef>
          </c:cat>
          <c:val>
            <c:numRef>
              <c:f>Sheet1!$B$7:$Z$7</c:f>
              <c:numCache>
                <c:formatCode>#,##0.00</c:formatCode>
                <c:ptCount val="25"/>
                <c:pt idx="0">
                  <c:v>8370</c:v>
                </c:pt>
                <c:pt idx="1">
                  <c:v>8311</c:v>
                </c:pt>
                <c:pt idx="2">
                  <c:v>8252</c:v>
                </c:pt>
                <c:pt idx="3">
                  <c:v>8193</c:v>
                </c:pt>
                <c:pt idx="4">
                  <c:v>8134</c:v>
                </c:pt>
                <c:pt idx="5">
                  <c:v>7945</c:v>
                </c:pt>
                <c:pt idx="6">
                  <c:v>7757</c:v>
                </c:pt>
                <c:pt idx="7">
                  <c:v>7568</c:v>
                </c:pt>
                <c:pt idx="8">
                  <c:v>7380</c:v>
                </c:pt>
                <c:pt idx="9">
                  <c:v>7191</c:v>
                </c:pt>
                <c:pt idx="10">
                  <c:v>7002</c:v>
                </c:pt>
                <c:pt idx="11">
                  <c:v>6814</c:v>
                </c:pt>
                <c:pt idx="12">
                  <c:v>6625</c:v>
                </c:pt>
                <c:pt idx="13">
                  <c:v>6437</c:v>
                </c:pt>
                <c:pt idx="14">
                  <c:v>6248</c:v>
                </c:pt>
                <c:pt idx="15">
                  <c:v>6059</c:v>
                </c:pt>
                <c:pt idx="16">
                  <c:v>5871</c:v>
                </c:pt>
                <c:pt idx="17">
                  <c:v>5682</c:v>
                </c:pt>
                <c:pt idx="18">
                  <c:v>5494</c:v>
                </c:pt>
                <c:pt idx="19">
                  <c:v>5305</c:v>
                </c:pt>
                <c:pt idx="20">
                  <c:v>5091</c:v>
                </c:pt>
                <c:pt idx="21">
                  <c:v>4878</c:v>
                </c:pt>
                <c:pt idx="22">
                  <c:v>4664</c:v>
                </c:pt>
                <c:pt idx="23">
                  <c:v>4451</c:v>
                </c:pt>
                <c:pt idx="24">
                  <c:v>4237</c:v>
                </c:pt>
              </c:numCache>
            </c:numRef>
          </c:val>
        </c:ser>
        <c:dLbls>
          <c:showLegendKey val="0"/>
          <c:showVal val="0"/>
          <c:showCatName val="0"/>
          <c:showSerName val="0"/>
          <c:showPercent val="0"/>
          <c:showBubbleSize val="0"/>
        </c:dLbls>
        <c:axId val="110337408"/>
        <c:axId val="110351872"/>
      </c:areaChart>
      <c:catAx>
        <c:axId val="110337408"/>
        <c:scaling>
          <c:orientation val="minMax"/>
        </c:scaling>
        <c:delete val="0"/>
        <c:axPos val="b"/>
        <c:title>
          <c:tx>
            <c:rich>
              <a:bodyPr/>
              <a:lstStyle/>
              <a:p>
                <a:pPr>
                  <a:defRPr sz="2400"/>
                </a:pPr>
                <a:r>
                  <a:rPr lang="en-US" sz="2400" dirty="0" smtClean="0"/>
                  <a:t>Calendar Year</a:t>
                </a:r>
                <a:endParaRPr lang="en-US" sz="2400" dirty="0"/>
              </a:p>
            </c:rich>
          </c:tx>
          <c:layout>
            <c:manualLayout>
              <c:xMode val="edge"/>
              <c:yMode val="edge"/>
              <c:x val="0.43795931758530177"/>
              <c:y val="0.9204555680539932"/>
            </c:manualLayout>
          </c:layout>
          <c:overlay val="0"/>
        </c:title>
        <c:numFmt formatCode="mmm\-yy" sourceLinked="1"/>
        <c:majorTickMark val="out"/>
        <c:minorTickMark val="none"/>
        <c:tickLblPos val="nextTo"/>
        <c:txPr>
          <a:bodyPr rot="0" vert="horz"/>
          <a:lstStyle/>
          <a:p>
            <a:pPr>
              <a:defRPr sz="2000" b="1"/>
            </a:pPr>
            <a:endParaRPr lang="en-US"/>
          </a:p>
        </c:txPr>
        <c:crossAx val="110351872"/>
        <c:crosses val="autoZero"/>
        <c:auto val="1"/>
        <c:lblAlgn val="ctr"/>
        <c:lblOffset val="100"/>
        <c:tickLblSkip val="4"/>
        <c:tickMarkSkip val="5"/>
        <c:noMultiLvlLbl val="1"/>
      </c:catAx>
      <c:valAx>
        <c:axId val="110351872"/>
        <c:scaling>
          <c:orientation val="minMax"/>
          <c:max val="1200000"/>
          <c:min val="0"/>
        </c:scaling>
        <c:delete val="0"/>
        <c:axPos val="l"/>
        <c:majorGridlines/>
        <c:title>
          <c:tx>
            <c:rich>
              <a:bodyPr rot="-5400000" vert="horz"/>
              <a:lstStyle/>
              <a:p>
                <a:pPr>
                  <a:defRPr sz="2400"/>
                </a:pPr>
                <a:r>
                  <a:rPr lang="en-US" sz="2400" dirty="0" smtClean="0"/>
                  <a:t>Million Acre-Feet</a:t>
                </a:r>
                <a:endParaRPr lang="en-US" sz="2400" dirty="0"/>
              </a:p>
            </c:rich>
          </c:tx>
          <c:layout>
            <c:manualLayout>
              <c:xMode val="edge"/>
              <c:yMode val="edge"/>
              <c:x val="0"/>
              <c:y val="0.18447015243784182"/>
            </c:manualLayout>
          </c:layout>
          <c:overlay val="0"/>
        </c:title>
        <c:numFmt formatCode="#,##0.0" sourceLinked="0"/>
        <c:majorTickMark val="out"/>
        <c:minorTickMark val="none"/>
        <c:tickLblPos val="nextTo"/>
        <c:txPr>
          <a:bodyPr/>
          <a:lstStyle/>
          <a:p>
            <a:pPr>
              <a:defRPr sz="2000" b="1"/>
            </a:pPr>
            <a:endParaRPr lang="en-US"/>
          </a:p>
        </c:txPr>
        <c:crossAx val="110337408"/>
        <c:crosses val="autoZero"/>
        <c:crossBetween val="midCat"/>
        <c:dispUnits>
          <c:builtInUnit val="millions"/>
        </c:dispUnits>
      </c:valAx>
      <c:spPr>
        <a:solidFill>
          <a:schemeClr val="bg1">
            <a:alpha val="30000"/>
          </a:schemeClr>
        </a:solidFill>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62134420697414"/>
          <c:y val="4.2382956440789731E-2"/>
          <c:w val="0.84040916760404949"/>
          <c:h val="0.76508591598463993"/>
        </c:manualLayout>
      </c:layout>
      <c:areaChart>
        <c:grouping val="stacked"/>
        <c:varyColors val="0"/>
        <c:ser>
          <c:idx val="1"/>
          <c:order val="1"/>
          <c:tx>
            <c:strRef>
              <c:f>Sheet1!$A$3</c:f>
              <c:strCache>
                <c:ptCount val="1"/>
                <c:pt idx="0">
                  <c:v>Blank Area</c:v>
                </c:pt>
              </c:strCache>
            </c:strRef>
          </c:tx>
          <c:spPr>
            <a:noFill/>
            <a:ln w="76200">
              <a:noFill/>
            </a:ln>
          </c:spPr>
          <c:cat>
            <c:strRef>
              <c:f>Sheet1!$B$1:$Z$1</c:f>
              <c:strCache>
                <c:ptCount val="2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strCache>
            </c:strRef>
          </c:cat>
          <c:val>
            <c:numRef>
              <c:f>Sheet1!$B$3:$Z$3</c:f>
              <c:numCache>
                <c:formatCode>#,##0</c:formatCode>
                <c:ptCount val="25"/>
                <c:pt idx="0">
                  <c:v>209973.62690539559</c:v>
                </c:pt>
                <c:pt idx="1">
                  <c:v>209973.62690539559</c:v>
                </c:pt>
                <c:pt idx="2">
                  <c:v>209973.62690539559</c:v>
                </c:pt>
                <c:pt idx="3">
                  <c:v>209973.62690539559</c:v>
                </c:pt>
                <c:pt idx="4">
                  <c:v>154473.98983789014</c:v>
                </c:pt>
                <c:pt idx="5">
                  <c:v>154473.98983789014</c:v>
                </c:pt>
                <c:pt idx="6">
                  <c:v>154473.98983789014</c:v>
                </c:pt>
                <c:pt idx="7">
                  <c:v>154473.98983789014</c:v>
                </c:pt>
                <c:pt idx="8">
                  <c:v>154473.98983789014</c:v>
                </c:pt>
                <c:pt idx="9">
                  <c:v>154473.98983789014</c:v>
                </c:pt>
                <c:pt idx="10">
                  <c:v>154473.98983789014</c:v>
                </c:pt>
                <c:pt idx="11">
                  <c:v>154473.98983789014</c:v>
                </c:pt>
                <c:pt idx="12">
                  <c:v>154473.98983789014</c:v>
                </c:pt>
                <c:pt idx="13">
                  <c:v>154473.98983789014</c:v>
                </c:pt>
                <c:pt idx="14">
                  <c:v>154473.98983789014</c:v>
                </c:pt>
                <c:pt idx="15">
                  <c:v>154473.98983789014</c:v>
                </c:pt>
                <c:pt idx="16">
                  <c:v>154473.98983789014</c:v>
                </c:pt>
                <c:pt idx="17">
                  <c:v>154473.98983789014</c:v>
                </c:pt>
                <c:pt idx="18">
                  <c:v>154473.98983789014</c:v>
                </c:pt>
                <c:pt idx="19">
                  <c:v>154473.98983789014</c:v>
                </c:pt>
                <c:pt idx="20">
                  <c:v>154473.98983789014</c:v>
                </c:pt>
                <c:pt idx="21">
                  <c:v>154473.98983789014</c:v>
                </c:pt>
                <c:pt idx="22">
                  <c:v>154473.98983789014</c:v>
                </c:pt>
                <c:pt idx="23">
                  <c:v>154473.98983789014</c:v>
                </c:pt>
                <c:pt idx="24">
                  <c:v>154473.98983789014</c:v>
                </c:pt>
              </c:numCache>
            </c:numRef>
          </c:val>
        </c:ser>
        <c:ser>
          <c:idx val="2"/>
          <c:order val="2"/>
          <c:tx>
            <c:strRef>
              <c:f>Sheet1!$A$4</c:f>
              <c:strCache>
                <c:ptCount val="1"/>
                <c:pt idx="0">
                  <c:v>Range</c:v>
                </c:pt>
              </c:strCache>
            </c:strRef>
          </c:tx>
          <c:spPr>
            <a:gradFill rotWithShape="1">
              <a:gsLst>
                <a:gs pos="0">
                  <a:schemeClr val="accent2">
                    <a:shade val="15000"/>
                    <a:satMod val="180000"/>
                    <a:alpha val="70000"/>
                  </a:schemeClr>
                </a:gs>
                <a:gs pos="50000">
                  <a:schemeClr val="accent2">
                    <a:shade val="45000"/>
                    <a:satMod val="170000"/>
                    <a:alpha val="70000"/>
                  </a:schemeClr>
                </a:gs>
                <a:gs pos="70000">
                  <a:schemeClr val="accent2">
                    <a:tint val="99000"/>
                    <a:shade val="65000"/>
                    <a:satMod val="155000"/>
                    <a:alpha val="70000"/>
                  </a:schemeClr>
                </a:gs>
                <a:gs pos="100000">
                  <a:schemeClr val="accent2">
                    <a:tint val="95500"/>
                    <a:shade val="100000"/>
                    <a:satMod val="155000"/>
                    <a:alpha val="70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c:spPr>
          <c:cat>
            <c:strRef>
              <c:f>Sheet1!$B$1:$Z$1</c:f>
              <c:strCache>
                <c:ptCount val="2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strCache>
            </c:strRef>
          </c:cat>
          <c:val>
            <c:numRef>
              <c:f>Sheet1!$B$4:$Z$4</c:f>
              <c:numCache>
                <c:formatCode>#,##0</c:formatCode>
                <c:ptCount val="25"/>
                <c:pt idx="0">
                  <c:v>1811600.6532784903</c:v>
                </c:pt>
                <c:pt idx="1">
                  <c:v>1811600.6532784903</c:v>
                </c:pt>
                <c:pt idx="2">
                  <c:v>1811600.6532784903</c:v>
                </c:pt>
                <c:pt idx="3">
                  <c:v>1811600.6532784903</c:v>
                </c:pt>
                <c:pt idx="4">
                  <c:v>1400440.8420033874</c:v>
                </c:pt>
                <c:pt idx="5">
                  <c:v>1400440.8420033874</c:v>
                </c:pt>
                <c:pt idx="6">
                  <c:v>1400440.8420033874</c:v>
                </c:pt>
                <c:pt idx="7">
                  <c:v>1400440.8420033874</c:v>
                </c:pt>
                <c:pt idx="8">
                  <c:v>1400440.8420033874</c:v>
                </c:pt>
                <c:pt idx="9">
                  <c:v>1400440.8420033874</c:v>
                </c:pt>
                <c:pt idx="10">
                  <c:v>1400440.8420033874</c:v>
                </c:pt>
                <c:pt idx="11">
                  <c:v>1400440.8420033874</c:v>
                </c:pt>
                <c:pt idx="12">
                  <c:v>1400440.8420033874</c:v>
                </c:pt>
                <c:pt idx="13">
                  <c:v>1400440.8420033874</c:v>
                </c:pt>
                <c:pt idx="14">
                  <c:v>1400440.8420033874</c:v>
                </c:pt>
                <c:pt idx="15">
                  <c:v>1400440.8420033874</c:v>
                </c:pt>
                <c:pt idx="16">
                  <c:v>1400440.8420033874</c:v>
                </c:pt>
                <c:pt idx="17">
                  <c:v>1400440.8420033874</c:v>
                </c:pt>
                <c:pt idx="18">
                  <c:v>1400440.8420033874</c:v>
                </c:pt>
                <c:pt idx="19">
                  <c:v>1400440.8420033874</c:v>
                </c:pt>
                <c:pt idx="20">
                  <c:v>1400440.8420033874</c:v>
                </c:pt>
                <c:pt idx="21">
                  <c:v>1400440.8420033874</c:v>
                </c:pt>
                <c:pt idx="22">
                  <c:v>1400440.8420033874</c:v>
                </c:pt>
                <c:pt idx="23">
                  <c:v>1400440.8420033874</c:v>
                </c:pt>
                <c:pt idx="24">
                  <c:v>1400440.8420033874</c:v>
                </c:pt>
              </c:numCache>
            </c:numRef>
          </c:val>
        </c:ser>
        <c:dLbls>
          <c:showLegendKey val="0"/>
          <c:showVal val="0"/>
          <c:showCatName val="0"/>
          <c:showSerName val="0"/>
          <c:showPercent val="0"/>
          <c:showBubbleSize val="0"/>
        </c:dLbls>
        <c:axId val="110978176"/>
        <c:axId val="110980096"/>
      </c:areaChart>
      <c:lineChart>
        <c:grouping val="standard"/>
        <c:varyColors val="0"/>
        <c:ser>
          <c:idx val="0"/>
          <c:order val="0"/>
          <c:tx>
            <c:strRef>
              <c:f>Sheet1!$A$2</c:f>
              <c:strCache>
                <c:ptCount val="1"/>
                <c:pt idx="0">
                  <c:v>Average</c:v>
                </c:pt>
              </c:strCache>
            </c:strRef>
          </c:tx>
          <c:spPr>
            <a:ln w="76200">
              <a:solidFill>
                <a:schemeClr val="accent2"/>
              </a:solidFill>
            </a:ln>
            <a:effectLst>
              <a:outerShdw blurRad="63500" dist="38100" dir="5400000" rotWithShape="0">
                <a:srgbClr val="000000">
                  <a:alpha val="45000"/>
                </a:srgbClr>
              </a:outerShdw>
            </a:effectLst>
          </c:spPr>
          <c:marker>
            <c:symbol val="none"/>
          </c:marker>
          <c:cat>
            <c:strRef>
              <c:f>Sheet1!$B$1:$Z$1</c:f>
              <c:strCache>
                <c:ptCount val="2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strCache>
            </c:strRef>
          </c:cat>
          <c:val>
            <c:numRef>
              <c:f>Sheet1!$B$2:$Z$2</c:f>
              <c:numCache>
                <c:formatCode>#,##0</c:formatCode>
                <c:ptCount val="25"/>
                <c:pt idx="0">
                  <c:v>1201749.2417582418</c:v>
                </c:pt>
                <c:pt idx="1">
                  <c:v>1199919.087912088</c:v>
                </c:pt>
                <c:pt idx="2">
                  <c:v>1198088.9670329671</c:v>
                </c:pt>
                <c:pt idx="3">
                  <c:v>1196258.8901098901</c:v>
                </c:pt>
                <c:pt idx="4">
                  <c:v>837058.19780219777</c:v>
                </c:pt>
                <c:pt idx="5">
                  <c:v>837058.19780219777</c:v>
                </c:pt>
                <c:pt idx="6">
                  <c:v>837058.19780219777</c:v>
                </c:pt>
                <c:pt idx="7">
                  <c:v>837058.19780219777</c:v>
                </c:pt>
                <c:pt idx="8">
                  <c:v>837058.19780219777</c:v>
                </c:pt>
                <c:pt idx="9">
                  <c:v>837058.19780219777</c:v>
                </c:pt>
                <c:pt idx="10">
                  <c:v>837058.19780219777</c:v>
                </c:pt>
                <c:pt idx="11">
                  <c:v>837058.19780219777</c:v>
                </c:pt>
                <c:pt idx="12">
                  <c:v>837058.19780219777</c:v>
                </c:pt>
                <c:pt idx="13">
                  <c:v>837058.19780219777</c:v>
                </c:pt>
                <c:pt idx="14">
                  <c:v>837058.19780219777</c:v>
                </c:pt>
                <c:pt idx="15">
                  <c:v>837058.19780219777</c:v>
                </c:pt>
                <c:pt idx="16">
                  <c:v>837058.19780219777</c:v>
                </c:pt>
                <c:pt idx="17">
                  <c:v>837058.19780219777</c:v>
                </c:pt>
                <c:pt idx="18">
                  <c:v>837058.19780219777</c:v>
                </c:pt>
                <c:pt idx="19">
                  <c:v>837058.19780219777</c:v>
                </c:pt>
                <c:pt idx="20">
                  <c:v>837058.19780219777</c:v>
                </c:pt>
                <c:pt idx="21">
                  <c:v>837058.19780219777</c:v>
                </c:pt>
                <c:pt idx="22">
                  <c:v>837058.19780219777</c:v>
                </c:pt>
                <c:pt idx="23">
                  <c:v>837058.19780219777</c:v>
                </c:pt>
                <c:pt idx="24">
                  <c:v>837058.19780219777</c:v>
                </c:pt>
              </c:numCache>
            </c:numRef>
          </c:val>
          <c:smooth val="0"/>
        </c:ser>
        <c:dLbls>
          <c:showLegendKey val="0"/>
          <c:showVal val="0"/>
          <c:showCatName val="0"/>
          <c:showSerName val="0"/>
          <c:showPercent val="0"/>
          <c:showBubbleSize val="0"/>
        </c:dLbls>
        <c:marker val="1"/>
        <c:smooth val="0"/>
        <c:axId val="110978176"/>
        <c:axId val="110980096"/>
      </c:lineChart>
      <c:catAx>
        <c:axId val="110978176"/>
        <c:scaling>
          <c:orientation val="minMax"/>
        </c:scaling>
        <c:delete val="0"/>
        <c:axPos val="b"/>
        <c:title>
          <c:tx>
            <c:rich>
              <a:bodyPr/>
              <a:lstStyle/>
              <a:p>
                <a:pPr>
                  <a:defRPr sz="2400"/>
                </a:pPr>
                <a:r>
                  <a:rPr lang="en-US" sz="2400" dirty="0" smtClean="0"/>
                  <a:t>Calendar Year</a:t>
                </a:r>
                <a:endParaRPr lang="en-US" sz="2400" dirty="0"/>
              </a:p>
            </c:rich>
          </c:tx>
          <c:layout>
            <c:manualLayout>
              <c:xMode val="edge"/>
              <c:yMode val="edge"/>
              <c:x val="0.43795931758530177"/>
              <c:y val="0.9204555680539932"/>
            </c:manualLayout>
          </c:layout>
          <c:overlay val="0"/>
        </c:title>
        <c:numFmt formatCode="mmm\-yy" sourceLinked="1"/>
        <c:majorTickMark val="out"/>
        <c:minorTickMark val="none"/>
        <c:tickLblPos val="nextTo"/>
        <c:txPr>
          <a:bodyPr rot="0" vert="horz"/>
          <a:lstStyle/>
          <a:p>
            <a:pPr>
              <a:defRPr sz="2000" b="1"/>
            </a:pPr>
            <a:endParaRPr lang="en-US"/>
          </a:p>
        </c:txPr>
        <c:crossAx val="110980096"/>
        <c:crosses val="autoZero"/>
        <c:auto val="1"/>
        <c:lblAlgn val="ctr"/>
        <c:lblOffset val="100"/>
        <c:tickLblSkip val="4"/>
        <c:tickMarkSkip val="5"/>
        <c:noMultiLvlLbl val="1"/>
      </c:catAx>
      <c:valAx>
        <c:axId val="110980096"/>
        <c:scaling>
          <c:orientation val="minMax"/>
          <c:min val="0"/>
        </c:scaling>
        <c:delete val="0"/>
        <c:axPos val="l"/>
        <c:majorGridlines/>
        <c:title>
          <c:tx>
            <c:rich>
              <a:bodyPr rot="-5400000" vert="horz"/>
              <a:lstStyle/>
              <a:p>
                <a:pPr>
                  <a:defRPr sz="2400"/>
                </a:pPr>
                <a:r>
                  <a:rPr lang="en-US" sz="2400" dirty="0" smtClean="0"/>
                  <a:t>Million Acre-Feet</a:t>
                </a:r>
                <a:endParaRPr lang="en-US" sz="2400" dirty="0"/>
              </a:p>
            </c:rich>
          </c:tx>
          <c:layout>
            <c:manualLayout>
              <c:xMode val="edge"/>
              <c:yMode val="edge"/>
              <c:x val="0"/>
              <c:y val="0.18447015243784182"/>
            </c:manualLayout>
          </c:layout>
          <c:overlay val="0"/>
        </c:title>
        <c:numFmt formatCode="#,##0.0" sourceLinked="0"/>
        <c:majorTickMark val="out"/>
        <c:minorTickMark val="none"/>
        <c:tickLblPos val="nextTo"/>
        <c:txPr>
          <a:bodyPr/>
          <a:lstStyle/>
          <a:p>
            <a:pPr>
              <a:defRPr sz="2000" b="1"/>
            </a:pPr>
            <a:endParaRPr lang="en-US"/>
          </a:p>
        </c:txPr>
        <c:crossAx val="110978176"/>
        <c:crosses val="autoZero"/>
        <c:crossBetween val="midCat"/>
        <c:dispUnits>
          <c:builtInUnit val="millions"/>
        </c:dispUnits>
      </c:valAx>
      <c:spPr>
        <a:solidFill>
          <a:schemeClr val="bg1">
            <a:alpha val="30000"/>
          </a:schemeClr>
        </a:solidFill>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81961345740872"/>
          <c:y val="2.7177269919703522E-2"/>
          <c:w val="0.82825972321641617"/>
          <c:h val="0.87423927475402818"/>
        </c:manualLayout>
      </c:layout>
      <c:barChart>
        <c:barDir val="bar"/>
        <c:grouping val="stacked"/>
        <c:varyColors val="0"/>
        <c:ser>
          <c:idx val="0"/>
          <c:order val="0"/>
          <c:tx>
            <c:strRef>
              <c:f>Sheet1!$B$1</c:f>
              <c:strCache>
                <c:ptCount val="1"/>
                <c:pt idx="0">
                  <c:v>Shortage </c:v>
                </c:pt>
              </c:strCache>
            </c:strRef>
          </c:tx>
          <c:spPr>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c:spPr>
          <c:invertIfNegative val="0"/>
          <c:dLbls>
            <c:numFmt formatCode="0%" sourceLinked="0"/>
            <c:txPr>
              <a:bodyPr/>
              <a:lstStyle/>
              <a:p>
                <a:pPr>
                  <a:defRPr sz="2400" b="1"/>
                </a:pPr>
                <a:endParaRPr lang="en-US"/>
              </a:p>
            </c:txPr>
            <c:showLegendKey val="0"/>
            <c:showVal val="1"/>
            <c:showCatName val="0"/>
            <c:showSerName val="0"/>
            <c:showPercent val="0"/>
            <c:showBubbleSize val="0"/>
            <c:showLeaderLines val="0"/>
          </c:dLbls>
          <c:cat>
            <c:numRef>
              <c:f>Sheet1!$A$2:$A$6</c:f>
              <c:numCache>
                <c:formatCode>General</c:formatCode>
                <c:ptCount val="5"/>
                <c:pt idx="0">
                  <c:v>2040</c:v>
                </c:pt>
                <c:pt idx="1">
                  <c:v>2035</c:v>
                </c:pt>
                <c:pt idx="2">
                  <c:v>2030</c:v>
                </c:pt>
                <c:pt idx="3">
                  <c:v>2025</c:v>
                </c:pt>
                <c:pt idx="4">
                  <c:v>2020</c:v>
                </c:pt>
              </c:numCache>
            </c:numRef>
          </c:cat>
          <c:val>
            <c:numRef>
              <c:f>Sheet1!$B$2:$B$6</c:f>
              <c:numCache>
                <c:formatCode>0%</c:formatCode>
                <c:ptCount val="5"/>
                <c:pt idx="0">
                  <c:v>0.59340659340659341</c:v>
                </c:pt>
                <c:pt idx="1">
                  <c:v>0.36263736263736263</c:v>
                </c:pt>
                <c:pt idx="2">
                  <c:v>0.2087912087912088</c:v>
                </c:pt>
                <c:pt idx="3">
                  <c:v>6.5934065934065936E-2</c:v>
                </c:pt>
                <c:pt idx="4">
                  <c:v>7.6923076923076927E-2</c:v>
                </c:pt>
              </c:numCache>
            </c:numRef>
          </c:val>
        </c:ser>
        <c:ser>
          <c:idx val="1"/>
          <c:order val="1"/>
          <c:tx>
            <c:strRef>
              <c:f>Sheet1!$C$1</c:f>
              <c:strCache>
                <c:ptCount val="1"/>
                <c:pt idx="0">
                  <c:v>No Shortage</c:v>
                </c:pt>
              </c:strCache>
            </c:strRef>
          </c:tx>
          <c:spPr>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c:spPr>
          <c:invertIfNegative val="0"/>
          <c:dLbls>
            <c:numFmt formatCode="0%" sourceLinked="0"/>
            <c:txPr>
              <a:bodyPr/>
              <a:lstStyle/>
              <a:p>
                <a:pPr>
                  <a:defRPr sz="2400" b="1"/>
                </a:pPr>
                <a:endParaRPr lang="en-US"/>
              </a:p>
            </c:txPr>
            <c:showLegendKey val="0"/>
            <c:showVal val="1"/>
            <c:showCatName val="0"/>
            <c:showSerName val="0"/>
            <c:showPercent val="0"/>
            <c:showBubbleSize val="0"/>
            <c:showLeaderLines val="0"/>
          </c:dLbls>
          <c:cat>
            <c:numRef>
              <c:f>Sheet1!$A$2:$A$6</c:f>
              <c:numCache>
                <c:formatCode>General</c:formatCode>
                <c:ptCount val="5"/>
                <c:pt idx="0">
                  <c:v>2040</c:v>
                </c:pt>
                <c:pt idx="1">
                  <c:v>2035</c:v>
                </c:pt>
                <c:pt idx="2">
                  <c:v>2030</c:v>
                </c:pt>
                <c:pt idx="3">
                  <c:v>2025</c:v>
                </c:pt>
                <c:pt idx="4">
                  <c:v>2020</c:v>
                </c:pt>
              </c:numCache>
            </c:numRef>
          </c:cat>
          <c:val>
            <c:numRef>
              <c:f>Sheet1!$C$2:$C$6</c:f>
              <c:numCache>
                <c:formatCode>0%</c:formatCode>
                <c:ptCount val="5"/>
                <c:pt idx="0">
                  <c:v>0.40659340659340659</c:v>
                </c:pt>
                <c:pt idx="1">
                  <c:v>0.63736263736263732</c:v>
                </c:pt>
                <c:pt idx="2">
                  <c:v>0.79120879120879117</c:v>
                </c:pt>
                <c:pt idx="3">
                  <c:v>0.93406593406593408</c:v>
                </c:pt>
                <c:pt idx="4">
                  <c:v>0.92307692307692313</c:v>
                </c:pt>
              </c:numCache>
            </c:numRef>
          </c:val>
        </c:ser>
        <c:dLbls>
          <c:showLegendKey val="0"/>
          <c:showVal val="0"/>
          <c:showCatName val="0"/>
          <c:showSerName val="0"/>
          <c:showPercent val="0"/>
          <c:showBubbleSize val="0"/>
        </c:dLbls>
        <c:gapWidth val="40"/>
        <c:overlap val="100"/>
        <c:axId val="134764032"/>
        <c:axId val="134765568"/>
      </c:barChart>
      <c:catAx>
        <c:axId val="134764032"/>
        <c:scaling>
          <c:orientation val="minMax"/>
        </c:scaling>
        <c:delete val="0"/>
        <c:axPos val="l"/>
        <c:numFmt formatCode="General" sourceLinked="1"/>
        <c:majorTickMark val="out"/>
        <c:minorTickMark val="none"/>
        <c:tickLblPos val="nextTo"/>
        <c:txPr>
          <a:bodyPr/>
          <a:lstStyle/>
          <a:p>
            <a:pPr>
              <a:defRPr sz="2400" b="1"/>
            </a:pPr>
            <a:endParaRPr lang="en-US"/>
          </a:p>
        </c:txPr>
        <c:crossAx val="134765568"/>
        <c:crosses val="autoZero"/>
        <c:auto val="1"/>
        <c:lblAlgn val="ctr"/>
        <c:lblOffset val="100"/>
        <c:noMultiLvlLbl val="0"/>
      </c:catAx>
      <c:valAx>
        <c:axId val="134765568"/>
        <c:scaling>
          <c:orientation val="minMax"/>
          <c:max val="1"/>
        </c:scaling>
        <c:delete val="0"/>
        <c:axPos val="b"/>
        <c:majorGridlines/>
        <c:numFmt formatCode="0%" sourceLinked="0"/>
        <c:majorTickMark val="out"/>
        <c:minorTickMark val="none"/>
        <c:tickLblPos val="nextTo"/>
        <c:txPr>
          <a:bodyPr/>
          <a:lstStyle/>
          <a:p>
            <a:pPr>
              <a:defRPr sz="2400" b="1"/>
            </a:pPr>
            <a:endParaRPr lang="en-US"/>
          </a:p>
        </c:txPr>
        <c:crossAx val="134764032"/>
        <c:crosses val="autoZero"/>
        <c:crossBetween val="between"/>
      </c:valAx>
      <c:spPr>
        <a:solidFill>
          <a:schemeClr val="bg1">
            <a:alpha val="30000"/>
          </a:schemeClr>
        </a:solidFill>
      </c:spPr>
    </c:plotArea>
    <c:legend>
      <c:legendPos val="r"/>
      <c:layout>
        <c:manualLayout>
          <c:xMode val="edge"/>
          <c:yMode val="edge"/>
          <c:x val="0.72647327606776424"/>
          <c:y val="8.3063035897535623E-2"/>
          <c:w val="0.19821760916249107"/>
          <c:h val="0.14908356961865252"/>
        </c:manualLayout>
      </c:layout>
      <c:overlay val="0"/>
      <c:spPr>
        <a:solidFill>
          <a:schemeClr val="bg1"/>
        </a:solidFill>
      </c:spPr>
      <c:txPr>
        <a:bodyPr/>
        <a:lstStyle/>
        <a:p>
          <a:pPr>
            <a:defRPr sz="2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BFAB81-9C0A-4D4F-AA3E-F06EACEE7D6F}" type="doc">
      <dgm:prSet loTypeId="urn:microsoft.com/office/officeart/2005/8/layout/hChevron3" loCatId="process" qsTypeId="urn:microsoft.com/office/officeart/2005/8/quickstyle/simple5" qsCatId="simple" csTypeId="urn:microsoft.com/office/officeart/2005/8/colors/accent1_2" csCatId="accent1" phldr="1"/>
      <dgm:spPr/>
      <dgm:t>
        <a:bodyPr/>
        <a:lstStyle/>
        <a:p>
          <a:endParaRPr lang="en-US"/>
        </a:p>
      </dgm:t>
    </dgm:pt>
    <dgm:pt modelId="{43AE32FF-6A94-4CB5-8BFF-692CD0987D3B}">
      <dgm:prSet custT="1"/>
      <dgm:spPr/>
      <dgm:t>
        <a:bodyPr lIns="0" rIns="0"/>
        <a:lstStyle/>
        <a:p>
          <a:r>
            <a:rPr lang="en-US" sz="1800" b="1" dirty="0"/>
            <a:t>Mar</a:t>
          </a:r>
        </a:p>
      </dgm:t>
    </dgm:pt>
    <dgm:pt modelId="{D4DF37F5-8234-43DC-B512-EE7DF49E504C}" type="parTrans" cxnId="{BE466AB3-24AC-41A6-9456-FDA60F23FAE7}">
      <dgm:prSet/>
      <dgm:spPr/>
      <dgm:t>
        <a:bodyPr/>
        <a:lstStyle/>
        <a:p>
          <a:endParaRPr lang="en-US" sz="1800" b="1"/>
        </a:p>
      </dgm:t>
    </dgm:pt>
    <dgm:pt modelId="{1FAC7ECA-492C-45F6-804A-663E5559A2CD}" type="sibTrans" cxnId="{BE466AB3-24AC-41A6-9456-FDA60F23FAE7}">
      <dgm:prSet/>
      <dgm:spPr/>
      <dgm:t>
        <a:bodyPr/>
        <a:lstStyle/>
        <a:p>
          <a:endParaRPr lang="en-US" sz="1800" b="1"/>
        </a:p>
      </dgm:t>
    </dgm:pt>
    <dgm:pt modelId="{76D59266-8A3E-41EC-A8F8-BE3133A49C02}">
      <dgm:prSet custT="1"/>
      <dgm:spPr/>
      <dgm:t>
        <a:bodyPr/>
        <a:lstStyle/>
        <a:p>
          <a:r>
            <a:rPr lang="en-US" sz="1800" b="1" dirty="0"/>
            <a:t>Aug</a:t>
          </a:r>
        </a:p>
      </dgm:t>
    </dgm:pt>
    <dgm:pt modelId="{04583E0F-3DC9-4D7A-B765-6CCCD16C0E2F}" type="parTrans" cxnId="{06A7BD22-0C65-438F-B018-EF701B6D133B}">
      <dgm:prSet/>
      <dgm:spPr/>
      <dgm:t>
        <a:bodyPr/>
        <a:lstStyle/>
        <a:p>
          <a:endParaRPr lang="en-US" sz="1800" b="1"/>
        </a:p>
      </dgm:t>
    </dgm:pt>
    <dgm:pt modelId="{DF9CC05D-1CE9-4E69-AB2F-E344C16BBA44}" type="sibTrans" cxnId="{06A7BD22-0C65-438F-B018-EF701B6D133B}">
      <dgm:prSet/>
      <dgm:spPr/>
      <dgm:t>
        <a:bodyPr/>
        <a:lstStyle/>
        <a:p>
          <a:endParaRPr lang="en-US" sz="1800" b="1"/>
        </a:p>
      </dgm:t>
    </dgm:pt>
    <dgm:pt modelId="{19A76A7E-CAA3-4642-92C4-494F4DBD0AF6}">
      <dgm:prSet custT="1"/>
      <dgm:spPr/>
      <dgm:t>
        <a:bodyPr/>
        <a:lstStyle/>
        <a:p>
          <a:r>
            <a:rPr lang="en-US" sz="1800" b="1" dirty="0"/>
            <a:t>Sep</a:t>
          </a:r>
        </a:p>
      </dgm:t>
    </dgm:pt>
    <dgm:pt modelId="{726E5415-579D-42F0-88C3-AF1F15E1A90C}" type="parTrans" cxnId="{CE89F431-DF4F-4F56-9FF8-9DEC4140E7CF}">
      <dgm:prSet/>
      <dgm:spPr/>
      <dgm:t>
        <a:bodyPr/>
        <a:lstStyle/>
        <a:p>
          <a:endParaRPr lang="en-US" sz="1800" b="1"/>
        </a:p>
      </dgm:t>
    </dgm:pt>
    <dgm:pt modelId="{C1A2229F-BFE2-4FC9-AD9F-3756CAB16E8B}" type="sibTrans" cxnId="{CE89F431-DF4F-4F56-9FF8-9DEC4140E7CF}">
      <dgm:prSet/>
      <dgm:spPr/>
      <dgm:t>
        <a:bodyPr/>
        <a:lstStyle/>
        <a:p>
          <a:endParaRPr lang="en-US" sz="1800" b="1"/>
        </a:p>
      </dgm:t>
    </dgm:pt>
    <dgm:pt modelId="{29286DE1-E970-437B-B110-AD06744D60DC}">
      <dgm:prSet custT="1"/>
      <dgm:spPr/>
      <dgm:t>
        <a:bodyPr/>
        <a:lstStyle/>
        <a:p>
          <a:r>
            <a:rPr lang="en-US" sz="1800" b="1" dirty="0"/>
            <a:t>Oct</a:t>
          </a:r>
        </a:p>
      </dgm:t>
    </dgm:pt>
    <dgm:pt modelId="{0227822D-4D08-4188-B6CE-6CA1F6793130}" type="parTrans" cxnId="{1BD5282F-6824-4867-A822-A91A7770E170}">
      <dgm:prSet/>
      <dgm:spPr/>
      <dgm:t>
        <a:bodyPr/>
        <a:lstStyle/>
        <a:p>
          <a:endParaRPr lang="en-US" sz="1800" b="1"/>
        </a:p>
      </dgm:t>
    </dgm:pt>
    <dgm:pt modelId="{7FF75837-E625-4B96-B8B3-51530BB26162}" type="sibTrans" cxnId="{1BD5282F-6824-4867-A822-A91A7770E170}">
      <dgm:prSet/>
      <dgm:spPr/>
      <dgm:t>
        <a:bodyPr/>
        <a:lstStyle/>
        <a:p>
          <a:endParaRPr lang="en-US" sz="1800" b="1"/>
        </a:p>
      </dgm:t>
    </dgm:pt>
    <dgm:pt modelId="{FB94F8AB-31BD-4370-AF13-B269F0895AAB}">
      <dgm:prSet custT="1"/>
      <dgm:spPr/>
      <dgm:t>
        <a:bodyPr/>
        <a:lstStyle/>
        <a:p>
          <a:r>
            <a:rPr lang="en-US" sz="1800" b="1" dirty="0"/>
            <a:t>Nov</a:t>
          </a:r>
        </a:p>
      </dgm:t>
    </dgm:pt>
    <dgm:pt modelId="{EFAE06E8-2967-47C1-92E3-6DD8D43EFB67}" type="parTrans" cxnId="{6E9E1138-E814-4B03-B14A-615B6A6D5188}">
      <dgm:prSet/>
      <dgm:spPr/>
      <dgm:t>
        <a:bodyPr/>
        <a:lstStyle/>
        <a:p>
          <a:endParaRPr lang="en-US" sz="1800" b="1"/>
        </a:p>
      </dgm:t>
    </dgm:pt>
    <dgm:pt modelId="{0959046B-D333-4D00-9BE9-DEADD7624C5A}" type="sibTrans" cxnId="{6E9E1138-E814-4B03-B14A-615B6A6D5188}">
      <dgm:prSet/>
      <dgm:spPr/>
      <dgm:t>
        <a:bodyPr/>
        <a:lstStyle/>
        <a:p>
          <a:endParaRPr lang="en-US" sz="1800" b="1"/>
        </a:p>
      </dgm:t>
    </dgm:pt>
    <dgm:pt modelId="{8542FD17-F480-49D4-BC98-7752AB31011E}">
      <dgm:prSet custT="1"/>
      <dgm:spPr/>
      <dgm:t>
        <a:bodyPr/>
        <a:lstStyle/>
        <a:p>
          <a:r>
            <a:rPr lang="en-US" sz="1800" b="1" dirty="0"/>
            <a:t>Dec</a:t>
          </a:r>
        </a:p>
      </dgm:t>
    </dgm:pt>
    <dgm:pt modelId="{8CA56C0A-68B3-43E0-9C32-5C33E9FCB7E0}" type="parTrans" cxnId="{E38BB731-5397-4745-9F02-179B4C88C792}">
      <dgm:prSet/>
      <dgm:spPr/>
      <dgm:t>
        <a:bodyPr/>
        <a:lstStyle/>
        <a:p>
          <a:endParaRPr lang="en-US" sz="1800" b="1"/>
        </a:p>
      </dgm:t>
    </dgm:pt>
    <dgm:pt modelId="{2BDF7A4E-9CD5-4A90-B505-E15202E4D7C3}" type="sibTrans" cxnId="{E38BB731-5397-4745-9F02-179B4C88C792}">
      <dgm:prSet/>
      <dgm:spPr/>
      <dgm:t>
        <a:bodyPr/>
        <a:lstStyle/>
        <a:p>
          <a:endParaRPr lang="en-US" sz="1800" b="1"/>
        </a:p>
      </dgm:t>
    </dgm:pt>
    <dgm:pt modelId="{0DD93713-F813-47A6-A3B8-76D46D2A558D}">
      <dgm:prSet custT="1"/>
      <dgm:spPr/>
      <dgm:t>
        <a:bodyPr/>
        <a:lstStyle/>
        <a:p>
          <a:r>
            <a:rPr lang="en-US" sz="1800" b="1" dirty="0"/>
            <a:t>Apr</a:t>
          </a:r>
        </a:p>
      </dgm:t>
    </dgm:pt>
    <dgm:pt modelId="{54850A60-0BB0-4498-951D-5AE7DA2FBD4C}" type="parTrans" cxnId="{EC7EF3FB-58AD-4C91-9B19-8793CBD3EE71}">
      <dgm:prSet/>
      <dgm:spPr/>
      <dgm:t>
        <a:bodyPr/>
        <a:lstStyle/>
        <a:p>
          <a:endParaRPr lang="en-US" sz="1800" b="1"/>
        </a:p>
      </dgm:t>
    </dgm:pt>
    <dgm:pt modelId="{DC2BA400-3316-4115-B5C3-61DE71AB625E}" type="sibTrans" cxnId="{EC7EF3FB-58AD-4C91-9B19-8793CBD3EE71}">
      <dgm:prSet/>
      <dgm:spPr/>
      <dgm:t>
        <a:bodyPr/>
        <a:lstStyle/>
        <a:p>
          <a:endParaRPr lang="en-US" sz="1800" b="1"/>
        </a:p>
      </dgm:t>
    </dgm:pt>
    <dgm:pt modelId="{E9A27F96-43DA-4790-BE5E-57F96BDA16EB}">
      <dgm:prSet custT="1"/>
      <dgm:spPr/>
      <dgm:t>
        <a:bodyPr lIns="0"/>
        <a:lstStyle/>
        <a:p>
          <a:r>
            <a:rPr lang="en-US" sz="1800" b="1" dirty="0"/>
            <a:t>May</a:t>
          </a:r>
        </a:p>
      </dgm:t>
    </dgm:pt>
    <dgm:pt modelId="{D93BD19A-95BD-4A28-A3BD-00BAF180D2F6}" type="parTrans" cxnId="{E8BFDDE9-8016-4774-8C59-660FEE36089B}">
      <dgm:prSet/>
      <dgm:spPr/>
      <dgm:t>
        <a:bodyPr/>
        <a:lstStyle/>
        <a:p>
          <a:endParaRPr lang="en-US" sz="1800" b="1"/>
        </a:p>
      </dgm:t>
    </dgm:pt>
    <dgm:pt modelId="{7AD4DE2D-BA4D-4C46-9638-4FA44619E22D}" type="sibTrans" cxnId="{E8BFDDE9-8016-4774-8C59-660FEE36089B}">
      <dgm:prSet/>
      <dgm:spPr/>
      <dgm:t>
        <a:bodyPr/>
        <a:lstStyle/>
        <a:p>
          <a:endParaRPr lang="en-US" sz="1800" b="1"/>
        </a:p>
      </dgm:t>
    </dgm:pt>
    <dgm:pt modelId="{D3B7CFAB-FD2B-48AB-AF7A-048C5ABFE0F7}">
      <dgm:prSet custT="1"/>
      <dgm:spPr/>
      <dgm:t>
        <a:bodyPr/>
        <a:lstStyle/>
        <a:p>
          <a:r>
            <a:rPr lang="en-US" sz="1800" b="1" dirty="0" smtClean="0"/>
            <a:t>Jun</a:t>
          </a:r>
          <a:endParaRPr lang="en-US" sz="1800" b="1" dirty="0"/>
        </a:p>
      </dgm:t>
    </dgm:pt>
    <dgm:pt modelId="{2BAA881E-FD7A-4682-BE36-06AE516507AD}" type="parTrans" cxnId="{25A5E4B6-D4F0-4E2B-AD5C-DE36BB3328A3}">
      <dgm:prSet/>
      <dgm:spPr/>
      <dgm:t>
        <a:bodyPr/>
        <a:lstStyle/>
        <a:p>
          <a:endParaRPr lang="en-US" sz="1800" b="1"/>
        </a:p>
      </dgm:t>
    </dgm:pt>
    <dgm:pt modelId="{0A09C53D-4346-45CA-A358-94F98C1BFE79}" type="sibTrans" cxnId="{25A5E4B6-D4F0-4E2B-AD5C-DE36BB3328A3}">
      <dgm:prSet/>
      <dgm:spPr/>
      <dgm:t>
        <a:bodyPr/>
        <a:lstStyle/>
        <a:p>
          <a:endParaRPr lang="en-US" sz="1800" b="1"/>
        </a:p>
      </dgm:t>
    </dgm:pt>
    <dgm:pt modelId="{9B07C0DE-189E-4838-941B-3938B86ABD89}">
      <dgm:prSet custT="1"/>
      <dgm:spPr/>
      <dgm:t>
        <a:bodyPr/>
        <a:lstStyle/>
        <a:p>
          <a:r>
            <a:rPr lang="en-US" sz="1800" b="1" dirty="0" smtClean="0"/>
            <a:t>Jul</a:t>
          </a:r>
          <a:endParaRPr lang="en-US" sz="1800" b="1" dirty="0"/>
        </a:p>
      </dgm:t>
    </dgm:pt>
    <dgm:pt modelId="{3286047A-6B54-45A6-A21A-20DC31D7F15D}" type="parTrans" cxnId="{A6F4B7C0-32B2-4DF0-B1CB-D835F8FEA122}">
      <dgm:prSet/>
      <dgm:spPr/>
      <dgm:t>
        <a:bodyPr/>
        <a:lstStyle/>
        <a:p>
          <a:endParaRPr lang="en-US" sz="1800" b="1"/>
        </a:p>
      </dgm:t>
    </dgm:pt>
    <dgm:pt modelId="{0E6A8346-BCE2-4480-9915-621C52718678}" type="sibTrans" cxnId="{A6F4B7C0-32B2-4DF0-B1CB-D835F8FEA122}">
      <dgm:prSet/>
      <dgm:spPr/>
      <dgm:t>
        <a:bodyPr/>
        <a:lstStyle/>
        <a:p>
          <a:endParaRPr lang="en-US" sz="1800" b="1"/>
        </a:p>
      </dgm:t>
    </dgm:pt>
    <dgm:pt modelId="{3B978E76-550C-490B-8484-449F194DAFBE}">
      <dgm:prSet phldrT="[Text]" custT="1"/>
      <dgm:spPr/>
      <dgm:t>
        <a:bodyPr/>
        <a:lstStyle/>
        <a:p>
          <a:r>
            <a:rPr lang="en-US" sz="1800" b="1" dirty="0" smtClean="0"/>
            <a:t> Feb</a:t>
          </a:r>
          <a:endParaRPr lang="en-US" sz="1800" b="1" dirty="0"/>
        </a:p>
      </dgm:t>
    </dgm:pt>
    <dgm:pt modelId="{E129D55A-ECF7-41D1-9AB8-08F4626D711F}" type="sibTrans" cxnId="{B1C8DDDD-EFB8-492C-88DF-5BCD11F6AC83}">
      <dgm:prSet/>
      <dgm:spPr/>
      <dgm:t>
        <a:bodyPr/>
        <a:lstStyle/>
        <a:p>
          <a:endParaRPr lang="en-US" sz="1800" b="1"/>
        </a:p>
      </dgm:t>
    </dgm:pt>
    <dgm:pt modelId="{80C3BB83-8E15-4303-A0C2-F7E9D35D103A}" type="parTrans" cxnId="{B1C8DDDD-EFB8-492C-88DF-5BCD11F6AC83}">
      <dgm:prSet/>
      <dgm:spPr/>
      <dgm:t>
        <a:bodyPr/>
        <a:lstStyle/>
        <a:p>
          <a:endParaRPr lang="en-US" sz="1800" b="1"/>
        </a:p>
      </dgm:t>
    </dgm:pt>
    <dgm:pt modelId="{BC4384D0-14E4-4845-AB00-A172C584DD98}" type="pres">
      <dgm:prSet presAssocID="{B7BFAB81-9C0A-4D4F-AA3E-F06EACEE7D6F}" presName="Name0" presStyleCnt="0">
        <dgm:presLayoutVars>
          <dgm:dir/>
          <dgm:resizeHandles val="exact"/>
        </dgm:presLayoutVars>
      </dgm:prSet>
      <dgm:spPr/>
      <dgm:t>
        <a:bodyPr/>
        <a:lstStyle/>
        <a:p>
          <a:endParaRPr lang="en-US"/>
        </a:p>
      </dgm:t>
    </dgm:pt>
    <dgm:pt modelId="{4F1D59E3-51BC-4673-AFE9-5EB4DC403731}" type="pres">
      <dgm:prSet presAssocID="{3B978E76-550C-490B-8484-449F194DAFBE}" presName="parTxOnly" presStyleLbl="node1" presStyleIdx="0" presStyleCnt="11">
        <dgm:presLayoutVars>
          <dgm:bulletEnabled val="1"/>
        </dgm:presLayoutVars>
      </dgm:prSet>
      <dgm:spPr/>
      <dgm:t>
        <a:bodyPr/>
        <a:lstStyle/>
        <a:p>
          <a:endParaRPr lang="en-US"/>
        </a:p>
      </dgm:t>
    </dgm:pt>
    <dgm:pt modelId="{AA078466-A590-4EA5-86A9-008D2359C5EF}" type="pres">
      <dgm:prSet presAssocID="{E129D55A-ECF7-41D1-9AB8-08F4626D711F}" presName="parSpace" presStyleCnt="0"/>
      <dgm:spPr/>
    </dgm:pt>
    <dgm:pt modelId="{7881ABEB-3ACB-4560-9474-A441FDE33D32}" type="pres">
      <dgm:prSet presAssocID="{43AE32FF-6A94-4CB5-8BFF-692CD0987D3B}" presName="parTxOnly" presStyleLbl="node1" presStyleIdx="1" presStyleCnt="11">
        <dgm:presLayoutVars>
          <dgm:bulletEnabled val="1"/>
        </dgm:presLayoutVars>
      </dgm:prSet>
      <dgm:spPr/>
      <dgm:t>
        <a:bodyPr/>
        <a:lstStyle/>
        <a:p>
          <a:endParaRPr lang="en-US"/>
        </a:p>
      </dgm:t>
    </dgm:pt>
    <dgm:pt modelId="{E14CB1FB-5818-4757-950E-A28DBB49B974}" type="pres">
      <dgm:prSet presAssocID="{1FAC7ECA-492C-45F6-804A-663E5559A2CD}" presName="parSpace" presStyleCnt="0"/>
      <dgm:spPr/>
    </dgm:pt>
    <dgm:pt modelId="{F8148997-A3B9-4D1A-AFD9-5669E120C2C5}" type="pres">
      <dgm:prSet presAssocID="{0DD93713-F813-47A6-A3B8-76D46D2A558D}" presName="parTxOnly" presStyleLbl="node1" presStyleIdx="2" presStyleCnt="11">
        <dgm:presLayoutVars>
          <dgm:bulletEnabled val="1"/>
        </dgm:presLayoutVars>
      </dgm:prSet>
      <dgm:spPr/>
      <dgm:t>
        <a:bodyPr/>
        <a:lstStyle/>
        <a:p>
          <a:endParaRPr lang="en-US"/>
        </a:p>
      </dgm:t>
    </dgm:pt>
    <dgm:pt modelId="{10147571-4268-4A1D-93C3-99202157513D}" type="pres">
      <dgm:prSet presAssocID="{DC2BA400-3316-4115-B5C3-61DE71AB625E}" presName="parSpace" presStyleCnt="0"/>
      <dgm:spPr/>
    </dgm:pt>
    <dgm:pt modelId="{A01B708F-B94D-48CA-A5A2-63D8FDB27303}" type="pres">
      <dgm:prSet presAssocID="{E9A27F96-43DA-4790-BE5E-57F96BDA16EB}" presName="parTxOnly" presStyleLbl="node1" presStyleIdx="3" presStyleCnt="11">
        <dgm:presLayoutVars>
          <dgm:bulletEnabled val="1"/>
        </dgm:presLayoutVars>
      </dgm:prSet>
      <dgm:spPr/>
      <dgm:t>
        <a:bodyPr/>
        <a:lstStyle/>
        <a:p>
          <a:endParaRPr lang="en-US"/>
        </a:p>
      </dgm:t>
    </dgm:pt>
    <dgm:pt modelId="{C75A727A-E133-4048-A5E8-126DAA68F1C6}" type="pres">
      <dgm:prSet presAssocID="{7AD4DE2D-BA4D-4C46-9638-4FA44619E22D}" presName="parSpace" presStyleCnt="0"/>
      <dgm:spPr/>
    </dgm:pt>
    <dgm:pt modelId="{508A051E-36D1-47A6-9D7B-7B3F19CFDDB0}" type="pres">
      <dgm:prSet presAssocID="{D3B7CFAB-FD2B-48AB-AF7A-048C5ABFE0F7}" presName="parTxOnly" presStyleLbl="node1" presStyleIdx="4" presStyleCnt="11">
        <dgm:presLayoutVars>
          <dgm:bulletEnabled val="1"/>
        </dgm:presLayoutVars>
      </dgm:prSet>
      <dgm:spPr/>
      <dgm:t>
        <a:bodyPr/>
        <a:lstStyle/>
        <a:p>
          <a:endParaRPr lang="en-US"/>
        </a:p>
      </dgm:t>
    </dgm:pt>
    <dgm:pt modelId="{33174778-3C5B-4FE6-B1F9-9FF11A825EC5}" type="pres">
      <dgm:prSet presAssocID="{0A09C53D-4346-45CA-A358-94F98C1BFE79}" presName="parSpace" presStyleCnt="0"/>
      <dgm:spPr/>
    </dgm:pt>
    <dgm:pt modelId="{7A985763-51A6-458C-B2EE-243BCDF17E62}" type="pres">
      <dgm:prSet presAssocID="{9B07C0DE-189E-4838-941B-3938B86ABD89}" presName="parTxOnly" presStyleLbl="node1" presStyleIdx="5" presStyleCnt="11">
        <dgm:presLayoutVars>
          <dgm:bulletEnabled val="1"/>
        </dgm:presLayoutVars>
      </dgm:prSet>
      <dgm:spPr/>
      <dgm:t>
        <a:bodyPr/>
        <a:lstStyle/>
        <a:p>
          <a:endParaRPr lang="en-US"/>
        </a:p>
      </dgm:t>
    </dgm:pt>
    <dgm:pt modelId="{6CE96CFE-77B2-401F-BD23-1B6DA34ADD11}" type="pres">
      <dgm:prSet presAssocID="{0E6A8346-BCE2-4480-9915-621C52718678}" presName="parSpace" presStyleCnt="0"/>
      <dgm:spPr/>
    </dgm:pt>
    <dgm:pt modelId="{95EAF78D-1E40-4165-819C-B4F956DF41CA}" type="pres">
      <dgm:prSet presAssocID="{76D59266-8A3E-41EC-A8F8-BE3133A49C02}" presName="parTxOnly" presStyleLbl="node1" presStyleIdx="6" presStyleCnt="11">
        <dgm:presLayoutVars>
          <dgm:bulletEnabled val="1"/>
        </dgm:presLayoutVars>
      </dgm:prSet>
      <dgm:spPr/>
      <dgm:t>
        <a:bodyPr/>
        <a:lstStyle/>
        <a:p>
          <a:endParaRPr lang="en-US"/>
        </a:p>
      </dgm:t>
    </dgm:pt>
    <dgm:pt modelId="{5CDD2EFD-2A56-4D2D-821F-5B93F5099F38}" type="pres">
      <dgm:prSet presAssocID="{DF9CC05D-1CE9-4E69-AB2F-E344C16BBA44}" presName="parSpace" presStyleCnt="0"/>
      <dgm:spPr/>
    </dgm:pt>
    <dgm:pt modelId="{B3B5BB86-1839-4595-A382-C94ADA6F0835}" type="pres">
      <dgm:prSet presAssocID="{19A76A7E-CAA3-4642-92C4-494F4DBD0AF6}" presName="parTxOnly" presStyleLbl="node1" presStyleIdx="7" presStyleCnt="11">
        <dgm:presLayoutVars>
          <dgm:bulletEnabled val="1"/>
        </dgm:presLayoutVars>
      </dgm:prSet>
      <dgm:spPr/>
      <dgm:t>
        <a:bodyPr/>
        <a:lstStyle/>
        <a:p>
          <a:endParaRPr lang="en-US"/>
        </a:p>
      </dgm:t>
    </dgm:pt>
    <dgm:pt modelId="{393C2833-472F-46FE-A498-1AC32EAB7980}" type="pres">
      <dgm:prSet presAssocID="{C1A2229F-BFE2-4FC9-AD9F-3756CAB16E8B}" presName="parSpace" presStyleCnt="0"/>
      <dgm:spPr/>
    </dgm:pt>
    <dgm:pt modelId="{3ACEDD41-D691-411F-A071-AED70AD8154A}" type="pres">
      <dgm:prSet presAssocID="{29286DE1-E970-437B-B110-AD06744D60DC}" presName="parTxOnly" presStyleLbl="node1" presStyleIdx="8" presStyleCnt="11">
        <dgm:presLayoutVars>
          <dgm:bulletEnabled val="1"/>
        </dgm:presLayoutVars>
      </dgm:prSet>
      <dgm:spPr/>
      <dgm:t>
        <a:bodyPr/>
        <a:lstStyle/>
        <a:p>
          <a:endParaRPr lang="en-US"/>
        </a:p>
      </dgm:t>
    </dgm:pt>
    <dgm:pt modelId="{D265D00D-7429-462D-AD89-2689BE439F68}" type="pres">
      <dgm:prSet presAssocID="{7FF75837-E625-4B96-B8B3-51530BB26162}" presName="parSpace" presStyleCnt="0"/>
      <dgm:spPr/>
    </dgm:pt>
    <dgm:pt modelId="{E540E843-687C-48D9-82D8-79EB69DF13A3}" type="pres">
      <dgm:prSet presAssocID="{FB94F8AB-31BD-4370-AF13-B269F0895AAB}" presName="parTxOnly" presStyleLbl="node1" presStyleIdx="9" presStyleCnt="11">
        <dgm:presLayoutVars>
          <dgm:bulletEnabled val="1"/>
        </dgm:presLayoutVars>
      </dgm:prSet>
      <dgm:spPr/>
      <dgm:t>
        <a:bodyPr/>
        <a:lstStyle/>
        <a:p>
          <a:endParaRPr lang="en-US"/>
        </a:p>
      </dgm:t>
    </dgm:pt>
    <dgm:pt modelId="{3F5A3E1D-107B-4AC2-A04F-DE9CF62EE8E4}" type="pres">
      <dgm:prSet presAssocID="{0959046B-D333-4D00-9BE9-DEADD7624C5A}" presName="parSpace" presStyleCnt="0"/>
      <dgm:spPr/>
    </dgm:pt>
    <dgm:pt modelId="{0720235D-5F7F-480B-8955-675F49E6FC3D}" type="pres">
      <dgm:prSet presAssocID="{8542FD17-F480-49D4-BC98-7752AB31011E}" presName="parTxOnly" presStyleLbl="node1" presStyleIdx="10" presStyleCnt="11">
        <dgm:presLayoutVars>
          <dgm:bulletEnabled val="1"/>
        </dgm:presLayoutVars>
      </dgm:prSet>
      <dgm:spPr/>
      <dgm:t>
        <a:bodyPr/>
        <a:lstStyle/>
        <a:p>
          <a:endParaRPr lang="en-US"/>
        </a:p>
      </dgm:t>
    </dgm:pt>
  </dgm:ptLst>
  <dgm:cxnLst>
    <dgm:cxn modelId="{B1C8DDDD-EFB8-492C-88DF-5BCD11F6AC83}" srcId="{B7BFAB81-9C0A-4D4F-AA3E-F06EACEE7D6F}" destId="{3B978E76-550C-490B-8484-449F194DAFBE}" srcOrd="0" destOrd="0" parTransId="{80C3BB83-8E15-4303-A0C2-F7E9D35D103A}" sibTransId="{E129D55A-ECF7-41D1-9AB8-08F4626D711F}"/>
    <dgm:cxn modelId="{C401D3DB-D0DE-4003-9455-57AD0B45D240}" type="presOf" srcId="{3B978E76-550C-490B-8484-449F194DAFBE}" destId="{4F1D59E3-51BC-4673-AFE9-5EB4DC403731}" srcOrd="0" destOrd="0" presId="urn:microsoft.com/office/officeart/2005/8/layout/hChevron3"/>
    <dgm:cxn modelId="{90EA224C-F684-42A4-B26B-2F7C7E3FCFC9}" type="presOf" srcId="{29286DE1-E970-437B-B110-AD06744D60DC}" destId="{3ACEDD41-D691-411F-A071-AED70AD8154A}" srcOrd="0" destOrd="0" presId="urn:microsoft.com/office/officeart/2005/8/layout/hChevron3"/>
    <dgm:cxn modelId="{D77EDE37-77D0-47A9-9C92-3647B16B293B}" type="presOf" srcId="{D3B7CFAB-FD2B-48AB-AF7A-048C5ABFE0F7}" destId="{508A051E-36D1-47A6-9D7B-7B3F19CFDDB0}" srcOrd="0" destOrd="0" presId="urn:microsoft.com/office/officeart/2005/8/layout/hChevron3"/>
    <dgm:cxn modelId="{F1B2057F-38C7-406D-9088-424805E2B271}" type="presOf" srcId="{0DD93713-F813-47A6-A3B8-76D46D2A558D}" destId="{F8148997-A3B9-4D1A-AFD9-5669E120C2C5}" srcOrd="0" destOrd="0" presId="urn:microsoft.com/office/officeart/2005/8/layout/hChevron3"/>
    <dgm:cxn modelId="{3E00E116-195F-4254-8395-F13BF92E8B91}" type="presOf" srcId="{9B07C0DE-189E-4838-941B-3938B86ABD89}" destId="{7A985763-51A6-458C-B2EE-243BCDF17E62}" srcOrd="0" destOrd="0" presId="urn:microsoft.com/office/officeart/2005/8/layout/hChevron3"/>
    <dgm:cxn modelId="{A03D44C6-743A-40D0-98F8-C9387B739281}" type="presOf" srcId="{19A76A7E-CAA3-4642-92C4-494F4DBD0AF6}" destId="{B3B5BB86-1839-4595-A382-C94ADA6F0835}" srcOrd="0" destOrd="0" presId="urn:microsoft.com/office/officeart/2005/8/layout/hChevron3"/>
    <dgm:cxn modelId="{A6F4B7C0-32B2-4DF0-B1CB-D835F8FEA122}" srcId="{B7BFAB81-9C0A-4D4F-AA3E-F06EACEE7D6F}" destId="{9B07C0DE-189E-4838-941B-3938B86ABD89}" srcOrd="5" destOrd="0" parTransId="{3286047A-6B54-45A6-A21A-20DC31D7F15D}" sibTransId="{0E6A8346-BCE2-4480-9915-621C52718678}"/>
    <dgm:cxn modelId="{CE89F431-DF4F-4F56-9FF8-9DEC4140E7CF}" srcId="{B7BFAB81-9C0A-4D4F-AA3E-F06EACEE7D6F}" destId="{19A76A7E-CAA3-4642-92C4-494F4DBD0AF6}" srcOrd="7" destOrd="0" parTransId="{726E5415-579D-42F0-88C3-AF1F15E1A90C}" sibTransId="{C1A2229F-BFE2-4FC9-AD9F-3756CAB16E8B}"/>
    <dgm:cxn modelId="{6E9E1138-E814-4B03-B14A-615B6A6D5188}" srcId="{B7BFAB81-9C0A-4D4F-AA3E-F06EACEE7D6F}" destId="{FB94F8AB-31BD-4370-AF13-B269F0895AAB}" srcOrd="9" destOrd="0" parTransId="{EFAE06E8-2967-47C1-92E3-6DD8D43EFB67}" sibTransId="{0959046B-D333-4D00-9BE9-DEADD7624C5A}"/>
    <dgm:cxn modelId="{77D408BA-9F73-458F-A620-4BEE9D3C2D9A}" type="presOf" srcId="{76D59266-8A3E-41EC-A8F8-BE3133A49C02}" destId="{95EAF78D-1E40-4165-819C-B4F956DF41CA}" srcOrd="0" destOrd="0" presId="urn:microsoft.com/office/officeart/2005/8/layout/hChevron3"/>
    <dgm:cxn modelId="{65052C5C-7E73-423B-ACEE-D55C082FEAE6}" type="presOf" srcId="{FB94F8AB-31BD-4370-AF13-B269F0895AAB}" destId="{E540E843-687C-48D9-82D8-79EB69DF13A3}" srcOrd="0" destOrd="0" presId="urn:microsoft.com/office/officeart/2005/8/layout/hChevron3"/>
    <dgm:cxn modelId="{E8BFDDE9-8016-4774-8C59-660FEE36089B}" srcId="{B7BFAB81-9C0A-4D4F-AA3E-F06EACEE7D6F}" destId="{E9A27F96-43DA-4790-BE5E-57F96BDA16EB}" srcOrd="3" destOrd="0" parTransId="{D93BD19A-95BD-4A28-A3BD-00BAF180D2F6}" sibTransId="{7AD4DE2D-BA4D-4C46-9638-4FA44619E22D}"/>
    <dgm:cxn modelId="{DE5AD074-E511-4C05-B61E-D99EC557203C}" type="presOf" srcId="{E9A27F96-43DA-4790-BE5E-57F96BDA16EB}" destId="{A01B708F-B94D-48CA-A5A2-63D8FDB27303}" srcOrd="0" destOrd="0" presId="urn:microsoft.com/office/officeart/2005/8/layout/hChevron3"/>
    <dgm:cxn modelId="{91BDCB65-5AA4-4439-9CC0-FEDCF19858D2}" type="presOf" srcId="{43AE32FF-6A94-4CB5-8BFF-692CD0987D3B}" destId="{7881ABEB-3ACB-4560-9474-A441FDE33D32}" srcOrd="0" destOrd="0" presId="urn:microsoft.com/office/officeart/2005/8/layout/hChevron3"/>
    <dgm:cxn modelId="{EC7EF3FB-58AD-4C91-9B19-8793CBD3EE71}" srcId="{B7BFAB81-9C0A-4D4F-AA3E-F06EACEE7D6F}" destId="{0DD93713-F813-47A6-A3B8-76D46D2A558D}" srcOrd="2" destOrd="0" parTransId="{54850A60-0BB0-4498-951D-5AE7DA2FBD4C}" sibTransId="{DC2BA400-3316-4115-B5C3-61DE71AB625E}"/>
    <dgm:cxn modelId="{E38BB731-5397-4745-9F02-179B4C88C792}" srcId="{B7BFAB81-9C0A-4D4F-AA3E-F06EACEE7D6F}" destId="{8542FD17-F480-49D4-BC98-7752AB31011E}" srcOrd="10" destOrd="0" parTransId="{8CA56C0A-68B3-43E0-9C32-5C33E9FCB7E0}" sibTransId="{2BDF7A4E-9CD5-4A90-B505-E15202E4D7C3}"/>
    <dgm:cxn modelId="{25A5E4B6-D4F0-4E2B-AD5C-DE36BB3328A3}" srcId="{B7BFAB81-9C0A-4D4F-AA3E-F06EACEE7D6F}" destId="{D3B7CFAB-FD2B-48AB-AF7A-048C5ABFE0F7}" srcOrd="4" destOrd="0" parTransId="{2BAA881E-FD7A-4682-BE36-06AE516507AD}" sibTransId="{0A09C53D-4346-45CA-A358-94F98C1BFE79}"/>
    <dgm:cxn modelId="{BE466AB3-24AC-41A6-9456-FDA60F23FAE7}" srcId="{B7BFAB81-9C0A-4D4F-AA3E-F06EACEE7D6F}" destId="{43AE32FF-6A94-4CB5-8BFF-692CD0987D3B}" srcOrd="1" destOrd="0" parTransId="{D4DF37F5-8234-43DC-B512-EE7DF49E504C}" sibTransId="{1FAC7ECA-492C-45F6-804A-663E5559A2CD}"/>
    <dgm:cxn modelId="{06A7BD22-0C65-438F-B018-EF701B6D133B}" srcId="{B7BFAB81-9C0A-4D4F-AA3E-F06EACEE7D6F}" destId="{76D59266-8A3E-41EC-A8F8-BE3133A49C02}" srcOrd="6" destOrd="0" parTransId="{04583E0F-3DC9-4D7A-B765-6CCCD16C0E2F}" sibTransId="{DF9CC05D-1CE9-4E69-AB2F-E344C16BBA44}"/>
    <dgm:cxn modelId="{1BD5282F-6824-4867-A822-A91A7770E170}" srcId="{B7BFAB81-9C0A-4D4F-AA3E-F06EACEE7D6F}" destId="{29286DE1-E970-437B-B110-AD06744D60DC}" srcOrd="8" destOrd="0" parTransId="{0227822D-4D08-4188-B6CE-6CA1F6793130}" sibTransId="{7FF75837-E625-4B96-B8B3-51530BB26162}"/>
    <dgm:cxn modelId="{0D9A376D-BD1F-43F7-876D-46778AEF2F5B}" type="presOf" srcId="{B7BFAB81-9C0A-4D4F-AA3E-F06EACEE7D6F}" destId="{BC4384D0-14E4-4845-AB00-A172C584DD98}" srcOrd="0" destOrd="0" presId="urn:microsoft.com/office/officeart/2005/8/layout/hChevron3"/>
    <dgm:cxn modelId="{9A3ADE5B-83C0-4000-83E7-DE7B6C67B0F8}" type="presOf" srcId="{8542FD17-F480-49D4-BC98-7752AB31011E}" destId="{0720235D-5F7F-480B-8955-675F49E6FC3D}" srcOrd="0" destOrd="0" presId="urn:microsoft.com/office/officeart/2005/8/layout/hChevron3"/>
    <dgm:cxn modelId="{BCA6E2D1-9214-46AD-9A00-07A6FB101A9C}" type="presParOf" srcId="{BC4384D0-14E4-4845-AB00-A172C584DD98}" destId="{4F1D59E3-51BC-4673-AFE9-5EB4DC403731}" srcOrd="0" destOrd="0" presId="urn:microsoft.com/office/officeart/2005/8/layout/hChevron3"/>
    <dgm:cxn modelId="{166F86FE-F6A7-472D-A88F-66D08A9519A7}" type="presParOf" srcId="{BC4384D0-14E4-4845-AB00-A172C584DD98}" destId="{AA078466-A590-4EA5-86A9-008D2359C5EF}" srcOrd="1" destOrd="0" presId="urn:microsoft.com/office/officeart/2005/8/layout/hChevron3"/>
    <dgm:cxn modelId="{FC173E0A-745F-420F-A06F-86A916D6B683}" type="presParOf" srcId="{BC4384D0-14E4-4845-AB00-A172C584DD98}" destId="{7881ABEB-3ACB-4560-9474-A441FDE33D32}" srcOrd="2" destOrd="0" presId="urn:microsoft.com/office/officeart/2005/8/layout/hChevron3"/>
    <dgm:cxn modelId="{297E609B-428E-4706-84E5-5BCAFB521278}" type="presParOf" srcId="{BC4384D0-14E4-4845-AB00-A172C584DD98}" destId="{E14CB1FB-5818-4757-950E-A28DBB49B974}" srcOrd="3" destOrd="0" presId="urn:microsoft.com/office/officeart/2005/8/layout/hChevron3"/>
    <dgm:cxn modelId="{E3280930-469D-491B-85F8-D928FF4D4A4D}" type="presParOf" srcId="{BC4384D0-14E4-4845-AB00-A172C584DD98}" destId="{F8148997-A3B9-4D1A-AFD9-5669E120C2C5}" srcOrd="4" destOrd="0" presId="urn:microsoft.com/office/officeart/2005/8/layout/hChevron3"/>
    <dgm:cxn modelId="{1384893A-0455-450C-9F81-B8ECD7EFEF41}" type="presParOf" srcId="{BC4384D0-14E4-4845-AB00-A172C584DD98}" destId="{10147571-4268-4A1D-93C3-99202157513D}" srcOrd="5" destOrd="0" presId="urn:microsoft.com/office/officeart/2005/8/layout/hChevron3"/>
    <dgm:cxn modelId="{A9C8482F-E778-4CCB-AA93-46DA1D16C443}" type="presParOf" srcId="{BC4384D0-14E4-4845-AB00-A172C584DD98}" destId="{A01B708F-B94D-48CA-A5A2-63D8FDB27303}" srcOrd="6" destOrd="0" presId="urn:microsoft.com/office/officeart/2005/8/layout/hChevron3"/>
    <dgm:cxn modelId="{F56E95A7-03AF-487D-9505-386017A79B24}" type="presParOf" srcId="{BC4384D0-14E4-4845-AB00-A172C584DD98}" destId="{C75A727A-E133-4048-A5E8-126DAA68F1C6}" srcOrd="7" destOrd="0" presId="urn:microsoft.com/office/officeart/2005/8/layout/hChevron3"/>
    <dgm:cxn modelId="{937E8A94-DABB-4B09-A859-18B5089B8BC8}" type="presParOf" srcId="{BC4384D0-14E4-4845-AB00-A172C584DD98}" destId="{508A051E-36D1-47A6-9D7B-7B3F19CFDDB0}" srcOrd="8" destOrd="0" presId="urn:microsoft.com/office/officeart/2005/8/layout/hChevron3"/>
    <dgm:cxn modelId="{F5682400-AF0D-4562-8C5D-020F135C8623}" type="presParOf" srcId="{BC4384D0-14E4-4845-AB00-A172C584DD98}" destId="{33174778-3C5B-4FE6-B1F9-9FF11A825EC5}" srcOrd="9" destOrd="0" presId="urn:microsoft.com/office/officeart/2005/8/layout/hChevron3"/>
    <dgm:cxn modelId="{E551C66C-7734-46F3-8559-D5E31B29B2B2}" type="presParOf" srcId="{BC4384D0-14E4-4845-AB00-A172C584DD98}" destId="{7A985763-51A6-458C-B2EE-243BCDF17E62}" srcOrd="10" destOrd="0" presId="urn:microsoft.com/office/officeart/2005/8/layout/hChevron3"/>
    <dgm:cxn modelId="{DF7750B7-E092-4824-B9DD-F40E550EC9A3}" type="presParOf" srcId="{BC4384D0-14E4-4845-AB00-A172C584DD98}" destId="{6CE96CFE-77B2-401F-BD23-1B6DA34ADD11}" srcOrd="11" destOrd="0" presId="urn:microsoft.com/office/officeart/2005/8/layout/hChevron3"/>
    <dgm:cxn modelId="{B7225AF6-6F54-43D1-A5C3-12D13D1B3EA0}" type="presParOf" srcId="{BC4384D0-14E4-4845-AB00-A172C584DD98}" destId="{95EAF78D-1E40-4165-819C-B4F956DF41CA}" srcOrd="12" destOrd="0" presId="urn:microsoft.com/office/officeart/2005/8/layout/hChevron3"/>
    <dgm:cxn modelId="{F31F71B4-4DA5-44C0-A7DB-36A3CBF814B9}" type="presParOf" srcId="{BC4384D0-14E4-4845-AB00-A172C584DD98}" destId="{5CDD2EFD-2A56-4D2D-821F-5B93F5099F38}" srcOrd="13" destOrd="0" presId="urn:microsoft.com/office/officeart/2005/8/layout/hChevron3"/>
    <dgm:cxn modelId="{128DF335-8FEB-4CB2-B8B9-7D6BEF66A1EB}" type="presParOf" srcId="{BC4384D0-14E4-4845-AB00-A172C584DD98}" destId="{B3B5BB86-1839-4595-A382-C94ADA6F0835}" srcOrd="14" destOrd="0" presId="urn:microsoft.com/office/officeart/2005/8/layout/hChevron3"/>
    <dgm:cxn modelId="{BE109BAF-3F10-475B-856A-A5D3AD5AC2E6}" type="presParOf" srcId="{BC4384D0-14E4-4845-AB00-A172C584DD98}" destId="{393C2833-472F-46FE-A498-1AC32EAB7980}" srcOrd="15" destOrd="0" presId="urn:microsoft.com/office/officeart/2005/8/layout/hChevron3"/>
    <dgm:cxn modelId="{8636844A-761D-478A-A8F0-C0A1FBD38A06}" type="presParOf" srcId="{BC4384D0-14E4-4845-AB00-A172C584DD98}" destId="{3ACEDD41-D691-411F-A071-AED70AD8154A}" srcOrd="16" destOrd="0" presId="urn:microsoft.com/office/officeart/2005/8/layout/hChevron3"/>
    <dgm:cxn modelId="{FB322959-4A87-4F53-B6D0-0BA04AAC4AFC}" type="presParOf" srcId="{BC4384D0-14E4-4845-AB00-A172C584DD98}" destId="{D265D00D-7429-462D-AD89-2689BE439F68}" srcOrd="17" destOrd="0" presId="urn:microsoft.com/office/officeart/2005/8/layout/hChevron3"/>
    <dgm:cxn modelId="{1528400B-27AA-4E02-AAD2-DFB0DC5AD1BF}" type="presParOf" srcId="{BC4384D0-14E4-4845-AB00-A172C584DD98}" destId="{E540E843-687C-48D9-82D8-79EB69DF13A3}" srcOrd="18" destOrd="0" presId="urn:microsoft.com/office/officeart/2005/8/layout/hChevron3"/>
    <dgm:cxn modelId="{F9FF7E11-E65F-4B3A-83D4-5179AC9B4CA1}" type="presParOf" srcId="{BC4384D0-14E4-4845-AB00-A172C584DD98}" destId="{3F5A3E1D-107B-4AC2-A04F-DE9CF62EE8E4}" srcOrd="19" destOrd="0" presId="urn:microsoft.com/office/officeart/2005/8/layout/hChevron3"/>
    <dgm:cxn modelId="{605D59EB-ADF0-4CA5-844B-4E625508D781}" type="presParOf" srcId="{BC4384D0-14E4-4845-AB00-A172C584DD98}" destId="{0720235D-5F7F-480B-8955-675F49E6FC3D}" srcOrd="2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BFAB81-9C0A-4D4F-AA3E-F06EACEE7D6F}" type="doc">
      <dgm:prSet loTypeId="urn:microsoft.com/office/officeart/2005/8/layout/hChevron3" loCatId="process" qsTypeId="urn:microsoft.com/office/officeart/2005/8/quickstyle/simple5" qsCatId="simple" csTypeId="urn:microsoft.com/office/officeart/2005/8/colors/accent1_2" csCatId="accent1" phldr="1"/>
      <dgm:spPr/>
      <dgm:t>
        <a:bodyPr/>
        <a:lstStyle/>
        <a:p>
          <a:endParaRPr lang="en-US"/>
        </a:p>
      </dgm:t>
    </dgm:pt>
    <dgm:pt modelId="{43AE32FF-6A94-4CB5-8BFF-692CD0987D3B}">
      <dgm:prSet custT="1"/>
      <dgm:spPr/>
      <dgm:t>
        <a:bodyPr lIns="0" rIns="0"/>
        <a:lstStyle/>
        <a:p>
          <a:r>
            <a:rPr lang="en-US" sz="1800" b="1" dirty="0"/>
            <a:t>Mar</a:t>
          </a:r>
        </a:p>
      </dgm:t>
    </dgm:pt>
    <dgm:pt modelId="{D4DF37F5-8234-43DC-B512-EE7DF49E504C}" type="parTrans" cxnId="{BE466AB3-24AC-41A6-9456-FDA60F23FAE7}">
      <dgm:prSet/>
      <dgm:spPr/>
      <dgm:t>
        <a:bodyPr/>
        <a:lstStyle/>
        <a:p>
          <a:endParaRPr lang="en-US" sz="1800" b="1"/>
        </a:p>
      </dgm:t>
    </dgm:pt>
    <dgm:pt modelId="{1FAC7ECA-492C-45F6-804A-663E5559A2CD}" type="sibTrans" cxnId="{BE466AB3-24AC-41A6-9456-FDA60F23FAE7}">
      <dgm:prSet/>
      <dgm:spPr/>
      <dgm:t>
        <a:bodyPr/>
        <a:lstStyle/>
        <a:p>
          <a:endParaRPr lang="en-US" sz="1800" b="1"/>
        </a:p>
      </dgm:t>
    </dgm:pt>
    <dgm:pt modelId="{8542FD17-F480-49D4-BC98-7752AB31011E}">
      <dgm:prSet custT="1"/>
      <dgm:spPr/>
      <dgm:t>
        <a:bodyPr/>
        <a:lstStyle/>
        <a:p>
          <a:r>
            <a:rPr lang="en-US" sz="1800" b="1" dirty="0" smtClean="0"/>
            <a:t>…</a:t>
          </a:r>
          <a:endParaRPr lang="en-US" sz="1800" b="1" dirty="0"/>
        </a:p>
      </dgm:t>
    </dgm:pt>
    <dgm:pt modelId="{8CA56C0A-68B3-43E0-9C32-5C33E9FCB7E0}" type="parTrans" cxnId="{E38BB731-5397-4745-9F02-179B4C88C792}">
      <dgm:prSet/>
      <dgm:spPr/>
      <dgm:t>
        <a:bodyPr/>
        <a:lstStyle/>
        <a:p>
          <a:endParaRPr lang="en-US" sz="1800" b="1"/>
        </a:p>
      </dgm:t>
    </dgm:pt>
    <dgm:pt modelId="{2BDF7A4E-9CD5-4A90-B505-E15202E4D7C3}" type="sibTrans" cxnId="{E38BB731-5397-4745-9F02-179B4C88C792}">
      <dgm:prSet/>
      <dgm:spPr/>
      <dgm:t>
        <a:bodyPr/>
        <a:lstStyle/>
        <a:p>
          <a:endParaRPr lang="en-US" sz="1800" b="1"/>
        </a:p>
      </dgm:t>
    </dgm:pt>
    <dgm:pt modelId="{0DD93713-F813-47A6-A3B8-76D46D2A558D}">
      <dgm:prSet custT="1"/>
      <dgm:spPr/>
      <dgm:t>
        <a:bodyPr/>
        <a:lstStyle/>
        <a:p>
          <a:r>
            <a:rPr lang="en-US" sz="1800" b="1" dirty="0"/>
            <a:t>Apr</a:t>
          </a:r>
        </a:p>
      </dgm:t>
    </dgm:pt>
    <dgm:pt modelId="{54850A60-0BB0-4498-951D-5AE7DA2FBD4C}" type="parTrans" cxnId="{EC7EF3FB-58AD-4C91-9B19-8793CBD3EE71}">
      <dgm:prSet/>
      <dgm:spPr/>
      <dgm:t>
        <a:bodyPr/>
        <a:lstStyle/>
        <a:p>
          <a:endParaRPr lang="en-US" sz="1800" b="1"/>
        </a:p>
      </dgm:t>
    </dgm:pt>
    <dgm:pt modelId="{DC2BA400-3316-4115-B5C3-61DE71AB625E}" type="sibTrans" cxnId="{EC7EF3FB-58AD-4C91-9B19-8793CBD3EE71}">
      <dgm:prSet/>
      <dgm:spPr/>
      <dgm:t>
        <a:bodyPr/>
        <a:lstStyle/>
        <a:p>
          <a:endParaRPr lang="en-US" sz="1800" b="1"/>
        </a:p>
      </dgm:t>
    </dgm:pt>
    <dgm:pt modelId="{E9A27F96-43DA-4790-BE5E-57F96BDA16EB}">
      <dgm:prSet custT="1"/>
      <dgm:spPr/>
      <dgm:t>
        <a:bodyPr lIns="0"/>
        <a:lstStyle/>
        <a:p>
          <a:r>
            <a:rPr lang="en-US" sz="1800" b="1" dirty="0"/>
            <a:t>May</a:t>
          </a:r>
        </a:p>
      </dgm:t>
    </dgm:pt>
    <dgm:pt modelId="{D93BD19A-95BD-4A28-A3BD-00BAF180D2F6}" type="parTrans" cxnId="{E8BFDDE9-8016-4774-8C59-660FEE36089B}">
      <dgm:prSet/>
      <dgm:spPr/>
      <dgm:t>
        <a:bodyPr/>
        <a:lstStyle/>
        <a:p>
          <a:endParaRPr lang="en-US" sz="1800" b="1"/>
        </a:p>
      </dgm:t>
    </dgm:pt>
    <dgm:pt modelId="{7AD4DE2D-BA4D-4C46-9638-4FA44619E22D}" type="sibTrans" cxnId="{E8BFDDE9-8016-4774-8C59-660FEE36089B}">
      <dgm:prSet/>
      <dgm:spPr/>
      <dgm:t>
        <a:bodyPr/>
        <a:lstStyle/>
        <a:p>
          <a:endParaRPr lang="en-US" sz="1800" b="1"/>
        </a:p>
      </dgm:t>
    </dgm:pt>
    <dgm:pt modelId="{D3B7CFAB-FD2B-48AB-AF7A-048C5ABFE0F7}">
      <dgm:prSet custT="1"/>
      <dgm:spPr/>
      <dgm:t>
        <a:bodyPr/>
        <a:lstStyle/>
        <a:p>
          <a:r>
            <a:rPr lang="en-US" sz="1800" b="1" dirty="0" smtClean="0"/>
            <a:t>Jun</a:t>
          </a:r>
          <a:endParaRPr lang="en-US" sz="1800" b="1" dirty="0"/>
        </a:p>
      </dgm:t>
    </dgm:pt>
    <dgm:pt modelId="{2BAA881E-FD7A-4682-BE36-06AE516507AD}" type="parTrans" cxnId="{25A5E4B6-D4F0-4E2B-AD5C-DE36BB3328A3}">
      <dgm:prSet/>
      <dgm:spPr/>
      <dgm:t>
        <a:bodyPr/>
        <a:lstStyle/>
        <a:p>
          <a:endParaRPr lang="en-US" sz="1800" b="1"/>
        </a:p>
      </dgm:t>
    </dgm:pt>
    <dgm:pt modelId="{0A09C53D-4346-45CA-A358-94F98C1BFE79}" type="sibTrans" cxnId="{25A5E4B6-D4F0-4E2B-AD5C-DE36BB3328A3}">
      <dgm:prSet/>
      <dgm:spPr/>
      <dgm:t>
        <a:bodyPr/>
        <a:lstStyle/>
        <a:p>
          <a:endParaRPr lang="en-US" sz="1800" b="1"/>
        </a:p>
      </dgm:t>
    </dgm:pt>
    <dgm:pt modelId="{3B978E76-550C-490B-8484-449F194DAFBE}">
      <dgm:prSet phldrT="[Text]" custT="1"/>
      <dgm:spPr/>
      <dgm:t>
        <a:bodyPr/>
        <a:lstStyle/>
        <a:p>
          <a:r>
            <a:rPr lang="en-US" sz="1800" b="1" dirty="0" smtClean="0"/>
            <a:t>Feb</a:t>
          </a:r>
          <a:endParaRPr lang="en-US" sz="1800" b="1" dirty="0"/>
        </a:p>
      </dgm:t>
    </dgm:pt>
    <dgm:pt modelId="{E129D55A-ECF7-41D1-9AB8-08F4626D711F}" type="sibTrans" cxnId="{B1C8DDDD-EFB8-492C-88DF-5BCD11F6AC83}">
      <dgm:prSet/>
      <dgm:spPr/>
      <dgm:t>
        <a:bodyPr/>
        <a:lstStyle/>
        <a:p>
          <a:endParaRPr lang="en-US" sz="1800" b="1"/>
        </a:p>
      </dgm:t>
    </dgm:pt>
    <dgm:pt modelId="{80C3BB83-8E15-4303-A0C2-F7E9D35D103A}" type="parTrans" cxnId="{B1C8DDDD-EFB8-492C-88DF-5BCD11F6AC83}">
      <dgm:prSet/>
      <dgm:spPr/>
      <dgm:t>
        <a:bodyPr/>
        <a:lstStyle/>
        <a:p>
          <a:endParaRPr lang="en-US" sz="1800" b="1"/>
        </a:p>
      </dgm:t>
    </dgm:pt>
    <dgm:pt modelId="{A6BED2DC-948E-40D6-885A-5580877C5917}">
      <dgm:prSet phldrT="[Text]" custT="1"/>
      <dgm:spPr/>
      <dgm:t>
        <a:bodyPr/>
        <a:lstStyle/>
        <a:p>
          <a:r>
            <a:rPr lang="en-US" sz="1800" b="1" dirty="0" smtClean="0"/>
            <a:t>Jan</a:t>
          </a:r>
          <a:endParaRPr lang="en-US" sz="1800" b="1" dirty="0"/>
        </a:p>
      </dgm:t>
    </dgm:pt>
    <dgm:pt modelId="{DBC69413-8E32-4009-B994-C6211344CFFD}" type="parTrans" cxnId="{E8B423CC-195D-4B75-B8AD-BE122BEA97F4}">
      <dgm:prSet/>
      <dgm:spPr/>
      <dgm:t>
        <a:bodyPr/>
        <a:lstStyle/>
        <a:p>
          <a:endParaRPr lang="en-US"/>
        </a:p>
      </dgm:t>
    </dgm:pt>
    <dgm:pt modelId="{1E4C7A8A-3C84-4581-A967-B2509C946F3F}" type="sibTrans" cxnId="{E8B423CC-195D-4B75-B8AD-BE122BEA97F4}">
      <dgm:prSet/>
      <dgm:spPr/>
      <dgm:t>
        <a:bodyPr/>
        <a:lstStyle/>
        <a:p>
          <a:endParaRPr lang="en-US"/>
        </a:p>
      </dgm:t>
    </dgm:pt>
    <dgm:pt modelId="{BC4384D0-14E4-4845-AB00-A172C584DD98}" type="pres">
      <dgm:prSet presAssocID="{B7BFAB81-9C0A-4D4F-AA3E-F06EACEE7D6F}" presName="Name0" presStyleCnt="0">
        <dgm:presLayoutVars>
          <dgm:dir/>
          <dgm:resizeHandles val="exact"/>
        </dgm:presLayoutVars>
      </dgm:prSet>
      <dgm:spPr/>
      <dgm:t>
        <a:bodyPr/>
        <a:lstStyle/>
        <a:p>
          <a:endParaRPr lang="en-US"/>
        </a:p>
      </dgm:t>
    </dgm:pt>
    <dgm:pt modelId="{FD986199-E652-4D4B-893F-D18DD2974AC0}" type="pres">
      <dgm:prSet presAssocID="{A6BED2DC-948E-40D6-885A-5580877C5917}" presName="parTxOnly" presStyleLbl="node1" presStyleIdx="0" presStyleCnt="7">
        <dgm:presLayoutVars>
          <dgm:bulletEnabled val="1"/>
        </dgm:presLayoutVars>
      </dgm:prSet>
      <dgm:spPr/>
      <dgm:t>
        <a:bodyPr/>
        <a:lstStyle/>
        <a:p>
          <a:endParaRPr lang="en-US"/>
        </a:p>
      </dgm:t>
    </dgm:pt>
    <dgm:pt modelId="{44EC2D63-122B-46AA-A77E-B9765AA5AA3D}" type="pres">
      <dgm:prSet presAssocID="{1E4C7A8A-3C84-4581-A967-B2509C946F3F}" presName="parSpace" presStyleCnt="0"/>
      <dgm:spPr/>
    </dgm:pt>
    <dgm:pt modelId="{4F1D59E3-51BC-4673-AFE9-5EB4DC403731}" type="pres">
      <dgm:prSet presAssocID="{3B978E76-550C-490B-8484-449F194DAFBE}" presName="parTxOnly" presStyleLbl="node1" presStyleIdx="1" presStyleCnt="7">
        <dgm:presLayoutVars>
          <dgm:bulletEnabled val="1"/>
        </dgm:presLayoutVars>
      </dgm:prSet>
      <dgm:spPr/>
      <dgm:t>
        <a:bodyPr/>
        <a:lstStyle/>
        <a:p>
          <a:endParaRPr lang="en-US"/>
        </a:p>
      </dgm:t>
    </dgm:pt>
    <dgm:pt modelId="{AA078466-A590-4EA5-86A9-008D2359C5EF}" type="pres">
      <dgm:prSet presAssocID="{E129D55A-ECF7-41D1-9AB8-08F4626D711F}" presName="parSpace" presStyleCnt="0"/>
      <dgm:spPr/>
    </dgm:pt>
    <dgm:pt modelId="{7881ABEB-3ACB-4560-9474-A441FDE33D32}" type="pres">
      <dgm:prSet presAssocID="{43AE32FF-6A94-4CB5-8BFF-692CD0987D3B}" presName="parTxOnly" presStyleLbl="node1" presStyleIdx="2" presStyleCnt="7">
        <dgm:presLayoutVars>
          <dgm:bulletEnabled val="1"/>
        </dgm:presLayoutVars>
      </dgm:prSet>
      <dgm:spPr/>
      <dgm:t>
        <a:bodyPr/>
        <a:lstStyle/>
        <a:p>
          <a:endParaRPr lang="en-US"/>
        </a:p>
      </dgm:t>
    </dgm:pt>
    <dgm:pt modelId="{E14CB1FB-5818-4757-950E-A28DBB49B974}" type="pres">
      <dgm:prSet presAssocID="{1FAC7ECA-492C-45F6-804A-663E5559A2CD}" presName="parSpace" presStyleCnt="0"/>
      <dgm:spPr/>
    </dgm:pt>
    <dgm:pt modelId="{F8148997-A3B9-4D1A-AFD9-5669E120C2C5}" type="pres">
      <dgm:prSet presAssocID="{0DD93713-F813-47A6-A3B8-76D46D2A558D}" presName="parTxOnly" presStyleLbl="node1" presStyleIdx="3" presStyleCnt="7">
        <dgm:presLayoutVars>
          <dgm:bulletEnabled val="1"/>
        </dgm:presLayoutVars>
      </dgm:prSet>
      <dgm:spPr/>
      <dgm:t>
        <a:bodyPr/>
        <a:lstStyle/>
        <a:p>
          <a:endParaRPr lang="en-US"/>
        </a:p>
      </dgm:t>
    </dgm:pt>
    <dgm:pt modelId="{10147571-4268-4A1D-93C3-99202157513D}" type="pres">
      <dgm:prSet presAssocID="{DC2BA400-3316-4115-B5C3-61DE71AB625E}" presName="parSpace" presStyleCnt="0"/>
      <dgm:spPr/>
    </dgm:pt>
    <dgm:pt modelId="{A01B708F-B94D-48CA-A5A2-63D8FDB27303}" type="pres">
      <dgm:prSet presAssocID="{E9A27F96-43DA-4790-BE5E-57F96BDA16EB}" presName="parTxOnly" presStyleLbl="node1" presStyleIdx="4" presStyleCnt="7">
        <dgm:presLayoutVars>
          <dgm:bulletEnabled val="1"/>
        </dgm:presLayoutVars>
      </dgm:prSet>
      <dgm:spPr/>
      <dgm:t>
        <a:bodyPr/>
        <a:lstStyle/>
        <a:p>
          <a:endParaRPr lang="en-US"/>
        </a:p>
      </dgm:t>
    </dgm:pt>
    <dgm:pt modelId="{C75A727A-E133-4048-A5E8-126DAA68F1C6}" type="pres">
      <dgm:prSet presAssocID="{7AD4DE2D-BA4D-4C46-9638-4FA44619E22D}" presName="parSpace" presStyleCnt="0"/>
      <dgm:spPr/>
    </dgm:pt>
    <dgm:pt modelId="{508A051E-36D1-47A6-9D7B-7B3F19CFDDB0}" type="pres">
      <dgm:prSet presAssocID="{D3B7CFAB-FD2B-48AB-AF7A-048C5ABFE0F7}" presName="parTxOnly" presStyleLbl="node1" presStyleIdx="5" presStyleCnt="7">
        <dgm:presLayoutVars>
          <dgm:bulletEnabled val="1"/>
        </dgm:presLayoutVars>
      </dgm:prSet>
      <dgm:spPr/>
      <dgm:t>
        <a:bodyPr/>
        <a:lstStyle/>
        <a:p>
          <a:endParaRPr lang="en-US"/>
        </a:p>
      </dgm:t>
    </dgm:pt>
    <dgm:pt modelId="{33174778-3C5B-4FE6-B1F9-9FF11A825EC5}" type="pres">
      <dgm:prSet presAssocID="{0A09C53D-4346-45CA-A358-94F98C1BFE79}" presName="parSpace" presStyleCnt="0"/>
      <dgm:spPr/>
    </dgm:pt>
    <dgm:pt modelId="{0720235D-5F7F-480B-8955-675F49E6FC3D}" type="pres">
      <dgm:prSet presAssocID="{8542FD17-F480-49D4-BC98-7752AB31011E}" presName="parTxOnly" presStyleLbl="node1" presStyleIdx="6" presStyleCnt="7">
        <dgm:presLayoutVars>
          <dgm:bulletEnabled val="1"/>
        </dgm:presLayoutVars>
      </dgm:prSet>
      <dgm:spPr/>
      <dgm:t>
        <a:bodyPr/>
        <a:lstStyle/>
        <a:p>
          <a:endParaRPr lang="en-US"/>
        </a:p>
      </dgm:t>
    </dgm:pt>
  </dgm:ptLst>
  <dgm:cxnLst>
    <dgm:cxn modelId="{25A5E4B6-D4F0-4E2B-AD5C-DE36BB3328A3}" srcId="{B7BFAB81-9C0A-4D4F-AA3E-F06EACEE7D6F}" destId="{D3B7CFAB-FD2B-48AB-AF7A-048C5ABFE0F7}" srcOrd="5" destOrd="0" parTransId="{2BAA881E-FD7A-4682-BE36-06AE516507AD}" sibTransId="{0A09C53D-4346-45CA-A358-94F98C1BFE79}"/>
    <dgm:cxn modelId="{C2445B30-2D52-4A6F-9285-3D08979EBCDF}" type="presOf" srcId="{0DD93713-F813-47A6-A3B8-76D46D2A558D}" destId="{F8148997-A3B9-4D1A-AFD9-5669E120C2C5}" srcOrd="0" destOrd="0" presId="urn:microsoft.com/office/officeart/2005/8/layout/hChevron3"/>
    <dgm:cxn modelId="{2C67755D-0891-49D4-976E-A12E3D91FE6D}" type="presOf" srcId="{D3B7CFAB-FD2B-48AB-AF7A-048C5ABFE0F7}" destId="{508A051E-36D1-47A6-9D7B-7B3F19CFDDB0}" srcOrd="0" destOrd="0" presId="urn:microsoft.com/office/officeart/2005/8/layout/hChevron3"/>
    <dgm:cxn modelId="{FB671FF7-A03A-439F-B288-145B454820F5}" type="presOf" srcId="{43AE32FF-6A94-4CB5-8BFF-692CD0987D3B}" destId="{7881ABEB-3ACB-4560-9474-A441FDE33D32}" srcOrd="0" destOrd="0" presId="urn:microsoft.com/office/officeart/2005/8/layout/hChevron3"/>
    <dgm:cxn modelId="{E38BB731-5397-4745-9F02-179B4C88C792}" srcId="{B7BFAB81-9C0A-4D4F-AA3E-F06EACEE7D6F}" destId="{8542FD17-F480-49D4-BC98-7752AB31011E}" srcOrd="6" destOrd="0" parTransId="{8CA56C0A-68B3-43E0-9C32-5C33E9FCB7E0}" sibTransId="{2BDF7A4E-9CD5-4A90-B505-E15202E4D7C3}"/>
    <dgm:cxn modelId="{EC7EF3FB-58AD-4C91-9B19-8793CBD3EE71}" srcId="{B7BFAB81-9C0A-4D4F-AA3E-F06EACEE7D6F}" destId="{0DD93713-F813-47A6-A3B8-76D46D2A558D}" srcOrd="3" destOrd="0" parTransId="{54850A60-0BB0-4498-951D-5AE7DA2FBD4C}" sibTransId="{DC2BA400-3316-4115-B5C3-61DE71AB625E}"/>
    <dgm:cxn modelId="{BE466AB3-24AC-41A6-9456-FDA60F23FAE7}" srcId="{B7BFAB81-9C0A-4D4F-AA3E-F06EACEE7D6F}" destId="{43AE32FF-6A94-4CB5-8BFF-692CD0987D3B}" srcOrd="2" destOrd="0" parTransId="{D4DF37F5-8234-43DC-B512-EE7DF49E504C}" sibTransId="{1FAC7ECA-492C-45F6-804A-663E5559A2CD}"/>
    <dgm:cxn modelId="{16396F3B-71FB-4D3B-B355-A0F5D2805FFF}" type="presOf" srcId="{3B978E76-550C-490B-8484-449F194DAFBE}" destId="{4F1D59E3-51BC-4673-AFE9-5EB4DC403731}" srcOrd="0" destOrd="0" presId="urn:microsoft.com/office/officeart/2005/8/layout/hChevron3"/>
    <dgm:cxn modelId="{014E905C-F933-4BB7-8758-A58EA900F81E}" type="presOf" srcId="{A6BED2DC-948E-40D6-885A-5580877C5917}" destId="{FD986199-E652-4D4B-893F-D18DD2974AC0}" srcOrd="0" destOrd="0" presId="urn:microsoft.com/office/officeart/2005/8/layout/hChevron3"/>
    <dgm:cxn modelId="{B1C8DDDD-EFB8-492C-88DF-5BCD11F6AC83}" srcId="{B7BFAB81-9C0A-4D4F-AA3E-F06EACEE7D6F}" destId="{3B978E76-550C-490B-8484-449F194DAFBE}" srcOrd="1" destOrd="0" parTransId="{80C3BB83-8E15-4303-A0C2-F7E9D35D103A}" sibTransId="{E129D55A-ECF7-41D1-9AB8-08F4626D711F}"/>
    <dgm:cxn modelId="{E8B423CC-195D-4B75-B8AD-BE122BEA97F4}" srcId="{B7BFAB81-9C0A-4D4F-AA3E-F06EACEE7D6F}" destId="{A6BED2DC-948E-40D6-885A-5580877C5917}" srcOrd="0" destOrd="0" parTransId="{DBC69413-8E32-4009-B994-C6211344CFFD}" sibTransId="{1E4C7A8A-3C84-4581-A967-B2509C946F3F}"/>
    <dgm:cxn modelId="{E8BFDDE9-8016-4774-8C59-660FEE36089B}" srcId="{B7BFAB81-9C0A-4D4F-AA3E-F06EACEE7D6F}" destId="{E9A27F96-43DA-4790-BE5E-57F96BDA16EB}" srcOrd="4" destOrd="0" parTransId="{D93BD19A-95BD-4A28-A3BD-00BAF180D2F6}" sibTransId="{7AD4DE2D-BA4D-4C46-9638-4FA44619E22D}"/>
    <dgm:cxn modelId="{5DE342B2-07EB-4E44-92D8-705693000DA3}" type="presOf" srcId="{E9A27F96-43DA-4790-BE5E-57F96BDA16EB}" destId="{A01B708F-B94D-48CA-A5A2-63D8FDB27303}" srcOrd="0" destOrd="0" presId="urn:microsoft.com/office/officeart/2005/8/layout/hChevron3"/>
    <dgm:cxn modelId="{CE582C30-7588-46E8-8958-08385A7993C5}" type="presOf" srcId="{B7BFAB81-9C0A-4D4F-AA3E-F06EACEE7D6F}" destId="{BC4384D0-14E4-4845-AB00-A172C584DD98}" srcOrd="0" destOrd="0" presId="urn:microsoft.com/office/officeart/2005/8/layout/hChevron3"/>
    <dgm:cxn modelId="{9CEDEB7C-FD34-4F74-AF08-36205EDEC6B8}" type="presOf" srcId="{8542FD17-F480-49D4-BC98-7752AB31011E}" destId="{0720235D-5F7F-480B-8955-675F49E6FC3D}" srcOrd="0" destOrd="0" presId="urn:microsoft.com/office/officeart/2005/8/layout/hChevron3"/>
    <dgm:cxn modelId="{6439FB81-36D0-4ABF-8E34-A709BCD57EBC}" type="presParOf" srcId="{BC4384D0-14E4-4845-AB00-A172C584DD98}" destId="{FD986199-E652-4D4B-893F-D18DD2974AC0}" srcOrd="0" destOrd="0" presId="urn:microsoft.com/office/officeart/2005/8/layout/hChevron3"/>
    <dgm:cxn modelId="{509013F4-B31A-45A4-8A64-F48C6C57CAF3}" type="presParOf" srcId="{BC4384D0-14E4-4845-AB00-A172C584DD98}" destId="{44EC2D63-122B-46AA-A77E-B9765AA5AA3D}" srcOrd="1" destOrd="0" presId="urn:microsoft.com/office/officeart/2005/8/layout/hChevron3"/>
    <dgm:cxn modelId="{B91CE905-DB4B-4630-B69C-36C724E7E0D4}" type="presParOf" srcId="{BC4384D0-14E4-4845-AB00-A172C584DD98}" destId="{4F1D59E3-51BC-4673-AFE9-5EB4DC403731}" srcOrd="2" destOrd="0" presId="urn:microsoft.com/office/officeart/2005/8/layout/hChevron3"/>
    <dgm:cxn modelId="{AE6A1585-A8DB-4163-974E-24F9E7067679}" type="presParOf" srcId="{BC4384D0-14E4-4845-AB00-A172C584DD98}" destId="{AA078466-A590-4EA5-86A9-008D2359C5EF}" srcOrd="3" destOrd="0" presId="urn:microsoft.com/office/officeart/2005/8/layout/hChevron3"/>
    <dgm:cxn modelId="{2523C1B3-654F-49CD-867C-C65A1D3AAE35}" type="presParOf" srcId="{BC4384D0-14E4-4845-AB00-A172C584DD98}" destId="{7881ABEB-3ACB-4560-9474-A441FDE33D32}" srcOrd="4" destOrd="0" presId="urn:microsoft.com/office/officeart/2005/8/layout/hChevron3"/>
    <dgm:cxn modelId="{228E7205-9F95-4299-8583-7B0A55EED55C}" type="presParOf" srcId="{BC4384D0-14E4-4845-AB00-A172C584DD98}" destId="{E14CB1FB-5818-4757-950E-A28DBB49B974}" srcOrd="5" destOrd="0" presId="urn:microsoft.com/office/officeart/2005/8/layout/hChevron3"/>
    <dgm:cxn modelId="{89C09A49-003D-4045-896C-7EC437790241}" type="presParOf" srcId="{BC4384D0-14E4-4845-AB00-A172C584DD98}" destId="{F8148997-A3B9-4D1A-AFD9-5669E120C2C5}" srcOrd="6" destOrd="0" presId="urn:microsoft.com/office/officeart/2005/8/layout/hChevron3"/>
    <dgm:cxn modelId="{27ABC811-16A6-4804-AB70-6C8E4D8DA33C}" type="presParOf" srcId="{BC4384D0-14E4-4845-AB00-A172C584DD98}" destId="{10147571-4268-4A1D-93C3-99202157513D}" srcOrd="7" destOrd="0" presId="urn:microsoft.com/office/officeart/2005/8/layout/hChevron3"/>
    <dgm:cxn modelId="{B571698E-0AB8-4FBE-9C9B-629D807D7AB3}" type="presParOf" srcId="{BC4384D0-14E4-4845-AB00-A172C584DD98}" destId="{A01B708F-B94D-48CA-A5A2-63D8FDB27303}" srcOrd="8" destOrd="0" presId="urn:microsoft.com/office/officeart/2005/8/layout/hChevron3"/>
    <dgm:cxn modelId="{2C4435FD-ECA1-4CBF-9D65-C841E4BE91AB}" type="presParOf" srcId="{BC4384D0-14E4-4845-AB00-A172C584DD98}" destId="{C75A727A-E133-4048-A5E8-126DAA68F1C6}" srcOrd="9" destOrd="0" presId="urn:microsoft.com/office/officeart/2005/8/layout/hChevron3"/>
    <dgm:cxn modelId="{A9E172C1-387E-4F03-A65D-D6BAEFCA173A}" type="presParOf" srcId="{BC4384D0-14E4-4845-AB00-A172C584DD98}" destId="{508A051E-36D1-47A6-9D7B-7B3F19CFDDB0}" srcOrd="10" destOrd="0" presId="urn:microsoft.com/office/officeart/2005/8/layout/hChevron3"/>
    <dgm:cxn modelId="{A06790D8-2572-43BA-8099-787605FD19FA}" type="presParOf" srcId="{BC4384D0-14E4-4845-AB00-A172C584DD98}" destId="{33174778-3C5B-4FE6-B1F9-9FF11A825EC5}" srcOrd="11" destOrd="0" presId="urn:microsoft.com/office/officeart/2005/8/layout/hChevron3"/>
    <dgm:cxn modelId="{0F68354A-C428-456C-926D-D8B75D4F3432}" type="presParOf" srcId="{BC4384D0-14E4-4845-AB00-A172C584DD98}" destId="{0720235D-5F7F-480B-8955-675F49E6FC3D}" srcOrd="1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FFF3CA-4BB3-4BAC-ADC6-C9BF965BF6B4}"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n-US"/>
        </a:p>
      </dgm:t>
    </dgm:pt>
    <dgm:pt modelId="{2926778E-A46D-4A86-B495-FF66364D02BA}">
      <dgm:prSet phldrT="[Text]"/>
      <dgm:spPr/>
      <dgm:t>
        <a:bodyPr/>
        <a:lstStyle/>
        <a:p>
          <a:r>
            <a:rPr lang="en-US" dirty="0" smtClean="0"/>
            <a:t>Water Use Efficiency</a:t>
          </a:r>
          <a:endParaRPr lang="en-US" dirty="0"/>
        </a:p>
      </dgm:t>
    </dgm:pt>
    <dgm:pt modelId="{471BA347-25A7-4113-8E02-28D14DDF310E}" type="parTrans" cxnId="{AE401DF4-AFBD-43A4-AE66-F3FFF5002B3D}">
      <dgm:prSet/>
      <dgm:spPr/>
      <dgm:t>
        <a:bodyPr/>
        <a:lstStyle/>
        <a:p>
          <a:endParaRPr lang="en-US"/>
        </a:p>
      </dgm:t>
    </dgm:pt>
    <dgm:pt modelId="{2FAD33CF-5BB7-4CB1-AEED-427FCDDD61E8}" type="sibTrans" cxnId="{AE401DF4-AFBD-43A4-AE66-F3FFF5002B3D}">
      <dgm:prSet/>
      <dgm:spPr/>
      <dgm:t>
        <a:bodyPr/>
        <a:lstStyle/>
        <a:p>
          <a:endParaRPr lang="en-US"/>
        </a:p>
      </dgm:t>
    </dgm:pt>
    <dgm:pt modelId="{1461807B-3B45-4C73-8419-8A8A1911923B}">
      <dgm:prSet phldrT="[Text]"/>
      <dgm:spPr/>
      <dgm:t>
        <a:bodyPr/>
        <a:lstStyle/>
        <a:p>
          <a:r>
            <a:rPr lang="en-US" b="1" dirty="0" smtClean="0"/>
            <a:t>Achieve a 20% reduction in GPCD as a region by 2020 </a:t>
          </a:r>
          <a:endParaRPr lang="en-US" b="1" dirty="0"/>
        </a:p>
      </dgm:t>
    </dgm:pt>
    <dgm:pt modelId="{E98C293E-A158-48EA-9216-9BC697268F68}" type="parTrans" cxnId="{B513DF40-3FDB-471E-889E-5C3AA604C3DC}">
      <dgm:prSet/>
      <dgm:spPr/>
      <dgm:t>
        <a:bodyPr/>
        <a:lstStyle/>
        <a:p>
          <a:endParaRPr lang="en-US"/>
        </a:p>
      </dgm:t>
    </dgm:pt>
    <dgm:pt modelId="{9A1A153E-F6E5-4DB0-B040-F6E24D271E11}" type="sibTrans" cxnId="{B513DF40-3FDB-471E-889E-5C3AA604C3DC}">
      <dgm:prSet/>
      <dgm:spPr/>
      <dgm:t>
        <a:bodyPr/>
        <a:lstStyle/>
        <a:p>
          <a:endParaRPr lang="en-US"/>
        </a:p>
      </dgm:t>
    </dgm:pt>
    <dgm:pt modelId="{6EE56279-828F-4F44-B58F-5AED5C99D625}">
      <dgm:prSet phldrT="[Text]"/>
      <dgm:spPr/>
      <dgm:t>
        <a:bodyPr/>
        <a:lstStyle/>
        <a:p>
          <a:r>
            <a:rPr lang="en-US" dirty="0" smtClean="0"/>
            <a:t>Local Resources</a:t>
          </a:r>
          <a:endParaRPr lang="en-US" dirty="0"/>
        </a:p>
      </dgm:t>
    </dgm:pt>
    <dgm:pt modelId="{88689DBD-F617-4931-9D5B-EF05AA33BC13}" type="parTrans" cxnId="{EF213430-E09C-4104-893C-A9B564CF08A6}">
      <dgm:prSet/>
      <dgm:spPr/>
      <dgm:t>
        <a:bodyPr/>
        <a:lstStyle/>
        <a:p>
          <a:endParaRPr lang="en-US"/>
        </a:p>
      </dgm:t>
    </dgm:pt>
    <dgm:pt modelId="{BC9A1A4A-1F28-4D49-BB0F-0877C85F0081}" type="sibTrans" cxnId="{EF213430-E09C-4104-893C-A9B564CF08A6}">
      <dgm:prSet/>
      <dgm:spPr/>
      <dgm:t>
        <a:bodyPr/>
        <a:lstStyle/>
        <a:p>
          <a:endParaRPr lang="en-US"/>
        </a:p>
      </dgm:t>
    </dgm:pt>
    <dgm:pt modelId="{AA3E399C-5092-435D-8F2F-63892305BF55}">
      <dgm:prSet phldrT="[Text]"/>
      <dgm:spPr/>
      <dgm:t>
        <a:bodyPr/>
        <a:lstStyle/>
        <a:p>
          <a:r>
            <a:rPr lang="en-US" b="1" dirty="0" smtClean="0"/>
            <a:t>Develop ~100 TAF through incentives and partnerships</a:t>
          </a:r>
          <a:endParaRPr lang="en-US" b="1" dirty="0"/>
        </a:p>
      </dgm:t>
    </dgm:pt>
    <dgm:pt modelId="{948DC77C-12ED-43CF-9C52-A2EA52942B81}" type="parTrans" cxnId="{756F28DA-7BA4-4B10-8FC5-57C2387B1231}">
      <dgm:prSet/>
      <dgm:spPr/>
      <dgm:t>
        <a:bodyPr/>
        <a:lstStyle/>
        <a:p>
          <a:endParaRPr lang="en-US"/>
        </a:p>
      </dgm:t>
    </dgm:pt>
    <dgm:pt modelId="{CAFDB5B9-5002-4DD2-BC07-8A50A4D74118}" type="sibTrans" cxnId="{756F28DA-7BA4-4B10-8FC5-57C2387B1231}">
      <dgm:prSet/>
      <dgm:spPr/>
      <dgm:t>
        <a:bodyPr/>
        <a:lstStyle/>
        <a:p>
          <a:endParaRPr lang="en-US"/>
        </a:p>
      </dgm:t>
    </dgm:pt>
    <dgm:pt modelId="{C2C6BD47-0209-4656-BDD9-06FF1FA7DAE1}">
      <dgm:prSet phldrT="[Text]"/>
      <dgm:spPr/>
      <dgm:t>
        <a:bodyPr/>
        <a:lstStyle/>
        <a:p>
          <a:r>
            <a:rPr lang="en-US" dirty="0" smtClean="0"/>
            <a:t>SWP</a:t>
          </a:r>
          <a:endParaRPr lang="en-US" dirty="0"/>
        </a:p>
      </dgm:t>
    </dgm:pt>
    <dgm:pt modelId="{5BE96D07-219C-4FCC-9932-6AB3DBFD0802}" type="parTrans" cxnId="{B8E1E364-26A7-4F59-9BB3-3DF66FC2D4E0}">
      <dgm:prSet/>
      <dgm:spPr/>
      <dgm:t>
        <a:bodyPr/>
        <a:lstStyle/>
        <a:p>
          <a:endParaRPr lang="en-US"/>
        </a:p>
      </dgm:t>
    </dgm:pt>
    <dgm:pt modelId="{F5FBFD3B-D086-49A7-AD44-FAF3DDE14103}" type="sibTrans" cxnId="{B8E1E364-26A7-4F59-9BB3-3DF66FC2D4E0}">
      <dgm:prSet/>
      <dgm:spPr/>
      <dgm:t>
        <a:bodyPr/>
        <a:lstStyle/>
        <a:p>
          <a:endParaRPr lang="en-US"/>
        </a:p>
      </dgm:t>
    </dgm:pt>
    <dgm:pt modelId="{03956045-D006-4AFA-AFE2-1F0F890E2F50}">
      <dgm:prSet phldrT="[Text]"/>
      <dgm:spPr/>
      <dgm:t>
        <a:bodyPr/>
        <a:lstStyle/>
        <a:p>
          <a:r>
            <a:rPr lang="en-US" b="1" dirty="0" smtClean="0"/>
            <a:t>Seek short, mid, and long-term Delta improvements</a:t>
          </a:r>
          <a:endParaRPr lang="en-US" b="1" dirty="0"/>
        </a:p>
      </dgm:t>
    </dgm:pt>
    <dgm:pt modelId="{E4FD7C99-4A6A-4EAE-9A5B-09FFE54A1CAC}" type="parTrans" cxnId="{252DD28A-B303-4DD4-821C-BA5CB6A28BDE}">
      <dgm:prSet/>
      <dgm:spPr/>
      <dgm:t>
        <a:bodyPr/>
        <a:lstStyle/>
        <a:p>
          <a:endParaRPr lang="en-US"/>
        </a:p>
      </dgm:t>
    </dgm:pt>
    <dgm:pt modelId="{E6723384-3C56-4F89-BEE1-ED8071811D52}" type="sibTrans" cxnId="{252DD28A-B303-4DD4-821C-BA5CB6A28BDE}">
      <dgm:prSet/>
      <dgm:spPr/>
      <dgm:t>
        <a:bodyPr/>
        <a:lstStyle/>
        <a:p>
          <a:endParaRPr lang="en-US"/>
        </a:p>
      </dgm:t>
    </dgm:pt>
    <dgm:pt modelId="{F5A5B143-3D46-404F-B635-10D767E16F5F}">
      <dgm:prSet phldrT="[Text]"/>
      <dgm:spPr/>
      <dgm:t>
        <a:bodyPr/>
        <a:lstStyle/>
        <a:p>
          <a:r>
            <a:rPr lang="en-US" dirty="0" smtClean="0"/>
            <a:t>CRA</a:t>
          </a:r>
          <a:endParaRPr lang="en-US" dirty="0"/>
        </a:p>
      </dgm:t>
    </dgm:pt>
    <dgm:pt modelId="{05B82DE3-93E6-406D-93AF-0DA55EEF7F1E}" type="parTrans" cxnId="{A3E48705-1BD7-4FF0-8C6F-3B0F9631323E}">
      <dgm:prSet/>
      <dgm:spPr/>
      <dgm:t>
        <a:bodyPr/>
        <a:lstStyle/>
        <a:p>
          <a:endParaRPr lang="en-US"/>
        </a:p>
      </dgm:t>
    </dgm:pt>
    <dgm:pt modelId="{DF796984-CD3B-4384-B36C-B4CDC846D89E}" type="sibTrans" cxnId="{A3E48705-1BD7-4FF0-8C6F-3B0F9631323E}">
      <dgm:prSet/>
      <dgm:spPr/>
      <dgm:t>
        <a:bodyPr/>
        <a:lstStyle/>
        <a:p>
          <a:endParaRPr lang="en-US"/>
        </a:p>
      </dgm:t>
    </dgm:pt>
    <dgm:pt modelId="{00CC05E1-FAD5-4576-A2FB-EC0B9B29AF17}">
      <dgm:prSet phldrT="[Text]"/>
      <dgm:spPr/>
      <dgm:t>
        <a:bodyPr/>
        <a:lstStyle/>
        <a:p>
          <a:r>
            <a:rPr lang="en-US" b="1" dirty="0" smtClean="0"/>
            <a:t>Develop Dry-Year supply programs to fill the aqueduct when needed</a:t>
          </a:r>
          <a:endParaRPr lang="en-US" b="1" dirty="0"/>
        </a:p>
      </dgm:t>
    </dgm:pt>
    <dgm:pt modelId="{B7AA8946-A34B-456B-B97B-E0679C71E0F1}" type="parTrans" cxnId="{540059C1-DC9F-45E8-9594-92C582529DB3}">
      <dgm:prSet/>
      <dgm:spPr/>
      <dgm:t>
        <a:bodyPr/>
        <a:lstStyle/>
        <a:p>
          <a:endParaRPr lang="en-US"/>
        </a:p>
      </dgm:t>
    </dgm:pt>
    <dgm:pt modelId="{27DDD03C-F6C3-4CEB-AC2A-C1D3A2E45CF6}" type="sibTrans" cxnId="{540059C1-DC9F-45E8-9594-92C582529DB3}">
      <dgm:prSet/>
      <dgm:spPr/>
      <dgm:t>
        <a:bodyPr/>
        <a:lstStyle/>
        <a:p>
          <a:endParaRPr lang="en-US"/>
        </a:p>
      </dgm:t>
    </dgm:pt>
    <dgm:pt modelId="{8F3D6DAD-F3D0-4C37-8685-FAE98E7727D6}" type="pres">
      <dgm:prSet presAssocID="{0BFFF3CA-4BB3-4BAC-ADC6-C9BF965BF6B4}" presName="Name0" presStyleCnt="0">
        <dgm:presLayoutVars>
          <dgm:dir/>
          <dgm:animLvl val="lvl"/>
          <dgm:resizeHandles val="exact"/>
        </dgm:presLayoutVars>
      </dgm:prSet>
      <dgm:spPr/>
      <dgm:t>
        <a:bodyPr/>
        <a:lstStyle/>
        <a:p>
          <a:endParaRPr lang="en-US"/>
        </a:p>
      </dgm:t>
    </dgm:pt>
    <dgm:pt modelId="{697008B5-B0A9-4D3B-8B77-5E49CFEC03AC}" type="pres">
      <dgm:prSet presAssocID="{2926778E-A46D-4A86-B495-FF66364D02BA}" presName="linNode" presStyleCnt="0"/>
      <dgm:spPr/>
    </dgm:pt>
    <dgm:pt modelId="{668D2829-EE70-4F9A-9850-2B9B16B5B69E}" type="pres">
      <dgm:prSet presAssocID="{2926778E-A46D-4A86-B495-FF66364D02BA}" presName="parentText" presStyleLbl="node1" presStyleIdx="0" presStyleCnt="4">
        <dgm:presLayoutVars>
          <dgm:chMax val="1"/>
          <dgm:bulletEnabled val="1"/>
        </dgm:presLayoutVars>
      </dgm:prSet>
      <dgm:spPr/>
      <dgm:t>
        <a:bodyPr/>
        <a:lstStyle/>
        <a:p>
          <a:endParaRPr lang="en-US"/>
        </a:p>
      </dgm:t>
    </dgm:pt>
    <dgm:pt modelId="{F39515CB-6F56-438D-826B-5562161890EF}" type="pres">
      <dgm:prSet presAssocID="{2926778E-A46D-4A86-B495-FF66364D02BA}" presName="descendantText" presStyleLbl="alignAccFollowNode1" presStyleIdx="0" presStyleCnt="4">
        <dgm:presLayoutVars>
          <dgm:bulletEnabled val="1"/>
        </dgm:presLayoutVars>
      </dgm:prSet>
      <dgm:spPr/>
      <dgm:t>
        <a:bodyPr/>
        <a:lstStyle/>
        <a:p>
          <a:endParaRPr lang="en-US"/>
        </a:p>
      </dgm:t>
    </dgm:pt>
    <dgm:pt modelId="{8A25D9A2-9168-4217-8233-D298532DD460}" type="pres">
      <dgm:prSet presAssocID="{2FAD33CF-5BB7-4CB1-AEED-427FCDDD61E8}" presName="sp" presStyleCnt="0"/>
      <dgm:spPr/>
    </dgm:pt>
    <dgm:pt modelId="{101DC5FE-1CE4-4195-8DA2-90E19643166F}" type="pres">
      <dgm:prSet presAssocID="{6EE56279-828F-4F44-B58F-5AED5C99D625}" presName="linNode" presStyleCnt="0"/>
      <dgm:spPr/>
    </dgm:pt>
    <dgm:pt modelId="{F876FEA0-4304-4B77-B806-7DA0ADB99E61}" type="pres">
      <dgm:prSet presAssocID="{6EE56279-828F-4F44-B58F-5AED5C99D625}" presName="parentText" presStyleLbl="node1" presStyleIdx="1" presStyleCnt="4">
        <dgm:presLayoutVars>
          <dgm:chMax val="1"/>
          <dgm:bulletEnabled val="1"/>
        </dgm:presLayoutVars>
      </dgm:prSet>
      <dgm:spPr/>
      <dgm:t>
        <a:bodyPr/>
        <a:lstStyle/>
        <a:p>
          <a:endParaRPr lang="en-US"/>
        </a:p>
      </dgm:t>
    </dgm:pt>
    <dgm:pt modelId="{3271438D-125C-4F98-B63D-D300A78AFA42}" type="pres">
      <dgm:prSet presAssocID="{6EE56279-828F-4F44-B58F-5AED5C99D625}" presName="descendantText" presStyleLbl="alignAccFollowNode1" presStyleIdx="1" presStyleCnt="4">
        <dgm:presLayoutVars>
          <dgm:bulletEnabled val="1"/>
        </dgm:presLayoutVars>
      </dgm:prSet>
      <dgm:spPr/>
      <dgm:t>
        <a:bodyPr/>
        <a:lstStyle/>
        <a:p>
          <a:endParaRPr lang="en-US"/>
        </a:p>
      </dgm:t>
    </dgm:pt>
    <dgm:pt modelId="{37F4B186-597C-4241-AFAB-02A499462BCC}" type="pres">
      <dgm:prSet presAssocID="{BC9A1A4A-1F28-4D49-BB0F-0877C85F0081}" presName="sp" presStyleCnt="0"/>
      <dgm:spPr/>
    </dgm:pt>
    <dgm:pt modelId="{186FEB25-0C06-4A67-A2FE-61D9C743F949}" type="pres">
      <dgm:prSet presAssocID="{C2C6BD47-0209-4656-BDD9-06FF1FA7DAE1}" presName="linNode" presStyleCnt="0"/>
      <dgm:spPr/>
    </dgm:pt>
    <dgm:pt modelId="{2AD1B475-0963-47DA-8715-078BBE52DAD0}" type="pres">
      <dgm:prSet presAssocID="{C2C6BD47-0209-4656-BDD9-06FF1FA7DAE1}" presName="parentText" presStyleLbl="node1" presStyleIdx="2" presStyleCnt="4">
        <dgm:presLayoutVars>
          <dgm:chMax val="1"/>
          <dgm:bulletEnabled val="1"/>
        </dgm:presLayoutVars>
      </dgm:prSet>
      <dgm:spPr/>
      <dgm:t>
        <a:bodyPr/>
        <a:lstStyle/>
        <a:p>
          <a:endParaRPr lang="en-US"/>
        </a:p>
      </dgm:t>
    </dgm:pt>
    <dgm:pt modelId="{33885234-C952-43D6-A799-439E6D96F39B}" type="pres">
      <dgm:prSet presAssocID="{C2C6BD47-0209-4656-BDD9-06FF1FA7DAE1}" presName="descendantText" presStyleLbl="alignAccFollowNode1" presStyleIdx="2" presStyleCnt="4">
        <dgm:presLayoutVars>
          <dgm:bulletEnabled val="1"/>
        </dgm:presLayoutVars>
      </dgm:prSet>
      <dgm:spPr/>
      <dgm:t>
        <a:bodyPr/>
        <a:lstStyle/>
        <a:p>
          <a:endParaRPr lang="en-US"/>
        </a:p>
      </dgm:t>
    </dgm:pt>
    <dgm:pt modelId="{C9E1A7BA-65F0-4360-AC0D-E16F3ED28D9D}" type="pres">
      <dgm:prSet presAssocID="{F5FBFD3B-D086-49A7-AD44-FAF3DDE14103}" presName="sp" presStyleCnt="0"/>
      <dgm:spPr/>
    </dgm:pt>
    <dgm:pt modelId="{DE425D4A-D104-4AFC-AE5D-6BCDD0BA0D55}" type="pres">
      <dgm:prSet presAssocID="{F5A5B143-3D46-404F-B635-10D767E16F5F}" presName="linNode" presStyleCnt="0"/>
      <dgm:spPr/>
    </dgm:pt>
    <dgm:pt modelId="{D2A493FC-0988-4D8A-A998-B519E3A517B4}" type="pres">
      <dgm:prSet presAssocID="{F5A5B143-3D46-404F-B635-10D767E16F5F}" presName="parentText" presStyleLbl="node1" presStyleIdx="3" presStyleCnt="4">
        <dgm:presLayoutVars>
          <dgm:chMax val="1"/>
          <dgm:bulletEnabled val="1"/>
        </dgm:presLayoutVars>
      </dgm:prSet>
      <dgm:spPr/>
      <dgm:t>
        <a:bodyPr/>
        <a:lstStyle/>
        <a:p>
          <a:endParaRPr lang="en-US"/>
        </a:p>
      </dgm:t>
    </dgm:pt>
    <dgm:pt modelId="{1AF86CEB-2516-48BF-A14F-1DBB83EA4DCB}" type="pres">
      <dgm:prSet presAssocID="{F5A5B143-3D46-404F-B635-10D767E16F5F}" presName="descendantText" presStyleLbl="alignAccFollowNode1" presStyleIdx="3" presStyleCnt="4">
        <dgm:presLayoutVars>
          <dgm:bulletEnabled val="1"/>
        </dgm:presLayoutVars>
      </dgm:prSet>
      <dgm:spPr/>
      <dgm:t>
        <a:bodyPr/>
        <a:lstStyle/>
        <a:p>
          <a:endParaRPr lang="en-US"/>
        </a:p>
      </dgm:t>
    </dgm:pt>
  </dgm:ptLst>
  <dgm:cxnLst>
    <dgm:cxn modelId="{B39AA1D8-3933-4485-BF60-81251A3EC04F}" type="presOf" srcId="{00CC05E1-FAD5-4576-A2FB-EC0B9B29AF17}" destId="{1AF86CEB-2516-48BF-A14F-1DBB83EA4DCB}" srcOrd="0" destOrd="0" presId="urn:microsoft.com/office/officeart/2005/8/layout/vList5"/>
    <dgm:cxn modelId="{540059C1-DC9F-45E8-9594-92C582529DB3}" srcId="{F5A5B143-3D46-404F-B635-10D767E16F5F}" destId="{00CC05E1-FAD5-4576-A2FB-EC0B9B29AF17}" srcOrd="0" destOrd="0" parTransId="{B7AA8946-A34B-456B-B97B-E0679C71E0F1}" sibTransId="{27DDD03C-F6C3-4CEB-AC2A-C1D3A2E45CF6}"/>
    <dgm:cxn modelId="{EF213430-E09C-4104-893C-A9B564CF08A6}" srcId="{0BFFF3CA-4BB3-4BAC-ADC6-C9BF965BF6B4}" destId="{6EE56279-828F-4F44-B58F-5AED5C99D625}" srcOrd="1" destOrd="0" parTransId="{88689DBD-F617-4931-9D5B-EF05AA33BC13}" sibTransId="{BC9A1A4A-1F28-4D49-BB0F-0877C85F0081}"/>
    <dgm:cxn modelId="{7D93DBD6-6419-4A6A-9D0A-75A2E66DA639}" type="presOf" srcId="{6EE56279-828F-4F44-B58F-5AED5C99D625}" destId="{F876FEA0-4304-4B77-B806-7DA0ADB99E61}" srcOrd="0" destOrd="0" presId="urn:microsoft.com/office/officeart/2005/8/layout/vList5"/>
    <dgm:cxn modelId="{AE401DF4-AFBD-43A4-AE66-F3FFF5002B3D}" srcId="{0BFFF3CA-4BB3-4BAC-ADC6-C9BF965BF6B4}" destId="{2926778E-A46D-4A86-B495-FF66364D02BA}" srcOrd="0" destOrd="0" parTransId="{471BA347-25A7-4113-8E02-28D14DDF310E}" sibTransId="{2FAD33CF-5BB7-4CB1-AEED-427FCDDD61E8}"/>
    <dgm:cxn modelId="{B8E1E364-26A7-4F59-9BB3-3DF66FC2D4E0}" srcId="{0BFFF3CA-4BB3-4BAC-ADC6-C9BF965BF6B4}" destId="{C2C6BD47-0209-4656-BDD9-06FF1FA7DAE1}" srcOrd="2" destOrd="0" parTransId="{5BE96D07-219C-4FCC-9932-6AB3DBFD0802}" sibTransId="{F5FBFD3B-D086-49A7-AD44-FAF3DDE14103}"/>
    <dgm:cxn modelId="{27F47FBD-CB59-4055-B2CC-9D07DF2981A1}" type="presOf" srcId="{1461807B-3B45-4C73-8419-8A8A1911923B}" destId="{F39515CB-6F56-438D-826B-5562161890EF}" srcOrd="0" destOrd="0" presId="urn:microsoft.com/office/officeart/2005/8/layout/vList5"/>
    <dgm:cxn modelId="{E1758857-E0BE-4D2C-973B-7D15D54B6DD0}" type="presOf" srcId="{AA3E399C-5092-435D-8F2F-63892305BF55}" destId="{3271438D-125C-4F98-B63D-D300A78AFA42}" srcOrd="0" destOrd="0" presId="urn:microsoft.com/office/officeart/2005/8/layout/vList5"/>
    <dgm:cxn modelId="{A3E48705-1BD7-4FF0-8C6F-3B0F9631323E}" srcId="{0BFFF3CA-4BB3-4BAC-ADC6-C9BF965BF6B4}" destId="{F5A5B143-3D46-404F-B635-10D767E16F5F}" srcOrd="3" destOrd="0" parTransId="{05B82DE3-93E6-406D-93AF-0DA55EEF7F1E}" sibTransId="{DF796984-CD3B-4384-B36C-B4CDC846D89E}"/>
    <dgm:cxn modelId="{28588F20-E9F4-4DD4-8950-C42D2DB3CD56}" type="presOf" srcId="{0BFFF3CA-4BB3-4BAC-ADC6-C9BF965BF6B4}" destId="{8F3D6DAD-F3D0-4C37-8685-FAE98E7727D6}" srcOrd="0" destOrd="0" presId="urn:microsoft.com/office/officeart/2005/8/layout/vList5"/>
    <dgm:cxn modelId="{756F28DA-7BA4-4B10-8FC5-57C2387B1231}" srcId="{6EE56279-828F-4F44-B58F-5AED5C99D625}" destId="{AA3E399C-5092-435D-8F2F-63892305BF55}" srcOrd="0" destOrd="0" parTransId="{948DC77C-12ED-43CF-9C52-A2EA52942B81}" sibTransId="{CAFDB5B9-5002-4DD2-BC07-8A50A4D74118}"/>
    <dgm:cxn modelId="{BB17F39C-0EED-4980-81A0-A4667871D4DB}" type="presOf" srcId="{2926778E-A46D-4A86-B495-FF66364D02BA}" destId="{668D2829-EE70-4F9A-9850-2B9B16B5B69E}" srcOrd="0" destOrd="0" presId="urn:microsoft.com/office/officeart/2005/8/layout/vList5"/>
    <dgm:cxn modelId="{A21A5241-F8E2-4AB8-B499-4D55536DC730}" type="presOf" srcId="{F5A5B143-3D46-404F-B635-10D767E16F5F}" destId="{D2A493FC-0988-4D8A-A998-B519E3A517B4}" srcOrd="0" destOrd="0" presId="urn:microsoft.com/office/officeart/2005/8/layout/vList5"/>
    <dgm:cxn modelId="{B513DF40-3FDB-471E-889E-5C3AA604C3DC}" srcId="{2926778E-A46D-4A86-B495-FF66364D02BA}" destId="{1461807B-3B45-4C73-8419-8A8A1911923B}" srcOrd="0" destOrd="0" parTransId="{E98C293E-A158-48EA-9216-9BC697268F68}" sibTransId="{9A1A153E-F6E5-4DB0-B040-F6E24D271E11}"/>
    <dgm:cxn modelId="{DDE9A72D-593E-4F22-8A84-B2A58398E79E}" type="presOf" srcId="{03956045-D006-4AFA-AFE2-1F0F890E2F50}" destId="{33885234-C952-43D6-A799-439E6D96F39B}" srcOrd="0" destOrd="0" presId="urn:microsoft.com/office/officeart/2005/8/layout/vList5"/>
    <dgm:cxn modelId="{252DD28A-B303-4DD4-821C-BA5CB6A28BDE}" srcId="{C2C6BD47-0209-4656-BDD9-06FF1FA7DAE1}" destId="{03956045-D006-4AFA-AFE2-1F0F890E2F50}" srcOrd="0" destOrd="0" parTransId="{E4FD7C99-4A6A-4EAE-9A5B-09FFE54A1CAC}" sibTransId="{E6723384-3C56-4F89-BEE1-ED8071811D52}"/>
    <dgm:cxn modelId="{7934E130-B209-4B6E-A51F-DD8F0EA219D5}" type="presOf" srcId="{C2C6BD47-0209-4656-BDD9-06FF1FA7DAE1}" destId="{2AD1B475-0963-47DA-8715-078BBE52DAD0}" srcOrd="0" destOrd="0" presId="urn:microsoft.com/office/officeart/2005/8/layout/vList5"/>
    <dgm:cxn modelId="{00BEA004-4E68-4208-B216-34C7F810FBE8}" type="presParOf" srcId="{8F3D6DAD-F3D0-4C37-8685-FAE98E7727D6}" destId="{697008B5-B0A9-4D3B-8B77-5E49CFEC03AC}" srcOrd="0" destOrd="0" presId="urn:microsoft.com/office/officeart/2005/8/layout/vList5"/>
    <dgm:cxn modelId="{59A68DE8-9284-4215-86F7-87FD34EB48FC}" type="presParOf" srcId="{697008B5-B0A9-4D3B-8B77-5E49CFEC03AC}" destId="{668D2829-EE70-4F9A-9850-2B9B16B5B69E}" srcOrd="0" destOrd="0" presId="urn:microsoft.com/office/officeart/2005/8/layout/vList5"/>
    <dgm:cxn modelId="{7A963623-22C1-44CC-AF2E-545F5A926DC6}" type="presParOf" srcId="{697008B5-B0A9-4D3B-8B77-5E49CFEC03AC}" destId="{F39515CB-6F56-438D-826B-5562161890EF}" srcOrd="1" destOrd="0" presId="urn:microsoft.com/office/officeart/2005/8/layout/vList5"/>
    <dgm:cxn modelId="{9B2C3B1F-68A8-46B7-B33A-A209FBE025DC}" type="presParOf" srcId="{8F3D6DAD-F3D0-4C37-8685-FAE98E7727D6}" destId="{8A25D9A2-9168-4217-8233-D298532DD460}" srcOrd="1" destOrd="0" presId="urn:microsoft.com/office/officeart/2005/8/layout/vList5"/>
    <dgm:cxn modelId="{7CDECF43-ED8D-49F2-9789-3B19540B1B00}" type="presParOf" srcId="{8F3D6DAD-F3D0-4C37-8685-FAE98E7727D6}" destId="{101DC5FE-1CE4-4195-8DA2-90E19643166F}" srcOrd="2" destOrd="0" presId="urn:microsoft.com/office/officeart/2005/8/layout/vList5"/>
    <dgm:cxn modelId="{292C1D79-27C0-42B3-AE6B-C91B8FCABA96}" type="presParOf" srcId="{101DC5FE-1CE4-4195-8DA2-90E19643166F}" destId="{F876FEA0-4304-4B77-B806-7DA0ADB99E61}" srcOrd="0" destOrd="0" presId="urn:microsoft.com/office/officeart/2005/8/layout/vList5"/>
    <dgm:cxn modelId="{F9A0771C-28EC-4E36-8CA4-7372BBA1FE7F}" type="presParOf" srcId="{101DC5FE-1CE4-4195-8DA2-90E19643166F}" destId="{3271438D-125C-4F98-B63D-D300A78AFA42}" srcOrd="1" destOrd="0" presId="urn:microsoft.com/office/officeart/2005/8/layout/vList5"/>
    <dgm:cxn modelId="{F3EFBF16-739E-4934-88DE-78843941BC43}" type="presParOf" srcId="{8F3D6DAD-F3D0-4C37-8685-FAE98E7727D6}" destId="{37F4B186-597C-4241-AFAB-02A499462BCC}" srcOrd="3" destOrd="0" presId="urn:microsoft.com/office/officeart/2005/8/layout/vList5"/>
    <dgm:cxn modelId="{7DA35A7F-809C-4DBF-9216-51B23C24FBC7}" type="presParOf" srcId="{8F3D6DAD-F3D0-4C37-8685-FAE98E7727D6}" destId="{186FEB25-0C06-4A67-A2FE-61D9C743F949}" srcOrd="4" destOrd="0" presId="urn:microsoft.com/office/officeart/2005/8/layout/vList5"/>
    <dgm:cxn modelId="{8E00D07B-FDA4-4A61-A48B-395BF8FA331F}" type="presParOf" srcId="{186FEB25-0C06-4A67-A2FE-61D9C743F949}" destId="{2AD1B475-0963-47DA-8715-078BBE52DAD0}" srcOrd="0" destOrd="0" presId="urn:microsoft.com/office/officeart/2005/8/layout/vList5"/>
    <dgm:cxn modelId="{825E487D-5091-4852-82D3-DBBAFDC78D79}" type="presParOf" srcId="{186FEB25-0C06-4A67-A2FE-61D9C743F949}" destId="{33885234-C952-43D6-A799-439E6D96F39B}" srcOrd="1" destOrd="0" presId="urn:microsoft.com/office/officeart/2005/8/layout/vList5"/>
    <dgm:cxn modelId="{15873F30-68EF-4F79-910E-7E3561DC75AD}" type="presParOf" srcId="{8F3D6DAD-F3D0-4C37-8685-FAE98E7727D6}" destId="{C9E1A7BA-65F0-4360-AC0D-E16F3ED28D9D}" srcOrd="5" destOrd="0" presId="urn:microsoft.com/office/officeart/2005/8/layout/vList5"/>
    <dgm:cxn modelId="{21040EC9-E215-467D-819F-3D1A2AE0299A}" type="presParOf" srcId="{8F3D6DAD-F3D0-4C37-8685-FAE98E7727D6}" destId="{DE425D4A-D104-4AFC-AE5D-6BCDD0BA0D55}" srcOrd="6" destOrd="0" presId="urn:microsoft.com/office/officeart/2005/8/layout/vList5"/>
    <dgm:cxn modelId="{51E002E0-7E36-4BAF-8E28-9D002BA45CD7}" type="presParOf" srcId="{DE425D4A-D104-4AFC-AE5D-6BCDD0BA0D55}" destId="{D2A493FC-0988-4D8A-A998-B519E3A517B4}" srcOrd="0" destOrd="0" presId="urn:microsoft.com/office/officeart/2005/8/layout/vList5"/>
    <dgm:cxn modelId="{5329140E-7A15-42D3-BD85-AD4F75753A64}" type="presParOf" srcId="{DE425D4A-D104-4AFC-AE5D-6BCDD0BA0D55}" destId="{1AF86CEB-2516-48BF-A14F-1DBB83EA4DC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D59E3-51BC-4673-AFE9-5EB4DC403731}">
      <dsp:nvSpPr>
        <dsp:cNvPr id="0" name=""/>
        <dsp:cNvSpPr/>
      </dsp:nvSpPr>
      <dsp:spPr>
        <a:xfrm>
          <a:off x="1032" y="269351"/>
          <a:ext cx="939242" cy="375696"/>
        </a:xfrm>
        <a:prstGeom prst="homePlat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t> Feb</a:t>
          </a:r>
          <a:endParaRPr lang="en-US" sz="1800" b="1" kern="1200" dirty="0"/>
        </a:p>
      </dsp:txBody>
      <dsp:txXfrm>
        <a:off x="1032" y="269351"/>
        <a:ext cx="845318" cy="375696"/>
      </dsp:txXfrm>
    </dsp:sp>
    <dsp:sp modelId="{7881ABEB-3ACB-4560-9474-A441FDE33D32}">
      <dsp:nvSpPr>
        <dsp:cNvPr id="0" name=""/>
        <dsp:cNvSpPr/>
      </dsp:nvSpPr>
      <dsp:spPr>
        <a:xfrm>
          <a:off x="752425" y="269351"/>
          <a:ext cx="939242" cy="375696"/>
        </a:xfrm>
        <a:prstGeom prst="chevron">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48006" rIns="0" bIns="48006" numCol="1" spcCol="1270" anchor="ctr" anchorCtr="0">
          <a:noAutofit/>
        </a:bodyPr>
        <a:lstStyle/>
        <a:p>
          <a:pPr lvl="0" algn="ctr" defTabSz="800100">
            <a:lnSpc>
              <a:spcPct val="90000"/>
            </a:lnSpc>
            <a:spcBef>
              <a:spcPct val="0"/>
            </a:spcBef>
            <a:spcAft>
              <a:spcPct val="35000"/>
            </a:spcAft>
          </a:pPr>
          <a:r>
            <a:rPr lang="en-US" sz="1800" b="1" kern="1200" dirty="0"/>
            <a:t>Mar</a:t>
          </a:r>
        </a:p>
      </dsp:txBody>
      <dsp:txXfrm>
        <a:off x="940273" y="269351"/>
        <a:ext cx="563546" cy="375696"/>
      </dsp:txXfrm>
    </dsp:sp>
    <dsp:sp modelId="{F8148997-A3B9-4D1A-AFD9-5669E120C2C5}">
      <dsp:nvSpPr>
        <dsp:cNvPr id="0" name=""/>
        <dsp:cNvSpPr/>
      </dsp:nvSpPr>
      <dsp:spPr>
        <a:xfrm>
          <a:off x="1503819" y="269351"/>
          <a:ext cx="939242" cy="375696"/>
        </a:xfrm>
        <a:prstGeom prst="chevron">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a:t>Apr</a:t>
          </a:r>
        </a:p>
      </dsp:txBody>
      <dsp:txXfrm>
        <a:off x="1691667" y="269351"/>
        <a:ext cx="563546" cy="375696"/>
      </dsp:txXfrm>
    </dsp:sp>
    <dsp:sp modelId="{A01B708F-B94D-48CA-A5A2-63D8FDB27303}">
      <dsp:nvSpPr>
        <dsp:cNvPr id="0" name=""/>
        <dsp:cNvSpPr/>
      </dsp:nvSpPr>
      <dsp:spPr>
        <a:xfrm>
          <a:off x="2255213" y="269351"/>
          <a:ext cx="939242" cy="375696"/>
        </a:xfrm>
        <a:prstGeom prst="chevron">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48006" rIns="24003" bIns="48006" numCol="1" spcCol="1270" anchor="ctr" anchorCtr="0">
          <a:noAutofit/>
        </a:bodyPr>
        <a:lstStyle/>
        <a:p>
          <a:pPr lvl="0" algn="ctr" defTabSz="800100">
            <a:lnSpc>
              <a:spcPct val="90000"/>
            </a:lnSpc>
            <a:spcBef>
              <a:spcPct val="0"/>
            </a:spcBef>
            <a:spcAft>
              <a:spcPct val="35000"/>
            </a:spcAft>
          </a:pPr>
          <a:r>
            <a:rPr lang="en-US" sz="1800" b="1" kern="1200" dirty="0"/>
            <a:t>May</a:t>
          </a:r>
        </a:p>
      </dsp:txBody>
      <dsp:txXfrm>
        <a:off x="2443061" y="269351"/>
        <a:ext cx="563546" cy="375696"/>
      </dsp:txXfrm>
    </dsp:sp>
    <dsp:sp modelId="{508A051E-36D1-47A6-9D7B-7B3F19CFDDB0}">
      <dsp:nvSpPr>
        <dsp:cNvPr id="0" name=""/>
        <dsp:cNvSpPr/>
      </dsp:nvSpPr>
      <dsp:spPr>
        <a:xfrm>
          <a:off x="3006607" y="269351"/>
          <a:ext cx="939242" cy="375696"/>
        </a:xfrm>
        <a:prstGeom prst="chevron">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t>Jun</a:t>
          </a:r>
          <a:endParaRPr lang="en-US" sz="1800" b="1" kern="1200" dirty="0"/>
        </a:p>
      </dsp:txBody>
      <dsp:txXfrm>
        <a:off x="3194455" y="269351"/>
        <a:ext cx="563546" cy="375696"/>
      </dsp:txXfrm>
    </dsp:sp>
    <dsp:sp modelId="{7A985763-51A6-458C-B2EE-243BCDF17E62}">
      <dsp:nvSpPr>
        <dsp:cNvPr id="0" name=""/>
        <dsp:cNvSpPr/>
      </dsp:nvSpPr>
      <dsp:spPr>
        <a:xfrm>
          <a:off x="3758000" y="269351"/>
          <a:ext cx="939242" cy="375696"/>
        </a:xfrm>
        <a:prstGeom prst="chevron">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t>Jul</a:t>
          </a:r>
          <a:endParaRPr lang="en-US" sz="1800" b="1" kern="1200" dirty="0"/>
        </a:p>
      </dsp:txBody>
      <dsp:txXfrm>
        <a:off x="3945848" y="269351"/>
        <a:ext cx="563546" cy="375696"/>
      </dsp:txXfrm>
    </dsp:sp>
    <dsp:sp modelId="{95EAF78D-1E40-4165-819C-B4F956DF41CA}">
      <dsp:nvSpPr>
        <dsp:cNvPr id="0" name=""/>
        <dsp:cNvSpPr/>
      </dsp:nvSpPr>
      <dsp:spPr>
        <a:xfrm>
          <a:off x="4509394" y="269351"/>
          <a:ext cx="939242" cy="375696"/>
        </a:xfrm>
        <a:prstGeom prst="chevron">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a:t>Aug</a:t>
          </a:r>
        </a:p>
      </dsp:txBody>
      <dsp:txXfrm>
        <a:off x="4697242" y="269351"/>
        <a:ext cx="563546" cy="375696"/>
      </dsp:txXfrm>
    </dsp:sp>
    <dsp:sp modelId="{B3B5BB86-1839-4595-A382-C94ADA6F0835}">
      <dsp:nvSpPr>
        <dsp:cNvPr id="0" name=""/>
        <dsp:cNvSpPr/>
      </dsp:nvSpPr>
      <dsp:spPr>
        <a:xfrm>
          <a:off x="5260788" y="269351"/>
          <a:ext cx="939242" cy="375696"/>
        </a:xfrm>
        <a:prstGeom prst="chevron">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a:t>Sep</a:t>
          </a:r>
        </a:p>
      </dsp:txBody>
      <dsp:txXfrm>
        <a:off x="5448636" y="269351"/>
        <a:ext cx="563546" cy="375696"/>
      </dsp:txXfrm>
    </dsp:sp>
    <dsp:sp modelId="{3ACEDD41-D691-411F-A071-AED70AD8154A}">
      <dsp:nvSpPr>
        <dsp:cNvPr id="0" name=""/>
        <dsp:cNvSpPr/>
      </dsp:nvSpPr>
      <dsp:spPr>
        <a:xfrm>
          <a:off x="6012182" y="269351"/>
          <a:ext cx="939242" cy="375696"/>
        </a:xfrm>
        <a:prstGeom prst="chevron">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a:t>Oct</a:t>
          </a:r>
        </a:p>
      </dsp:txBody>
      <dsp:txXfrm>
        <a:off x="6200030" y="269351"/>
        <a:ext cx="563546" cy="375696"/>
      </dsp:txXfrm>
    </dsp:sp>
    <dsp:sp modelId="{E540E843-687C-48D9-82D8-79EB69DF13A3}">
      <dsp:nvSpPr>
        <dsp:cNvPr id="0" name=""/>
        <dsp:cNvSpPr/>
      </dsp:nvSpPr>
      <dsp:spPr>
        <a:xfrm>
          <a:off x="6763575" y="269351"/>
          <a:ext cx="939242" cy="375696"/>
        </a:xfrm>
        <a:prstGeom prst="chevron">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a:t>Nov</a:t>
          </a:r>
        </a:p>
      </dsp:txBody>
      <dsp:txXfrm>
        <a:off x="6951423" y="269351"/>
        <a:ext cx="563546" cy="375696"/>
      </dsp:txXfrm>
    </dsp:sp>
    <dsp:sp modelId="{0720235D-5F7F-480B-8955-675F49E6FC3D}">
      <dsp:nvSpPr>
        <dsp:cNvPr id="0" name=""/>
        <dsp:cNvSpPr/>
      </dsp:nvSpPr>
      <dsp:spPr>
        <a:xfrm>
          <a:off x="7514969" y="269351"/>
          <a:ext cx="939242" cy="375696"/>
        </a:xfrm>
        <a:prstGeom prst="chevron">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a:t>Dec</a:t>
          </a:r>
        </a:p>
      </dsp:txBody>
      <dsp:txXfrm>
        <a:off x="7702817" y="269351"/>
        <a:ext cx="563546" cy="3756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86199-E652-4D4B-893F-D18DD2974AC0}">
      <dsp:nvSpPr>
        <dsp:cNvPr id="0" name=""/>
        <dsp:cNvSpPr/>
      </dsp:nvSpPr>
      <dsp:spPr>
        <a:xfrm>
          <a:off x="1238" y="0"/>
          <a:ext cx="1457373" cy="411480"/>
        </a:xfrm>
        <a:prstGeom prst="homePlat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t>Jan</a:t>
          </a:r>
          <a:endParaRPr lang="en-US" sz="1800" b="1" kern="1200" dirty="0"/>
        </a:p>
      </dsp:txBody>
      <dsp:txXfrm>
        <a:off x="1238" y="0"/>
        <a:ext cx="1354503" cy="411480"/>
      </dsp:txXfrm>
    </dsp:sp>
    <dsp:sp modelId="{4F1D59E3-51BC-4673-AFE9-5EB4DC403731}">
      <dsp:nvSpPr>
        <dsp:cNvPr id="0" name=""/>
        <dsp:cNvSpPr/>
      </dsp:nvSpPr>
      <dsp:spPr>
        <a:xfrm>
          <a:off x="1167137" y="0"/>
          <a:ext cx="1457373" cy="411480"/>
        </a:xfrm>
        <a:prstGeom prst="chevron">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t>Feb</a:t>
          </a:r>
          <a:endParaRPr lang="en-US" sz="1800" b="1" kern="1200" dirty="0"/>
        </a:p>
      </dsp:txBody>
      <dsp:txXfrm>
        <a:off x="1372877" y="0"/>
        <a:ext cx="1045893" cy="411480"/>
      </dsp:txXfrm>
    </dsp:sp>
    <dsp:sp modelId="{7881ABEB-3ACB-4560-9474-A441FDE33D32}">
      <dsp:nvSpPr>
        <dsp:cNvPr id="0" name=""/>
        <dsp:cNvSpPr/>
      </dsp:nvSpPr>
      <dsp:spPr>
        <a:xfrm>
          <a:off x="2333036" y="0"/>
          <a:ext cx="1457373" cy="411480"/>
        </a:xfrm>
        <a:prstGeom prst="chevron">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48006" rIns="0" bIns="48006" numCol="1" spcCol="1270" anchor="ctr" anchorCtr="0">
          <a:noAutofit/>
        </a:bodyPr>
        <a:lstStyle/>
        <a:p>
          <a:pPr lvl="0" algn="ctr" defTabSz="800100">
            <a:lnSpc>
              <a:spcPct val="90000"/>
            </a:lnSpc>
            <a:spcBef>
              <a:spcPct val="0"/>
            </a:spcBef>
            <a:spcAft>
              <a:spcPct val="35000"/>
            </a:spcAft>
          </a:pPr>
          <a:r>
            <a:rPr lang="en-US" sz="1800" b="1" kern="1200" dirty="0"/>
            <a:t>Mar</a:t>
          </a:r>
        </a:p>
      </dsp:txBody>
      <dsp:txXfrm>
        <a:off x="2538776" y="0"/>
        <a:ext cx="1045893" cy="411480"/>
      </dsp:txXfrm>
    </dsp:sp>
    <dsp:sp modelId="{F8148997-A3B9-4D1A-AFD9-5669E120C2C5}">
      <dsp:nvSpPr>
        <dsp:cNvPr id="0" name=""/>
        <dsp:cNvSpPr/>
      </dsp:nvSpPr>
      <dsp:spPr>
        <a:xfrm>
          <a:off x="3498935" y="0"/>
          <a:ext cx="1457373" cy="411480"/>
        </a:xfrm>
        <a:prstGeom prst="chevron">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a:t>Apr</a:t>
          </a:r>
        </a:p>
      </dsp:txBody>
      <dsp:txXfrm>
        <a:off x="3704675" y="0"/>
        <a:ext cx="1045893" cy="411480"/>
      </dsp:txXfrm>
    </dsp:sp>
    <dsp:sp modelId="{A01B708F-B94D-48CA-A5A2-63D8FDB27303}">
      <dsp:nvSpPr>
        <dsp:cNvPr id="0" name=""/>
        <dsp:cNvSpPr/>
      </dsp:nvSpPr>
      <dsp:spPr>
        <a:xfrm>
          <a:off x="4664834" y="0"/>
          <a:ext cx="1457373" cy="411480"/>
        </a:xfrm>
        <a:prstGeom prst="chevron">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48006" rIns="24003" bIns="48006" numCol="1" spcCol="1270" anchor="ctr" anchorCtr="0">
          <a:noAutofit/>
        </a:bodyPr>
        <a:lstStyle/>
        <a:p>
          <a:pPr lvl="0" algn="ctr" defTabSz="800100">
            <a:lnSpc>
              <a:spcPct val="90000"/>
            </a:lnSpc>
            <a:spcBef>
              <a:spcPct val="0"/>
            </a:spcBef>
            <a:spcAft>
              <a:spcPct val="35000"/>
            </a:spcAft>
          </a:pPr>
          <a:r>
            <a:rPr lang="en-US" sz="1800" b="1" kern="1200" dirty="0"/>
            <a:t>May</a:t>
          </a:r>
        </a:p>
      </dsp:txBody>
      <dsp:txXfrm>
        <a:off x="4870574" y="0"/>
        <a:ext cx="1045893" cy="411480"/>
      </dsp:txXfrm>
    </dsp:sp>
    <dsp:sp modelId="{508A051E-36D1-47A6-9D7B-7B3F19CFDDB0}">
      <dsp:nvSpPr>
        <dsp:cNvPr id="0" name=""/>
        <dsp:cNvSpPr/>
      </dsp:nvSpPr>
      <dsp:spPr>
        <a:xfrm>
          <a:off x="5830732" y="0"/>
          <a:ext cx="1457373" cy="411480"/>
        </a:xfrm>
        <a:prstGeom prst="chevron">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t>Jun</a:t>
          </a:r>
          <a:endParaRPr lang="en-US" sz="1800" b="1" kern="1200" dirty="0"/>
        </a:p>
      </dsp:txBody>
      <dsp:txXfrm>
        <a:off x="6036472" y="0"/>
        <a:ext cx="1045893" cy="411480"/>
      </dsp:txXfrm>
    </dsp:sp>
    <dsp:sp modelId="{0720235D-5F7F-480B-8955-675F49E6FC3D}">
      <dsp:nvSpPr>
        <dsp:cNvPr id="0" name=""/>
        <dsp:cNvSpPr/>
      </dsp:nvSpPr>
      <dsp:spPr>
        <a:xfrm>
          <a:off x="6996631" y="0"/>
          <a:ext cx="1457373" cy="411480"/>
        </a:xfrm>
        <a:prstGeom prst="chevron">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t>…</a:t>
          </a:r>
          <a:endParaRPr lang="en-US" sz="1800" b="1" kern="1200" dirty="0"/>
        </a:p>
      </dsp:txBody>
      <dsp:txXfrm>
        <a:off x="7202371" y="0"/>
        <a:ext cx="1045893" cy="4114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515CB-6F56-438D-826B-5562161890EF}">
      <dsp:nvSpPr>
        <dsp:cNvPr id="0" name=""/>
        <dsp:cNvSpPr/>
      </dsp:nvSpPr>
      <dsp:spPr>
        <a:xfrm rot="5400000">
          <a:off x="5269764" y="-2101855"/>
          <a:ext cx="963622" cy="5413248"/>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b="1" kern="1200" dirty="0" smtClean="0"/>
            <a:t>Achieve a 20% reduction in GPCD as a region by 2020 </a:t>
          </a:r>
          <a:endParaRPr lang="en-US" sz="2700" b="1" kern="1200" dirty="0"/>
        </a:p>
      </dsp:txBody>
      <dsp:txXfrm rot="-5400000">
        <a:off x="3044951" y="169998"/>
        <a:ext cx="5366208" cy="869542"/>
      </dsp:txXfrm>
    </dsp:sp>
    <dsp:sp modelId="{668D2829-EE70-4F9A-9850-2B9B16B5B69E}">
      <dsp:nvSpPr>
        <dsp:cNvPr id="0" name=""/>
        <dsp:cNvSpPr/>
      </dsp:nvSpPr>
      <dsp:spPr>
        <a:xfrm>
          <a:off x="0" y="2504"/>
          <a:ext cx="3044952" cy="1204528"/>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t>Water Use Efficiency</a:t>
          </a:r>
          <a:endParaRPr lang="en-US" sz="3400" kern="1200" dirty="0"/>
        </a:p>
      </dsp:txBody>
      <dsp:txXfrm>
        <a:off x="58800" y="61304"/>
        <a:ext cx="2927352" cy="1086928"/>
      </dsp:txXfrm>
    </dsp:sp>
    <dsp:sp modelId="{3271438D-125C-4F98-B63D-D300A78AFA42}">
      <dsp:nvSpPr>
        <dsp:cNvPr id="0" name=""/>
        <dsp:cNvSpPr/>
      </dsp:nvSpPr>
      <dsp:spPr>
        <a:xfrm rot="5400000">
          <a:off x="5269764" y="-837101"/>
          <a:ext cx="963622" cy="5413248"/>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b="1" kern="1200" dirty="0" smtClean="0"/>
            <a:t>Develop ~100 TAF through incentives and partnerships</a:t>
          </a:r>
          <a:endParaRPr lang="en-US" sz="2700" b="1" kern="1200" dirty="0"/>
        </a:p>
      </dsp:txBody>
      <dsp:txXfrm rot="-5400000">
        <a:off x="3044951" y="1434752"/>
        <a:ext cx="5366208" cy="869542"/>
      </dsp:txXfrm>
    </dsp:sp>
    <dsp:sp modelId="{F876FEA0-4304-4B77-B806-7DA0ADB99E61}">
      <dsp:nvSpPr>
        <dsp:cNvPr id="0" name=""/>
        <dsp:cNvSpPr/>
      </dsp:nvSpPr>
      <dsp:spPr>
        <a:xfrm>
          <a:off x="0" y="1267258"/>
          <a:ext cx="3044952" cy="1204528"/>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t>Local Resources</a:t>
          </a:r>
          <a:endParaRPr lang="en-US" sz="3400" kern="1200" dirty="0"/>
        </a:p>
      </dsp:txBody>
      <dsp:txXfrm>
        <a:off x="58800" y="1326058"/>
        <a:ext cx="2927352" cy="1086928"/>
      </dsp:txXfrm>
    </dsp:sp>
    <dsp:sp modelId="{33885234-C952-43D6-A799-439E6D96F39B}">
      <dsp:nvSpPr>
        <dsp:cNvPr id="0" name=""/>
        <dsp:cNvSpPr/>
      </dsp:nvSpPr>
      <dsp:spPr>
        <a:xfrm rot="5400000">
          <a:off x="5269764" y="427653"/>
          <a:ext cx="963622" cy="5413248"/>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b="1" kern="1200" dirty="0" smtClean="0"/>
            <a:t>Seek short, mid, and long-term Delta improvements</a:t>
          </a:r>
          <a:endParaRPr lang="en-US" sz="2700" b="1" kern="1200" dirty="0"/>
        </a:p>
      </dsp:txBody>
      <dsp:txXfrm rot="-5400000">
        <a:off x="3044951" y="2699506"/>
        <a:ext cx="5366208" cy="869542"/>
      </dsp:txXfrm>
    </dsp:sp>
    <dsp:sp modelId="{2AD1B475-0963-47DA-8715-078BBE52DAD0}">
      <dsp:nvSpPr>
        <dsp:cNvPr id="0" name=""/>
        <dsp:cNvSpPr/>
      </dsp:nvSpPr>
      <dsp:spPr>
        <a:xfrm>
          <a:off x="0" y="2532013"/>
          <a:ext cx="3044952" cy="1204528"/>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t>SWP</a:t>
          </a:r>
          <a:endParaRPr lang="en-US" sz="3400" kern="1200" dirty="0"/>
        </a:p>
      </dsp:txBody>
      <dsp:txXfrm>
        <a:off x="58800" y="2590813"/>
        <a:ext cx="2927352" cy="1086928"/>
      </dsp:txXfrm>
    </dsp:sp>
    <dsp:sp modelId="{1AF86CEB-2516-48BF-A14F-1DBB83EA4DCB}">
      <dsp:nvSpPr>
        <dsp:cNvPr id="0" name=""/>
        <dsp:cNvSpPr/>
      </dsp:nvSpPr>
      <dsp:spPr>
        <a:xfrm rot="5400000">
          <a:off x="5269764" y="1692407"/>
          <a:ext cx="963622" cy="5413248"/>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b="1" kern="1200" dirty="0" smtClean="0"/>
            <a:t>Develop Dry-Year supply programs to fill the aqueduct when needed</a:t>
          </a:r>
          <a:endParaRPr lang="en-US" sz="2700" b="1" kern="1200" dirty="0"/>
        </a:p>
      </dsp:txBody>
      <dsp:txXfrm rot="-5400000">
        <a:off x="3044951" y="3964260"/>
        <a:ext cx="5366208" cy="869542"/>
      </dsp:txXfrm>
    </dsp:sp>
    <dsp:sp modelId="{D2A493FC-0988-4D8A-A998-B519E3A517B4}">
      <dsp:nvSpPr>
        <dsp:cNvPr id="0" name=""/>
        <dsp:cNvSpPr/>
      </dsp:nvSpPr>
      <dsp:spPr>
        <a:xfrm>
          <a:off x="0" y="3796767"/>
          <a:ext cx="3044952" cy="1204528"/>
        </a:xfrm>
        <a:prstGeom prst="round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t>CRA</a:t>
          </a:r>
          <a:endParaRPr lang="en-US" sz="3400" kern="1200" dirty="0"/>
        </a:p>
      </dsp:txBody>
      <dsp:txXfrm>
        <a:off x="58800" y="3855567"/>
        <a:ext cx="2927352" cy="1086928"/>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05507D5B-45D2-4D51-AADD-17FFC2084C47}" type="datetimeFigureOut">
              <a:rPr lang="en-US" smtClean="0"/>
              <a:t>9/22/2015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57BFC7DF-B84C-4EE7-9636-BB2618364CAB}" type="slidenum">
              <a:rPr lang="en-US" smtClean="0"/>
              <a:t>‹#›</a:t>
            </a:fld>
            <a:endParaRPr lang="en-US"/>
          </a:p>
        </p:txBody>
      </p:sp>
    </p:spTree>
    <p:extLst>
      <p:ext uri="{BB962C8B-B14F-4D97-AF65-F5344CB8AC3E}">
        <p14:creationId xmlns:p14="http://schemas.microsoft.com/office/powerpoint/2010/main" val="431936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88AB4BF4-8FDA-42D9-ADEE-FC8AF37E30A0}" type="datetimeFigureOut">
              <a:rPr lang="en-US" smtClean="0"/>
              <a:t>9/22/2015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0595143F-232F-4DDD-AA73-D3A383029118}" type="slidenum">
              <a:rPr lang="en-US" smtClean="0"/>
              <a:t>‹#›</a:t>
            </a:fld>
            <a:endParaRPr lang="en-US"/>
          </a:p>
        </p:txBody>
      </p:sp>
    </p:spTree>
    <p:extLst>
      <p:ext uri="{BB962C8B-B14F-4D97-AF65-F5344CB8AC3E}">
        <p14:creationId xmlns:p14="http://schemas.microsoft.com/office/powerpoint/2010/main" val="1201717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9/22/2015 11:17 AM</a:t>
            </a:fld>
            <a:endParaRPr lang="en-US" dirty="0"/>
          </a:p>
        </p:txBody>
      </p:sp>
      <p:sp>
        <p:nvSpPr>
          <p:cNvPr id="6" name="Footer Placeholder 5"/>
          <p:cNvSpPr>
            <a:spLocks noGrp="1"/>
          </p:cNvSpPr>
          <p:nvPr>
            <p:ph type="ftr" sz="quarter" idx="12"/>
          </p:nvPr>
        </p:nvSpPr>
        <p:spPr>
          <a:xfrm>
            <a:off x="0" y="8829967"/>
            <a:ext cx="6172200" cy="46482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202" y="8829967"/>
            <a:ext cx="684213" cy="46482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AE2988-BC30-45CA-A967-C2226C709C41}" type="slidenum">
              <a:rPr lang="en-US" smtClean="0"/>
              <a:pPr/>
              <a:t>10</a:t>
            </a:fld>
            <a:endParaRPr lang="en-US" dirty="0"/>
          </a:p>
        </p:txBody>
      </p:sp>
    </p:spTree>
    <p:extLst>
      <p:ext uri="{BB962C8B-B14F-4D97-AF65-F5344CB8AC3E}">
        <p14:creationId xmlns:p14="http://schemas.microsoft.com/office/powerpoint/2010/main" val="2343111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0" baseline="0" dirty="0"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AB240-D58A-4407-9E04-EBD62E42634F}" type="slidenum">
              <a:rPr lang="en-US" smtClean="0"/>
              <a:pPr fontAlgn="base">
                <a:spcBef>
                  <a:spcPct val="0"/>
                </a:spcBef>
                <a:spcAft>
                  <a:spcPct val="0"/>
                </a:spcAft>
                <a:defRPr/>
              </a:pPr>
              <a:t>11</a:t>
            </a:fld>
            <a:endParaRPr lang="en-US" dirty="0" smtClean="0"/>
          </a:p>
        </p:txBody>
      </p:sp>
    </p:spTree>
    <p:extLst>
      <p:ext uri="{BB962C8B-B14F-4D97-AF65-F5344CB8AC3E}">
        <p14:creationId xmlns:p14="http://schemas.microsoft.com/office/powerpoint/2010/main" val="1354389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AE2988-BC30-45CA-A967-C2226C709C41}" type="slidenum">
              <a:rPr lang="en-US" smtClean="0"/>
              <a:pPr/>
              <a:t>12</a:t>
            </a:fld>
            <a:endParaRPr lang="en-US" dirty="0"/>
          </a:p>
        </p:txBody>
      </p:sp>
    </p:spTree>
    <p:extLst>
      <p:ext uri="{BB962C8B-B14F-4D97-AF65-F5344CB8AC3E}">
        <p14:creationId xmlns:p14="http://schemas.microsoft.com/office/powerpoint/2010/main" val="2343111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AE2988-BC30-45CA-A967-C2226C709C41}" type="slidenum">
              <a:rPr lang="en-US" smtClean="0"/>
              <a:pPr/>
              <a:t>13</a:t>
            </a:fld>
            <a:endParaRPr lang="en-US"/>
          </a:p>
        </p:txBody>
      </p:sp>
    </p:spTree>
    <p:extLst>
      <p:ext uri="{BB962C8B-B14F-4D97-AF65-F5344CB8AC3E}">
        <p14:creationId xmlns:p14="http://schemas.microsoft.com/office/powerpoint/2010/main" val="1464856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AE2988-BC30-45CA-A967-C2226C709C41}" type="slidenum">
              <a:rPr lang="en-US" smtClean="0"/>
              <a:pPr/>
              <a:t>14</a:t>
            </a:fld>
            <a:endParaRPr lang="en-US" dirty="0"/>
          </a:p>
        </p:txBody>
      </p:sp>
    </p:spTree>
    <p:extLst>
      <p:ext uri="{BB962C8B-B14F-4D97-AF65-F5344CB8AC3E}">
        <p14:creationId xmlns:p14="http://schemas.microsoft.com/office/powerpoint/2010/main" val="2343111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AE2988-BC30-45CA-A967-C2226C709C41}" type="slidenum">
              <a:rPr lang="en-US" smtClean="0"/>
              <a:pPr/>
              <a:t>15</a:t>
            </a:fld>
            <a:endParaRPr lang="en-US" dirty="0"/>
          </a:p>
        </p:txBody>
      </p:sp>
    </p:spTree>
    <p:extLst>
      <p:ext uri="{BB962C8B-B14F-4D97-AF65-F5344CB8AC3E}">
        <p14:creationId xmlns:p14="http://schemas.microsoft.com/office/powerpoint/2010/main" val="2343111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AE2988-BC30-45CA-A967-C2226C709C41}" type="slidenum">
              <a:rPr lang="en-US" smtClean="0"/>
              <a:pPr/>
              <a:t>16</a:t>
            </a:fld>
            <a:endParaRPr lang="en-US" dirty="0"/>
          </a:p>
        </p:txBody>
      </p:sp>
    </p:spTree>
    <p:extLst>
      <p:ext uri="{BB962C8B-B14F-4D97-AF65-F5344CB8AC3E}">
        <p14:creationId xmlns:p14="http://schemas.microsoft.com/office/powerpoint/2010/main" val="2343111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AE2988-BC30-45CA-A967-C2226C709C41}" type="slidenum">
              <a:rPr lang="en-US" smtClean="0"/>
              <a:pPr/>
              <a:t>17</a:t>
            </a:fld>
            <a:endParaRPr lang="en-US"/>
          </a:p>
        </p:txBody>
      </p:sp>
    </p:spTree>
    <p:extLst>
      <p:ext uri="{BB962C8B-B14F-4D97-AF65-F5344CB8AC3E}">
        <p14:creationId xmlns:p14="http://schemas.microsoft.com/office/powerpoint/2010/main" val="2271610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AE2988-BC30-45CA-A967-C2226C709C41}" type="slidenum">
              <a:rPr lang="en-US" smtClean="0"/>
              <a:pPr/>
              <a:t>18</a:t>
            </a:fld>
            <a:endParaRPr lang="en-US" dirty="0"/>
          </a:p>
        </p:txBody>
      </p:sp>
    </p:spTree>
    <p:extLst>
      <p:ext uri="{BB962C8B-B14F-4D97-AF65-F5344CB8AC3E}">
        <p14:creationId xmlns:p14="http://schemas.microsoft.com/office/powerpoint/2010/main" val="2343111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AE2988-BC30-45CA-A967-C2226C709C41}" type="slidenum">
              <a:rPr lang="en-US" smtClean="0"/>
              <a:pPr/>
              <a:t>19</a:t>
            </a:fld>
            <a:endParaRPr lang="en-US" dirty="0"/>
          </a:p>
        </p:txBody>
      </p:sp>
    </p:spTree>
    <p:extLst>
      <p:ext uri="{BB962C8B-B14F-4D97-AF65-F5344CB8AC3E}">
        <p14:creationId xmlns:p14="http://schemas.microsoft.com/office/powerpoint/2010/main" val="2343111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Internal Process – </a:t>
            </a:r>
          </a:p>
          <a:p>
            <a:r>
              <a:rPr lang="en-US" dirty="0" smtClean="0"/>
              <a:t>Ongoing</a:t>
            </a:r>
          </a:p>
          <a:p>
            <a:endParaRPr lang="en-US" dirty="0" smtClean="0"/>
          </a:p>
          <a:p>
            <a:r>
              <a:rPr lang="en-US" dirty="0" smtClean="0"/>
              <a:t>MA Technical Process</a:t>
            </a:r>
            <a:r>
              <a:rPr lang="en-US" baseline="0" dirty="0" smtClean="0"/>
              <a:t> – </a:t>
            </a:r>
          </a:p>
          <a:p>
            <a:r>
              <a:rPr lang="en-US" baseline="0" dirty="0" smtClean="0"/>
              <a:t>MA workgroup meetings twice a month April through August, as needed through October</a:t>
            </a:r>
          </a:p>
          <a:p>
            <a:r>
              <a:rPr lang="en-US" baseline="0" dirty="0" smtClean="0"/>
              <a:t>WUE meetings monthly standing meeting April through July</a:t>
            </a:r>
          </a:p>
          <a:p>
            <a:endParaRPr lang="en-US" baseline="0" dirty="0" smtClean="0"/>
          </a:p>
          <a:p>
            <a:r>
              <a:rPr lang="en-US" baseline="0" dirty="0" smtClean="0"/>
              <a:t>Board –</a:t>
            </a:r>
          </a:p>
          <a:p>
            <a:r>
              <a:rPr lang="en-US" baseline="0" dirty="0" smtClean="0"/>
              <a:t>Reporting in Feb and March (IRP Committee)</a:t>
            </a:r>
          </a:p>
          <a:p>
            <a:r>
              <a:rPr lang="en-US" baseline="0" dirty="0" smtClean="0"/>
              <a:t>Monthly Updates from MA tech process</a:t>
            </a:r>
          </a:p>
          <a:p>
            <a:r>
              <a:rPr lang="en-US" baseline="0" dirty="0" smtClean="0"/>
              <a:t>Wrapping up around the end of the year, head into Board Policy Process</a:t>
            </a:r>
            <a:endParaRPr lang="en-US" dirty="0" smtClean="0"/>
          </a:p>
          <a:p>
            <a:endParaRPr lang="en-US" dirty="0" smtClean="0"/>
          </a:p>
          <a:p>
            <a:r>
              <a:rPr lang="en-US" dirty="0" smtClean="0"/>
              <a:t>Following slides breakdown activities at Board and MA levels</a:t>
            </a:r>
            <a:endParaRPr lang="en-US" dirty="0"/>
          </a:p>
        </p:txBody>
      </p:sp>
      <p:sp>
        <p:nvSpPr>
          <p:cNvPr id="4" name="Slide Number Placeholder 3"/>
          <p:cNvSpPr>
            <a:spLocks noGrp="1"/>
          </p:cNvSpPr>
          <p:nvPr>
            <p:ph type="sldNum" sz="quarter" idx="10"/>
          </p:nvPr>
        </p:nvSpPr>
        <p:spPr/>
        <p:txBody>
          <a:bodyPr/>
          <a:lstStyle/>
          <a:p>
            <a:pPr>
              <a:defRPr/>
            </a:pPr>
            <a:fld id="{BCA0EF4A-8B55-4098-B686-E7F84C4152F1}" type="slidenum">
              <a:rPr lang="en-US" smtClean="0"/>
              <a:pPr>
                <a:defRPr/>
              </a:pPr>
              <a:t>2</a:t>
            </a:fld>
            <a:endParaRPr lang="en-US" dirty="0"/>
          </a:p>
        </p:txBody>
      </p:sp>
    </p:spTree>
    <p:extLst>
      <p:ext uri="{BB962C8B-B14F-4D97-AF65-F5344CB8AC3E}">
        <p14:creationId xmlns:p14="http://schemas.microsoft.com/office/powerpoint/2010/main" val="378495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AE2988-BC30-45CA-A967-C2226C709C41}" type="slidenum">
              <a:rPr lang="en-US" smtClean="0"/>
              <a:pPr/>
              <a:t>20</a:t>
            </a:fld>
            <a:endParaRPr lang="en-US"/>
          </a:p>
        </p:txBody>
      </p:sp>
    </p:spTree>
    <p:extLst>
      <p:ext uri="{BB962C8B-B14F-4D97-AF65-F5344CB8AC3E}">
        <p14:creationId xmlns:p14="http://schemas.microsoft.com/office/powerpoint/2010/main" val="2832942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E57519C4-F71E-4BB2-9F1C-E86D71EAFFAD}" type="slidenum">
              <a:rPr lang="en-US" b="1">
                <a:solidFill>
                  <a:srgbClr val="00FFFF"/>
                </a:solidFill>
                <a:latin typeface="Arial" pitchFamily="34" charset="0"/>
                <a:cs typeface="Arial" pitchFamily="34" charset="0"/>
              </a:rPr>
              <a:pPr algn="r" rtl="0" fontAlgn="base">
                <a:spcBef>
                  <a:spcPct val="0"/>
                </a:spcBef>
                <a:spcAft>
                  <a:spcPct val="0"/>
                </a:spcAft>
              </a:pPr>
              <a:t>21</a:t>
            </a:fld>
            <a:endParaRPr lang="en-US" b="1" dirty="0">
              <a:solidFill>
                <a:srgbClr val="00FFFF"/>
              </a:solidFill>
              <a:latin typeface="Arial" pitchFamily="34" charset="0"/>
              <a:cs typeface="Arial" pitchFamily="34" charset="0"/>
            </a:endParaRPr>
          </a:p>
        </p:txBody>
      </p:sp>
      <p:sp>
        <p:nvSpPr>
          <p:cNvPr id="425986" name="Rectangle 2"/>
          <p:cNvSpPr>
            <a:spLocks noGrp="1" noRot="1" noChangeAspect="1" noChangeArrowheads="1" noTextEdit="1"/>
          </p:cNvSpPr>
          <p:nvPr>
            <p:ph type="sldImg"/>
          </p:nvPr>
        </p:nvSpPr>
        <p:spPr>
          <a:xfrm>
            <a:off x="1106488" y="723900"/>
            <a:ext cx="4648200" cy="3486150"/>
          </a:xfrm>
          <a:ln w="12700" cap="flat">
            <a:solidFill>
              <a:schemeClr val="tx1"/>
            </a:solidFill>
          </a:ln>
        </p:spPr>
      </p:sp>
      <p:sp>
        <p:nvSpPr>
          <p:cNvPr id="425987" name="Rectangle 3"/>
          <p:cNvSpPr>
            <a:spLocks noGrp="1" noChangeArrowheads="1"/>
          </p:cNvSpPr>
          <p:nvPr>
            <p:ph type="body" idx="1"/>
          </p:nvPr>
        </p:nvSpPr>
        <p:spPr>
          <a:xfrm>
            <a:off x="908501" y="4443417"/>
            <a:ext cx="5041003" cy="4129087"/>
          </a:xfrm>
          <a:noFill/>
          <a:ln/>
        </p:spPr>
        <p:txBody>
          <a:bodyPr lIns="90621" tIns="46106" rIns="90621" bIns="46106"/>
          <a:lstStyle/>
          <a:p>
            <a:endParaRPr lang="en-US" dirty="0"/>
          </a:p>
          <a:p>
            <a:endParaRPr lang="en-US" sz="1600" dirty="0"/>
          </a:p>
          <a:p>
            <a:endParaRPr lang="en-US" sz="16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dirty="0"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AB240-D58A-4407-9E04-EBD62E42634F}" type="slidenum">
              <a:rPr lang="en-US" smtClean="0"/>
              <a:pPr fontAlgn="base">
                <a:spcBef>
                  <a:spcPct val="0"/>
                </a:spcBef>
                <a:spcAft>
                  <a:spcPct val="0"/>
                </a:spcAft>
                <a:defRPr/>
              </a:pPr>
              <a:t>22</a:t>
            </a:fld>
            <a:endParaRPr lang="en-US" dirty="0" smtClean="0"/>
          </a:p>
        </p:txBody>
      </p:sp>
    </p:spTree>
    <p:extLst>
      <p:ext uri="{BB962C8B-B14F-4D97-AF65-F5344CB8AC3E}">
        <p14:creationId xmlns:p14="http://schemas.microsoft.com/office/powerpoint/2010/main" val="1354389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AE2988-BC30-45CA-A967-C2226C709C41}" type="slidenum">
              <a:rPr lang="en-US" smtClean="0"/>
              <a:pPr/>
              <a:t>23</a:t>
            </a:fld>
            <a:endParaRPr lang="en-US"/>
          </a:p>
        </p:txBody>
      </p:sp>
    </p:spTree>
    <p:extLst>
      <p:ext uri="{BB962C8B-B14F-4D97-AF65-F5344CB8AC3E}">
        <p14:creationId xmlns:p14="http://schemas.microsoft.com/office/powerpoint/2010/main" val="3431067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AE2988-BC30-45CA-A967-C2226C709C41}" type="slidenum">
              <a:rPr lang="en-US" smtClean="0"/>
              <a:pPr/>
              <a:t>24</a:t>
            </a:fld>
            <a:endParaRPr lang="en-US"/>
          </a:p>
        </p:txBody>
      </p:sp>
    </p:spTree>
    <p:extLst>
      <p:ext uri="{BB962C8B-B14F-4D97-AF65-F5344CB8AC3E}">
        <p14:creationId xmlns:p14="http://schemas.microsoft.com/office/powerpoint/2010/main" val="3508014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AB240-D58A-4407-9E04-EBD62E42634F}" type="slidenum">
              <a:rPr lang="en-US" smtClean="0"/>
              <a:pPr fontAlgn="base">
                <a:spcBef>
                  <a:spcPct val="0"/>
                </a:spcBef>
                <a:spcAft>
                  <a:spcPct val="0"/>
                </a:spcAft>
                <a:defRPr/>
              </a:pPr>
              <a:t>25</a:t>
            </a:fld>
            <a:endParaRPr lang="en-US" dirty="0" smtClean="0"/>
          </a:p>
        </p:txBody>
      </p:sp>
    </p:spTree>
    <p:extLst>
      <p:ext uri="{BB962C8B-B14F-4D97-AF65-F5344CB8AC3E}">
        <p14:creationId xmlns:p14="http://schemas.microsoft.com/office/powerpoint/2010/main" val="1354389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AE2988-BC30-45CA-A967-C2226C709C41}" type="slidenum">
              <a:rPr lang="en-US" smtClean="0"/>
              <a:pPr/>
              <a:t>27</a:t>
            </a:fld>
            <a:endParaRPr lang="en-US"/>
          </a:p>
        </p:txBody>
      </p:sp>
    </p:spTree>
    <p:extLst>
      <p:ext uri="{BB962C8B-B14F-4D97-AF65-F5344CB8AC3E}">
        <p14:creationId xmlns:p14="http://schemas.microsoft.com/office/powerpoint/2010/main" val="2465230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AB240-D58A-4407-9E04-EBD62E42634F}" type="slidenum">
              <a:rPr lang="en-US" smtClean="0"/>
              <a:pPr fontAlgn="base">
                <a:spcBef>
                  <a:spcPct val="0"/>
                </a:spcBef>
                <a:spcAft>
                  <a:spcPct val="0"/>
                </a:spcAft>
                <a:defRPr/>
              </a:pPr>
              <a:t>28</a:t>
            </a:fld>
            <a:endParaRPr lang="en-US" dirty="0" smtClean="0"/>
          </a:p>
        </p:txBody>
      </p:sp>
    </p:spTree>
    <p:extLst>
      <p:ext uri="{BB962C8B-B14F-4D97-AF65-F5344CB8AC3E}">
        <p14:creationId xmlns:p14="http://schemas.microsoft.com/office/powerpoint/2010/main" val="1354389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AE2988-BC30-45CA-A967-C2226C709C41}" type="slidenum">
              <a:rPr lang="en-US" smtClean="0"/>
              <a:pPr/>
              <a:t>29</a:t>
            </a:fld>
            <a:endParaRPr lang="en-US"/>
          </a:p>
        </p:txBody>
      </p:sp>
    </p:spTree>
    <p:extLst>
      <p:ext uri="{BB962C8B-B14F-4D97-AF65-F5344CB8AC3E}">
        <p14:creationId xmlns:p14="http://schemas.microsoft.com/office/powerpoint/2010/main" val="24448084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A4CDA216-ECE1-45E5-B769-179DCE7C357D}" type="slidenum">
              <a:rPr lang="en-US" smtClean="0">
                <a:solidFill>
                  <a:prstClr val="black"/>
                </a:solidFill>
              </a:rPr>
              <a:pPr>
                <a:defRPr/>
              </a:pPr>
              <a:t>30</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Internal Process – </a:t>
            </a:r>
          </a:p>
          <a:p>
            <a:r>
              <a:rPr lang="en-US" dirty="0" smtClean="0"/>
              <a:t>Ongoing</a:t>
            </a:r>
          </a:p>
          <a:p>
            <a:endParaRPr lang="en-US" dirty="0" smtClean="0"/>
          </a:p>
          <a:p>
            <a:r>
              <a:rPr lang="en-US" dirty="0" smtClean="0"/>
              <a:t>MA Technical Process</a:t>
            </a:r>
            <a:r>
              <a:rPr lang="en-US" baseline="0" dirty="0" smtClean="0"/>
              <a:t> – </a:t>
            </a:r>
          </a:p>
          <a:p>
            <a:r>
              <a:rPr lang="en-US" baseline="0" dirty="0" smtClean="0"/>
              <a:t>MA workgroup meetings twice a month April through August, as needed through October</a:t>
            </a:r>
          </a:p>
          <a:p>
            <a:r>
              <a:rPr lang="en-US" baseline="0" dirty="0" smtClean="0"/>
              <a:t>WUE meetings monthly standing meeting April through July</a:t>
            </a:r>
          </a:p>
          <a:p>
            <a:endParaRPr lang="en-US" baseline="0" dirty="0" smtClean="0"/>
          </a:p>
          <a:p>
            <a:r>
              <a:rPr lang="en-US" baseline="0" dirty="0" smtClean="0"/>
              <a:t>Board –</a:t>
            </a:r>
          </a:p>
          <a:p>
            <a:r>
              <a:rPr lang="en-US" baseline="0" dirty="0" smtClean="0"/>
              <a:t>Reporting in Feb and March (IRP Committee)</a:t>
            </a:r>
          </a:p>
          <a:p>
            <a:r>
              <a:rPr lang="en-US" baseline="0" dirty="0" smtClean="0"/>
              <a:t>Monthly Updates from MA tech process</a:t>
            </a:r>
          </a:p>
          <a:p>
            <a:r>
              <a:rPr lang="en-US" baseline="0" dirty="0" smtClean="0"/>
              <a:t>Wrapping up around the end of the year, head into Board Policy Process</a:t>
            </a:r>
            <a:endParaRPr lang="en-US" dirty="0" smtClean="0"/>
          </a:p>
          <a:p>
            <a:endParaRPr lang="en-US" dirty="0" smtClean="0"/>
          </a:p>
          <a:p>
            <a:r>
              <a:rPr lang="en-US" dirty="0" smtClean="0"/>
              <a:t>Following slides breakdown activities at Board and MA levels</a:t>
            </a:r>
            <a:endParaRPr lang="en-US" dirty="0"/>
          </a:p>
        </p:txBody>
      </p:sp>
      <p:sp>
        <p:nvSpPr>
          <p:cNvPr id="4" name="Slide Number Placeholder 3"/>
          <p:cNvSpPr>
            <a:spLocks noGrp="1"/>
          </p:cNvSpPr>
          <p:nvPr>
            <p:ph type="sldNum" sz="quarter" idx="10"/>
          </p:nvPr>
        </p:nvSpPr>
        <p:spPr/>
        <p:txBody>
          <a:bodyPr/>
          <a:lstStyle/>
          <a:p>
            <a:pPr>
              <a:defRPr/>
            </a:pPr>
            <a:fld id="{BCA0EF4A-8B55-4098-B686-E7F84C4152F1}" type="slidenum">
              <a:rPr lang="en-US" smtClean="0"/>
              <a:pPr>
                <a:defRPr/>
              </a:pPr>
              <a:t>3</a:t>
            </a:fld>
            <a:endParaRPr lang="en-US" dirty="0"/>
          </a:p>
        </p:txBody>
      </p:sp>
    </p:spTree>
    <p:extLst>
      <p:ext uri="{BB962C8B-B14F-4D97-AF65-F5344CB8AC3E}">
        <p14:creationId xmlns:p14="http://schemas.microsoft.com/office/powerpoint/2010/main" val="3784957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AE2988-BC30-45CA-A967-C2226C709C41}"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343111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AE2988-BC30-45CA-A967-C2226C709C41}" type="slidenum">
              <a:rPr lang="en-US" smtClean="0"/>
              <a:pPr/>
              <a:t>32</a:t>
            </a:fld>
            <a:endParaRPr lang="en-US"/>
          </a:p>
        </p:txBody>
      </p:sp>
    </p:spTree>
    <p:extLst>
      <p:ext uri="{BB962C8B-B14F-4D97-AF65-F5344CB8AC3E}">
        <p14:creationId xmlns:p14="http://schemas.microsoft.com/office/powerpoint/2010/main" val="10103061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AE2988-BC30-45CA-A967-C2226C709C41}" type="slidenum">
              <a:rPr lang="en-US" smtClean="0"/>
              <a:pPr/>
              <a:t>33</a:t>
            </a:fld>
            <a:endParaRPr lang="en-US"/>
          </a:p>
        </p:txBody>
      </p:sp>
    </p:spTree>
    <p:extLst>
      <p:ext uri="{BB962C8B-B14F-4D97-AF65-F5344CB8AC3E}">
        <p14:creationId xmlns:p14="http://schemas.microsoft.com/office/powerpoint/2010/main" val="42558540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AE2988-BC30-45CA-A967-C2226C709C41}" type="slidenum">
              <a:rPr lang="en-US" smtClean="0"/>
              <a:pPr/>
              <a:t>34</a:t>
            </a:fld>
            <a:endParaRPr lang="en-US"/>
          </a:p>
        </p:txBody>
      </p:sp>
    </p:spTree>
    <p:extLst>
      <p:ext uri="{BB962C8B-B14F-4D97-AF65-F5344CB8AC3E}">
        <p14:creationId xmlns:p14="http://schemas.microsoft.com/office/powerpoint/2010/main" val="25945392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AE2988-BC30-45CA-A967-C2226C709C41}" type="slidenum">
              <a:rPr lang="en-US" smtClean="0"/>
              <a:pPr/>
              <a:t>35</a:t>
            </a:fld>
            <a:endParaRPr lang="en-US"/>
          </a:p>
        </p:txBody>
      </p:sp>
    </p:spTree>
    <p:extLst>
      <p:ext uri="{BB962C8B-B14F-4D97-AF65-F5344CB8AC3E}">
        <p14:creationId xmlns:p14="http://schemas.microsoft.com/office/powerpoint/2010/main" val="23166369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AB240-D58A-4407-9E04-EBD62E42634F}" type="slidenum">
              <a:rPr lang="en-US" smtClean="0"/>
              <a:pPr fontAlgn="base">
                <a:spcBef>
                  <a:spcPct val="0"/>
                </a:spcBef>
                <a:spcAft>
                  <a:spcPct val="0"/>
                </a:spcAft>
                <a:defRPr/>
              </a:pPr>
              <a:t>36</a:t>
            </a:fld>
            <a:endParaRPr lang="en-US" dirty="0" smtClean="0"/>
          </a:p>
        </p:txBody>
      </p:sp>
    </p:spTree>
    <p:extLst>
      <p:ext uri="{BB962C8B-B14F-4D97-AF65-F5344CB8AC3E}">
        <p14:creationId xmlns:p14="http://schemas.microsoft.com/office/powerpoint/2010/main" val="13543896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AB240-D58A-4407-9E04-EBD62E42634F}" type="slidenum">
              <a:rPr lang="en-US" smtClean="0"/>
              <a:pPr fontAlgn="base">
                <a:spcBef>
                  <a:spcPct val="0"/>
                </a:spcBef>
                <a:spcAft>
                  <a:spcPct val="0"/>
                </a:spcAft>
                <a:defRPr/>
              </a:pPr>
              <a:t>37</a:t>
            </a:fld>
            <a:endParaRPr lang="en-US" dirty="0" smtClean="0"/>
          </a:p>
        </p:txBody>
      </p:sp>
    </p:spTree>
    <p:extLst>
      <p:ext uri="{BB962C8B-B14F-4D97-AF65-F5344CB8AC3E}">
        <p14:creationId xmlns:p14="http://schemas.microsoft.com/office/powerpoint/2010/main" val="13543896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AE2988-BC30-45CA-A967-C2226C709C41}" type="slidenum">
              <a:rPr lang="en-US" smtClean="0"/>
              <a:pPr/>
              <a:t>38</a:t>
            </a:fld>
            <a:endParaRPr lang="en-US" dirty="0"/>
          </a:p>
        </p:txBody>
      </p:sp>
    </p:spTree>
    <p:extLst>
      <p:ext uri="{BB962C8B-B14F-4D97-AF65-F5344CB8AC3E}">
        <p14:creationId xmlns:p14="http://schemas.microsoft.com/office/powerpoint/2010/main" val="26116502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30A9C096-B3B2-4C88-8C54-DCDEEE682F53}" type="slidenum">
              <a:rPr lang="en-US" smtClean="0">
                <a:solidFill>
                  <a:prstClr val="black"/>
                </a:solidFill>
              </a:rPr>
              <a:pPr>
                <a:defRPr/>
              </a:pPr>
              <a:t>40</a:t>
            </a:fld>
            <a:endParaRPr lang="en-US" dirty="0">
              <a:solidFill>
                <a:prstClr val="black"/>
              </a:solidFill>
            </a:endParaRPr>
          </a:p>
        </p:txBody>
      </p:sp>
    </p:spTree>
    <p:extLst>
      <p:ext uri="{BB962C8B-B14F-4D97-AF65-F5344CB8AC3E}">
        <p14:creationId xmlns:p14="http://schemas.microsoft.com/office/powerpoint/2010/main" val="2688779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AB240-D58A-4407-9E04-EBD62E42634F}" type="slidenum">
              <a:rPr lang="en-US" smtClean="0"/>
              <a:pPr fontAlgn="base">
                <a:spcBef>
                  <a:spcPct val="0"/>
                </a:spcBef>
                <a:spcAft>
                  <a:spcPct val="0"/>
                </a:spcAft>
                <a:defRPr/>
              </a:pPr>
              <a:t>4</a:t>
            </a:fld>
            <a:endParaRPr lang="en-US" dirty="0" smtClean="0"/>
          </a:p>
        </p:txBody>
      </p:sp>
    </p:spTree>
    <p:extLst>
      <p:ext uri="{BB962C8B-B14F-4D97-AF65-F5344CB8AC3E}">
        <p14:creationId xmlns:p14="http://schemas.microsoft.com/office/powerpoint/2010/main" val="1354389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AE2988-BC30-45CA-A967-C2226C709C41}" type="slidenum">
              <a:rPr lang="en-US" smtClean="0"/>
              <a:pPr/>
              <a:t>5</a:t>
            </a:fld>
            <a:endParaRPr lang="en-US"/>
          </a:p>
        </p:txBody>
      </p:sp>
    </p:spTree>
    <p:extLst>
      <p:ext uri="{BB962C8B-B14F-4D97-AF65-F5344CB8AC3E}">
        <p14:creationId xmlns:p14="http://schemas.microsoft.com/office/powerpoint/2010/main" val="24960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AE2988-BC30-45CA-A967-C2226C709C41}" type="slidenum">
              <a:rPr lang="en-US" smtClean="0"/>
              <a:pPr/>
              <a:t>6</a:t>
            </a:fld>
            <a:endParaRPr lang="en-US"/>
          </a:p>
        </p:txBody>
      </p:sp>
    </p:spTree>
    <p:extLst>
      <p:ext uri="{BB962C8B-B14F-4D97-AF65-F5344CB8AC3E}">
        <p14:creationId xmlns:p14="http://schemas.microsoft.com/office/powerpoint/2010/main" val="3331393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AE2988-BC30-45CA-A967-C2226C709C41}" type="slidenum">
              <a:rPr lang="en-US" smtClean="0"/>
              <a:pPr/>
              <a:t>7</a:t>
            </a:fld>
            <a:endParaRPr lang="en-US" dirty="0"/>
          </a:p>
        </p:txBody>
      </p:sp>
    </p:spTree>
    <p:extLst>
      <p:ext uri="{BB962C8B-B14F-4D97-AF65-F5344CB8AC3E}">
        <p14:creationId xmlns:p14="http://schemas.microsoft.com/office/powerpoint/2010/main" val="2343111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AE2988-BC30-45CA-A967-C2226C709C41}" type="slidenum">
              <a:rPr lang="en-US" smtClean="0"/>
              <a:pPr/>
              <a:t>8</a:t>
            </a:fld>
            <a:endParaRPr lang="en-US"/>
          </a:p>
        </p:txBody>
      </p:sp>
    </p:spTree>
    <p:extLst>
      <p:ext uri="{BB962C8B-B14F-4D97-AF65-F5344CB8AC3E}">
        <p14:creationId xmlns:p14="http://schemas.microsoft.com/office/powerpoint/2010/main" val="1064475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AB240-D58A-4407-9E04-EBD62E42634F}" type="slidenum">
              <a:rPr lang="en-US" smtClean="0"/>
              <a:pPr fontAlgn="base">
                <a:spcBef>
                  <a:spcPct val="0"/>
                </a:spcBef>
                <a:spcAft>
                  <a:spcPct val="0"/>
                </a:spcAft>
                <a:defRPr/>
              </a:pPr>
              <a:t>9</a:t>
            </a:fld>
            <a:endParaRPr lang="en-US" dirty="0" smtClean="0"/>
          </a:p>
        </p:txBody>
      </p:sp>
    </p:spTree>
    <p:extLst>
      <p:ext uri="{BB962C8B-B14F-4D97-AF65-F5344CB8AC3E}">
        <p14:creationId xmlns:p14="http://schemas.microsoft.com/office/powerpoint/2010/main" val="1354389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342558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ransition">
    <p:spTree>
      <p:nvGrpSpPr>
        <p:cNvPr id="1" name=""/>
        <p:cNvGrpSpPr/>
        <p:nvPr/>
      </p:nvGrpSpPr>
      <p:grpSpPr>
        <a:xfrm>
          <a:off x="0" y="0"/>
          <a:ext cx="0" cy="0"/>
          <a:chOff x="0" y="0"/>
          <a:chExt cx="0" cy="0"/>
        </a:xfrm>
      </p:grpSpPr>
      <p:pic>
        <p:nvPicPr>
          <p:cNvPr id="3" name="Picture 2" descr="Background Seal.png"/>
          <p:cNvPicPr>
            <a:picLocks noChangeAspect="1"/>
          </p:cNvPicPr>
          <p:nvPr userDrawn="1"/>
        </p:nvPicPr>
        <p:blipFill>
          <a:blip r:embed="rId2" cstate="print"/>
          <a:stretch>
            <a:fillRect/>
          </a:stretch>
        </p:blipFill>
        <p:spPr>
          <a:xfrm>
            <a:off x="3124200" y="1125713"/>
            <a:ext cx="6019800" cy="5732287"/>
          </a:xfrm>
          <a:prstGeom prst="rect">
            <a:avLst/>
          </a:prstGeom>
        </p:spPr>
      </p:pic>
      <p:sp>
        <p:nvSpPr>
          <p:cNvPr id="5" name="Rounded Rectangle 4"/>
          <p:cNvSpPr/>
          <p:nvPr userDrawn="1"/>
        </p:nvSpPr>
        <p:spPr bwMode="auto">
          <a:xfrm>
            <a:off x="1143000" y="1600200"/>
            <a:ext cx="7315200" cy="2057400"/>
          </a:xfrm>
          <a:prstGeom prst="roundRect">
            <a:avLst>
              <a:gd name="adj" fmla="val 9033"/>
            </a:avLst>
          </a:prstGeom>
          <a:gradFill>
            <a:gsLst>
              <a:gs pos="0">
                <a:schemeClr val="accent1">
                  <a:shade val="15000"/>
                  <a:satMod val="180000"/>
                  <a:alpha val="75000"/>
                </a:schemeClr>
              </a:gs>
              <a:gs pos="50000">
                <a:schemeClr val="accent1">
                  <a:shade val="45000"/>
                  <a:satMod val="170000"/>
                  <a:alpha val="75000"/>
                </a:schemeClr>
              </a:gs>
              <a:gs pos="70000">
                <a:schemeClr val="accent1">
                  <a:tint val="99000"/>
                  <a:shade val="65000"/>
                  <a:satMod val="155000"/>
                  <a:alpha val="75000"/>
                </a:schemeClr>
              </a:gs>
              <a:gs pos="100000">
                <a:schemeClr val="accent1">
                  <a:tint val="95500"/>
                  <a:shade val="100000"/>
                  <a:satMod val="155000"/>
                  <a:alpha val="75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a:endParaRPr lang="en-US" sz="5400" b="1"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Calibri"/>
              <a:ea typeface="+mn-ea"/>
              <a:cs typeface="Arial" charset="0"/>
            </a:endParaRPr>
          </a:p>
        </p:txBody>
      </p:sp>
      <p:sp>
        <p:nvSpPr>
          <p:cNvPr id="7" name="Title 6"/>
          <p:cNvSpPr>
            <a:spLocks noGrp="1"/>
          </p:cNvSpPr>
          <p:nvPr>
            <p:ph type="title"/>
          </p:nvPr>
        </p:nvSpPr>
        <p:spPr>
          <a:xfrm>
            <a:off x="1295400" y="1828800"/>
            <a:ext cx="7010400" cy="16764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015652184"/>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28838049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406813"/>
          </a:xfrm>
        </p:spPr>
        <p:txBody>
          <a:bodyPr/>
          <a:lstStyle>
            <a:lvl1pPr>
              <a:lnSpc>
                <a:spcPct val="90000"/>
              </a:lnSpc>
              <a:defRPr/>
            </a:lvl1pPr>
            <a:lvl2pPr>
              <a:lnSpc>
                <a:spcPct val="90000"/>
              </a:lnSpc>
              <a:defRPr lang="en-US" sz="3200" kern="1200" dirty="0" smtClean="0">
                <a:solidFill>
                  <a:schemeClr val="accent4"/>
                </a:solidFill>
                <a:latin typeface="+mn-lt"/>
                <a:ea typeface="+mn-ea"/>
                <a:cs typeface="+mn-cs"/>
              </a:defRPr>
            </a:lvl2pPr>
            <a:lvl3pPr>
              <a:lnSpc>
                <a:spcPct val="90000"/>
              </a:lnSpc>
              <a:defRPr lang="en-US" sz="2800" kern="1200" dirty="0" smtClean="0">
                <a:solidFill>
                  <a:schemeClr val="accent3"/>
                </a:solidFill>
                <a:effectLst>
                  <a:outerShdw blurRad="38100" dist="38100" dir="2700000" algn="tl">
                    <a:srgbClr val="000000">
                      <a:alpha val="43137"/>
                    </a:srgbClr>
                  </a:outerShdw>
                </a:effectLst>
                <a:latin typeface="+mn-lt"/>
                <a:ea typeface="+mn-ea"/>
                <a:cs typeface="+mn-cs"/>
              </a:defRPr>
            </a:lvl3pPr>
            <a:lvl4pPr>
              <a:lnSpc>
                <a:spcPct val="90000"/>
              </a:lnSpc>
              <a:defRPr lang="en-US" sz="2800" kern="1200" dirty="0" smtClean="0">
                <a:solidFill>
                  <a:schemeClr val="accent3"/>
                </a:solidFill>
                <a:effectLst>
                  <a:outerShdw blurRad="38100" dist="38100" dir="2700000" algn="tl">
                    <a:srgbClr val="000000">
                      <a:alpha val="43137"/>
                    </a:srgbClr>
                  </a:outerShdw>
                </a:effectLst>
                <a:latin typeface="+mn-lt"/>
                <a:ea typeface="+mn-ea"/>
                <a:cs typeface="+mn-cs"/>
              </a:defRPr>
            </a:lvl4pPr>
            <a:lvl5pPr>
              <a:lnSpc>
                <a:spcPct val="90000"/>
              </a:lnSpc>
              <a:defRPr lang="en-US" sz="2800" kern="1200" dirty="0">
                <a:solidFill>
                  <a:schemeClr val="accent2"/>
                </a:solidFill>
                <a:latin typeface="+mn-lt"/>
                <a:ea typeface="+mn-ea"/>
                <a:cs typeface="+mn-cs"/>
              </a:defRPr>
            </a:lvl5pPr>
          </a:lstStyle>
          <a:p>
            <a:pPr lvl="0"/>
            <a:r>
              <a:rPr lang="en-US" dirty="0" smtClean="0"/>
              <a:t>Click to edit Master text styles</a:t>
            </a:r>
          </a:p>
          <a:p>
            <a:pPr marL="914400" lvl="1" indent="-396875" algn="l" defTabSz="914363" rtl="0" eaLnBrk="1" latinLnBrk="0" hangingPunct="1">
              <a:lnSpc>
                <a:spcPct val="90000"/>
              </a:lnSpc>
              <a:spcBef>
                <a:spcPct val="20000"/>
              </a:spcBef>
              <a:buFontTx/>
              <a:buBlip>
                <a:blip r:embed="rId2"/>
              </a:buBlip>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89147257"/>
      </p:ext>
    </p:extLst>
  </p:cSld>
  <p:clrMapOvr>
    <a:masterClrMapping/>
  </p:clrMapOvr>
  <p:transition>
    <p:fade/>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406813"/>
          </a:xfrm>
        </p:spPr>
        <p:txBody>
          <a:bodyPr/>
          <a:lstStyle>
            <a:lvl1pPr>
              <a:lnSpc>
                <a:spcPct val="90000"/>
              </a:lnSpc>
              <a:defRPr/>
            </a:lvl1pPr>
            <a:lvl2pPr>
              <a:lnSpc>
                <a:spcPct val="90000"/>
              </a:lnSpc>
              <a:defRPr lang="en-US" sz="3200" kern="1200" dirty="0" smtClean="0">
                <a:solidFill>
                  <a:schemeClr val="accent4"/>
                </a:solidFill>
                <a:latin typeface="+mn-lt"/>
                <a:ea typeface="+mn-ea"/>
                <a:cs typeface="+mn-cs"/>
              </a:defRPr>
            </a:lvl2pPr>
            <a:lvl3pPr>
              <a:lnSpc>
                <a:spcPct val="90000"/>
              </a:lnSpc>
              <a:defRPr lang="en-US" sz="2800" kern="1200" dirty="0" smtClean="0">
                <a:solidFill>
                  <a:schemeClr val="accent3"/>
                </a:solidFill>
                <a:effectLst>
                  <a:outerShdw blurRad="38100" dist="38100" dir="2700000" algn="tl">
                    <a:srgbClr val="000000">
                      <a:alpha val="43137"/>
                    </a:srgbClr>
                  </a:outerShdw>
                </a:effectLst>
                <a:latin typeface="+mn-lt"/>
                <a:ea typeface="+mn-ea"/>
                <a:cs typeface="+mn-cs"/>
              </a:defRPr>
            </a:lvl3pPr>
            <a:lvl4pPr>
              <a:lnSpc>
                <a:spcPct val="90000"/>
              </a:lnSpc>
              <a:defRPr lang="en-US" sz="2800" kern="1200" dirty="0" smtClean="0">
                <a:solidFill>
                  <a:schemeClr val="accent3"/>
                </a:solidFill>
                <a:effectLst>
                  <a:outerShdw blurRad="38100" dist="38100" dir="2700000" algn="tl">
                    <a:srgbClr val="000000">
                      <a:alpha val="43137"/>
                    </a:srgbClr>
                  </a:outerShdw>
                </a:effectLst>
                <a:latin typeface="+mn-lt"/>
                <a:ea typeface="+mn-ea"/>
                <a:cs typeface="+mn-cs"/>
              </a:defRPr>
            </a:lvl4pPr>
            <a:lvl5pPr>
              <a:lnSpc>
                <a:spcPct val="90000"/>
              </a:lnSpc>
              <a:defRPr lang="en-US" sz="2800" kern="1200" dirty="0">
                <a:solidFill>
                  <a:schemeClr val="accent2"/>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871759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lang="en-US" sz="2400" kern="1200" dirty="0" smtClean="0">
                <a:solidFill>
                  <a:schemeClr val="accent4"/>
                </a:solidFill>
                <a:latin typeface="+mn-lt"/>
                <a:ea typeface="+mn-ea"/>
                <a:cs typeface="+mn-cs"/>
              </a:defRPr>
            </a:lvl2pPr>
            <a:lvl3pPr marL="953785" indent="-288384">
              <a:lnSpc>
                <a:spcPct val="90000"/>
              </a:lnSpc>
              <a:defRPr lang="en-US" sz="2000" kern="1200" dirty="0" smtClean="0">
                <a:solidFill>
                  <a:schemeClr val="accent3"/>
                </a:solidFill>
                <a:effectLst>
                  <a:outerShdw blurRad="38100" dist="38100" dir="2700000" algn="tl">
                    <a:srgbClr val="000000">
                      <a:alpha val="43137"/>
                    </a:srgbClr>
                  </a:outerShdw>
                </a:effectLst>
                <a:latin typeface="+mn-lt"/>
                <a:ea typeface="+mn-ea"/>
                <a:cs typeface="+mn-cs"/>
              </a:defRPr>
            </a:lvl3pPr>
            <a:lvl4pPr marL="1227618" indent="-273833">
              <a:lnSpc>
                <a:spcPct val="90000"/>
              </a:lnSpc>
              <a:defRPr lang="en-US" sz="1800" kern="1200" dirty="0" smtClean="0">
                <a:solidFill>
                  <a:schemeClr val="accent3"/>
                </a:solidFill>
                <a:effectLst>
                  <a:outerShdw blurRad="38100" dist="38100" dir="2700000" algn="tl">
                    <a:srgbClr val="000000">
                      <a:alpha val="43137"/>
                    </a:srgbClr>
                  </a:outerShdw>
                </a:effectLst>
                <a:latin typeface="+mn-lt"/>
                <a:ea typeface="+mn-ea"/>
                <a:cs typeface="+mn-cs"/>
              </a:defRPr>
            </a:lvl4pPr>
            <a:lvl5pPr marL="1516002" indent="-280447">
              <a:lnSpc>
                <a:spcPct val="90000"/>
              </a:lnSpc>
              <a:defRPr lang="en-US" sz="1800" kern="1200" dirty="0">
                <a:solidFill>
                  <a:schemeClr val="accent2"/>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lang="en-US" sz="2400" kern="1200" dirty="0" smtClean="0">
                <a:solidFill>
                  <a:schemeClr val="accent4"/>
                </a:solidFill>
                <a:latin typeface="+mn-lt"/>
                <a:ea typeface="+mn-ea"/>
                <a:cs typeface="+mn-cs"/>
              </a:defRPr>
            </a:lvl2pPr>
            <a:lvl3pPr marL="961722" indent="-302936">
              <a:lnSpc>
                <a:spcPct val="90000"/>
              </a:lnSpc>
              <a:defRPr lang="en-US" sz="2000" kern="1200" dirty="0" smtClean="0">
                <a:solidFill>
                  <a:schemeClr val="accent3"/>
                </a:solidFill>
                <a:effectLst>
                  <a:outerShdw blurRad="38100" dist="38100" dir="2700000" algn="tl">
                    <a:srgbClr val="000000">
                      <a:alpha val="43137"/>
                    </a:srgbClr>
                  </a:outerShdw>
                </a:effectLst>
                <a:latin typeface="+mn-lt"/>
                <a:ea typeface="+mn-ea"/>
                <a:cs typeface="+mn-cs"/>
              </a:defRPr>
            </a:lvl3pPr>
            <a:lvl4pPr marL="1227618" indent="-265896">
              <a:lnSpc>
                <a:spcPct val="90000"/>
              </a:lnSpc>
              <a:defRPr lang="en-US" sz="1800" kern="1200" dirty="0" smtClean="0">
                <a:solidFill>
                  <a:schemeClr val="accent3"/>
                </a:solidFill>
                <a:effectLst>
                  <a:outerShdw blurRad="38100" dist="38100" dir="2700000" algn="tl">
                    <a:srgbClr val="000000">
                      <a:alpha val="43137"/>
                    </a:srgbClr>
                  </a:outerShdw>
                </a:effectLst>
                <a:latin typeface="+mn-lt"/>
                <a:ea typeface="+mn-ea"/>
                <a:cs typeface="+mn-cs"/>
              </a:defRPr>
            </a:lvl4pPr>
            <a:lvl5pPr marL="1516002" indent="-273833">
              <a:lnSpc>
                <a:spcPct val="90000"/>
              </a:lnSpc>
              <a:defRPr lang="en-US" sz="1800" kern="1200" dirty="0">
                <a:solidFill>
                  <a:schemeClr val="accent2"/>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767633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51194"/>
          </a:xfrm>
        </p:spPr>
        <p:txBody>
          <a:bodyPr/>
          <a:lstStyle>
            <a:lvl1pPr marL="281770" indent="-281770">
              <a:defRPr sz="2400"/>
            </a:lvl1pPr>
            <a:lvl2pPr marL="562218" indent="-265896">
              <a:defRPr lang="en-US" sz="2000" kern="1200" dirty="0" smtClean="0">
                <a:solidFill>
                  <a:schemeClr val="accent4"/>
                </a:solidFill>
                <a:latin typeface="+mn-lt"/>
                <a:ea typeface="+mn-ea"/>
                <a:cs typeface="+mn-cs"/>
              </a:defRPr>
            </a:lvl2pPr>
            <a:lvl3pPr marL="813562" indent="-243407">
              <a:defRPr lang="en-US" sz="1800" kern="1200" dirty="0" smtClean="0">
                <a:solidFill>
                  <a:schemeClr val="accent3"/>
                </a:solidFill>
                <a:effectLst>
                  <a:outerShdw blurRad="38100" dist="38100" dir="2700000" algn="tl">
                    <a:srgbClr val="000000">
                      <a:alpha val="43137"/>
                    </a:srgbClr>
                  </a:outerShdw>
                </a:effectLst>
                <a:latin typeface="+mn-lt"/>
                <a:ea typeface="+mn-ea"/>
                <a:cs typeface="+mn-cs"/>
              </a:defRPr>
            </a:lvl3pPr>
            <a:lvl4pPr marL="1050354" indent="-228856">
              <a:defRPr lang="en-US" sz="1800" kern="1200" dirty="0" smtClean="0">
                <a:solidFill>
                  <a:schemeClr val="accent3"/>
                </a:solidFill>
                <a:effectLst>
                  <a:outerShdw blurRad="38100" dist="38100" dir="2700000" algn="tl">
                    <a:srgbClr val="000000">
                      <a:alpha val="43137"/>
                    </a:srgbClr>
                  </a:outerShdw>
                </a:effectLst>
                <a:latin typeface="+mn-lt"/>
                <a:ea typeface="+mn-ea"/>
                <a:cs typeface="+mn-cs"/>
              </a:defRPr>
            </a:lvl4pPr>
            <a:lvl5pPr marL="1279210" indent="-206367">
              <a:defRPr lang="en-US" sz="1600" kern="1200" dirty="0">
                <a:solidFill>
                  <a:schemeClr val="accent2"/>
                </a:solidFill>
                <a:latin typeface="+mn-lt"/>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400"/>
            </a:lvl1pPr>
            <a:lvl2pPr marL="570155" indent="-273833">
              <a:defRPr lang="en-US" sz="2000" kern="1200" dirty="0" smtClean="0">
                <a:solidFill>
                  <a:schemeClr val="accent4"/>
                </a:solidFill>
                <a:latin typeface="+mn-lt"/>
                <a:ea typeface="+mn-ea"/>
                <a:cs typeface="+mn-cs"/>
              </a:defRPr>
            </a:lvl2pPr>
            <a:lvl3pPr marL="821499" indent="-244730" algn="l" defTabSz="914363" rtl="0" eaLnBrk="1" latinLnBrk="0" hangingPunct="1">
              <a:lnSpc>
                <a:spcPct val="90000"/>
              </a:lnSpc>
              <a:spcBef>
                <a:spcPct val="20000"/>
              </a:spcBef>
              <a:buFontTx/>
              <a:buBlip>
                <a:blip r:embed="rId2"/>
              </a:buBlip>
              <a:defRPr lang="en-US" sz="1800" kern="1200" dirty="0" smtClean="0">
                <a:solidFill>
                  <a:schemeClr val="accent3"/>
                </a:solidFill>
                <a:effectLst>
                  <a:outerShdw blurRad="38100" dist="38100" dir="2700000" algn="tl">
                    <a:srgbClr val="000000">
                      <a:alpha val="43137"/>
                    </a:srgbClr>
                  </a:outerShdw>
                </a:effectLst>
                <a:latin typeface="+mn-lt"/>
                <a:ea typeface="+mn-ea"/>
                <a:cs typeface="+mn-cs"/>
              </a:defRPr>
            </a:lvl3pPr>
            <a:lvl4pPr marL="1050354" indent="-236793" algn="l" defTabSz="914363" rtl="0" eaLnBrk="1" latinLnBrk="0" hangingPunct="1">
              <a:lnSpc>
                <a:spcPct val="90000"/>
              </a:lnSpc>
              <a:spcBef>
                <a:spcPct val="20000"/>
              </a:spcBef>
              <a:buFontTx/>
              <a:buBlip>
                <a:blip r:embed="rId2"/>
              </a:buBlip>
              <a:defRPr lang="en-US" sz="1800" kern="1200" dirty="0" smtClean="0">
                <a:solidFill>
                  <a:schemeClr val="accent3"/>
                </a:solidFill>
                <a:effectLst>
                  <a:outerShdw blurRad="38100" dist="38100" dir="2700000" algn="tl">
                    <a:srgbClr val="000000">
                      <a:alpha val="43137"/>
                    </a:srgbClr>
                  </a:outerShdw>
                </a:effectLst>
                <a:latin typeface="+mn-lt"/>
                <a:ea typeface="+mn-ea"/>
                <a:cs typeface="+mn-cs"/>
              </a:defRPr>
            </a:lvl4pPr>
            <a:lvl5pPr marL="1279210" indent="-220919">
              <a:defRPr lang="en-US" sz="1600" kern="1200" dirty="0">
                <a:solidFill>
                  <a:schemeClr val="accent2"/>
                </a:solidFill>
                <a:latin typeface="+mn-lt"/>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1078855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3118254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01251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382000" cy="664797"/>
          </a:xfrm>
        </p:spPr>
        <p:txBody>
          <a:bodyPr/>
          <a:lstStyle>
            <a:lvl1pPr>
              <a:defRPr sz="4800"/>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304800" y="1219200"/>
            <a:ext cx="8305800" cy="2135969"/>
          </a:xfrm>
        </p:spPr>
        <p:txBody>
          <a:bodyPr/>
          <a:lstStyle>
            <a:lvl1pPr marL="396875" marR="0" indent="-396875" algn="l" defTabSz="914363" rtl="0" eaLnBrk="1" fontAlgn="auto" latinLnBrk="0" hangingPunct="1">
              <a:lnSpc>
                <a:spcPct val="90000"/>
              </a:lnSpc>
              <a:spcBef>
                <a:spcPct val="20000"/>
              </a:spcBef>
              <a:spcAft>
                <a:spcPts val="0"/>
              </a:spcAft>
              <a:buClrTx/>
              <a:buSzTx/>
              <a:buFontTx/>
              <a:buBlip>
                <a:blip r:embed="rId2"/>
              </a:buBlip>
              <a:tabLst/>
              <a:defRPr/>
            </a:lvl1pPr>
            <a:lvl2pPr>
              <a:defRPr>
                <a:solidFill>
                  <a:schemeClr val="accent4"/>
                </a:solidFill>
              </a:defRPr>
            </a:lvl2pPr>
            <a:lvl3pPr>
              <a:defRPr>
                <a:solidFill>
                  <a:schemeClr val="accent3"/>
                </a:solidFill>
              </a:defRPr>
            </a:lvl3pPr>
            <a:lvl4pPr>
              <a:defRPr>
                <a:solidFill>
                  <a:schemeClr val="accent2"/>
                </a:solidFill>
              </a:defRPr>
            </a:lvl4pPr>
            <a:lvl5pPr>
              <a:defRPr>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6672032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6926469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Lst>
  <p:transition>
    <p:fade/>
  </p:transition>
  <p:hf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3353305"/>
            <a:ext cx="8032750" cy="1523495"/>
          </a:xfrm>
        </p:spPr>
        <p:txBody>
          <a:bodyPr/>
          <a:lstStyle/>
          <a:p>
            <a:r>
              <a:rPr lang="en-US" dirty="0" smtClean="0"/>
              <a:t>2015 IRP Technical Process Draft Results</a:t>
            </a:r>
            <a:endParaRPr lang="en-US" dirty="0"/>
          </a:p>
        </p:txBody>
      </p:sp>
      <p:sp>
        <p:nvSpPr>
          <p:cNvPr id="3" name="Subtitle 2"/>
          <p:cNvSpPr>
            <a:spLocks noGrp="1"/>
          </p:cNvSpPr>
          <p:nvPr>
            <p:ph type="subTitle" idx="1"/>
          </p:nvPr>
        </p:nvSpPr>
        <p:spPr>
          <a:xfrm>
            <a:off x="730249" y="5183188"/>
            <a:ext cx="7681913" cy="1370012"/>
          </a:xfrm>
        </p:spPr>
        <p:txBody>
          <a:bodyPr anchor="t">
            <a:normAutofit/>
          </a:bodyPr>
          <a:lstStyle/>
          <a:p>
            <a:r>
              <a:rPr lang="en-US" dirty="0" smtClean="0">
                <a:solidFill>
                  <a:schemeClr val="tx1"/>
                </a:solidFill>
              </a:rPr>
              <a:t>Southern California Water Dialogue</a:t>
            </a:r>
          </a:p>
          <a:p>
            <a:r>
              <a:rPr lang="en-US" dirty="0" smtClean="0"/>
              <a:t>September 23, 2015</a:t>
            </a:r>
          </a:p>
        </p:txBody>
      </p:sp>
      <p:pic>
        <p:nvPicPr>
          <p:cNvPr id="4" name="Picture 2" descr="D:\Documents and Settings\u08085\Desktop\mwd-seal-greenmatte.gif"/>
          <p:cNvPicPr>
            <a:picLocks noChangeAspect="1" noChangeArrowheads="1"/>
          </p:cNvPicPr>
          <p:nvPr/>
        </p:nvPicPr>
        <p:blipFill>
          <a:blip r:embed="rId3" cstate="print"/>
          <a:srcRect/>
          <a:stretch>
            <a:fillRect/>
          </a:stretch>
        </p:blipFill>
        <p:spPr bwMode="auto">
          <a:xfrm>
            <a:off x="2971799" y="228600"/>
            <a:ext cx="2926080" cy="2926080"/>
          </a:xfrm>
          <a:prstGeom prst="rect">
            <a:avLst/>
          </a:prstGeom>
          <a:noFill/>
          <a:ln w="9525">
            <a:noFill/>
            <a:miter lim="800000"/>
            <a:headEnd/>
            <a:tailEnd/>
          </a:ln>
        </p:spPr>
      </p:pic>
    </p:spTree>
    <p:extLst>
      <p:ext uri="{BB962C8B-B14F-4D97-AF65-F5344CB8AC3E}">
        <p14:creationId xmlns:p14="http://schemas.microsoft.com/office/powerpoint/2010/main" val="39723468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0188"/>
            <a:ext cx="8839200" cy="1828193"/>
          </a:xfrm>
        </p:spPr>
        <p:txBody>
          <a:bodyPr/>
          <a:lstStyle/>
          <a:p>
            <a:r>
              <a:rPr lang="en-US" dirty="0" smtClean="0"/>
              <a:t>IRP Draft Forecast Total Retail Demand </a:t>
            </a:r>
            <a:br>
              <a:rPr lang="en-US" dirty="0" smtClean="0"/>
            </a:br>
            <a:r>
              <a:rPr lang="en-US" sz="3600" dirty="0" smtClean="0">
                <a:solidFill>
                  <a:schemeClr val="tx2"/>
                </a:solidFill>
              </a:rPr>
              <a:t>Historical and Projected</a:t>
            </a:r>
            <a:endParaRPr lang="en-US" dirty="0">
              <a:solidFill>
                <a:schemeClr val="tx2"/>
              </a:solidFill>
            </a:endParaRPr>
          </a:p>
        </p:txBody>
      </p:sp>
      <p:graphicFrame>
        <p:nvGraphicFramePr>
          <p:cNvPr id="4" name="Chart 3"/>
          <p:cNvGraphicFramePr/>
          <p:nvPr>
            <p:extLst>
              <p:ext uri="{D42A27DB-BD31-4B8C-83A1-F6EECF244321}">
                <p14:modId xmlns:p14="http://schemas.microsoft.com/office/powerpoint/2010/main" val="2974796465"/>
              </p:ext>
            </p:extLst>
          </p:nvPr>
        </p:nvGraphicFramePr>
        <p:xfrm>
          <a:off x="381000" y="1397000"/>
          <a:ext cx="8534400" cy="5156200"/>
        </p:xfrm>
        <a:graphic>
          <a:graphicData uri="http://schemas.openxmlformats.org/drawingml/2006/chart">
            <c:chart xmlns:c="http://schemas.openxmlformats.org/drawingml/2006/chart" xmlns:r="http://schemas.openxmlformats.org/officeDocument/2006/relationships" r:id="rId3"/>
          </a:graphicData>
        </a:graphic>
      </p:graphicFrame>
      <p:sp>
        <p:nvSpPr>
          <p:cNvPr id="15" name="Rounded Rectangular Callout 14"/>
          <p:cNvSpPr/>
          <p:nvPr/>
        </p:nvSpPr>
        <p:spPr bwMode="auto">
          <a:xfrm>
            <a:off x="3124200" y="1600200"/>
            <a:ext cx="2590800" cy="457200"/>
          </a:xfrm>
          <a:prstGeom prst="wedgeRoundRectCallout">
            <a:avLst>
              <a:gd name="adj1" fmla="val 59644"/>
              <a:gd name="adj2" fmla="val 102976"/>
              <a:gd name="adj3" fmla="val 16667"/>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rPr>
              <a:t>Pre-Conservation</a:t>
            </a:r>
          </a:p>
        </p:txBody>
      </p:sp>
      <p:sp>
        <p:nvSpPr>
          <p:cNvPr id="17" name="Rounded Rectangular Callout 16"/>
          <p:cNvSpPr/>
          <p:nvPr/>
        </p:nvSpPr>
        <p:spPr bwMode="auto">
          <a:xfrm>
            <a:off x="3799116" y="3200400"/>
            <a:ext cx="2590800" cy="457200"/>
          </a:xfrm>
          <a:prstGeom prst="wedgeRoundRectCallout">
            <a:avLst>
              <a:gd name="adj1" fmla="val 41996"/>
              <a:gd name="adj2" fmla="val -149404"/>
              <a:gd name="adj3" fmla="val 16667"/>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rot="0" spcFirstLastPara="0" vert="horz" wrap="square" lIns="91436" tIns="45718" rIns="91436" bIns="45718"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rPr>
              <a:t>Post-Conservation</a:t>
            </a:r>
          </a:p>
        </p:txBody>
      </p:sp>
    </p:spTree>
    <p:extLst>
      <p:ext uri="{BB962C8B-B14F-4D97-AF65-F5344CB8AC3E}">
        <p14:creationId xmlns:p14="http://schemas.microsoft.com/office/powerpoint/2010/main" val="147274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7" dur="500"/>
                                        <p:tgtEl>
                                          <p:spTgt spid="4">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2" dur="500"/>
                                        <p:tgtEl>
                                          <p:spTgt spid="4">
                                            <p:graphicEl>
                                              <a:chart seriesIdx="1" categoryIdx="-4" bldStep="series"/>
                                            </p:graphicEl>
                                          </p:spTgt>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20" dur="500"/>
                                        <p:tgtEl>
                                          <p:spTgt spid="4">
                                            <p:graphicEl>
                                              <a:chart seriesIdx="2" categoryIdx="-4" bldStep="series"/>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left)">
                                      <p:cBhvr>
                                        <p:cTn id="25" dur="500"/>
                                        <p:tgtEl>
                                          <p:spTgt spid="4">
                                            <p:graphicEl>
                                              <a:chart seriesIdx="3" categoryIdx="-4" bldStep="series"/>
                                            </p:graphicEl>
                                          </p:spTgt>
                                        </p:tgtEl>
                                      </p:cBhvr>
                                    </p:animEffec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animBg="0"/>
        </p:bldSub>
      </p:bldGraphic>
      <p:bldP spid="15"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382000" cy="1163395"/>
          </a:xfrm>
        </p:spPr>
        <p:txBody>
          <a:bodyPr/>
          <a:lstStyle/>
          <a:p>
            <a:pPr eaLnBrk="1" hangingPunct="1">
              <a:defRPr/>
            </a:pPr>
            <a:r>
              <a:rPr lang="en-US" dirty="0" smtClean="0"/>
              <a:t>Near-Term Demand Adjustment</a:t>
            </a:r>
            <a:br>
              <a:rPr lang="en-US" dirty="0" smtClean="0"/>
            </a:br>
            <a:r>
              <a:rPr lang="en-US" sz="3600" dirty="0" smtClean="0">
                <a:solidFill>
                  <a:schemeClr val="tx2"/>
                </a:solidFill>
                <a:effectLst/>
              </a:rPr>
              <a:t>Key Assumptions</a:t>
            </a:r>
            <a:endParaRPr dirty="0">
              <a:solidFill>
                <a:schemeClr val="tx2"/>
              </a:solidFill>
              <a:effectLst/>
            </a:endParaRPr>
          </a:p>
        </p:txBody>
      </p:sp>
      <p:sp>
        <p:nvSpPr>
          <p:cNvPr id="14339" name="Text Placeholder 4"/>
          <p:cNvSpPr>
            <a:spLocks noGrp="1"/>
          </p:cNvSpPr>
          <p:nvPr>
            <p:ph type="body" sz="quarter" idx="11"/>
          </p:nvPr>
        </p:nvSpPr>
        <p:spPr>
          <a:xfrm>
            <a:off x="304800" y="1817941"/>
            <a:ext cx="8534400" cy="2954655"/>
          </a:xfrm>
        </p:spPr>
        <p:txBody>
          <a:bodyPr/>
          <a:lstStyle/>
          <a:p>
            <a:pPr fontAlgn="base">
              <a:spcAft>
                <a:spcPct val="0"/>
              </a:spcAft>
            </a:pPr>
            <a:r>
              <a:rPr lang="en-US" dirty="0" smtClean="0"/>
              <a:t>Capture observed reduction in demand</a:t>
            </a:r>
          </a:p>
          <a:p>
            <a:pPr fontAlgn="base">
              <a:spcAft>
                <a:spcPct val="0"/>
              </a:spcAft>
            </a:pPr>
            <a:r>
              <a:rPr lang="en-US" dirty="0" smtClean="0"/>
              <a:t>Estimate behavioral and structural elements</a:t>
            </a:r>
          </a:p>
          <a:p>
            <a:pPr fontAlgn="base">
              <a:spcAft>
                <a:spcPct val="0"/>
              </a:spcAft>
            </a:pPr>
            <a:r>
              <a:rPr lang="en-US" dirty="0"/>
              <a:t>Adjust climate effects and other conservation savings elements to avoid double-counting of reductions in the forecast</a:t>
            </a:r>
          </a:p>
          <a:p>
            <a:pPr lvl="1" fontAlgn="base">
              <a:spcAft>
                <a:spcPct val="0"/>
              </a:spcAft>
            </a:pPr>
            <a:endParaRPr lang="en-US" sz="3200" dirty="0" smtClean="0"/>
          </a:p>
        </p:txBody>
      </p:sp>
    </p:spTree>
    <p:extLst>
      <p:ext uri="{BB962C8B-B14F-4D97-AF65-F5344CB8AC3E}">
        <p14:creationId xmlns:p14="http://schemas.microsoft.com/office/powerpoint/2010/main" val="158803041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n-US" dirty="0" smtClean="0"/>
              <a:t>Retail Demands Post-Conservation</a:t>
            </a:r>
            <a:br>
              <a:rPr lang="en-US" dirty="0" smtClean="0"/>
            </a:br>
            <a:r>
              <a:rPr lang="en-US" sz="3600" dirty="0" smtClean="0">
                <a:solidFill>
                  <a:schemeClr val="tx2"/>
                </a:solidFill>
              </a:rPr>
              <a:t>Historical and Projected</a:t>
            </a:r>
            <a:endParaRPr lang="en-US" dirty="0">
              <a:solidFill>
                <a:schemeClr val="tx2"/>
              </a:solidFill>
            </a:endParaRPr>
          </a:p>
        </p:txBody>
      </p:sp>
      <p:graphicFrame>
        <p:nvGraphicFramePr>
          <p:cNvPr id="4" name="Chart 3"/>
          <p:cNvGraphicFramePr/>
          <p:nvPr>
            <p:extLst>
              <p:ext uri="{D42A27DB-BD31-4B8C-83A1-F6EECF244321}">
                <p14:modId xmlns:p14="http://schemas.microsoft.com/office/powerpoint/2010/main" val="3437668030"/>
              </p:ext>
            </p:extLst>
          </p:nvPr>
        </p:nvGraphicFramePr>
        <p:xfrm>
          <a:off x="381000" y="1397000"/>
          <a:ext cx="8534400" cy="5156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2878831"/>
              </p:ext>
            </p:extLst>
          </p:nvPr>
        </p:nvGraphicFramePr>
        <p:xfrm>
          <a:off x="2819400" y="2514600"/>
          <a:ext cx="4419600" cy="2123440"/>
        </p:xfrm>
        <a:graphic>
          <a:graphicData uri="http://schemas.openxmlformats.org/drawingml/2006/table">
            <a:tbl>
              <a:tblPr firstRow="1" bandRow="1">
                <a:tableStyleId>{073A0DAA-6AF3-43AB-8588-CEC1D06C72B9}</a:tableStyleId>
              </a:tblPr>
              <a:tblGrid>
                <a:gridCol w="736600"/>
                <a:gridCol w="736600"/>
                <a:gridCol w="736600"/>
                <a:gridCol w="736600"/>
                <a:gridCol w="736600"/>
                <a:gridCol w="736600"/>
              </a:tblGrid>
              <a:tr h="370840">
                <a:tc gridSpan="6">
                  <a:txBody>
                    <a:bodyPr/>
                    <a:lstStyle/>
                    <a:p>
                      <a:pPr algn="ctr"/>
                      <a:r>
                        <a:rPr lang="en-US" dirty="0" smtClean="0"/>
                        <a:t>Range of Total Retail Demands</a:t>
                      </a:r>
                      <a:br>
                        <a:rPr lang="en-US" dirty="0" smtClean="0"/>
                      </a:br>
                      <a:r>
                        <a:rPr lang="en-US" baseline="0" dirty="0" smtClean="0"/>
                        <a:t> (Million Acre-Feet)</a:t>
                      </a:r>
                      <a:endParaRPr lang="en-US" dirty="0">
                        <a:solidFill>
                          <a:schemeClr val="tx1"/>
                        </a:solidFill>
                      </a:endParaRPr>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370840">
                <a:tc>
                  <a:txBody>
                    <a:bodyPr/>
                    <a:lstStyle/>
                    <a:p>
                      <a:pPr algn="ctr"/>
                      <a:endParaRPr lang="en-US" b="1" dirty="0">
                        <a:solidFill>
                          <a:srgbClr val="FF0000"/>
                        </a:solidFill>
                      </a:endParaRPr>
                    </a:p>
                  </a:txBody>
                  <a:tcPr/>
                </a:tc>
                <a:tc>
                  <a:txBody>
                    <a:bodyPr/>
                    <a:lstStyle/>
                    <a:p>
                      <a:pPr algn="ctr"/>
                      <a:r>
                        <a:rPr lang="en-US" dirty="0" smtClean="0"/>
                        <a:t>2020</a:t>
                      </a:r>
                      <a:endParaRPr lang="en-US" b="1" dirty="0">
                        <a:solidFill>
                          <a:schemeClr val="tx1"/>
                        </a:solidFill>
                      </a:endParaRPr>
                    </a:p>
                  </a:txBody>
                  <a:tcPr/>
                </a:tc>
                <a:tc>
                  <a:txBody>
                    <a:bodyPr/>
                    <a:lstStyle/>
                    <a:p>
                      <a:pPr algn="ctr"/>
                      <a:r>
                        <a:rPr lang="en-US" dirty="0" smtClean="0"/>
                        <a:t>2025</a:t>
                      </a:r>
                      <a:endParaRPr lang="en-US" b="1" dirty="0">
                        <a:solidFill>
                          <a:schemeClr val="tx1"/>
                        </a:solidFill>
                      </a:endParaRPr>
                    </a:p>
                  </a:txBody>
                  <a:tcPr/>
                </a:tc>
                <a:tc>
                  <a:txBody>
                    <a:bodyPr/>
                    <a:lstStyle/>
                    <a:p>
                      <a:pPr algn="ctr"/>
                      <a:r>
                        <a:rPr lang="en-US" dirty="0" smtClean="0"/>
                        <a:t>2030</a:t>
                      </a:r>
                      <a:endParaRPr lang="en-US" b="1" dirty="0">
                        <a:solidFill>
                          <a:schemeClr val="tx1"/>
                        </a:solidFill>
                      </a:endParaRPr>
                    </a:p>
                  </a:txBody>
                  <a:tcPr/>
                </a:tc>
                <a:tc>
                  <a:txBody>
                    <a:bodyPr/>
                    <a:lstStyle/>
                    <a:p>
                      <a:pPr algn="ctr"/>
                      <a:r>
                        <a:rPr lang="en-US" dirty="0" smtClean="0"/>
                        <a:t>2035</a:t>
                      </a:r>
                      <a:endParaRPr lang="en-US" b="1" dirty="0">
                        <a:solidFill>
                          <a:schemeClr val="tx1"/>
                        </a:solidFill>
                      </a:endParaRPr>
                    </a:p>
                  </a:txBody>
                  <a:tcPr/>
                </a:tc>
                <a:tc>
                  <a:txBody>
                    <a:bodyPr/>
                    <a:lstStyle/>
                    <a:p>
                      <a:pPr algn="ctr"/>
                      <a:r>
                        <a:rPr lang="en-US" dirty="0" smtClean="0"/>
                        <a:t>2040</a:t>
                      </a:r>
                      <a:endParaRPr lang="en-US" b="1" dirty="0">
                        <a:solidFill>
                          <a:schemeClr val="tx1"/>
                        </a:solidFill>
                      </a:endParaRPr>
                    </a:p>
                  </a:txBody>
                  <a:tcPr/>
                </a:tc>
              </a:tr>
              <a:tr h="370840">
                <a:tc>
                  <a:txBody>
                    <a:bodyPr/>
                    <a:lstStyle/>
                    <a:p>
                      <a:pPr algn="ctr"/>
                      <a:r>
                        <a:rPr lang="en-US" dirty="0" smtClean="0"/>
                        <a:t>Min</a:t>
                      </a:r>
                      <a:endParaRPr lang="en-US" dirty="0">
                        <a:solidFill>
                          <a:schemeClr val="tx1"/>
                        </a:solidFill>
                      </a:endParaRPr>
                    </a:p>
                  </a:txBody>
                  <a:tcPr/>
                </a:tc>
                <a:tc>
                  <a:txBody>
                    <a:bodyPr/>
                    <a:lstStyle/>
                    <a:p>
                      <a:pPr algn="ctr"/>
                      <a:r>
                        <a:rPr lang="en-US" dirty="0" smtClean="0">
                          <a:solidFill>
                            <a:schemeClr val="bg1"/>
                          </a:solidFill>
                        </a:rPr>
                        <a:t>3.79</a:t>
                      </a:r>
                      <a:endParaRPr lang="en-US" dirty="0">
                        <a:solidFill>
                          <a:schemeClr val="bg1"/>
                        </a:solidFill>
                      </a:endParaRPr>
                    </a:p>
                  </a:txBody>
                  <a:tcPr/>
                </a:tc>
                <a:tc>
                  <a:txBody>
                    <a:bodyPr/>
                    <a:lstStyle/>
                    <a:p>
                      <a:pPr algn="ctr"/>
                      <a:r>
                        <a:rPr lang="en-US" dirty="0" smtClean="0">
                          <a:solidFill>
                            <a:schemeClr val="bg1"/>
                          </a:solidFill>
                        </a:rPr>
                        <a:t>3.86</a:t>
                      </a:r>
                      <a:endParaRPr lang="en-US" dirty="0">
                        <a:solidFill>
                          <a:schemeClr val="bg1"/>
                        </a:solidFill>
                      </a:endParaRPr>
                    </a:p>
                  </a:txBody>
                  <a:tcPr/>
                </a:tc>
                <a:tc>
                  <a:txBody>
                    <a:bodyPr/>
                    <a:lstStyle/>
                    <a:p>
                      <a:pPr algn="ctr"/>
                      <a:r>
                        <a:rPr lang="en-US" dirty="0" smtClean="0">
                          <a:solidFill>
                            <a:schemeClr val="bg1"/>
                          </a:solidFill>
                        </a:rPr>
                        <a:t>3.93</a:t>
                      </a:r>
                      <a:endParaRPr lang="en-US" dirty="0">
                        <a:solidFill>
                          <a:schemeClr val="bg1"/>
                        </a:solidFill>
                      </a:endParaRPr>
                    </a:p>
                  </a:txBody>
                  <a:tcPr/>
                </a:tc>
                <a:tc>
                  <a:txBody>
                    <a:bodyPr/>
                    <a:lstStyle/>
                    <a:p>
                      <a:pPr algn="ctr"/>
                      <a:r>
                        <a:rPr lang="en-US" dirty="0" smtClean="0">
                          <a:solidFill>
                            <a:schemeClr val="bg1"/>
                          </a:solidFill>
                        </a:rPr>
                        <a:t>3.99</a:t>
                      </a:r>
                      <a:endParaRPr lang="en-US" dirty="0">
                        <a:solidFill>
                          <a:schemeClr val="bg1"/>
                        </a:solidFill>
                      </a:endParaRPr>
                    </a:p>
                  </a:txBody>
                  <a:tcPr/>
                </a:tc>
                <a:tc>
                  <a:txBody>
                    <a:bodyPr/>
                    <a:lstStyle/>
                    <a:p>
                      <a:pPr algn="ctr"/>
                      <a:r>
                        <a:rPr lang="en-US" dirty="0" smtClean="0">
                          <a:solidFill>
                            <a:schemeClr val="bg1"/>
                          </a:solidFill>
                        </a:rPr>
                        <a:t>4.03</a:t>
                      </a:r>
                      <a:endParaRPr lang="en-US" dirty="0">
                        <a:solidFill>
                          <a:schemeClr val="bg1"/>
                        </a:solidFill>
                      </a:endParaRPr>
                    </a:p>
                  </a:txBody>
                  <a:tcPr/>
                </a:tc>
              </a:tr>
              <a:tr h="370840">
                <a:tc>
                  <a:txBody>
                    <a:bodyPr/>
                    <a:lstStyle/>
                    <a:p>
                      <a:pPr algn="ctr"/>
                      <a:r>
                        <a:rPr lang="en-US" dirty="0" err="1" smtClean="0"/>
                        <a:t>Avg</a:t>
                      </a:r>
                      <a:endParaRPr lang="en-US" dirty="0">
                        <a:solidFill>
                          <a:schemeClr val="tx1"/>
                        </a:solidFill>
                      </a:endParaRPr>
                    </a:p>
                  </a:txBody>
                  <a:tcPr/>
                </a:tc>
                <a:tc>
                  <a:txBody>
                    <a:bodyPr/>
                    <a:lstStyle/>
                    <a:p>
                      <a:pPr algn="ctr"/>
                      <a:r>
                        <a:rPr lang="en-US" dirty="0" smtClean="0">
                          <a:solidFill>
                            <a:schemeClr val="bg1"/>
                          </a:solidFill>
                        </a:rPr>
                        <a:t>4.18</a:t>
                      </a:r>
                      <a:endParaRPr lang="en-US" dirty="0">
                        <a:solidFill>
                          <a:schemeClr val="bg1"/>
                        </a:solidFill>
                      </a:endParaRPr>
                    </a:p>
                  </a:txBody>
                  <a:tcPr/>
                </a:tc>
                <a:tc>
                  <a:txBody>
                    <a:bodyPr/>
                    <a:lstStyle/>
                    <a:p>
                      <a:pPr algn="ctr"/>
                      <a:r>
                        <a:rPr lang="en-US" dirty="0" smtClean="0">
                          <a:solidFill>
                            <a:schemeClr val="bg1"/>
                          </a:solidFill>
                        </a:rPr>
                        <a:t>4.26</a:t>
                      </a:r>
                      <a:endParaRPr lang="en-US" dirty="0">
                        <a:solidFill>
                          <a:schemeClr val="bg1"/>
                        </a:solidFill>
                      </a:endParaRPr>
                    </a:p>
                  </a:txBody>
                  <a:tcPr/>
                </a:tc>
                <a:tc>
                  <a:txBody>
                    <a:bodyPr/>
                    <a:lstStyle/>
                    <a:p>
                      <a:pPr algn="ctr"/>
                      <a:r>
                        <a:rPr lang="en-US" dirty="0" smtClean="0">
                          <a:solidFill>
                            <a:schemeClr val="bg1"/>
                          </a:solidFill>
                        </a:rPr>
                        <a:t>4.34</a:t>
                      </a:r>
                      <a:endParaRPr lang="en-US" dirty="0">
                        <a:solidFill>
                          <a:schemeClr val="bg1"/>
                        </a:solidFill>
                      </a:endParaRPr>
                    </a:p>
                  </a:txBody>
                  <a:tcPr/>
                </a:tc>
                <a:tc>
                  <a:txBody>
                    <a:bodyPr/>
                    <a:lstStyle/>
                    <a:p>
                      <a:pPr algn="ctr"/>
                      <a:r>
                        <a:rPr lang="en-US" dirty="0" smtClean="0">
                          <a:solidFill>
                            <a:schemeClr val="bg1"/>
                          </a:solidFill>
                        </a:rPr>
                        <a:t>4.41</a:t>
                      </a:r>
                      <a:endParaRPr lang="en-US" dirty="0">
                        <a:solidFill>
                          <a:schemeClr val="bg1"/>
                        </a:solidFill>
                      </a:endParaRPr>
                    </a:p>
                  </a:txBody>
                  <a:tcPr/>
                </a:tc>
                <a:tc>
                  <a:txBody>
                    <a:bodyPr/>
                    <a:lstStyle/>
                    <a:p>
                      <a:pPr algn="ctr"/>
                      <a:r>
                        <a:rPr lang="en-US" dirty="0" smtClean="0">
                          <a:solidFill>
                            <a:schemeClr val="bg1"/>
                          </a:solidFill>
                        </a:rPr>
                        <a:t>4.46</a:t>
                      </a:r>
                      <a:endParaRPr lang="en-US" dirty="0">
                        <a:solidFill>
                          <a:schemeClr val="bg1"/>
                        </a:solidFill>
                      </a:endParaRPr>
                    </a:p>
                  </a:txBody>
                  <a:tcPr/>
                </a:tc>
              </a:tr>
              <a:tr h="370840">
                <a:tc>
                  <a:txBody>
                    <a:bodyPr/>
                    <a:lstStyle/>
                    <a:p>
                      <a:pPr algn="ctr"/>
                      <a:r>
                        <a:rPr lang="en-US" dirty="0" smtClean="0"/>
                        <a:t>Max</a:t>
                      </a:r>
                      <a:endParaRPr lang="en-US" dirty="0">
                        <a:solidFill>
                          <a:schemeClr val="tx1"/>
                        </a:solidFill>
                      </a:endParaRPr>
                    </a:p>
                  </a:txBody>
                  <a:tcPr/>
                </a:tc>
                <a:tc>
                  <a:txBody>
                    <a:bodyPr/>
                    <a:lstStyle/>
                    <a:p>
                      <a:pPr algn="ctr"/>
                      <a:r>
                        <a:rPr lang="en-US" dirty="0" smtClean="0">
                          <a:solidFill>
                            <a:schemeClr val="bg1"/>
                          </a:solidFill>
                        </a:rPr>
                        <a:t>4.46</a:t>
                      </a:r>
                      <a:endParaRPr lang="en-US" dirty="0">
                        <a:solidFill>
                          <a:schemeClr val="bg1"/>
                        </a:solidFill>
                      </a:endParaRPr>
                    </a:p>
                  </a:txBody>
                  <a:tcPr/>
                </a:tc>
                <a:tc>
                  <a:txBody>
                    <a:bodyPr/>
                    <a:lstStyle/>
                    <a:p>
                      <a:pPr algn="ctr"/>
                      <a:r>
                        <a:rPr lang="en-US" dirty="0" smtClean="0">
                          <a:solidFill>
                            <a:schemeClr val="bg1"/>
                          </a:solidFill>
                        </a:rPr>
                        <a:t>4.56</a:t>
                      </a:r>
                      <a:endParaRPr lang="en-US" dirty="0">
                        <a:solidFill>
                          <a:schemeClr val="bg1"/>
                        </a:solidFill>
                      </a:endParaRPr>
                    </a:p>
                  </a:txBody>
                  <a:tcPr/>
                </a:tc>
                <a:tc>
                  <a:txBody>
                    <a:bodyPr/>
                    <a:lstStyle/>
                    <a:p>
                      <a:pPr algn="ctr"/>
                      <a:r>
                        <a:rPr lang="en-US" dirty="0" smtClean="0">
                          <a:solidFill>
                            <a:schemeClr val="bg1"/>
                          </a:solidFill>
                        </a:rPr>
                        <a:t>4.64</a:t>
                      </a:r>
                      <a:endParaRPr lang="en-US" dirty="0">
                        <a:solidFill>
                          <a:schemeClr val="bg1"/>
                        </a:solidFill>
                      </a:endParaRPr>
                    </a:p>
                  </a:txBody>
                  <a:tcPr/>
                </a:tc>
                <a:tc>
                  <a:txBody>
                    <a:bodyPr/>
                    <a:lstStyle/>
                    <a:p>
                      <a:pPr algn="ctr"/>
                      <a:r>
                        <a:rPr lang="en-US" dirty="0" smtClean="0">
                          <a:solidFill>
                            <a:schemeClr val="bg1"/>
                          </a:solidFill>
                        </a:rPr>
                        <a:t>4.72</a:t>
                      </a:r>
                      <a:endParaRPr lang="en-US" dirty="0">
                        <a:solidFill>
                          <a:schemeClr val="bg1"/>
                        </a:solidFill>
                      </a:endParaRPr>
                    </a:p>
                  </a:txBody>
                  <a:tcPr/>
                </a:tc>
                <a:tc>
                  <a:txBody>
                    <a:bodyPr/>
                    <a:lstStyle/>
                    <a:p>
                      <a:pPr algn="ctr"/>
                      <a:r>
                        <a:rPr lang="en-US" dirty="0" smtClean="0">
                          <a:solidFill>
                            <a:schemeClr val="bg1"/>
                          </a:solidFill>
                        </a:rPr>
                        <a:t>4.78</a:t>
                      </a:r>
                      <a:endParaRPr lang="en-US" dirty="0">
                        <a:solidFill>
                          <a:schemeClr val="bg1"/>
                        </a:solidFill>
                      </a:endParaRPr>
                    </a:p>
                  </a:txBody>
                  <a:tcPr/>
                </a:tc>
              </a:tr>
            </a:tbl>
          </a:graphicData>
        </a:graphic>
      </p:graphicFrame>
    </p:spTree>
    <p:extLst>
      <p:ext uri="{BB962C8B-B14F-4D97-AF65-F5344CB8AC3E}">
        <p14:creationId xmlns:p14="http://schemas.microsoft.com/office/powerpoint/2010/main" val="50078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7" dur="500"/>
                                        <p:tgtEl>
                                          <p:spTgt spid="4">
                                            <p:graphicEl>
                                              <a:chart seriesIdx="1"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animBg="0"/>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Local Supplies</a:t>
            </a:r>
            <a:endParaRPr lang="en-US" dirty="0"/>
          </a:p>
        </p:txBody>
      </p:sp>
    </p:spTree>
    <p:extLst>
      <p:ext uri="{BB962C8B-B14F-4D97-AF65-F5344CB8AC3E}">
        <p14:creationId xmlns:p14="http://schemas.microsoft.com/office/powerpoint/2010/main" val="316108637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n-US" dirty="0" smtClean="0"/>
              <a:t>Total Average-Year Local Supplies</a:t>
            </a:r>
            <a:br>
              <a:rPr lang="en-US" dirty="0" smtClean="0"/>
            </a:br>
            <a:r>
              <a:rPr lang="en-US" sz="3600" dirty="0" smtClean="0">
                <a:solidFill>
                  <a:schemeClr val="tx2"/>
                </a:solidFill>
              </a:rPr>
              <a:t>2015 IRP Draft Forecast</a:t>
            </a:r>
            <a:endParaRPr lang="en-US" dirty="0">
              <a:solidFill>
                <a:schemeClr val="tx2"/>
              </a:solidFill>
            </a:endParaRPr>
          </a:p>
        </p:txBody>
      </p:sp>
      <p:graphicFrame>
        <p:nvGraphicFramePr>
          <p:cNvPr id="4" name="Chart 3"/>
          <p:cNvGraphicFramePr/>
          <p:nvPr>
            <p:extLst>
              <p:ext uri="{D42A27DB-BD31-4B8C-83A1-F6EECF244321}">
                <p14:modId xmlns:p14="http://schemas.microsoft.com/office/powerpoint/2010/main" val="1696911260"/>
              </p:ext>
            </p:extLst>
          </p:nvPr>
        </p:nvGraphicFramePr>
        <p:xfrm>
          <a:off x="381000" y="1397000"/>
          <a:ext cx="8534400" cy="5156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038600" y="4267200"/>
            <a:ext cx="1981200" cy="461665"/>
          </a:xfrm>
          <a:prstGeom prst="rect">
            <a:avLst/>
          </a:prstGeom>
          <a:noFill/>
        </p:spPr>
        <p:txBody>
          <a:bodyPr wrap="square" rtlCol="0">
            <a:spAutoFit/>
          </a:bodyPr>
          <a:lstStyle/>
          <a:p>
            <a:pPr algn="ctr"/>
            <a:r>
              <a:rPr lang="en-US" sz="2400" b="1" dirty="0" smtClean="0"/>
              <a:t>Groundwater</a:t>
            </a:r>
            <a:endParaRPr lang="en-US" sz="2400" b="1" dirty="0"/>
          </a:p>
        </p:txBody>
      </p:sp>
      <p:sp>
        <p:nvSpPr>
          <p:cNvPr id="11" name="Rounded Rectangular Callout 10"/>
          <p:cNvSpPr/>
          <p:nvPr/>
        </p:nvSpPr>
        <p:spPr bwMode="auto">
          <a:xfrm>
            <a:off x="5334000" y="1524000"/>
            <a:ext cx="2743200" cy="739914"/>
          </a:xfrm>
          <a:prstGeom prst="wedgeRoundRectCallout">
            <a:avLst>
              <a:gd name="adj1" fmla="val -61034"/>
              <a:gd name="adj2" fmla="val 117487"/>
              <a:gd name="adj3" fmla="val 16667"/>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rPr>
              <a:t>Groundwater Recovery</a:t>
            </a:r>
          </a:p>
        </p:txBody>
      </p:sp>
      <p:sp>
        <p:nvSpPr>
          <p:cNvPr id="12" name="TextBox 11"/>
          <p:cNvSpPr txBox="1"/>
          <p:nvPr/>
        </p:nvSpPr>
        <p:spPr>
          <a:xfrm>
            <a:off x="4038600" y="3272135"/>
            <a:ext cx="1981200" cy="461665"/>
          </a:xfrm>
          <a:prstGeom prst="rect">
            <a:avLst/>
          </a:prstGeom>
          <a:noFill/>
        </p:spPr>
        <p:txBody>
          <a:bodyPr wrap="square" rtlCol="0">
            <a:spAutoFit/>
          </a:bodyPr>
          <a:lstStyle/>
          <a:p>
            <a:pPr algn="ctr"/>
            <a:r>
              <a:rPr lang="en-US" sz="2400" b="1" dirty="0" smtClean="0"/>
              <a:t>Recycling</a:t>
            </a:r>
            <a:endParaRPr lang="en-US" sz="2400" b="1" dirty="0"/>
          </a:p>
        </p:txBody>
      </p:sp>
      <p:sp>
        <p:nvSpPr>
          <p:cNvPr id="14" name="Rounded Rectangular Callout 13"/>
          <p:cNvSpPr/>
          <p:nvPr/>
        </p:nvSpPr>
        <p:spPr bwMode="auto">
          <a:xfrm>
            <a:off x="5334000" y="1366390"/>
            <a:ext cx="2743200" cy="739914"/>
          </a:xfrm>
          <a:prstGeom prst="wedgeRoundRectCallout">
            <a:avLst>
              <a:gd name="adj1" fmla="val -61034"/>
              <a:gd name="adj2" fmla="val 117487"/>
              <a:gd name="adj3" fmla="val 16667"/>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rPr>
              <a:t>Surface Production</a:t>
            </a:r>
          </a:p>
        </p:txBody>
      </p:sp>
      <p:sp>
        <p:nvSpPr>
          <p:cNvPr id="15" name="Rounded Rectangular Callout 14"/>
          <p:cNvSpPr/>
          <p:nvPr/>
        </p:nvSpPr>
        <p:spPr bwMode="auto">
          <a:xfrm>
            <a:off x="5334000" y="1268582"/>
            <a:ext cx="2743200" cy="739914"/>
          </a:xfrm>
          <a:prstGeom prst="wedgeRoundRectCallout">
            <a:avLst>
              <a:gd name="adj1" fmla="val -61034"/>
              <a:gd name="adj2" fmla="val 117487"/>
              <a:gd name="adj3" fmla="val 16667"/>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rPr>
              <a:t>Seawater Desalination</a:t>
            </a:r>
          </a:p>
        </p:txBody>
      </p:sp>
      <p:sp>
        <p:nvSpPr>
          <p:cNvPr id="17" name="TextBox 16"/>
          <p:cNvSpPr txBox="1"/>
          <p:nvPr/>
        </p:nvSpPr>
        <p:spPr>
          <a:xfrm>
            <a:off x="4038600" y="2792104"/>
            <a:ext cx="1981200" cy="461665"/>
          </a:xfrm>
          <a:prstGeom prst="rect">
            <a:avLst/>
          </a:prstGeom>
          <a:noFill/>
        </p:spPr>
        <p:txBody>
          <a:bodyPr wrap="square" rtlCol="0">
            <a:spAutoFit/>
          </a:bodyPr>
          <a:lstStyle/>
          <a:p>
            <a:pPr algn="ctr"/>
            <a:r>
              <a:rPr lang="en-US" sz="2400" b="1" dirty="0" smtClean="0"/>
              <a:t>LAA</a:t>
            </a:r>
            <a:endParaRPr lang="en-US" sz="2400" b="1" dirty="0"/>
          </a:p>
        </p:txBody>
      </p:sp>
    </p:spTree>
    <p:extLst>
      <p:ext uri="{BB962C8B-B14F-4D97-AF65-F5344CB8AC3E}">
        <p14:creationId xmlns:p14="http://schemas.microsoft.com/office/powerpoint/2010/main" val="31973440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7" dur="500"/>
                                        <p:tgtEl>
                                          <p:spTgt spid="4">
                                            <p:graphicEl>
                                              <a:chart seriesIdx="0" categoryIdx="-4" bldStep="series"/>
                                            </p:graphicEl>
                                          </p:spTgt>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5" dur="500"/>
                                        <p:tgtEl>
                                          <p:spTgt spid="4">
                                            <p:graphicEl>
                                              <a:chart seriesIdx="1" categoryIdx="-4" bldStep="series"/>
                                            </p:graphicEl>
                                          </p:spTgt>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23" dur="500"/>
                                        <p:tgtEl>
                                          <p:spTgt spid="4">
                                            <p:graphicEl>
                                              <a:chart seriesIdx="2" categoryIdx="-4" bldStep="series"/>
                                            </p:graphicEl>
                                          </p:spTgt>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left)">
                                      <p:cBhvr>
                                        <p:cTn id="31" dur="500"/>
                                        <p:tgtEl>
                                          <p:spTgt spid="4">
                                            <p:graphicEl>
                                              <a:chart seriesIdx="3" categoryIdx="-4" bldStep="series"/>
                                            </p:graphicEl>
                                          </p:spTgt>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graphicEl>
                                              <a:chart seriesIdx="4" categoryIdx="-4" bldStep="series"/>
                                            </p:graphicEl>
                                          </p:spTgt>
                                        </p:tgtEl>
                                        <p:attrNameLst>
                                          <p:attrName>style.visibility</p:attrName>
                                        </p:attrNameLst>
                                      </p:cBhvr>
                                      <p:to>
                                        <p:strVal val="visible"/>
                                      </p:to>
                                    </p:set>
                                    <p:animEffect transition="in" filter="wipe(left)">
                                      <p:cBhvr>
                                        <p:cTn id="39" dur="500"/>
                                        <p:tgtEl>
                                          <p:spTgt spid="4">
                                            <p:graphicEl>
                                              <a:chart seriesIdx="4" categoryIdx="-4" bldStep="series"/>
                                            </p:graphicEl>
                                          </p:spTgt>
                                        </p:tgtEl>
                                      </p:cBhvr>
                                    </p:animEffect>
                                  </p:childTnLst>
                                </p:cTn>
                              </p:par>
                              <p:par>
                                <p:cTn id="40" presetID="1" presetClass="exit" presetSubtype="0" fill="hold" grpId="1" nodeType="withEffect">
                                  <p:stCondLst>
                                    <p:cond delay="0"/>
                                  </p:stCondLst>
                                  <p:childTnLst>
                                    <p:set>
                                      <p:cBhvr>
                                        <p:cTn id="41" dur="1" fill="hold">
                                          <p:stCondLst>
                                            <p:cond delay="0"/>
                                          </p:stCondLst>
                                        </p:cTn>
                                        <p:tgtEl>
                                          <p:spTgt spid="11"/>
                                        </p:tgtEl>
                                        <p:attrNameLst>
                                          <p:attrName>style.visibility</p:attrName>
                                        </p:attrNameLst>
                                      </p:cBhvr>
                                      <p:to>
                                        <p:strVal val="hidden"/>
                                      </p:to>
                                    </p:se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
                                            <p:graphicEl>
                                              <a:chart seriesIdx="5" categoryIdx="-4" bldStep="series"/>
                                            </p:graphicEl>
                                          </p:spTgt>
                                        </p:tgtEl>
                                        <p:attrNameLst>
                                          <p:attrName>style.visibility</p:attrName>
                                        </p:attrNameLst>
                                      </p:cBhvr>
                                      <p:to>
                                        <p:strVal val="visible"/>
                                      </p:to>
                                    </p:set>
                                    <p:animEffect transition="in" filter="wipe(left)">
                                      <p:cBhvr>
                                        <p:cTn id="49" dur="500"/>
                                        <p:tgtEl>
                                          <p:spTgt spid="4">
                                            <p:graphicEl>
                                              <a:chart seriesIdx="5" categoryIdx="-4" bldStep="series"/>
                                            </p:graphicEl>
                                          </p:spTgt>
                                        </p:tgtEl>
                                      </p:cBhvr>
                                    </p:animEffect>
                                  </p:childTnLst>
                                </p:cTn>
                              </p:par>
                              <p:par>
                                <p:cTn id="50" presetID="1" presetClass="exit" presetSubtype="0" fill="hold" grpId="1" nodeType="withEffect">
                                  <p:stCondLst>
                                    <p:cond delay="0"/>
                                  </p:stCondLst>
                                  <p:childTnLst>
                                    <p:set>
                                      <p:cBhvr>
                                        <p:cTn id="51" dur="1" fill="hold">
                                          <p:stCondLst>
                                            <p:cond delay="0"/>
                                          </p:stCondLst>
                                        </p:cTn>
                                        <p:tgtEl>
                                          <p:spTgt spid="14"/>
                                        </p:tgtEl>
                                        <p:attrNameLst>
                                          <p:attrName>style.visibility</p:attrName>
                                        </p:attrNameLst>
                                      </p:cBhvr>
                                      <p:to>
                                        <p:strVal val="hidden"/>
                                      </p:to>
                                    </p:set>
                                  </p:childTnLst>
                                </p:cTn>
                              </p:par>
                            </p:childTnLst>
                          </p:cTn>
                        </p:par>
                        <p:par>
                          <p:cTn id="52" fill="hold">
                            <p:stCondLst>
                              <p:cond delay="500"/>
                            </p:stCondLst>
                            <p:childTnLst>
                              <p:par>
                                <p:cTn id="53" presetID="1"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animBg="0"/>
        </p:bldSub>
      </p:bldGraphic>
      <p:bldP spid="10" grpId="0"/>
      <p:bldP spid="11" grpId="0" animBg="1"/>
      <p:bldP spid="11" grpId="1" animBg="1"/>
      <p:bldP spid="12" grpId="0"/>
      <p:bldP spid="14" grpId="0" animBg="1"/>
      <p:bldP spid="14" grpId="1" animBg="1"/>
      <p:bldP spid="15"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n-US" dirty="0" smtClean="0"/>
              <a:t>Total Average-Year Local Supplies</a:t>
            </a:r>
            <a:br>
              <a:rPr lang="en-US" dirty="0" smtClean="0"/>
            </a:br>
            <a:r>
              <a:rPr lang="en-US" sz="3600" dirty="0" smtClean="0">
                <a:solidFill>
                  <a:schemeClr val="tx2"/>
                </a:solidFill>
              </a:rPr>
              <a:t>2015 IRP Draft Forecast</a:t>
            </a:r>
            <a:endParaRPr lang="en-US" dirty="0">
              <a:solidFill>
                <a:schemeClr val="tx2"/>
              </a:solidFill>
            </a:endParaRPr>
          </a:p>
        </p:txBody>
      </p:sp>
      <p:graphicFrame>
        <p:nvGraphicFramePr>
          <p:cNvPr id="4" name="Chart 3"/>
          <p:cNvGraphicFramePr/>
          <p:nvPr>
            <p:extLst>
              <p:ext uri="{D42A27DB-BD31-4B8C-83A1-F6EECF244321}">
                <p14:modId xmlns:p14="http://schemas.microsoft.com/office/powerpoint/2010/main" val="3231653705"/>
              </p:ext>
            </p:extLst>
          </p:nvPr>
        </p:nvGraphicFramePr>
        <p:xfrm>
          <a:off x="381000" y="1397000"/>
          <a:ext cx="8534400" cy="515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8429898"/>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n-US" dirty="0" smtClean="0"/>
              <a:t>Total Range of Local Supplies</a:t>
            </a:r>
            <a:br>
              <a:rPr lang="en-US" dirty="0" smtClean="0"/>
            </a:br>
            <a:r>
              <a:rPr lang="en-US" sz="3600" dirty="0" smtClean="0">
                <a:solidFill>
                  <a:schemeClr val="tx2"/>
                </a:solidFill>
              </a:rPr>
              <a:t>2015 IRP Draft Forecast</a:t>
            </a:r>
            <a:endParaRPr lang="en-US" dirty="0">
              <a:solidFill>
                <a:schemeClr val="tx2"/>
              </a:solidFill>
            </a:endParaRPr>
          </a:p>
        </p:txBody>
      </p:sp>
      <p:graphicFrame>
        <p:nvGraphicFramePr>
          <p:cNvPr id="4" name="Chart 3"/>
          <p:cNvGraphicFramePr/>
          <p:nvPr>
            <p:extLst>
              <p:ext uri="{D42A27DB-BD31-4B8C-83A1-F6EECF244321}">
                <p14:modId xmlns:p14="http://schemas.microsoft.com/office/powerpoint/2010/main" val="1058018519"/>
              </p:ext>
            </p:extLst>
          </p:nvPr>
        </p:nvGraphicFramePr>
        <p:xfrm>
          <a:off x="381000" y="1397000"/>
          <a:ext cx="8534400" cy="5156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47055932"/>
              </p:ext>
            </p:extLst>
          </p:nvPr>
        </p:nvGraphicFramePr>
        <p:xfrm>
          <a:off x="2895600" y="2514600"/>
          <a:ext cx="4419600" cy="2123440"/>
        </p:xfrm>
        <a:graphic>
          <a:graphicData uri="http://schemas.openxmlformats.org/drawingml/2006/table">
            <a:tbl>
              <a:tblPr firstRow="1" bandRow="1">
                <a:tableStyleId>{073A0DAA-6AF3-43AB-8588-CEC1D06C72B9}</a:tableStyleId>
              </a:tblPr>
              <a:tblGrid>
                <a:gridCol w="736600"/>
                <a:gridCol w="736600"/>
                <a:gridCol w="736600"/>
                <a:gridCol w="736600"/>
                <a:gridCol w="736600"/>
                <a:gridCol w="736600"/>
              </a:tblGrid>
              <a:tr h="370840">
                <a:tc gridSpan="6">
                  <a:txBody>
                    <a:bodyPr/>
                    <a:lstStyle/>
                    <a:p>
                      <a:pPr algn="ctr"/>
                      <a:r>
                        <a:rPr lang="en-US" dirty="0" smtClean="0"/>
                        <a:t>Total Range of Local Supplies</a:t>
                      </a:r>
                      <a:br>
                        <a:rPr lang="en-US" dirty="0" smtClean="0"/>
                      </a:br>
                      <a:r>
                        <a:rPr lang="en-US" baseline="0" dirty="0" smtClean="0"/>
                        <a:t> (Million Acre-Feet)</a:t>
                      </a: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370840">
                <a:tc>
                  <a:txBody>
                    <a:bodyPr/>
                    <a:lstStyle/>
                    <a:p>
                      <a:pPr algn="ctr"/>
                      <a:endParaRPr lang="en-US" b="1" dirty="0"/>
                    </a:p>
                  </a:txBody>
                  <a:tcPr/>
                </a:tc>
                <a:tc>
                  <a:txBody>
                    <a:bodyPr/>
                    <a:lstStyle/>
                    <a:p>
                      <a:pPr algn="ctr"/>
                      <a:r>
                        <a:rPr lang="en-US" dirty="0" smtClean="0"/>
                        <a:t>2020</a:t>
                      </a:r>
                      <a:endParaRPr lang="en-US" b="1" dirty="0"/>
                    </a:p>
                  </a:txBody>
                  <a:tcPr/>
                </a:tc>
                <a:tc>
                  <a:txBody>
                    <a:bodyPr/>
                    <a:lstStyle/>
                    <a:p>
                      <a:pPr algn="ctr"/>
                      <a:r>
                        <a:rPr lang="en-US" dirty="0" smtClean="0"/>
                        <a:t>2025</a:t>
                      </a:r>
                      <a:endParaRPr lang="en-US" b="1" dirty="0"/>
                    </a:p>
                  </a:txBody>
                  <a:tcPr/>
                </a:tc>
                <a:tc>
                  <a:txBody>
                    <a:bodyPr/>
                    <a:lstStyle/>
                    <a:p>
                      <a:pPr algn="ctr"/>
                      <a:r>
                        <a:rPr lang="en-US" dirty="0" smtClean="0"/>
                        <a:t>2030</a:t>
                      </a:r>
                      <a:endParaRPr lang="en-US" b="1" dirty="0"/>
                    </a:p>
                  </a:txBody>
                  <a:tcPr/>
                </a:tc>
                <a:tc>
                  <a:txBody>
                    <a:bodyPr/>
                    <a:lstStyle/>
                    <a:p>
                      <a:pPr algn="ctr"/>
                      <a:r>
                        <a:rPr lang="en-US" dirty="0" smtClean="0"/>
                        <a:t>2035</a:t>
                      </a:r>
                      <a:endParaRPr lang="en-US" b="1" dirty="0"/>
                    </a:p>
                  </a:txBody>
                  <a:tcPr/>
                </a:tc>
                <a:tc>
                  <a:txBody>
                    <a:bodyPr/>
                    <a:lstStyle/>
                    <a:p>
                      <a:pPr algn="ctr"/>
                      <a:r>
                        <a:rPr lang="en-US" dirty="0" smtClean="0"/>
                        <a:t>2040</a:t>
                      </a:r>
                      <a:endParaRPr lang="en-US" b="1" dirty="0"/>
                    </a:p>
                  </a:txBody>
                  <a:tcPr/>
                </a:tc>
              </a:tr>
              <a:tr h="370840">
                <a:tc>
                  <a:txBody>
                    <a:bodyPr/>
                    <a:lstStyle/>
                    <a:p>
                      <a:pPr algn="ctr"/>
                      <a:r>
                        <a:rPr lang="en-US" dirty="0" smtClean="0"/>
                        <a:t>Min</a:t>
                      </a:r>
                      <a:endParaRPr lang="en-US" dirty="0">
                        <a:solidFill>
                          <a:schemeClr val="tx1"/>
                        </a:solidFill>
                      </a:endParaRPr>
                    </a:p>
                  </a:txBody>
                  <a:tcPr/>
                </a:tc>
                <a:tc>
                  <a:txBody>
                    <a:bodyPr/>
                    <a:lstStyle/>
                    <a:p>
                      <a:pPr algn="ctr"/>
                      <a:r>
                        <a:rPr lang="en-US" dirty="0" smtClean="0"/>
                        <a:t>2.02</a:t>
                      </a:r>
                      <a:endParaRPr lang="en-US" dirty="0">
                        <a:solidFill>
                          <a:schemeClr val="tx1"/>
                        </a:solidFill>
                      </a:endParaRPr>
                    </a:p>
                  </a:txBody>
                  <a:tcPr/>
                </a:tc>
                <a:tc>
                  <a:txBody>
                    <a:bodyPr/>
                    <a:lstStyle/>
                    <a:p>
                      <a:pPr algn="ctr"/>
                      <a:r>
                        <a:rPr lang="en-US" dirty="0" smtClean="0"/>
                        <a:t>2.09</a:t>
                      </a:r>
                      <a:endParaRPr lang="en-US" dirty="0">
                        <a:solidFill>
                          <a:schemeClr val="tx1"/>
                        </a:solidFill>
                      </a:endParaRPr>
                    </a:p>
                  </a:txBody>
                  <a:tcPr/>
                </a:tc>
                <a:tc>
                  <a:txBody>
                    <a:bodyPr/>
                    <a:lstStyle/>
                    <a:p>
                      <a:pPr algn="ctr"/>
                      <a:r>
                        <a:rPr lang="en-US" dirty="0" smtClean="0"/>
                        <a:t>2.11</a:t>
                      </a:r>
                      <a:endParaRPr lang="en-US" dirty="0">
                        <a:solidFill>
                          <a:schemeClr val="tx1"/>
                        </a:solidFill>
                      </a:endParaRPr>
                    </a:p>
                  </a:txBody>
                  <a:tcPr/>
                </a:tc>
                <a:tc>
                  <a:txBody>
                    <a:bodyPr/>
                    <a:lstStyle/>
                    <a:p>
                      <a:pPr algn="ctr"/>
                      <a:r>
                        <a:rPr lang="en-US" dirty="0" smtClean="0"/>
                        <a:t>2.17</a:t>
                      </a:r>
                      <a:endParaRPr lang="en-US" dirty="0">
                        <a:solidFill>
                          <a:schemeClr val="tx1"/>
                        </a:solidFill>
                      </a:endParaRPr>
                    </a:p>
                  </a:txBody>
                  <a:tcPr/>
                </a:tc>
                <a:tc>
                  <a:txBody>
                    <a:bodyPr/>
                    <a:lstStyle/>
                    <a:p>
                      <a:pPr algn="ctr"/>
                      <a:r>
                        <a:rPr lang="en-US" dirty="0" smtClean="0"/>
                        <a:t>2.18</a:t>
                      </a:r>
                      <a:endParaRPr lang="en-US" dirty="0">
                        <a:solidFill>
                          <a:schemeClr val="tx1"/>
                        </a:solidFill>
                      </a:endParaRPr>
                    </a:p>
                  </a:txBody>
                  <a:tcPr/>
                </a:tc>
              </a:tr>
              <a:tr h="370840">
                <a:tc>
                  <a:txBody>
                    <a:bodyPr/>
                    <a:lstStyle/>
                    <a:p>
                      <a:pPr algn="ctr"/>
                      <a:r>
                        <a:rPr lang="en-US" dirty="0" err="1" smtClean="0"/>
                        <a:t>Avg</a:t>
                      </a:r>
                      <a:endParaRPr lang="en-US" dirty="0">
                        <a:solidFill>
                          <a:schemeClr val="tx1"/>
                        </a:solidFill>
                      </a:endParaRPr>
                    </a:p>
                  </a:txBody>
                  <a:tcPr/>
                </a:tc>
                <a:tc>
                  <a:txBody>
                    <a:bodyPr/>
                    <a:lstStyle/>
                    <a:p>
                      <a:pPr algn="ctr"/>
                      <a:r>
                        <a:rPr lang="en-US" dirty="0" smtClean="0"/>
                        <a:t>2.30</a:t>
                      </a:r>
                      <a:endParaRPr lang="en-US" dirty="0">
                        <a:solidFill>
                          <a:schemeClr val="tx1"/>
                        </a:solidFill>
                      </a:endParaRPr>
                    </a:p>
                  </a:txBody>
                  <a:tcPr/>
                </a:tc>
                <a:tc>
                  <a:txBody>
                    <a:bodyPr/>
                    <a:lstStyle/>
                    <a:p>
                      <a:pPr algn="ctr"/>
                      <a:r>
                        <a:rPr lang="en-US" dirty="0" smtClean="0"/>
                        <a:t>2.35</a:t>
                      </a:r>
                      <a:endParaRPr lang="en-US" dirty="0">
                        <a:solidFill>
                          <a:schemeClr val="tx1"/>
                        </a:solidFill>
                      </a:endParaRPr>
                    </a:p>
                  </a:txBody>
                  <a:tcPr/>
                </a:tc>
                <a:tc>
                  <a:txBody>
                    <a:bodyPr/>
                    <a:lstStyle/>
                    <a:p>
                      <a:pPr algn="ctr"/>
                      <a:r>
                        <a:rPr lang="en-US" dirty="0" smtClean="0"/>
                        <a:t>2.38</a:t>
                      </a:r>
                      <a:endParaRPr lang="en-US" dirty="0">
                        <a:solidFill>
                          <a:schemeClr val="tx1"/>
                        </a:solidFill>
                      </a:endParaRPr>
                    </a:p>
                  </a:txBody>
                  <a:tcPr/>
                </a:tc>
                <a:tc>
                  <a:txBody>
                    <a:bodyPr/>
                    <a:lstStyle/>
                    <a:p>
                      <a:pPr algn="ctr"/>
                      <a:r>
                        <a:rPr lang="en-US" dirty="0" smtClean="0"/>
                        <a:t>2.40</a:t>
                      </a:r>
                      <a:endParaRPr lang="en-US" dirty="0">
                        <a:solidFill>
                          <a:schemeClr val="tx1"/>
                        </a:solidFill>
                      </a:endParaRPr>
                    </a:p>
                  </a:txBody>
                  <a:tcPr/>
                </a:tc>
                <a:tc>
                  <a:txBody>
                    <a:bodyPr/>
                    <a:lstStyle/>
                    <a:p>
                      <a:pPr algn="ctr"/>
                      <a:r>
                        <a:rPr lang="en-US" dirty="0" smtClean="0"/>
                        <a:t>2.41</a:t>
                      </a:r>
                      <a:endParaRPr lang="en-US" dirty="0">
                        <a:solidFill>
                          <a:schemeClr val="tx1"/>
                        </a:solidFill>
                      </a:endParaRPr>
                    </a:p>
                  </a:txBody>
                  <a:tcPr/>
                </a:tc>
              </a:tr>
              <a:tr h="370840">
                <a:tc>
                  <a:txBody>
                    <a:bodyPr/>
                    <a:lstStyle/>
                    <a:p>
                      <a:pPr algn="ctr"/>
                      <a:r>
                        <a:rPr lang="en-US" dirty="0" smtClean="0"/>
                        <a:t>Max</a:t>
                      </a:r>
                      <a:endParaRPr lang="en-US" dirty="0">
                        <a:solidFill>
                          <a:schemeClr val="tx1"/>
                        </a:solidFill>
                      </a:endParaRPr>
                    </a:p>
                  </a:txBody>
                  <a:tcPr/>
                </a:tc>
                <a:tc>
                  <a:txBody>
                    <a:bodyPr/>
                    <a:lstStyle/>
                    <a:p>
                      <a:pPr algn="ctr"/>
                      <a:r>
                        <a:rPr lang="en-US" dirty="0" smtClean="0"/>
                        <a:t>2.62</a:t>
                      </a:r>
                      <a:endParaRPr lang="en-US" dirty="0">
                        <a:solidFill>
                          <a:schemeClr val="tx1"/>
                        </a:solidFill>
                      </a:endParaRPr>
                    </a:p>
                  </a:txBody>
                  <a:tcPr/>
                </a:tc>
                <a:tc>
                  <a:txBody>
                    <a:bodyPr/>
                    <a:lstStyle/>
                    <a:p>
                      <a:pPr algn="ctr"/>
                      <a:r>
                        <a:rPr lang="en-US" dirty="0" smtClean="0"/>
                        <a:t>2.64</a:t>
                      </a:r>
                      <a:endParaRPr lang="en-US" dirty="0">
                        <a:solidFill>
                          <a:schemeClr val="tx1"/>
                        </a:solidFill>
                      </a:endParaRPr>
                    </a:p>
                  </a:txBody>
                  <a:tcPr/>
                </a:tc>
                <a:tc>
                  <a:txBody>
                    <a:bodyPr/>
                    <a:lstStyle/>
                    <a:p>
                      <a:pPr algn="ctr"/>
                      <a:r>
                        <a:rPr lang="en-US" dirty="0" smtClean="0"/>
                        <a:t>2.67</a:t>
                      </a:r>
                      <a:endParaRPr lang="en-US" dirty="0">
                        <a:solidFill>
                          <a:schemeClr val="tx1"/>
                        </a:solidFill>
                      </a:endParaRPr>
                    </a:p>
                  </a:txBody>
                  <a:tcPr/>
                </a:tc>
                <a:tc>
                  <a:txBody>
                    <a:bodyPr/>
                    <a:lstStyle/>
                    <a:p>
                      <a:pPr algn="ctr"/>
                      <a:r>
                        <a:rPr lang="en-US" dirty="0" smtClean="0"/>
                        <a:t>2.69</a:t>
                      </a:r>
                      <a:endParaRPr lang="en-US" dirty="0">
                        <a:solidFill>
                          <a:schemeClr val="tx1"/>
                        </a:solidFill>
                      </a:endParaRPr>
                    </a:p>
                  </a:txBody>
                  <a:tcPr/>
                </a:tc>
                <a:tc>
                  <a:txBody>
                    <a:bodyPr/>
                    <a:lstStyle/>
                    <a:p>
                      <a:pPr algn="ctr"/>
                      <a:r>
                        <a:rPr lang="en-US" dirty="0" smtClean="0"/>
                        <a:t>2.71</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209609530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Imported Supplies</a:t>
            </a:r>
            <a:endParaRPr lang="en-US" dirty="0"/>
          </a:p>
        </p:txBody>
      </p:sp>
    </p:spTree>
    <p:extLst>
      <p:ext uri="{BB962C8B-B14F-4D97-AF65-F5344CB8AC3E}">
        <p14:creationId xmlns:p14="http://schemas.microsoft.com/office/powerpoint/2010/main" val="81208499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509450653"/>
              </p:ext>
            </p:extLst>
          </p:nvPr>
        </p:nvGraphicFramePr>
        <p:xfrm>
          <a:off x="381000" y="1397000"/>
          <a:ext cx="8534400" cy="5156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81000" y="230188"/>
            <a:ext cx="8610600" cy="1163395"/>
          </a:xfrm>
        </p:spPr>
        <p:txBody>
          <a:bodyPr/>
          <a:lstStyle/>
          <a:p>
            <a:r>
              <a:rPr lang="en-US" dirty="0" smtClean="0"/>
              <a:t>CRA Base Supply Programs</a:t>
            </a:r>
            <a:br>
              <a:rPr lang="en-US" dirty="0" smtClean="0"/>
            </a:br>
            <a:r>
              <a:rPr lang="en-US" sz="3600" dirty="0" smtClean="0">
                <a:solidFill>
                  <a:schemeClr val="tx2"/>
                </a:solidFill>
              </a:rPr>
              <a:t>2015 IRP Draft Forecast</a:t>
            </a:r>
            <a:endParaRPr lang="en-US" dirty="0">
              <a:solidFill>
                <a:schemeClr val="tx2"/>
              </a:solidFill>
            </a:endParaRPr>
          </a:p>
        </p:txBody>
      </p:sp>
      <p:sp>
        <p:nvSpPr>
          <p:cNvPr id="5" name="TextBox 4"/>
          <p:cNvSpPr txBox="1"/>
          <p:nvPr/>
        </p:nvSpPr>
        <p:spPr>
          <a:xfrm>
            <a:off x="3276600" y="4274403"/>
            <a:ext cx="3200400" cy="830997"/>
          </a:xfrm>
          <a:prstGeom prst="rect">
            <a:avLst/>
          </a:prstGeom>
          <a:noFill/>
        </p:spPr>
        <p:txBody>
          <a:bodyPr wrap="square" rtlCol="0">
            <a:spAutoFit/>
          </a:bodyPr>
          <a:lstStyle/>
          <a:p>
            <a:pPr algn="ctr"/>
            <a:r>
              <a:rPr lang="en-US" sz="2400" b="1" dirty="0" smtClean="0"/>
              <a:t>Basic Apportionment with Adjustments</a:t>
            </a:r>
            <a:endParaRPr lang="en-US" sz="2400" b="1" dirty="0"/>
          </a:p>
        </p:txBody>
      </p:sp>
      <p:sp>
        <p:nvSpPr>
          <p:cNvPr id="8" name="TextBox 7"/>
          <p:cNvSpPr txBox="1"/>
          <p:nvPr/>
        </p:nvSpPr>
        <p:spPr>
          <a:xfrm>
            <a:off x="3276600" y="3500735"/>
            <a:ext cx="3200400" cy="461665"/>
          </a:xfrm>
          <a:prstGeom prst="rect">
            <a:avLst/>
          </a:prstGeom>
          <a:noFill/>
        </p:spPr>
        <p:txBody>
          <a:bodyPr wrap="square" rtlCol="0">
            <a:spAutoFit/>
          </a:bodyPr>
          <a:lstStyle/>
          <a:p>
            <a:pPr algn="ctr"/>
            <a:r>
              <a:rPr lang="en-US" sz="2400" b="1" dirty="0" smtClean="0"/>
              <a:t>IID-SDCWA</a:t>
            </a:r>
            <a:endParaRPr lang="en-US" sz="2400" b="1" dirty="0"/>
          </a:p>
        </p:txBody>
      </p:sp>
      <p:sp>
        <p:nvSpPr>
          <p:cNvPr id="10" name="TextBox 9"/>
          <p:cNvSpPr txBox="1"/>
          <p:nvPr/>
        </p:nvSpPr>
        <p:spPr>
          <a:xfrm>
            <a:off x="3276600" y="3010879"/>
            <a:ext cx="3200400" cy="461665"/>
          </a:xfrm>
          <a:prstGeom prst="rect">
            <a:avLst/>
          </a:prstGeom>
          <a:noFill/>
        </p:spPr>
        <p:txBody>
          <a:bodyPr wrap="square" rtlCol="0">
            <a:spAutoFit/>
          </a:bodyPr>
          <a:lstStyle/>
          <a:p>
            <a:pPr algn="ctr"/>
            <a:r>
              <a:rPr lang="en-US" sz="2400" b="1" dirty="0" smtClean="0"/>
              <a:t>IID-MWD</a:t>
            </a:r>
            <a:endParaRPr lang="en-US" sz="2400" b="1" dirty="0"/>
          </a:p>
        </p:txBody>
      </p:sp>
      <p:sp>
        <p:nvSpPr>
          <p:cNvPr id="11" name="TextBox 10"/>
          <p:cNvSpPr txBox="1"/>
          <p:nvPr/>
        </p:nvSpPr>
        <p:spPr>
          <a:xfrm>
            <a:off x="3276600" y="2738735"/>
            <a:ext cx="3200400" cy="461665"/>
          </a:xfrm>
          <a:prstGeom prst="rect">
            <a:avLst/>
          </a:prstGeom>
          <a:noFill/>
        </p:spPr>
        <p:txBody>
          <a:bodyPr wrap="square" rtlCol="0">
            <a:spAutoFit/>
          </a:bodyPr>
          <a:lstStyle/>
          <a:p>
            <a:pPr algn="ctr"/>
            <a:r>
              <a:rPr lang="en-US" sz="2400" b="1" dirty="0" smtClean="0"/>
              <a:t>Canal Lining SDCWA</a:t>
            </a:r>
            <a:endParaRPr lang="en-US" sz="2400" b="1" dirty="0"/>
          </a:p>
        </p:txBody>
      </p:sp>
      <p:sp>
        <p:nvSpPr>
          <p:cNvPr id="12" name="Rounded Rectangular Callout 11"/>
          <p:cNvSpPr/>
          <p:nvPr/>
        </p:nvSpPr>
        <p:spPr bwMode="auto">
          <a:xfrm>
            <a:off x="5105400" y="1589628"/>
            <a:ext cx="2743200" cy="739914"/>
          </a:xfrm>
          <a:prstGeom prst="wedgeRoundRectCallout">
            <a:avLst>
              <a:gd name="adj1" fmla="val -61034"/>
              <a:gd name="adj2" fmla="val 117487"/>
              <a:gd name="adj3" fmla="val 16667"/>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rPr>
              <a:t>Canal Lining MWD</a:t>
            </a:r>
          </a:p>
        </p:txBody>
      </p:sp>
      <p:sp>
        <p:nvSpPr>
          <p:cNvPr id="13" name="Rounded Rectangular Callout 12"/>
          <p:cNvSpPr/>
          <p:nvPr/>
        </p:nvSpPr>
        <p:spPr bwMode="auto">
          <a:xfrm>
            <a:off x="2971800" y="1415458"/>
            <a:ext cx="2743200" cy="739914"/>
          </a:xfrm>
          <a:prstGeom prst="wedgeRoundRectCallout">
            <a:avLst>
              <a:gd name="adj1" fmla="val -61034"/>
              <a:gd name="adj2" fmla="val 117487"/>
              <a:gd name="adj3" fmla="val 16667"/>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rPr>
              <a:t>Southern Nevada</a:t>
            </a:r>
          </a:p>
        </p:txBody>
      </p:sp>
      <p:sp>
        <p:nvSpPr>
          <p:cNvPr id="14" name="Rounded Rectangular Callout 13"/>
          <p:cNvSpPr/>
          <p:nvPr/>
        </p:nvSpPr>
        <p:spPr bwMode="auto">
          <a:xfrm>
            <a:off x="2971800" y="1317486"/>
            <a:ext cx="2743200" cy="739914"/>
          </a:xfrm>
          <a:prstGeom prst="wedgeRoundRectCallout">
            <a:avLst>
              <a:gd name="adj1" fmla="val -61034"/>
              <a:gd name="adj2" fmla="val 117487"/>
              <a:gd name="adj3" fmla="val 16667"/>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rPr>
              <a:t>Lower Colorado WSP</a:t>
            </a:r>
          </a:p>
        </p:txBody>
      </p:sp>
      <p:sp>
        <p:nvSpPr>
          <p:cNvPr id="18" name="Rounded Rectangular Callout 17"/>
          <p:cNvSpPr/>
          <p:nvPr/>
        </p:nvSpPr>
        <p:spPr bwMode="auto">
          <a:xfrm>
            <a:off x="5105400" y="1502546"/>
            <a:ext cx="2743200" cy="739914"/>
          </a:xfrm>
          <a:prstGeom prst="wedgeRoundRectCallout">
            <a:avLst>
              <a:gd name="adj1" fmla="val -61034"/>
              <a:gd name="adj2" fmla="val 117487"/>
              <a:gd name="adj3" fmla="val 16667"/>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rPr>
              <a:t>PVID Minimum</a:t>
            </a:r>
          </a:p>
        </p:txBody>
      </p:sp>
      <p:graphicFrame>
        <p:nvGraphicFramePr>
          <p:cNvPr id="19" name="Table 18"/>
          <p:cNvGraphicFramePr>
            <a:graphicFrameLocks noGrp="1"/>
          </p:cNvGraphicFramePr>
          <p:nvPr>
            <p:extLst>
              <p:ext uri="{D42A27DB-BD31-4B8C-83A1-F6EECF244321}">
                <p14:modId xmlns:p14="http://schemas.microsoft.com/office/powerpoint/2010/main" val="3485712874"/>
              </p:ext>
            </p:extLst>
          </p:nvPr>
        </p:nvGraphicFramePr>
        <p:xfrm>
          <a:off x="2895600" y="2514600"/>
          <a:ext cx="3683000" cy="1381760"/>
        </p:xfrm>
        <a:graphic>
          <a:graphicData uri="http://schemas.openxmlformats.org/drawingml/2006/table">
            <a:tbl>
              <a:tblPr firstRow="1" bandRow="1">
                <a:tableStyleId>{073A0DAA-6AF3-43AB-8588-CEC1D06C72B9}</a:tableStyleId>
              </a:tblPr>
              <a:tblGrid>
                <a:gridCol w="736600"/>
                <a:gridCol w="736600"/>
                <a:gridCol w="736600"/>
                <a:gridCol w="736600"/>
                <a:gridCol w="736600"/>
              </a:tblGrid>
              <a:tr h="370840">
                <a:tc gridSpan="5">
                  <a:txBody>
                    <a:bodyPr/>
                    <a:lstStyle/>
                    <a:p>
                      <a:pPr algn="ctr"/>
                      <a:r>
                        <a:rPr lang="en-US" dirty="0" smtClean="0"/>
                        <a:t>Total CRA</a:t>
                      </a:r>
                      <a:r>
                        <a:rPr lang="en-US" baseline="0" dirty="0" smtClean="0"/>
                        <a:t> Base</a:t>
                      </a:r>
                      <a:r>
                        <a:rPr lang="en-US" dirty="0" smtClean="0"/>
                        <a:t> Supplies</a:t>
                      </a:r>
                      <a:br>
                        <a:rPr lang="en-US" dirty="0" smtClean="0"/>
                      </a:br>
                      <a:r>
                        <a:rPr lang="en-US" baseline="0" dirty="0" smtClean="0"/>
                        <a:t> (Million Acre-Feet)</a:t>
                      </a:r>
                      <a:endParaRPr lang="en-US" dirty="0">
                        <a:solidFill>
                          <a:schemeClr val="tx1"/>
                        </a:solidFill>
                      </a:endParaRPr>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370840">
                <a:tc>
                  <a:txBody>
                    <a:bodyPr/>
                    <a:lstStyle/>
                    <a:p>
                      <a:pPr algn="ctr"/>
                      <a:r>
                        <a:rPr lang="en-US" dirty="0" smtClean="0"/>
                        <a:t>2020</a:t>
                      </a:r>
                      <a:endParaRPr lang="en-US" b="1" dirty="0">
                        <a:solidFill>
                          <a:schemeClr val="tx1"/>
                        </a:solidFill>
                      </a:endParaRPr>
                    </a:p>
                  </a:txBody>
                  <a:tcPr/>
                </a:tc>
                <a:tc>
                  <a:txBody>
                    <a:bodyPr/>
                    <a:lstStyle/>
                    <a:p>
                      <a:pPr algn="ctr"/>
                      <a:r>
                        <a:rPr lang="en-US" dirty="0" smtClean="0"/>
                        <a:t>2025</a:t>
                      </a:r>
                      <a:endParaRPr lang="en-US" b="1" dirty="0">
                        <a:solidFill>
                          <a:schemeClr val="tx1"/>
                        </a:solidFill>
                      </a:endParaRPr>
                    </a:p>
                  </a:txBody>
                  <a:tcPr/>
                </a:tc>
                <a:tc>
                  <a:txBody>
                    <a:bodyPr/>
                    <a:lstStyle/>
                    <a:p>
                      <a:pPr algn="ctr"/>
                      <a:r>
                        <a:rPr lang="en-US" dirty="0" smtClean="0"/>
                        <a:t>2030</a:t>
                      </a:r>
                      <a:endParaRPr lang="en-US" b="1" dirty="0">
                        <a:solidFill>
                          <a:schemeClr val="tx1"/>
                        </a:solidFill>
                      </a:endParaRPr>
                    </a:p>
                  </a:txBody>
                  <a:tcPr/>
                </a:tc>
                <a:tc>
                  <a:txBody>
                    <a:bodyPr/>
                    <a:lstStyle/>
                    <a:p>
                      <a:pPr algn="ctr"/>
                      <a:r>
                        <a:rPr lang="en-US" dirty="0" smtClean="0"/>
                        <a:t>2035</a:t>
                      </a:r>
                      <a:endParaRPr lang="en-US" b="1" dirty="0">
                        <a:solidFill>
                          <a:schemeClr val="tx1"/>
                        </a:solidFill>
                      </a:endParaRPr>
                    </a:p>
                  </a:txBody>
                  <a:tcPr/>
                </a:tc>
                <a:tc>
                  <a:txBody>
                    <a:bodyPr/>
                    <a:lstStyle/>
                    <a:p>
                      <a:pPr algn="ctr"/>
                      <a:r>
                        <a:rPr lang="en-US" dirty="0" smtClean="0"/>
                        <a:t>2040</a:t>
                      </a:r>
                      <a:endParaRPr lang="en-US" b="1" dirty="0">
                        <a:solidFill>
                          <a:schemeClr val="tx1"/>
                        </a:solidFill>
                      </a:endParaRPr>
                    </a:p>
                  </a:txBody>
                  <a:tcPr/>
                </a:tc>
              </a:tr>
              <a:tr h="370840">
                <a:tc>
                  <a:txBody>
                    <a:bodyPr/>
                    <a:lstStyle/>
                    <a:p>
                      <a:pPr algn="ctr"/>
                      <a:r>
                        <a:rPr lang="en-US" dirty="0" smtClean="0"/>
                        <a:t>0.92</a:t>
                      </a:r>
                      <a:endParaRPr lang="en-US" dirty="0">
                        <a:solidFill>
                          <a:schemeClr val="tx1"/>
                        </a:solidFill>
                      </a:endParaRPr>
                    </a:p>
                  </a:txBody>
                  <a:tcPr/>
                </a:tc>
                <a:tc>
                  <a:txBody>
                    <a:bodyPr/>
                    <a:lstStyle/>
                    <a:p>
                      <a:pPr algn="ctr"/>
                      <a:r>
                        <a:rPr lang="en-US" dirty="0" smtClean="0"/>
                        <a:t>0.88</a:t>
                      </a:r>
                      <a:endParaRPr lang="en-US" dirty="0">
                        <a:solidFill>
                          <a:schemeClr val="tx1"/>
                        </a:solidFill>
                      </a:endParaRPr>
                    </a:p>
                  </a:txBody>
                  <a:tcPr/>
                </a:tc>
                <a:tc>
                  <a:txBody>
                    <a:bodyPr/>
                    <a:lstStyle/>
                    <a:p>
                      <a:pPr algn="ctr"/>
                      <a:r>
                        <a:rPr lang="en-US" dirty="0" smtClean="0"/>
                        <a:t>0.88</a:t>
                      </a:r>
                      <a:endParaRPr lang="en-US" dirty="0">
                        <a:solidFill>
                          <a:schemeClr val="tx1"/>
                        </a:solidFill>
                      </a:endParaRPr>
                    </a:p>
                  </a:txBody>
                  <a:tcPr/>
                </a:tc>
                <a:tc>
                  <a:txBody>
                    <a:bodyPr/>
                    <a:lstStyle/>
                    <a:p>
                      <a:pPr algn="ctr"/>
                      <a:r>
                        <a:rPr lang="en-US" dirty="0" smtClean="0"/>
                        <a:t>0.85</a:t>
                      </a:r>
                      <a:endParaRPr lang="en-US" dirty="0">
                        <a:solidFill>
                          <a:schemeClr val="tx1"/>
                        </a:solidFill>
                      </a:endParaRPr>
                    </a:p>
                  </a:txBody>
                  <a:tcPr/>
                </a:tc>
                <a:tc>
                  <a:txBody>
                    <a:bodyPr/>
                    <a:lstStyle/>
                    <a:p>
                      <a:pPr algn="ctr"/>
                      <a:r>
                        <a:rPr lang="en-US" dirty="0" smtClean="0"/>
                        <a:t>0.84</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42439635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500"/>
                                        <p:tgtEl>
                                          <p:spTgt spid="6">
                                            <p:graphicEl>
                                              <a:chart seriesIdx="0" categoryIdx="-4" bldStep="series"/>
                                            </p:graphicEl>
                                          </p:spTgt>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5" dur="500"/>
                                        <p:tgtEl>
                                          <p:spTgt spid="6">
                                            <p:graphicEl>
                                              <a:chart seriesIdx="1" categoryIdx="-4" bldStep="series"/>
                                            </p:graphicEl>
                                          </p:spTgt>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23" dur="500"/>
                                        <p:tgtEl>
                                          <p:spTgt spid="6">
                                            <p:graphicEl>
                                              <a:chart seriesIdx="2" categoryIdx="-4" bldStep="series"/>
                                            </p:graphicEl>
                                          </p:spTgt>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wipe(left)">
                                      <p:cBhvr>
                                        <p:cTn id="31" dur="500"/>
                                        <p:tgtEl>
                                          <p:spTgt spid="6">
                                            <p:graphicEl>
                                              <a:chart seriesIdx="3" categoryIdx="-4" bldStep="series"/>
                                            </p:graphicEl>
                                          </p:spTgt>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graphicEl>
                                              <a:chart seriesIdx="4" categoryIdx="-4" bldStep="series"/>
                                            </p:graphicEl>
                                          </p:spTgt>
                                        </p:tgtEl>
                                        <p:attrNameLst>
                                          <p:attrName>style.visibility</p:attrName>
                                        </p:attrNameLst>
                                      </p:cBhvr>
                                      <p:to>
                                        <p:strVal val="visible"/>
                                      </p:to>
                                    </p:set>
                                    <p:animEffect transition="in" filter="wipe(left)">
                                      <p:cBhvr>
                                        <p:cTn id="39" dur="500"/>
                                        <p:tgtEl>
                                          <p:spTgt spid="6">
                                            <p:graphicEl>
                                              <a:chart seriesIdx="4" categoryIdx="-4" bldStep="series"/>
                                            </p:graphicEl>
                                          </p:spTgt>
                                        </p:tgtEl>
                                      </p:cBhvr>
                                    </p:animEffec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graphicEl>
                                              <a:chart seriesIdx="5" categoryIdx="-4" bldStep="series"/>
                                            </p:graphicEl>
                                          </p:spTgt>
                                        </p:tgtEl>
                                        <p:attrNameLst>
                                          <p:attrName>style.visibility</p:attrName>
                                        </p:attrNameLst>
                                      </p:cBhvr>
                                      <p:to>
                                        <p:strVal val="visible"/>
                                      </p:to>
                                    </p:set>
                                    <p:animEffect transition="in" filter="wipe(left)">
                                      <p:cBhvr>
                                        <p:cTn id="47" dur="500"/>
                                        <p:tgtEl>
                                          <p:spTgt spid="6">
                                            <p:graphicEl>
                                              <a:chart seriesIdx="5" categoryIdx="-4" bldStep="series"/>
                                            </p:graphicEl>
                                          </p:spTgt>
                                        </p:tgtEl>
                                      </p:cBhvr>
                                    </p:animEffect>
                                  </p:childTnLst>
                                </p:cTn>
                              </p:par>
                              <p:par>
                                <p:cTn id="48" presetID="1" presetClass="exit" presetSubtype="0" fill="hold" grpId="1" nodeType="withEffect">
                                  <p:stCondLst>
                                    <p:cond delay="0"/>
                                  </p:stCondLst>
                                  <p:childTnLst>
                                    <p:set>
                                      <p:cBhvr>
                                        <p:cTn id="49" dur="1" fill="hold">
                                          <p:stCondLst>
                                            <p:cond delay="0"/>
                                          </p:stCondLst>
                                        </p:cTn>
                                        <p:tgtEl>
                                          <p:spTgt spid="12"/>
                                        </p:tgtEl>
                                        <p:attrNameLst>
                                          <p:attrName>style.visibility</p:attrName>
                                        </p:attrNameLst>
                                      </p:cBhvr>
                                      <p:to>
                                        <p:strVal val="hidden"/>
                                      </p:to>
                                    </p:se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graphicEl>
                                              <a:chart seriesIdx="6" categoryIdx="-4" bldStep="series"/>
                                            </p:graphicEl>
                                          </p:spTgt>
                                        </p:tgtEl>
                                        <p:attrNameLst>
                                          <p:attrName>style.visibility</p:attrName>
                                        </p:attrNameLst>
                                      </p:cBhvr>
                                      <p:to>
                                        <p:strVal val="visible"/>
                                      </p:to>
                                    </p:set>
                                    <p:animEffect transition="in" filter="wipe(left)">
                                      <p:cBhvr>
                                        <p:cTn id="57" dur="500"/>
                                        <p:tgtEl>
                                          <p:spTgt spid="6">
                                            <p:graphicEl>
                                              <a:chart seriesIdx="6" categoryIdx="-4" bldStep="series"/>
                                            </p:graphicEl>
                                          </p:spTgt>
                                        </p:tgtEl>
                                      </p:cBhvr>
                                    </p:animEffect>
                                  </p:childTnLst>
                                </p:cTn>
                              </p:par>
                              <p:par>
                                <p:cTn id="58" presetID="1" presetClass="exit" presetSubtype="0" fill="hold" grpId="1" nodeType="withEffect">
                                  <p:stCondLst>
                                    <p:cond delay="0"/>
                                  </p:stCondLst>
                                  <p:childTnLst>
                                    <p:set>
                                      <p:cBhvr>
                                        <p:cTn id="59" dur="1" fill="hold">
                                          <p:stCondLst>
                                            <p:cond delay="0"/>
                                          </p:stCondLst>
                                        </p:cTn>
                                        <p:tgtEl>
                                          <p:spTgt spid="18"/>
                                        </p:tgtEl>
                                        <p:attrNameLst>
                                          <p:attrName>style.visibility</p:attrName>
                                        </p:attrNameLst>
                                      </p:cBhvr>
                                      <p:to>
                                        <p:strVal val="hidden"/>
                                      </p:to>
                                    </p:set>
                                  </p:childTnLst>
                                </p:cTn>
                              </p:par>
                            </p:childTnLst>
                          </p:cTn>
                        </p:par>
                        <p:par>
                          <p:cTn id="60" fill="hold">
                            <p:stCondLst>
                              <p:cond delay="500"/>
                            </p:stCondLst>
                            <p:childTnLst>
                              <p:par>
                                <p:cTn id="61" presetID="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graphicEl>
                                              <a:chart seriesIdx="7" categoryIdx="-4" bldStep="series"/>
                                            </p:graphicEl>
                                          </p:spTgt>
                                        </p:tgtEl>
                                        <p:attrNameLst>
                                          <p:attrName>style.visibility</p:attrName>
                                        </p:attrNameLst>
                                      </p:cBhvr>
                                      <p:to>
                                        <p:strVal val="visible"/>
                                      </p:to>
                                    </p:set>
                                    <p:animEffect transition="in" filter="wipe(left)">
                                      <p:cBhvr>
                                        <p:cTn id="67" dur="500"/>
                                        <p:tgtEl>
                                          <p:spTgt spid="6">
                                            <p:graphicEl>
                                              <a:chart seriesIdx="7" categoryIdx="-4" bldStep="series"/>
                                            </p:graphicEl>
                                          </p:spTgt>
                                        </p:tgtEl>
                                      </p:cBhvr>
                                    </p:animEffect>
                                  </p:childTnLst>
                                </p:cTn>
                              </p:par>
                              <p:par>
                                <p:cTn id="68" presetID="1" presetClass="exit" presetSubtype="0" fill="hold" grpId="1" nodeType="withEffect">
                                  <p:stCondLst>
                                    <p:cond delay="0"/>
                                  </p:stCondLst>
                                  <p:childTnLst>
                                    <p:set>
                                      <p:cBhvr>
                                        <p:cTn id="69" dur="1" fill="hold">
                                          <p:stCondLst>
                                            <p:cond delay="0"/>
                                          </p:stCondLst>
                                        </p:cTn>
                                        <p:tgtEl>
                                          <p:spTgt spid="13"/>
                                        </p:tgtEl>
                                        <p:attrNameLst>
                                          <p:attrName>style.visibility</p:attrName>
                                        </p:attrNameLst>
                                      </p:cBhvr>
                                      <p:to>
                                        <p:strVal val="hidden"/>
                                      </p:to>
                                    </p:set>
                                  </p:childTnLst>
                                </p:cTn>
                              </p:par>
                            </p:childTnLst>
                          </p:cTn>
                        </p:par>
                        <p:par>
                          <p:cTn id="70" fill="hold">
                            <p:stCondLst>
                              <p:cond delay="500"/>
                            </p:stCondLst>
                            <p:childTnLst>
                              <p:par>
                                <p:cTn id="71" presetID="1" presetClass="entr" presetSubtype="0"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childTnLst>
                                </p:cTn>
                              </p:par>
                              <p:par>
                                <p:cTn id="77" presetID="1" presetClass="exit" presetSubtype="0" fill="hold" grpId="1" nodeType="withEffect">
                                  <p:stCondLst>
                                    <p:cond delay="0"/>
                                  </p:stCondLst>
                                  <p:childTnLst>
                                    <p:set>
                                      <p:cBhvr>
                                        <p:cTn id="7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animBg="0"/>
        </p:bldSub>
      </p:bldGraphic>
      <p:bldP spid="5" grpId="0"/>
      <p:bldP spid="8" grpId="0"/>
      <p:bldP spid="10" grpId="0"/>
      <p:bldP spid="11" grpId="0"/>
      <p:bldP spid="12" grpId="0" animBg="1"/>
      <p:bldP spid="12" grpId="1" animBg="1"/>
      <p:bldP spid="13" grpId="0" animBg="1"/>
      <p:bldP spid="13" grpId="1" animBg="1"/>
      <p:bldP spid="14" grpId="0" animBg="1"/>
      <p:bldP spid="14" grpId="1" animBg="1"/>
      <p:bldP spid="18" grpId="0" animBg="1"/>
      <p:bldP spid="1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4202239477"/>
              </p:ext>
            </p:extLst>
          </p:nvPr>
        </p:nvGraphicFramePr>
        <p:xfrm>
          <a:off x="381000" y="1397000"/>
          <a:ext cx="8534400" cy="5156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81000" y="230188"/>
            <a:ext cx="8610600" cy="1163395"/>
          </a:xfrm>
        </p:spPr>
        <p:txBody>
          <a:bodyPr/>
          <a:lstStyle/>
          <a:p>
            <a:r>
              <a:rPr lang="en-US" dirty="0"/>
              <a:t>SWP </a:t>
            </a:r>
            <a:r>
              <a:rPr lang="en-US" dirty="0" smtClean="0"/>
              <a:t>Existing Conveyance Scenario</a:t>
            </a:r>
            <a:br>
              <a:rPr lang="en-US" dirty="0" smtClean="0"/>
            </a:br>
            <a:r>
              <a:rPr lang="en-US" sz="3600" dirty="0" smtClean="0">
                <a:solidFill>
                  <a:schemeClr val="tx2"/>
                </a:solidFill>
              </a:rPr>
              <a:t>Draft Forecast Table A + Article 21</a:t>
            </a:r>
            <a:endParaRPr lang="en-US" dirty="0">
              <a:solidFill>
                <a:schemeClr val="tx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711334400"/>
              </p:ext>
            </p:extLst>
          </p:nvPr>
        </p:nvGraphicFramePr>
        <p:xfrm>
          <a:off x="2895600" y="2514600"/>
          <a:ext cx="4419600" cy="2123440"/>
        </p:xfrm>
        <a:graphic>
          <a:graphicData uri="http://schemas.openxmlformats.org/drawingml/2006/table">
            <a:tbl>
              <a:tblPr firstRow="1" bandRow="1">
                <a:tableStyleId>{073A0DAA-6AF3-43AB-8588-CEC1D06C72B9}</a:tableStyleId>
              </a:tblPr>
              <a:tblGrid>
                <a:gridCol w="736600"/>
                <a:gridCol w="736600"/>
                <a:gridCol w="736600"/>
                <a:gridCol w="736600"/>
                <a:gridCol w="736600"/>
                <a:gridCol w="736600"/>
              </a:tblGrid>
              <a:tr h="370840">
                <a:tc gridSpan="6">
                  <a:txBody>
                    <a:bodyPr/>
                    <a:lstStyle/>
                    <a:p>
                      <a:pPr algn="ctr"/>
                      <a:r>
                        <a:rPr lang="en-US" dirty="0" smtClean="0"/>
                        <a:t>Total Range of SWP Supplies</a:t>
                      </a:r>
                      <a:br>
                        <a:rPr lang="en-US" dirty="0" smtClean="0"/>
                      </a:br>
                      <a:r>
                        <a:rPr lang="en-US" baseline="0" dirty="0" smtClean="0"/>
                        <a:t> (Million Acre-Feet)</a:t>
                      </a:r>
                      <a:endParaRPr lang="en-US" dirty="0">
                        <a:solidFill>
                          <a:schemeClr val="tx1"/>
                        </a:solidFill>
                      </a:endParaRPr>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370840">
                <a:tc>
                  <a:txBody>
                    <a:bodyPr/>
                    <a:lstStyle/>
                    <a:p>
                      <a:pPr algn="ctr"/>
                      <a:endParaRPr lang="en-US" b="1" dirty="0"/>
                    </a:p>
                  </a:txBody>
                  <a:tcPr/>
                </a:tc>
                <a:tc>
                  <a:txBody>
                    <a:bodyPr/>
                    <a:lstStyle/>
                    <a:p>
                      <a:pPr algn="ctr"/>
                      <a:r>
                        <a:rPr lang="en-US" dirty="0" smtClean="0"/>
                        <a:t>2020</a:t>
                      </a:r>
                      <a:endParaRPr lang="en-US" b="1" dirty="0">
                        <a:solidFill>
                          <a:schemeClr val="tx1"/>
                        </a:solidFill>
                      </a:endParaRPr>
                    </a:p>
                  </a:txBody>
                  <a:tcPr/>
                </a:tc>
                <a:tc>
                  <a:txBody>
                    <a:bodyPr/>
                    <a:lstStyle/>
                    <a:p>
                      <a:pPr algn="ctr"/>
                      <a:r>
                        <a:rPr lang="en-US" dirty="0" smtClean="0"/>
                        <a:t>2025</a:t>
                      </a:r>
                      <a:endParaRPr lang="en-US" b="1" dirty="0">
                        <a:solidFill>
                          <a:schemeClr val="tx1"/>
                        </a:solidFill>
                      </a:endParaRPr>
                    </a:p>
                  </a:txBody>
                  <a:tcPr/>
                </a:tc>
                <a:tc>
                  <a:txBody>
                    <a:bodyPr/>
                    <a:lstStyle/>
                    <a:p>
                      <a:pPr algn="ctr"/>
                      <a:r>
                        <a:rPr lang="en-US" dirty="0" smtClean="0"/>
                        <a:t>2030</a:t>
                      </a:r>
                      <a:endParaRPr lang="en-US" b="1" dirty="0">
                        <a:solidFill>
                          <a:schemeClr val="tx1"/>
                        </a:solidFill>
                      </a:endParaRPr>
                    </a:p>
                  </a:txBody>
                  <a:tcPr/>
                </a:tc>
                <a:tc>
                  <a:txBody>
                    <a:bodyPr/>
                    <a:lstStyle/>
                    <a:p>
                      <a:pPr algn="ctr"/>
                      <a:r>
                        <a:rPr lang="en-US" dirty="0" smtClean="0"/>
                        <a:t>2035</a:t>
                      </a:r>
                      <a:endParaRPr lang="en-US" b="1" dirty="0">
                        <a:solidFill>
                          <a:schemeClr val="tx1"/>
                        </a:solidFill>
                      </a:endParaRPr>
                    </a:p>
                  </a:txBody>
                  <a:tcPr/>
                </a:tc>
                <a:tc>
                  <a:txBody>
                    <a:bodyPr/>
                    <a:lstStyle/>
                    <a:p>
                      <a:pPr algn="ctr"/>
                      <a:r>
                        <a:rPr lang="en-US" dirty="0" smtClean="0"/>
                        <a:t>2040</a:t>
                      </a:r>
                      <a:endParaRPr lang="en-US" b="1" dirty="0">
                        <a:solidFill>
                          <a:schemeClr val="tx1"/>
                        </a:solidFill>
                      </a:endParaRPr>
                    </a:p>
                  </a:txBody>
                  <a:tcPr/>
                </a:tc>
              </a:tr>
              <a:tr h="370840">
                <a:tc>
                  <a:txBody>
                    <a:bodyPr/>
                    <a:lstStyle/>
                    <a:p>
                      <a:pPr algn="ctr"/>
                      <a:r>
                        <a:rPr lang="en-US" dirty="0" smtClean="0"/>
                        <a:t>Min</a:t>
                      </a:r>
                      <a:endParaRPr lang="en-US" dirty="0">
                        <a:solidFill>
                          <a:schemeClr val="tx1"/>
                        </a:solidFill>
                      </a:endParaRPr>
                    </a:p>
                  </a:txBody>
                  <a:tcPr/>
                </a:tc>
                <a:tc>
                  <a:txBody>
                    <a:bodyPr/>
                    <a:lstStyle/>
                    <a:p>
                      <a:pPr algn="ctr"/>
                      <a:r>
                        <a:rPr lang="en-US" dirty="0" smtClean="0"/>
                        <a:t>0.15</a:t>
                      </a:r>
                      <a:endParaRPr lang="en-US" dirty="0">
                        <a:solidFill>
                          <a:schemeClr val="tx1"/>
                        </a:solidFill>
                      </a:endParaRPr>
                    </a:p>
                  </a:txBody>
                  <a:tcPr/>
                </a:tc>
                <a:tc>
                  <a:txBody>
                    <a:bodyPr/>
                    <a:lstStyle/>
                    <a:p>
                      <a:pPr algn="ctr"/>
                      <a:r>
                        <a:rPr lang="en-US" dirty="0" smtClean="0"/>
                        <a:t>0.15</a:t>
                      </a:r>
                      <a:endParaRPr lang="en-US" dirty="0">
                        <a:solidFill>
                          <a:schemeClr val="tx1"/>
                        </a:solidFill>
                      </a:endParaRPr>
                    </a:p>
                  </a:txBody>
                  <a:tcPr/>
                </a:tc>
                <a:tc>
                  <a:txBody>
                    <a:bodyPr/>
                    <a:lstStyle/>
                    <a:p>
                      <a:pPr algn="ctr"/>
                      <a:r>
                        <a:rPr lang="en-US" dirty="0" smtClean="0"/>
                        <a:t>0.15</a:t>
                      </a:r>
                      <a:endParaRPr lang="en-US" dirty="0">
                        <a:solidFill>
                          <a:schemeClr val="tx1"/>
                        </a:solidFill>
                      </a:endParaRPr>
                    </a:p>
                  </a:txBody>
                  <a:tcPr/>
                </a:tc>
                <a:tc>
                  <a:txBody>
                    <a:bodyPr/>
                    <a:lstStyle/>
                    <a:p>
                      <a:pPr algn="ctr"/>
                      <a:r>
                        <a:rPr lang="en-US" dirty="0" smtClean="0"/>
                        <a:t>0.15</a:t>
                      </a:r>
                      <a:endParaRPr lang="en-US" dirty="0">
                        <a:solidFill>
                          <a:schemeClr val="tx1"/>
                        </a:solidFill>
                      </a:endParaRPr>
                    </a:p>
                  </a:txBody>
                  <a:tcPr/>
                </a:tc>
                <a:tc>
                  <a:txBody>
                    <a:bodyPr/>
                    <a:lstStyle/>
                    <a:p>
                      <a:pPr algn="ctr"/>
                      <a:r>
                        <a:rPr lang="en-US" dirty="0" smtClean="0"/>
                        <a:t>0.15</a:t>
                      </a:r>
                      <a:endParaRPr lang="en-US" dirty="0">
                        <a:solidFill>
                          <a:schemeClr val="tx1"/>
                        </a:solidFill>
                      </a:endParaRPr>
                    </a:p>
                  </a:txBody>
                  <a:tcPr/>
                </a:tc>
              </a:tr>
              <a:tr h="370840">
                <a:tc>
                  <a:txBody>
                    <a:bodyPr/>
                    <a:lstStyle/>
                    <a:p>
                      <a:pPr algn="ctr"/>
                      <a:r>
                        <a:rPr lang="en-US" dirty="0" err="1" smtClean="0"/>
                        <a:t>Avg</a:t>
                      </a:r>
                      <a:endParaRPr lang="en-US" dirty="0">
                        <a:solidFill>
                          <a:schemeClr val="tx1"/>
                        </a:solidFill>
                      </a:endParaRPr>
                    </a:p>
                  </a:txBody>
                  <a:tcPr/>
                </a:tc>
                <a:tc>
                  <a:txBody>
                    <a:bodyPr/>
                    <a:lstStyle/>
                    <a:p>
                      <a:pPr algn="ctr"/>
                      <a:r>
                        <a:rPr lang="en-US" dirty="0" smtClean="0"/>
                        <a:t>0.84</a:t>
                      </a:r>
                      <a:endParaRPr lang="en-US" dirty="0">
                        <a:solidFill>
                          <a:schemeClr val="tx1"/>
                        </a:solidFill>
                      </a:endParaRP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dirty="0" smtClean="0"/>
                        <a:t>0.84</a:t>
                      </a:r>
                      <a:endParaRPr lang="en-US" dirty="0" smtClean="0">
                        <a:solidFill>
                          <a:schemeClr val="tx1"/>
                        </a:solidFill>
                      </a:endParaRPr>
                    </a:p>
                  </a:txBody>
                  <a:tcPr/>
                </a:tc>
                <a:tc>
                  <a:txBody>
                    <a:bodyPr/>
                    <a:lstStyle/>
                    <a:p>
                      <a:pPr algn="ctr"/>
                      <a:r>
                        <a:rPr lang="en-US" dirty="0" smtClean="0"/>
                        <a:t>0.84</a:t>
                      </a:r>
                      <a:endParaRPr lang="en-US" dirty="0">
                        <a:solidFill>
                          <a:srgbClr val="FF0000"/>
                        </a:solidFill>
                      </a:endParaRPr>
                    </a:p>
                  </a:txBody>
                  <a:tcPr/>
                </a:tc>
                <a:tc>
                  <a:txBody>
                    <a:bodyPr/>
                    <a:lstStyle/>
                    <a:p>
                      <a:pPr algn="ctr"/>
                      <a:r>
                        <a:rPr lang="en-US" dirty="0" smtClean="0"/>
                        <a:t>0.84</a:t>
                      </a:r>
                      <a:endParaRPr lang="en-US" dirty="0">
                        <a:solidFill>
                          <a:srgbClr val="FF0000"/>
                        </a:solidFill>
                      </a:endParaRPr>
                    </a:p>
                  </a:txBody>
                  <a:tcPr/>
                </a:tc>
                <a:tc>
                  <a:txBody>
                    <a:bodyPr/>
                    <a:lstStyle/>
                    <a:p>
                      <a:pPr algn="ctr"/>
                      <a:r>
                        <a:rPr lang="en-US" dirty="0" smtClean="0"/>
                        <a:t>0.84</a:t>
                      </a:r>
                      <a:endParaRPr lang="en-US" dirty="0">
                        <a:solidFill>
                          <a:srgbClr val="FF0000"/>
                        </a:solidFill>
                      </a:endParaRPr>
                    </a:p>
                  </a:txBody>
                  <a:tcPr/>
                </a:tc>
              </a:tr>
              <a:tr h="370840">
                <a:tc>
                  <a:txBody>
                    <a:bodyPr/>
                    <a:lstStyle/>
                    <a:p>
                      <a:pPr algn="ctr"/>
                      <a:r>
                        <a:rPr lang="en-US" dirty="0" smtClean="0"/>
                        <a:t>Max</a:t>
                      </a:r>
                      <a:endParaRPr lang="en-US" dirty="0">
                        <a:solidFill>
                          <a:schemeClr val="tx1"/>
                        </a:solidFill>
                      </a:endParaRPr>
                    </a:p>
                  </a:txBody>
                  <a:tcPr/>
                </a:tc>
                <a:tc>
                  <a:txBody>
                    <a:bodyPr/>
                    <a:lstStyle/>
                    <a:p>
                      <a:pPr algn="ctr"/>
                      <a:r>
                        <a:rPr lang="en-US" dirty="0" smtClean="0"/>
                        <a:t>1.55</a:t>
                      </a:r>
                      <a:endParaRPr lang="en-US" dirty="0">
                        <a:solidFill>
                          <a:schemeClr val="tx1"/>
                        </a:solidFill>
                      </a:endParaRPr>
                    </a:p>
                  </a:txBody>
                  <a:tcPr/>
                </a:tc>
                <a:tc>
                  <a:txBody>
                    <a:bodyPr/>
                    <a:lstStyle/>
                    <a:p>
                      <a:pPr algn="ctr"/>
                      <a:r>
                        <a:rPr lang="en-US" dirty="0" smtClean="0"/>
                        <a:t>1.55</a:t>
                      </a:r>
                      <a:endParaRPr lang="en-US" dirty="0">
                        <a:solidFill>
                          <a:schemeClr val="tx1"/>
                        </a:solidFill>
                      </a:endParaRPr>
                    </a:p>
                  </a:txBody>
                  <a:tcPr/>
                </a:tc>
                <a:tc>
                  <a:txBody>
                    <a:bodyPr/>
                    <a:lstStyle/>
                    <a:p>
                      <a:pPr algn="ctr"/>
                      <a:r>
                        <a:rPr lang="en-US" dirty="0" smtClean="0"/>
                        <a:t>1.55</a:t>
                      </a:r>
                      <a:endParaRPr lang="en-US" dirty="0">
                        <a:solidFill>
                          <a:schemeClr val="tx1"/>
                        </a:solidFill>
                      </a:endParaRPr>
                    </a:p>
                  </a:txBody>
                  <a:tcPr/>
                </a:tc>
                <a:tc>
                  <a:txBody>
                    <a:bodyPr/>
                    <a:lstStyle/>
                    <a:p>
                      <a:pPr algn="ctr"/>
                      <a:r>
                        <a:rPr lang="en-US" dirty="0" smtClean="0"/>
                        <a:t>1.55</a:t>
                      </a:r>
                      <a:endParaRPr lang="en-US" dirty="0">
                        <a:solidFill>
                          <a:schemeClr val="tx1"/>
                        </a:solidFill>
                      </a:endParaRPr>
                    </a:p>
                  </a:txBody>
                  <a:tcPr/>
                </a:tc>
                <a:tc>
                  <a:txBody>
                    <a:bodyPr/>
                    <a:lstStyle/>
                    <a:p>
                      <a:pPr algn="ctr"/>
                      <a:r>
                        <a:rPr lang="en-US" dirty="0" smtClean="0"/>
                        <a:t>1.55</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2797021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9248" y="1676400"/>
            <a:ext cx="9052560" cy="5029200"/>
          </a:xfrm>
          <a:prstGeom prst="rect">
            <a:avLst/>
          </a:prstGeom>
          <a:solidFill>
            <a:srgbClr val="0C273C"/>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aphicFrame>
        <p:nvGraphicFramePr>
          <p:cNvPr id="8" name="Diagram 7"/>
          <p:cNvGraphicFramePr/>
          <p:nvPr>
            <p:extLst>
              <p:ext uri="{D42A27DB-BD31-4B8C-83A1-F6EECF244321}">
                <p14:modId xmlns:p14="http://schemas.microsoft.com/office/powerpoint/2010/main" val="12279123"/>
              </p:ext>
            </p:extLst>
          </p:nvPr>
        </p:nvGraphicFramePr>
        <p:xfrm>
          <a:off x="597316" y="1706880"/>
          <a:ext cx="8455244" cy="91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p:cNvSpPr/>
          <p:nvPr/>
        </p:nvSpPr>
        <p:spPr>
          <a:xfrm>
            <a:off x="597316" y="1709928"/>
            <a:ext cx="8241884" cy="274320"/>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marL="0" marR="0" algn="ctr">
              <a:spcBef>
                <a:spcPts val="0"/>
              </a:spcBef>
              <a:spcAft>
                <a:spcPts val="0"/>
              </a:spcAft>
            </a:pPr>
            <a:r>
              <a:rPr lang="en-US" sz="2000" b="1" dirty="0">
                <a:effectLst/>
                <a:ea typeface="Calibri"/>
                <a:cs typeface="Times New Roman"/>
              </a:rPr>
              <a:t>2015</a:t>
            </a:r>
          </a:p>
        </p:txBody>
      </p:sp>
      <p:sp>
        <p:nvSpPr>
          <p:cNvPr id="22" name="Rounded Rectangle 21"/>
          <p:cNvSpPr/>
          <p:nvPr/>
        </p:nvSpPr>
        <p:spPr>
          <a:xfrm>
            <a:off x="79156" y="5242560"/>
            <a:ext cx="548640" cy="1371600"/>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b="1" dirty="0" smtClean="0">
                <a:ea typeface="Calibri" panose="020F0502020204030204" pitchFamily="34" charset="0"/>
                <a:cs typeface="Times New Roman" panose="02020603050405020304" pitchFamily="18" charset="0"/>
              </a:rPr>
              <a:t>Technical</a:t>
            </a:r>
            <a:endParaRPr lang="en-US" sz="2000" b="1" dirty="0">
              <a:effectLst/>
              <a:ea typeface="Calibri" panose="020F0502020204030204" pitchFamily="34" charset="0"/>
              <a:cs typeface="Times New Roman" panose="02020603050405020304" pitchFamily="18" charset="0"/>
            </a:endParaRPr>
          </a:p>
        </p:txBody>
      </p:sp>
      <p:sp>
        <p:nvSpPr>
          <p:cNvPr id="41" name="Rectangle 40"/>
          <p:cNvSpPr/>
          <p:nvPr/>
        </p:nvSpPr>
        <p:spPr bwMode="auto">
          <a:xfrm>
            <a:off x="777240" y="5379720"/>
            <a:ext cx="3840480" cy="109728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chemeClr val="tx1"/>
                </a:solidFill>
              </a:rPr>
              <a:t>Technical Review and Update</a:t>
            </a:r>
          </a:p>
        </p:txBody>
      </p:sp>
      <p:sp>
        <p:nvSpPr>
          <p:cNvPr id="42" name="Rectangle 41"/>
          <p:cNvSpPr/>
          <p:nvPr/>
        </p:nvSpPr>
        <p:spPr bwMode="auto">
          <a:xfrm>
            <a:off x="4648200" y="5379720"/>
            <a:ext cx="1920240" cy="109728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chemeClr val="tx1"/>
                </a:solidFill>
              </a:rPr>
              <a:t>Analysis</a:t>
            </a:r>
          </a:p>
        </p:txBody>
      </p:sp>
      <p:sp>
        <p:nvSpPr>
          <p:cNvPr id="43" name="Rectangle 42"/>
          <p:cNvSpPr/>
          <p:nvPr/>
        </p:nvSpPr>
        <p:spPr bwMode="auto">
          <a:xfrm>
            <a:off x="6603024" y="5379720"/>
            <a:ext cx="1097280" cy="109728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chemeClr val="tx1"/>
                </a:solidFill>
              </a:rPr>
              <a:t>Draft Report</a:t>
            </a:r>
          </a:p>
        </p:txBody>
      </p:sp>
      <p:sp>
        <p:nvSpPr>
          <p:cNvPr id="21" name="Rounded Rectangle 20"/>
          <p:cNvSpPr/>
          <p:nvPr/>
        </p:nvSpPr>
        <p:spPr>
          <a:xfrm>
            <a:off x="79156" y="3810000"/>
            <a:ext cx="548640" cy="1371600"/>
          </a:xfrm>
          <a:prstGeom prst="roundRect">
            <a:avLst/>
          </a:prstGeom>
          <a:ln/>
        </p:spPr>
        <p:style>
          <a:lnRef idx="0">
            <a:schemeClr val="accent5"/>
          </a:lnRef>
          <a:fillRef idx="3">
            <a:schemeClr val="accent5"/>
          </a:fillRef>
          <a:effectRef idx="3">
            <a:schemeClr val="accent5"/>
          </a:effectRef>
          <a:fontRef idx="minor">
            <a:schemeClr val="lt1"/>
          </a:fontRef>
        </p:style>
        <p:txBody>
          <a:bodyPr rot="0" spcFirstLastPara="0" vert="vert270" wrap="square" lIns="0" tIns="0" rIns="0" bIns="0" numCol="1" spcCol="0" rtlCol="0" fromWordArt="0" anchor="ctr" anchorCtr="0" forceAA="0" compatLnSpc="1">
            <a:prstTxWarp prst="textNoShape">
              <a:avLst/>
            </a:prstTxWarp>
            <a:noAutofit/>
          </a:bodyPr>
          <a:lstStyle/>
          <a:p>
            <a:pPr marL="0" marR="0" algn="ctr">
              <a:lnSpc>
                <a:spcPts val="1700"/>
              </a:lnSpc>
              <a:spcBef>
                <a:spcPts val="0"/>
              </a:spcBef>
              <a:spcAft>
                <a:spcPts val="0"/>
              </a:spcAft>
            </a:pPr>
            <a:r>
              <a:rPr lang="en-US" sz="2000" b="1" dirty="0" smtClean="0">
                <a:ea typeface="Calibri" panose="020F0502020204030204" pitchFamily="34" charset="0"/>
                <a:cs typeface="Times New Roman" panose="02020603050405020304" pitchFamily="18" charset="0"/>
              </a:rPr>
              <a:t>Member Agency</a:t>
            </a:r>
            <a:endParaRPr lang="en-US" sz="1400" b="1" dirty="0">
              <a:effectLst/>
              <a:ea typeface="Calibri" panose="020F0502020204030204" pitchFamily="34" charset="0"/>
              <a:cs typeface="Times New Roman" panose="02020603050405020304" pitchFamily="18" charset="0"/>
            </a:endParaRPr>
          </a:p>
        </p:txBody>
      </p:sp>
      <p:sp>
        <p:nvSpPr>
          <p:cNvPr id="14" name="Rectangle 13"/>
          <p:cNvSpPr/>
          <p:nvPr/>
        </p:nvSpPr>
        <p:spPr bwMode="auto">
          <a:xfrm>
            <a:off x="2057400" y="3947160"/>
            <a:ext cx="4511040" cy="109728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chemeClr val="tx1"/>
                </a:solidFill>
              </a:rPr>
              <a:t>Member Agency Technical Process</a:t>
            </a:r>
          </a:p>
        </p:txBody>
      </p:sp>
      <p:sp>
        <p:nvSpPr>
          <p:cNvPr id="45" name="Rounded Rectangle 44"/>
          <p:cNvSpPr/>
          <p:nvPr/>
        </p:nvSpPr>
        <p:spPr>
          <a:xfrm>
            <a:off x="79156" y="2362200"/>
            <a:ext cx="548640" cy="1371600"/>
          </a:xfrm>
          <a:prstGeom prst="roundRect">
            <a:avLst/>
          </a:prstGeom>
          <a:ln/>
        </p:spPr>
        <p:style>
          <a:lnRef idx="0">
            <a:schemeClr val="accent4"/>
          </a:lnRef>
          <a:fillRef idx="3">
            <a:schemeClr val="accent4"/>
          </a:fillRef>
          <a:effectRef idx="3">
            <a:schemeClr val="accent4"/>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b="1" dirty="0" smtClean="0">
                <a:effectLst/>
                <a:ea typeface="Calibri" panose="020F0502020204030204" pitchFamily="34" charset="0"/>
                <a:cs typeface="Times New Roman" panose="02020603050405020304" pitchFamily="18" charset="0"/>
              </a:rPr>
              <a:t>Board</a:t>
            </a:r>
            <a:endParaRPr lang="en-US" sz="1400" b="1" dirty="0">
              <a:effectLst/>
              <a:ea typeface="Calibri" panose="020F0502020204030204" pitchFamily="34" charset="0"/>
              <a:cs typeface="Times New Roman" panose="02020603050405020304" pitchFamily="18" charset="0"/>
            </a:endParaRPr>
          </a:p>
        </p:txBody>
      </p:sp>
      <p:sp>
        <p:nvSpPr>
          <p:cNvPr id="46" name="Title 1"/>
          <p:cNvSpPr>
            <a:spLocks noGrp="1"/>
          </p:cNvSpPr>
          <p:nvPr>
            <p:ph type="title"/>
          </p:nvPr>
        </p:nvSpPr>
        <p:spPr>
          <a:xfrm>
            <a:off x="368300" y="297863"/>
            <a:ext cx="8382000" cy="1329595"/>
          </a:xfrm>
        </p:spPr>
        <p:txBody>
          <a:bodyPr/>
          <a:lstStyle/>
          <a:p>
            <a:r>
              <a:rPr lang="en-US" dirty="0" smtClean="0"/>
              <a:t>Phase 1: IRP Technical Update Process and Schedule</a:t>
            </a:r>
            <a:endParaRPr lang="en-US" dirty="0"/>
          </a:p>
        </p:txBody>
      </p:sp>
      <p:grpSp>
        <p:nvGrpSpPr>
          <p:cNvPr id="6" name="Group 5"/>
          <p:cNvGrpSpPr/>
          <p:nvPr/>
        </p:nvGrpSpPr>
        <p:grpSpPr>
          <a:xfrm>
            <a:off x="228600" y="2331070"/>
            <a:ext cx="1581912" cy="1052210"/>
            <a:chOff x="228600" y="2331070"/>
            <a:chExt cx="1581912" cy="1052210"/>
          </a:xfrm>
        </p:grpSpPr>
        <p:cxnSp>
          <p:nvCxnSpPr>
            <p:cNvPr id="23" name="Straight Connector 22"/>
            <p:cNvCxnSpPr>
              <a:endCxn id="25" idx="0"/>
            </p:cNvCxnSpPr>
            <p:nvPr/>
          </p:nvCxnSpPr>
          <p:spPr>
            <a:xfrm>
              <a:off x="1019556" y="2331070"/>
              <a:ext cx="0" cy="457200"/>
            </a:xfrm>
            <a:prstGeom prst="line">
              <a:avLst/>
            </a:prstGeom>
            <a:ln w="38100">
              <a:solidFill>
                <a:schemeClr val="accent4"/>
              </a:solidFill>
              <a:headEnd type="oval" w="med" len="med"/>
              <a:tailEnd type="none" w="med" len="med"/>
            </a:ln>
          </p:spPr>
          <p:style>
            <a:lnRef idx="1">
              <a:schemeClr val="accent2"/>
            </a:lnRef>
            <a:fillRef idx="0">
              <a:schemeClr val="accent2"/>
            </a:fillRef>
            <a:effectRef idx="0">
              <a:schemeClr val="accent2"/>
            </a:effectRef>
            <a:fontRef idx="minor">
              <a:schemeClr val="tx1"/>
            </a:fontRef>
          </p:style>
        </p:cxnSp>
        <p:sp>
          <p:nvSpPr>
            <p:cNvPr id="25" name="Text Box 9"/>
            <p:cNvSpPr txBox="1"/>
            <p:nvPr/>
          </p:nvSpPr>
          <p:spPr>
            <a:xfrm>
              <a:off x="228600" y="2768600"/>
              <a:ext cx="1581912" cy="6146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000" b="1" dirty="0" smtClean="0">
                  <a:solidFill>
                    <a:schemeClr val="accent4"/>
                  </a:solidFill>
                  <a:effectLst/>
                  <a:ea typeface="Calibri"/>
                  <a:cs typeface="Times New Roman"/>
                </a:rPr>
                <a:t>Oral </a:t>
              </a:r>
              <a:br>
                <a:rPr lang="en-US" sz="2000" b="1" dirty="0" smtClean="0">
                  <a:solidFill>
                    <a:schemeClr val="accent4"/>
                  </a:solidFill>
                  <a:effectLst/>
                  <a:ea typeface="Calibri"/>
                  <a:cs typeface="Times New Roman"/>
                </a:rPr>
              </a:br>
              <a:r>
                <a:rPr lang="en-US" sz="2000" b="1" dirty="0" smtClean="0">
                  <a:solidFill>
                    <a:schemeClr val="accent4"/>
                  </a:solidFill>
                  <a:effectLst/>
                  <a:ea typeface="Calibri"/>
                  <a:cs typeface="Times New Roman"/>
                </a:rPr>
                <a:t>Report</a:t>
              </a:r>
              <a:endParaRPr lang="en-US" sz="1600" b="1" dirty="0">
                <a:solidFill>
                  <a:schemeClr val="accent4"/>
                </a:solidFill>
                <a:effectLst/>
                <a:ea typeface="Calibri"/>
                <a:cs typeface="Times New Roman"/>
              </a:endParaRPr>
            </a:p>
          </p:txBody>
        </p:sp>
      </p:grpSp>
      <p:grpSp>
        <p:nvGrpSpPr>
          <p:cNvPr id="12" name="Group 11"/>
          <p:cNvGrpSpPr/>
          <p:nvPr/>
        </p:nvGrpSpPr>
        <p:grpSpPr>
          <a:xfrm>
            <a:off x="7982125" y="2362200"/>
            <a:ext cx="1085675" cy="909320"/>
            <a:chOff x="6799384" y="2362200"/>
            <a:chExt cx="1085675" cy="909320"/>
          </a:xfrm>
        </p:grpSpPr>
        <p:cxnSp>
          <p:nvCxnSpPr>
            <p:cNvPr id="35" name="Straight Connector 34"/>
            <p:cNvCxnSpPr>
              <a:endCxn id="36" idx="0"/>
            </p:cNvCxnSpPr>
            <p:nvPr/>
          </p:nvCxnSpPr>
          <p:spPr>
            <a:xfrm>
              <a:off x="7339896" y="2362200"/>
              <a:ext cx="2326" cy="457200"/>
            </a:xfrm>
            <a:prstGeom prst="line">
              <a:avLst/>
            </a:prstGeom>
            <a:ln w="38100">
              <a:solidFill>
                <a:schemeClr val="accent4"/>
              </a:solidFill>
              <a:headEnd type="oval" w="med" len="med"/>
              <a:tailEnd type="none" w="med" len="med"/>
            </a:ln>
          </p:spPr>
          <p:style>
            <a:lnRef idx="1">
              <a:schemeClr val="accent2"/>
            </a:lnRef>
            <a:fillRef idx="0">
              <a:schemeClr val="accent2"/>
            </a:fillRef>
            <a:effectRef idx="0">
              <a:schemeClr val="accent2"/>
            </a:effectRef>
            <a:fontRef idx="minor">
              <a:schemeClr val="tx1"/>
            </a:fontRef>
          </p:style>
        </p:cxnSp>
        <p:sp>
          <p:nvSpPr>
            <p:cNvPr id="36" name="Text Box 9"/>
            <p:cNvSpPr txBox="1"/>
            <p:nvPr/>
          </p:nvSpPr>
          <p:spPr>
            <a:xfrm>
              <a:off x="6799384" y="2814320"/>
              <a:ext cx="1085675" cy="4572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2000" b="1" dirty="0" smtClean="0">
                  <a:solidFill>
                    <a:schemeClr val="accent4"/>
                  </a:solidFill>
                  <a:effectLst/>
                  <a:ea typeface="Calibri"/>
                  <a:cs typeface="Times New Roman"/>
                </a:rPr>
                <a:t>Consider</a:t>
              </a:r>
              <a:br>
                <a:rPr lang="en-US" sz="2000" b="1" dirty="0" smtClean="0">
                  <a:solidFill>
                    <a:schemeClr val="accent4"/>
                  </a:solidFill>
                  <a:effectLst/>
                  <a:ea typeface="Calibri"/>
                  <a:cs typeface="Times New Roman"/>
                </a:rPr>
              </a:br>
              <a:r>
                <a:rPr lang="en-US" sz="2000" b="1" dirty="0" smtClean="0">
                  <a:solidFill>
                    <a:schemeClr val="accent4"/>
                  </a:solidFill>
                  <a:effectLst/>
                  <a:ea typeface="Calibri"/>
                  <a:cs typeface="Times New Roman"/>
                </a:rPr>
                <a:t>Adoption</a:t>
              </a:r>
              <a:endParaRPr lang="en-US" sz="1600" b="1" dirty="0">
                <a:solidFill>
                  <a:schemeClr val="accent4"/>
                </a:solidFill>
                <a:effectLst/>
                <a:ea typeface="Calibri"/>
                <a:cs typeface="Times New Roman"/>
              </a:endParaRPr>
            </a:p>
          </p:txBody>
        </p:sp>
      </p:grpSp>
      <p:sp>
        <p:nvSpPr>
          <p:cNvPr id="33" name="Rectangle 32"/>
          <p:cNvSpPr/>
          <p:nvPr/>
        </p:nvSpPr>
        <p:spPr bwMode="auto">
          <a:xfrm>
            <a:off x="2514600" y="2499360"/>
            <a:ext cx="5185704" cy="109728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chemeClr val="tx1"/>
                </a:solidFill>
              </a:rPr>
              <a:t>Updates to IRP Committee</a:t>
            </a:r>
          </a:p>
        </p:txBody>
      </p:sp>
      <p:grpSp>
        <p:nvGrpSpPr>
          <p:cNvPr id="11" name="Group 10"/>
          <p:cNvGrpSpPr/>
          <p:nvPr/>
        </p:nvGrpSpPr>
        <p:grpSpPr>
          <a:xfrm>
            <a:off x="945630" y="2351390"/>
            <a:ext cx="1810512" cy="1052210"/>
            <a:chOff x="1072388" y="2351390"/>
            <a:chExt cx="1810512" cy="1052210"/>
          </a:xfrm>
        </p:grpSpPr>
        <p:cxnSp>
          <p:nvCxnSpPr>
            <p:cNvPr id="34" name="Straight Connector 33"/>
            <p:cNvCxnSpPr>
              <a:endCxn id="37" idx="0"/>
            </p:cNvCxnSpPr>
            <p:nvPr/>
          </p:nvCxnSpPr>
          <p:spPr>
            <a:xfrm>
              <a:off x="1977644" y="2351390"/>
              <a:ext cx="0" cy="437530"/>
            </a:xfrm>
            <a:prstGeom prst="line">
              <a:avLst/>
            </a:prstGeom>
            <a:ln w="38100">
              <a:solidFill>
                <a:schemeClr val="accent4"/>
              </a:solidFill>
              <a:headEnd type="oval" w="med" len="med"/>
              <a:tailEnd type="none" w="med" len="med"/>
            </a:ln>
          </p:spPr>
          <p:style>
            <a:lnRef idx="1">
              <a:schemeClr val="accent2"/>
            </a:lnRef>
            <a:fillRef idx="0">
              <a:schemeClr val="accent2"/>
            </a:fillRef>
            <a:effectRef idx="0">
              <a:schemeClr val="accent2"/>
            </a:effectRef>
            <a:fontRef idx="minor">
              <a:schemeClr val="tx1"/>
            </a:fontRef>
          </p:style>
        </p:cxnSp>
        <p:sp>
          <p:nvSpPr>
            <p:cNvPr id="37" name="Text Box 9"/>
            <p:cNvSpPr txBox="1"/>
            <p:nvPr/>
          </p:nvSpPr>
          <p:spPr>
            <a:xfrm>
              <a:off x="1072388" y="2788920"/>
              <a:ext cx="1810512" cy="6146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000" b="1" dirty="0" smtClean="0">
                  <a:solidFill>
                    <a:schemeClr val="accent4"/>
                  </a:solidFill>
                  <a:effectLst/>
                  <a:ea typeface="Calibri"/>
                  <a:cs typeface="Times New Roman"/>
                </a:rPr>
                <a:t>Establish</a:t>
              </a:r>
              <a:br>
                <a:rPr lang="en-US" sz="2000" b="1" dirty="0" smtClean="0">
                  <a:solidFill>
                    <a:schemeClr val="accent4"/>
                  </a:solidFill>
                  <a:effectLst/>
                  <a:ea typeface="Calibri"/>
                  <a:cs typeface="Times New Roman"/>
                </a:rPr>
              </a:br>
              <a:r>
                <a:rPr lang="en-US" sz="2000" b="1" dirty="0" smtClean="0">
                  <a:solidFill>
                    <a:schemeClr val="accent4"/>
                  </a:solidFill>
                  <a:effectLst/>
                  <a:ea typeface="Calibri"/>
                  <a:cs typeface="Times New Roman"/>
                </a:rPr>
                <a:t>IRP</a:t>
              </a:r>
              <a:br>
                <a:rPr lang="en-US" sz="2000" b="1" dirty="0" smtClean="0">
                  <a:solidFill>
                    <a:schemeClr val="accent4"/>
                  </a:solidFill>
                  <a:effectLst/>
                  <a:ea typeface="Calibri"/>
                  <a:cs typeface="Times New Roman"/>
                </a:rPr>
              </a:br>
              <a:r>
                <a:rPr lang="en-US" sz="2000" b="1" dirty="0" smtClean="0">
                  <a:solidFill>
                    <a:schemeClr val="accent4"/>
                  </a:solidFill>
                  <a:effectLst/>
                  <a:ea typeface="Calibri"/>
                  <a:cs typeface="Times New Roman"/>
                </a:rPr>
                <a:t>Committee</a:t>
              </a:r>
              <a:endParaRPr lang="en-US" sz="1600" b="1" dirty="0">
                <a:solidFill>
                  <a:schemeClr val="accent4"/>
                </a:solidFill>
                <a:effectLst/>
                <a:ea typeface="Calibri"/>
                <a:cs typeface="Times New Roman"/>
              </a:endParaRPr>
            </a:p>
          </p:txBody>
        </p:sp>
      </p:grpSp>
      <p:sp>
        <p:nvSpPr>
          <p:cNvPr id="3" name="5-Point Star 2"/>
          <p:cNvSpPr/>
          <p:nvPr/>
        </p:nvSpPr>
        <p:spPr bwMode="auto">
          <a:xfrm>
            <a:off x="6705600" y="1783080"/>
            <a:ext cx="731520" cy="731520"/>
          </a:xfrm>
          <a:prstGeom prst="star5">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9" name="Text Box 9"/>
          <p:cNvSpPr txBox="1"/>
          <p:nvPr/>
        </p:nvSpPr>
        <p:spPr>
          <a:xfrm>
            <a:off x="4038600" y="2286000"/>
            <a:ext cx="2667000" cy="833120"/>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400" b="1" dirty="0" smtClean="0">
                <a:solidFill>
                  <a:schemeClr val="tx1"/>
                </a:solidFill>
                <a:effectLst>
                  <a:outerShdw blurRad="38100" dist="38100" dir="2700000" algn="tl">
                    <a:srgbClr val="000000">
                      <a:alpha val="43137"/>
                    </a:srgbClr>
                  </a:outerShdw>
                </a:effectLst>
                <a:ea typeface="Calibri"/>
                <a:cs typeface="Times New Roman"/>
              </a:rPr>
              <a:t>Public Outreach Workshop</a:t>
            </a:r>
            <a:endParaRPr lang="en-US" b="1" dirty="0">
              <a:solidFill>
                <a:schemeClr val="tx1"/>
              </a:solidFill>
              <a:effectLst>
                <a:outerShdw blurRad="38100" dist="38100" dir="2700000" algn="tl">
                  <a:srgbClr val="000000">
                    <a:alpha val="43137"/>
                  </a:srgbClr>
                </a:outerShdw>
              </a:effectLst>
              <a:ea typeface="Calibri"/>
              <a:cs typeface="Times New Roman"/>
            </a:endParaRPr>
          </a:p>
        </p:txBody>
      </p:sp>
    </p:spTree>
    <p:custDataLst>
      <p:tags r:id="rId1"/>
    </p:custDataLst>
    <p:extLst>
      <p:ext uri="{BB962C8B-B14F-4D97-AF65-F5344CB8AC3E}">
        <p14:creationId xmlns:p14="http://schemas.microsoft.com/office/powerpoint/2010/main" val="17617490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Storage Portfolio</a:t>
            </a:r>
            <a:endParaRPr lang="en-US" dirty="0"/>
          </a:p>
        </p:txBody>
      </p:sp>
    </p:spTree>
    <p:extLst>
      <p:ext uri="{BB962C8B-B14F-4D97-AF65-F5344CB8AC3E}">
        <p14:creationId xmlns:p14="http://schemas.microsoft.com/office/powerpoint/2010/main" val="109023573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6"/>
          <p:cNvGrpSpPr>
            <a:grpSpLocks/>
          </p:cNvGrpSpPr>
          <p:nvPr/>
        </p:nvGrpSpPr>
        <p:grpSpPr bwMode="auto">
          <a:xfrm>
            <a:off x="-76200" y="404104"/>
            <a:ext cx="8081963" cy="6315075"/>
            <a:chOff x="384" y="171"/>
            <a:chExt cx="5091" cy="3978"/>
          </a:xfrm>
        </p:grpSpPr>
        <p:sp>
          <p:nvSpPr>
            <p:cNvPr id="423939" name="Freeform 1027"/>
            <p:cNvSpPr>
              <a:spLocks/>
            </p:cNvSpPr>
            <p:nvPr/>
          </p:nvSpPr>
          <p:spPr bwMode="ltGray">
            <a:xfrm>
              <a:off x="384" y="171"/>
              <a:ext cx="5091" cy="3978"/>
            </a:xfrm>
            <a:custGeom>
              <a:avLst/>
              <a:gdLst/>
              <a:ahLst/>
              <a:cxnLst>
                <a:cxn ang="0">
                  <a:pos x="3602" y="3709"/>
                </a:cxn>
                <a:cxn ang="0">
                  <a:pos x="3539" y="3672"/>
                </a:cxn>
                <a:cxn ang="0">
                  <a:pos x="3548" y="3642"/>
                </a:cxn>
                <a:cxn ang="0">
                  <a:pos x="3517" y="3600"/>
                </a:cxn>
                <a:cxn ang="0">
                  <a:pos x="3309" y="3387"/>
                </a:cxn>
                <a:cxn ang="0">
                  <a:pos x="3150" y="3325"/>
                </a:cxn>
                <a:cxn ang="0">
                  <a:pos x="3012" y="3253"/>
                </a:cxn>
                <a:cxn ang="0">
                  <a:pos x="2912" y="3265"/>
                </a:cxn>
                <a:cxn ang="0">
                  <a:pos x="2505" y="3121"/>
                </a:cxn>
                <a:cxn ang="0">
                  <a:pos x="2248" y="3016"/>
                </a:cxn>
                <a:cxn ang="0">
                  <a:pos x="1825" y="3001"/>
                </a:cxn>
                <a:cxn ang="0">
                  <a:pos x="1770" y="2847"/>
                </a:cxn>
                <a:cxn ang="0">
                  <a:pos x="1625" y="2657"/>
                </a:cxn>
                <a:cxn ang="0">
                  <a:pos x="1537" y="2578"/>
                </a:cxn>
                <a:cxn ang="0">
                  <a:pos x="1300" y="2388"/>
                </a:cxn>
                <a:cxn ang="0">
                  <a:pos x="1112" y="2211"/>
                </a:cxn>
                <a:cxn ang="0">
                  <a:pos x="1194" y="2092"/>
                </a:cxn>
                <a:cxn ang="0">
                  <a:pos x="1025" y="2004"/>
                </a:cxn>
                <a:cxn ang="0">
                  <a:pos x="888" y="1834"/>
                </a:cxn>
                <a:cxn ang="0">
                  <a:pos x="849" y="1678"/>
                </a:cxn>
                <a:cxn ang="0">
                  <a:pos x="903" y="1709"/>
                </a:cxn>
                <a:cxn ang="0">
                  <a:pos x="975" y="1775"/>
                </a:cxn>
                <a:cxn ang="0">
                  <a:pos x="1095" y="1804"/>
                </a:cxn>
                <a:cxn ang="0">
                  <a:pos x="1009" y="1713"/>
                </a:cxn>
                <a:cxn ang="0">
                  <a:pos x="985" y="1689"/>
                </a:cxn>
                <a:cxn ang="0">
                  <a:pos x="957" y="1643"/>
                </a:cxn>
                <a:cxn ang="0">
                  <a:pos x="936" y="1603"/>
                </a:cxn>
                <a:cxn ang="0">
                  <a:pos x="1039" y="1583"/>
                </a:cxn>
                <a:cxn ang="0">
                  <a:pos x="1156" y="1583"/>
                </a:cxn>
                <a:cxn ang="0">
                  <a:pos x="1226" y="1591"/>
                </a:cxn>
                <a:cxn ang="0">
                  <a:pos x="1246" y="1586"/>
                </a:cxn>
                <a:cxn ang="0">
                  <a:pos x="1183" y="1568"/>
                </a:cxn>
                <a:cxn ang="0">
                  <a:pos x="1124" y="1572"/>
                </a:cxn>
                <a:cxn ang="0">
                  <a:pos x="1069" y="1549"/>
                </a:cxn>
                <a:cxn ang="0">
                  <a:pos x="984" y="1543"/>
                </a:cxn>
                <a:cxn ang="0">
                  <a:pos x="936" y="1529"/>
                </a:cxn>
                <a:cxn ang="0">
                  <a:pos x="865" y="1565"/>
                </a:cxn>
                <a:cxn ang="0">
                  <a:pos x="881" y="1615"/>
                </a:cxn>
                <a:cxn ang="0">
                  <a:pos x="848" y="1636"/>
                </a:cxn>
                <a:cxn ang="0">
                  <a:pos x="713" y="1622"/>
                </a:cxn>
                <a:cxn ang="0">
                  <a:pos x="594" y="1602"/>
                </a:cxn>
                <a:cxn ang="0">
                  <a:pos x="688" y="1562"/>
                </a:cxn>
                <a:cxn ang="0">
                  <a:pos x="570" y="1459"/>
                </a:cxn>
                <a:cxn ang="0">
                  <a:pos x="342" y="1270"/>
                </a:cxn>
                <a:cxn ang="0">
                  <a:pos x="272" y="1116"/>
                </a:cxn>
                <a:cxn ang="0">
                  <a:pos x="139" y="780"/>
                </a:cxn>
                <a:cxn ang="0">
                  <a:pos x="35" y="564"/>
                </a:cxn>
                <a:cxn ang="0">
                  <a:pos x="117" y="488"/>
                </a:cxn>
                <a:cxn ang="0">
                  <a:pos x="142" y="389"/>
                </a:cxn>
                <a:cxn ang="0">
                  <a:pos x="180" y="204"/>
                </a:cxn>
                <a:cxn ang="0">
                  <a:pos x="121" y="107"/>
                </a:cxn>
                <a:cxn ang="0">
                  <a:pos x="4810" y="2746"/>
                </a:cxn>
                <a:cxn ang="0">
                  <a:pos x="4821" y="2791"/>
                </a:cxn>
                <a:cxn ang="0">
                  <a:pos x="4883" y="2849"/>
                </a:cxn>
                <a:cxn ang="0">
                  <a:pos x="4991" y="2960"/>
                </a:cxn>
                <a:cxn ang="0">
                  <a:pos x="5081" y="3028"/>
                </a:cxn>
                <a:cxn ang="0">
                  <a:pos x="4953" y="3092"/>
                </a:cxn>
                <a:cxn ang="0">
                  <a:pos x="4909" y="3155"/>
                </a:cxn>
                <a:cxn ang="0">
                  <a:pos x="4917" y="3262"/>
                </a:cxn>
                <a:cxn ang="0">
                  <a:pos x="4839" y="3390"/>
                </a:cxn>
                <a:cxn ang="0">
                  <a:pos x="4878" y="3521"/>
                </a:cxn>
                <a:cxn ang="0">
                  <a:pos x="4974" y="3545"/>
                </a:cxn>
                <a:cxn ang="0">
                  <a:pos x="4934" y="3614"/>
                </a:cxn>
              </a:cxnLst>
              <a:rect l="0" t="0" r="r" b="b"/>
              <a:pathLst>
                <a:path w="5091" h="3751">
                  <a:moveTo>
                    <a:pt x="4853" y="3631"/>
                  </a:moveTo>
                  <a:lnTo>
                    <a:pt x="3615" y="3746"/>
                  </a:lnTo>
                  <a:lnTo>
                    <a:pt x="3612" y="3747"/>
                  </a:lnTo>
                  <a:lnTo>
                    <a:pt x="3609" y="3749"/>
                  </a:lnTo>
                  <a:lnTo>
                    <a:pt x="3605" y="3749"/>
                  </a:lnTo>
                  <a:lnTo>
                    <a:pt x="3604" y="3750"/>
                  </a:lnTo>
                  <a:lnTo>
                    <a:pt x="3601" y="3750"/>
                  </a:lnTo>
                  <a:lnTo>
                    <a:pt x="3598" y="3750"/>
                  </a:lnTo>
                  <a:lnTo>
                    <a:pt x="3597" y="3749"/>
                  </a:lnTo>
                  <a:lnTo>
                    <a:pt x="3597" y="3746"/>
                  </a:lnTo>
                  <a:lnTo>
                    <a:pt x="3594" y="3746"/>
                  </a:lnTo>
                  <a:lnTo>
                    <a:pt x="3594" y="3741"/>
                  </a:lnTo>
                  <a:lnTo>
                    <a:pt x="3591" y="3737"/>
                  </a:lnTo>
                  <a:lnTo>
                    <a:pt x="3589" y="3733"/>
                  </a:lnTo>
                  <a:lnTo>
                    <a:pt x="3586" y="3728"/>
                  </a:lnTo>
                  <a:lnTo>
                    <a:pt x="3583" y="3725"/>
                  </a:lnTo>
                  <a:lnTo>
                    <a:pt x="3581" y="3720"/>
                  </a:lnTo>
                  <a:lnTo>
                    <a:pt x="3578" y="3716"/>
                  </a:lnTo>
                  <a:lnTo>
                    <a:pt x="3577" y="3711"/>
                  </a:lnTo>
                  <a:lnTo>
                    <a:pt x="3575" y="3709"/>
                  </a:lnTo>
                  <a:lnTo>
                    <a:pt x="3573" y="3707"/>
                  </a:lnTo>
                  <a:lnTo>
                    <a:pt x="3571" y="3705"/>
                  </a:lnTo>
                  <a:lnTo>
                    <a:pt x="3568" y="3702"/>
                  </a:lnTo>
                  <a:lnTo>
                    <a:pt x="3564" y="3701"/>
                  </a:lnTo>
                  <a:lnTo>
                    <a:pt x="3561" y="3698"/>
                  </a:lnTo>
                  <a:lnTo>
                    <a:pt x="3559" y="3696"/>
                  </a:lnTo>
                  <a:lnTo>
                    <a:pt x="3555" y="3694"/>
                  </a:lnTo>
                  <a:lnTo>
                    <a:pt x="3553" y="3694"/>
                  </a:lnTo>
                  <a:lnTo>
                    <a:pt x="3553" y="3693"/>
                  </a:lnTo>
                  <a:lnTo>
                    <a:pt x="3553" y="3691"/>
                  </a:lnTo>
                  <a:lnTo>
                    <a:pt x="3553" y="3690"/>
                  </a:lnTo>
                  <a:lnTo>
                    <a:pt x="3553" y="3688"/>
                  </a:lnTo>
                  <a:lnTo>
                    <a:pt x="3555" y="3687"/>
                  </a:lnTo>
                  <a:lnTo>
                    <a:pt x="3556" y="3686"/>
                  </a:lnTo>
                  <a:lnTo>
                    <a:pt x="3559" y="3686"/>
                  </a:lnTo>
                  <a:lnTo>
                    <a:pt x="3570" y="3686"/>
                  </a:lnTo>
                  <a:lnTo>
                    <a:pt x="3577" y="3689"/>
                  </a:lnTo>
                  <a:lnTo>
                    <a:pt x="3584" y="3693"/>
                  </a:lnTo>
                  <a:lnTo>
                    <a:pt x="3590" y="3698"/>
                  </a:lnTo>
                  <a:lnTo>
                    <a:pt x="3596" y="3703"/>
                  </a:lnTo>
                  <a:lnTo>
                    <a:pt x="3602" y="3709"/>
                  </a:lnTo>
                  <a:lnTo>
                    <a:pt x="3609" y="3711"/>
                  </a:lnTo>
                  <a:lnTo>
                    <a:pt x="3619" y="3714"/>
                  </a:lnTo>
                  <a:lnTo>
                    <a:pt x="3619" y="3707"/>
                  </a:lnTo>
                  <a:lnTo>
                    <a:pt x="3616" y="3701"/>
                  </a:lnTo>
                  <a:lnTo>
                    <a:pt x="3612" y="3695"/>
                  </a:lnTo>
                  <a:lnTo>
                    <a:pt x="3607" y="3692"/>
                  </a:lnTo>
                  <a:lnTo>
                    <a:pt x="3600" y="3688"/>
                  </a:lnTo>
                  <a:lnTo>
                    <a:pt x="3591" y="3685"/>
                  </a:lnTo>
                  <a:lnTo>
                    <a:pt x="3584" y="3682"/>
                  </a:lnTo>
                  <a:lnTo>
                    <a:pt x="3574" y="3679"/>
                  </a:lnTo>
                  <a:lnTo>
                    <a:pt x="3572" y="3677"/>
                  </a:lnTo>
                  <a:lnTo>
                    <a:pt x="3573" y="3677"/>
                  </a:lnTo>
                  <a:lnTo>
                    <a:pt x="3575" y="3677"/>
                  </a:lnTo>
                  <a:lnTo>
                    <a:pt x="3578" y="3676"/>
                  </a:lnTo>
                  <a:lnTo>
                    <a:pt x="3581" y="3675"/>
                  </a:lnTo>
                  <a:lnTo>
                    <a:pt x="3581" y="3674"/>
                  </a:lnTo>
                  <a:lnTo>
                    <a:pt x="3579" y="3672"/>
                  </a:lnTo>
                  <a:lnTo>
                    <a:pt x="3581" y="3675"/>
                  </a:lnTo>
                  <a:lnTo>
                    <a:pt x="3583" y="3677"/>
                  </a:lnTo>
                  <a:lnTo>
                    <a:pt x="3584" y="3676"/>
                  </a:lnTo>
                  <a:lnTo>
                    <a:pt x="3586" y="3674"/>
                  </a:lnTo>
                  <a:lnTo>
                    <a:pt x="3588" y="3673"/>
                  </a:lnTo>
                  <a:lnTo>
                    <a:pt x="3590" y="3672"/>
                  </a:lnTo>
                  <a:lnTo>
                    <a:pt x="3591" y="3671"/>
                  </a:lnTo>
                  <a:lnTo>
                    <a:pt x="3594" y="3672"/>
                  </a:lnTo>
                  <a:lnTo>
                    <a:pt x="3594" y="3669"/>
                  </a:lnTo>
                  <a:lnTo>
                    <a:pt x="3594" y="3665"/>
                  </a:lnTo>
                  <a:lnTo>
                    <a:pt x="3590" y="3663"/>
                  </a:lnTo>
                  <a:lnTo>
                    <a:pt x="3588" y="3660"/>
                  </a:lnTo>
                  <a:lnTo>
                    <a:pt x="3583" y="3658"/>
                  </a:lnTo>
                  <a:lnTo>
                    <a:pt x="3579" y="3657"/>
                  </a:lnTo>
                  <a:lnTo>
                    <a:pt x="3574" y="3657"/>
                  </a:lnTo>
                  <a:lnTo>
                    <a:pt x="3572" y="3658"/>
                  </a:lnTo>
                  <a:lnTo>
                    <a:pt x="3568" y="3661"/>
                  </a:lnTo>
                  <a:lnTo>
                    <a:pt x="3564" y="3663"/>
                  </a:lnTo>
                  <a:lnTo>
                    <a:pt x="3561" y="3666"/>
                  </a:lnTo>
                  <a:lnTo>
                    <a:pt x="3559" y="3669"/>
                  </a:lnTo>
                  <a:lnTo>
                    <a:pt x="3555" y="3671"/>
                  </a:lnTo>
                  <a:lnTo>
                    <a:pt x="3550" y="3672"/>
                  </a:lnTo>
                  <a:lnTo>
                    <a:pt x="3545" y="3673"/>
                  </a:lnTo>
                  <a:lnTo>
                    <a:pt x="3539" y="3672"/>
                  </a:lnTo>
                  <a:lnTo>
                    <a:pt x="3539" y="3677"/>
                  </a:lnTo>
                  <a:lnTo>
                    <a:pt x="3539" y="3679"/>
                  </a:lnTo>
                  <a:lnTo>
                    <a:pt x="3539" y="3684"/>
                  </a:lnTo>
                  <a:lnTo>
                    <a:pt x="3539" y="3687"/>
                  </a:lnTo>
                  <a:lnTo>
                    <a:pt x="3539" y="3690"/>
                  </a:lnTo>
                  <a:lnTo>
                    <a:pt x="3539" y="3694"/>
                  </a:lnTo>
                  <a:lnTo>
                    <a:pt x="3539" y="3698"/>
                  </a:lnTo>
                  <a:lnTo>
                    <a:pt x="3538" y="3701"/>
                  </a:lnTo>
                  <a:lnTo>
                    <a:pt x="3537" y="3702"/>
                  </a:lnTo>
                  <a:lnTo>
                    <a:pt x="3535" y="3703"/>
                  </a:lnTo>
                  <a:lnTo>
                    <a:pt x="3533" y="3705"/>
                  </a:lnTo>
                  <a:lnTo>
                    <a:pt x="3531" y="3705"/>
                  </a:lnTo>
                  <a:lnTo>
                    <a:pt x="3529" y="3705"/>
                  </a:lnTo>
                  <a:lnTo>
                    <a:pt x="3528" y="3705"/>
                  </a:lnTo>
                  <a:lnTo>
                    <a:pt x="3526" y="3705"/>
                  </a:lnTo>
                  <a:lnTo>
                    <a:pt x="3524" y="3703"/>
                  </a:lnTo>
                  <a:lnTo>
                    <a:pt x="3522" y="3702"/>
                  </a:lnTo>
                  <a:lnTo>
                    <a:pt x="3520" y="3701"/>
                  </a:lnTo>
                  <a:lnTo>
                    <a:pt x="3518" y="3700"/>
                  </a:lnTo>
                  <a:lnTo>
                    <a:pt x="3517" y="3698"/>
                  </a:lnTo>
                  <a:lnTo>
                    <a:pt x="3515" y="3696"/>
                  </a:lnTo>
                  <a:lnTo>
                    <a:pt x="3512" y="3695"/>
                  </a:lnTo>
                  <a:lnTo>
                    <a:pt x="3511" y="3693"/>
                  </a:lnTo>
                  <a:lnTo>
                    <a:pt x="3509" y="3691"/>
                  </a:lnTo>
                  <a:lnTo>
                    <a:pt x="3508" y="3687"/>
                  </a:lnTo>
                  <a:lnTo>
                    <a:pt x="3508" y="3685"/>
                  </a:lnTo>
                  <a:lnTo>
                    <a:pt x="3508" y="3680"/>
                  </a:lnTo>
                  <a:lnTo>
                    <a:pt x="3509" y="3677"/>
                  </a:lnTo>
                  <a:lnTo>
                    <a:pt x="3512" y="3674"/>
                  </a:lnTo>
                  <a:lnTo>
                    <a:pt x="3515" y="3671"/>
                  </a:lnTo>
                  <a:lnTo>
                    <a:pt x="3518" y="3666"/>
                  </a:lnTo>
                  <a:lnTo>
                    <a:pt x="3520" y="3663"/>
                  </a:lnTo>
                  <a:lnTo>
                    <a:pt x="3523" y="3661"/>
                  </a:lnTo>
                  <a:lnTo>
                    <a:pt x="3528" y="3658"/>
                  </a:lnTo>
                  <a:lnTo>
                    <a:pt x="3534" y="3657"/>
                  </a:lnTo>
                  <a:lnTo>
                    <a:pt x="3540" y="3655"/>
                  </a:lnTo>
                  <a:lnTo>
                    <a:pt x="3546" y="3654"/>
                  </a:lnTo>
                  <a:lnTo>
                    <a:pt x="3550" y="3652"/>
                  </a:lnTo>
                  <a:lnTo>
                    <a:pt x="3552" y="3649"/>
                  </a:lnTo>
                  <a:lnTo>
                    <a:pt x="3551" y="3645"/>
                  </a:lnTo>
                  <a:lnTo>
                    <a:pt x="3548" y="3642"/>
                  </a:lnTo>
                  <a:lnTo>
                    <a:pt x="3542" y="3640"/>
                  </a:lnTo>
                  <a:lnTo>
                    <a:pt x="3537" y="3639"/>
                  </a:lnTo>
                  <a:lnTo>
                    <a:pt x="3530" y="3639"/>
                  </a:lnTo>
                  <a:lnTo>
                    <a:pt x="3523" y="3638"/>
                  </a:lnTo>
                  <a:lnTo>
                    <a:pt x="3517" y="3637"/>
                  </a:lnTo>
                  <a:lnTo>
                    <a:pt x="3509" y="3637"/>
                  </a:lnTo>
                  <a:lnTo>
                    <a:pt x="3505" y="3634"/>
                  </a:lnTo>
                  <a:lnTo>
                    <a:pt x="3504" y="3632"/>
                  </a:lnTo>
                  <a:lnTo>
                    <a:pt x="3504" y="3631"/>
                  </a:lnTo>
                  <a:lnTo>
                    <a:pt x="3502" y="3631"/>
                  </a:lnTo>
                  <a:lnTo>
                    <a:pt x="3502" y="3631"/>
                  </a:lnTo>
                  <a:lnTo>
                    <a:pt x="3502" y="3631"/>
                  </a:lnTo>
                  <a:lnTo>
                    <a:pt x="3501" y="3631"/>
                  </a:lnTo>
                  <a:lnTo>
                    <a:pt x="3501" y="3630"/>
                  </a:lnTo>
                  <a:lnTo>
                    <a:pt x="3501" y="3629"/>
                  </a:lnTo>
                  <a:lnTo>
                    <a:pt x="3500" y="3627"/>
                  </a:lnTo>
                  <a:lnTo>
                    <a:pt x="3500" y="3625"/>
                  </a:lnTo>
                  <a:lnTo>
                    <a:pt x="3501" y="3623"/>
                  </a:lnTo>
                  <a:lnTo>
                    <a:pt x="3504" y="3621"/>
                  </a:lnTo>
                  <a:lnTo>
                    <a:pt x="3506" y="3620"/>
                  </a:lnTo>
                  <a:lnTo>
                    <a:pt x="3508" y="3618"/>
                  </a:lnTo>
                  <a:lnTo>
                    <a:pt x="3511" y="3616"/>
                  </a:lnTo>
                  <a:lnTo>
                    <a:pt x="3513" y="3614"/>
                  </a:lnTo>
                  <a:lnTo>
                    <a:pt x="3515" y="3614"/>
                  </a:lnTo>
                  <a:lnTo>
                    <a:pt x="3515" y="3613"/>
                  </a:lnTo>
                  <a:lnTo>
                    <a:pt x="3515" y="3611"/>
                  </a:lnTo>
                  <a:lnTo>
                    <a:pt x="3515" y="3611"/>
                  </a:lnTo>
                  <a:lnTo>
                    <a:pt x="3515" y="3609"/>
                  </a:lnTo>
                  <a:lnTo>
                    <a:pt x="3515" y="3608"/>
                  </a:lnTo>
                  <a:lnTo>
                    <a:pt x="3516" y="3608"/>
                  </a:lnTo>
                  <a:lnTo>
                    <a:pt x="3516" y="3607"/>
                  </a:lnTo>
                  <a:lnTo>
                    <a:pt x="3516" y="3606"/>
                  </a:lnTo>
                  <a:lnTo>
                    <a:pt x="3516" y="3606"/>
                  </a:lnTo>
                  <a:lnTo>
                    <a:pt x="3517" y="3605"/>
                  </a:lnTo>
                  <a:lnTo>
                    <a:pt x="3517" y="3604"/>
                  </a:lnTo>
                  <a:lnTo>
                    <a:pt x="3517" y="3603"/>
                  </a:lnTo>
                  <a:lnTo>
                    <a:pt x="3518" y="3603"/>
                  </a:lnTo>
                  <a:lnTo>
                    <a:pt x="3518" y="3602"/>
                  </a:lnTo>
                  <a:lnTo>
                    <a:pt x="3518" y="3601"/>
                  </a:lnTo>
                  <a:lnTo>
                    <a:pt x="3518" y="3600"/>
                  </a:lnTo>
                  <a:lnTo>
                    <a:pt x="3517" y="3600"/>
                  </a:lnTo>
                  <a:lnTo>
                    <a:pt x="3517" y="3600"/>
                  </a:lnTo>
                  <a:lnTo>
                    <a:pt x="3518" y="3590"/>
                  </a:lnTo>
                  <a:lnTo>
                    <a:pt x="3517" y="3582"/>
                  </a:lnTo>
                  <a:lnTo>
                    <a:pt x="3513" y="3576"/>
                  </a:lnTo>
                  <a:lnTo>
                    <a:pt x="3509" y="3568"/>
                  </a:lnTo>
                  <a:lnTo>
                    <a:pt x="3505" y="3563"/>
                  </a:lnTo>
                  <a:lnTo>
                    <a:pt x="3498" y="3556"/>
                  </a:lnTo>
                  <a:lnTo>
                    <a:pt x="3493" y="3549"/>
                  </a:lnTo>
                  <a:lnTo>
                    <a:pt x="3486" y="3540"/>
                  </a:lnTo>
                  <a:lnTo>
                    <a:pt x="3486" y="3538"/>
                  </a:lnTo>
                  <a:lnTo>
                    <a:pt x="3483" y="3537"/>
                  </a:lnTo>
                  <a:lnTo>
                    <a:pt x="3480" y="3534"/>
                  </a:lnTo>
                  <a:lnTo>
                    <a:pt x="3478" y="3531"/>
                  </a:lnTo>
                  <a:lnTo>
                    <a:pt x="3476" y="3529"/>
                  </a:lnTo>
                  <a:lnTo>
                    <a:pt x="3475" y="3528"/>
                  </a:lnTo>
                  <a:lnTo>
                    <a:pt x="3473" y="3525"/>
                  </a:lnTo>
                  <a:lnTo>
                    <a:pt x="3471" y="3523"/>
                  </a:lnTo>
                  <a:lnTo>
                    <a:pt x="3468" y="3515"/>
                  </a:lnTo>
                  <a:lnTo>
                    <a:pt x="3464" y="3508"/>
                  </a:lnTo>
                  <a:lnTo>
                    <a:pt x="3458" y="3502"/>
                  </a:lnTo>
                  <a:lnTo>
                    <a:pt x="3452" y="3494"/>
                  </a:lnTo>
                  <a:lnTo>
                    <a:pt x="3445" y="3488"/>
                  </a:lnTo>
                  <a:lnTo>
                    <a:pt x="3437" y="3482"/>
                  </a:lnTo>
                  <a:lnTo>
                    <a:pt x="3428" y="3476"/>
                  </a:lnTo>
                  <a:lnTo>
                    <a:pt x="3419" y="3472"/>
                  </a:lnTo>
                  <a:lnTo>
                    <a:pt x="3408" y="3466"/>
                  </a:lnTo>
                  <a:lnTo>
                    <a:pt x="3400" y="3458"/>
                  </a:lnTo>
                  <a:lnTo>
                    <a:pt x="3393" y="3450"/>
                  </a:lnTo>
                  <a:lnTo>
                    <a:pt x="3387" y="3441"/>
                  </a:lnTo>
                  <a:lnTo>
                    <a:pt x="3380" y="3431"/>
                  </a:lnTo>
                  <a:lnTo>
                    <a:pt x="3372" y="3422"/>
                  </a:lnTo>
                  <a:lnTo>
                    <a:pt x="3362" y="3413"/>
                  </a:lnTo>
                  <a:lnTo>
                    <a:pt x="3349" y="3406"/>
                  </a:lnTo>
                  <a:lnTo>
                    <a:pt x="3344" y="3403"/>
                  </a:lnTo>
                  <a:lnTo>
                    <a:pt x="3338" y="3402"/>
                  </a:lnTo>
                  <a:lnTo>
                    <a:pt x="3333" y="3400"/>
                  </a:lnTo>
                  <a:lnTo>
                    <a:pt x="3327" y="3398"/>
                  </a:lnTo>
                  <a:lnTo>
                    <a:pt x="3323" y="3396"/>
                  </a:lnTo>
                  <a:lnTo>
                    <a:pt x="3317" y="3394"/>
                  </a:lnTo>
                  <a:lnTo>
                    <a:pt x="3313" y="3391"/>
                  </a:lnTo>
                  <a:lnTo>
                    <a:pt x="3309" y="3387"/>
                  </a:lnTo>
                  <a:lnTo>
                    <a:pt x="3306" y="3386"/>
                  </a:lnTo>
                  <a:lnTo>
                    <a:pt x="3304" y="3386"/>
                  </a:lnTo>
                  <a:lnTo>
                    <a:pt x="3302" y="3387"/>
                  </a:lnTo>
                  <a:lnTo>
                    <a:pt x="3299" y="3387"/>
                  </a:lnTo>
                  <a:lnTo>
                    <a:pt x="3297" y="3388"/>
                  </a:lnTo>
                  <a:lnTo>
                    <a:pt x="3294" y="3389"/>
                  </a:lnTo>
                  <a:lnTo>
                    <a:pt x="3293" y="3389"/>
                  </a:lnTo>
                  <a:lnTo>
                    <a:pt x="3291" y="3389"/>
                  </a:lnTo>
                  <a:lnTo>
                    <a:pt x="3279" y="3382"/>
                  </a:lnTo>
                  <a:lnTo>
                    <a:pt x="3266" y="3375"/>
                  </a:lnTo>
                  <a:lnTo>
                    <a:pt x="3254" y="3367"/>
                  </a:lnTo>
                  <a:lnTo>
                    <a:pt x="3242" y="3361"/>
                  </a:lnTo>
                  <a:lnTo>
                    <a:pt x="3231" y="3354"/>
                  </a:lnTo>
                  <a:lnTo>
                    <a:pt x="3217" y="3348"/>
                  </a:lnTo>
                  <a:lnTo>
                    <a:pt x="3206" y="3341"/>
                  </a:lnTo>
                  <a:lnTo>
                    <a:pt x="3191" y="3334"/>
                  </a:lnTo>
                  <a:lnTo>
                    <a:pt x="3190" y="3333"/>
                  </a:lnTo>
                  <a:lnTo>
                    <a:pt x="3188" y="3332"/>
                  </a:lnTo>
                  <a:lnTo>
                    <a:pt x="3188" y="3330"/>
                  </a:lnTo>
                  <a:lnTo>
                    <a:pt x="3188" y="3327"/>
                  </a:lnTo>
                  <a:lnTo>
                    <a:pt x="3188" y="3324"/>
                  </a:lnTo>
                  <a:lnTo>
                    <a:pt x="3188" y="3322"/>
                  </a:lnTo>
                  <a:lnTo>
                    <a:pt x="3190" y="3319"/>
                  </a:lnTo>
                  <a:lnTo>
                    <a:pt x="3190" y="3316"/>
                  </a:lnTo>
                  <a:lnTo>
                    <a:pt x="3187" y="3317"/>
                  </a:lnTo>
                  <a:lnTo>
                    <a:pt x="3185" y="3316"/>
                  </a:lnTo>
                  <a:lnTo>
                    <a:pt x="3183" y="3316"/>
                  </a:lnTo>
                  <a:lnTo>
                    <a:pt x="3181" y="3315"/>
                  </a:lnTo>
                  <a:lnTo>
                    <a:pt x="3180" y="3315"/>
                  </a:lnTo>
                  <a:lnTo>
                    <a:pt x="3177" y="3314"/>
                  </a:lnTo>
                  <a:lnTo>
                    <a:pt x="3176" y="3314"/>
                  </a:lnTo>
                  <a:lnTo>
                    <a:pt x="3175" y="3316"/>
                  </a:lnTo>
                  <a:lnTo>
                    <a:pt x="3175" y="3318"/>
                  </a:lnTo>
                  <a:lnTo>
                    <a:pt x="3174" y="3320"/>
                  </a:lnTo>
                  <a:lnTo>
                    <a:pt x="3173" y="3323"/>
                  </a:lnTo>
                  <a:lnTo>
                    <a:pt x="3173" y="3324"/>
                  </a:lnTo>
                  <a:lnTo>
                    <a:pt x="3172" y="3326"/>
                  </a:lnTo>
                  <a:lnTo>
                    <a:pt x="3170" y="3328"/>
                  </a:lnTo>
                  <a:lnTo>
                    <a:pt x="3169" y="3328"/>
                  </a:lnTo>
                  <a:lnTo>
                    <a:pt x="3158" y="3328"/>
                  </a:lnTo>
                  <a:lnTo>
                    <a:pt x="3150" y="3325"/>
                  </a:lnTo>
                  <a:lnTo>
                    <a:pt x="3141" y="3323"/>
                  </a:lnTo>
                  <a:lnTo>
                    <a:pt x="3133" y="3317"/>
                  </a:lnTo>
                  <a:lnTo>
                    <a:pt x="3126" y="3312"/>
                  </a:lnTo>
                  <a:lnTo>
                    <a:pt x="3118" y="3308"/>
                  </a:lnTo>
                  <a:lnTo>
                    <a:pt x="3109" y="3303"/>
                  </a:lnTo>
                  <a:lnTo>
                    <a:pt x="3100" y="3300"/>
                  </a:lnTo>
                  <a:lnTo>
                    <a:pt x="3093" y="3297"/>
                  </a:lnTo>
                  <a:lnTo>
                    <a:pt x="3088" y="3293"/>
                  </a:lnTo>
                  <a:lnTo>
                    <a:pt x="3084" y="3288"/>
                  </a:lnTo>
                  <a:lnTo>
                    <a:pt x="3078" y="3283"/>
                  </a:lnTo>
                  <a:lnTo>
                    <a:pt x="3075" y="3278"/>
                  </a:lnTo>
                  <a:lnTo>
                    <a:pt x="3069" y="3275"/>
                  </a:lnTo>
                  <a:lnTo>
                    <a:pt x="3063" y="3272"/>
                  </a:lnTo>
                  <a:lnTo>
                    <a:pt x="3055" y="3270"/>
                  </a:lnTo>
                  <a:lnTo>
                    <a:pt x="3050" y="3271"/>
                  </a:lnTo>
                  <a:lnTo>
                    <a:pt x="3044" y="3273"/>
                  </a:lnTo>
                  <a:lnTo>
                    <a:pt x="3040" y="3276"/>
                  </a:lnTo>
                  <a:lnTo>
                    <a:pt x="3035" y="3279"/>
                  </a:lnTo>
                  <a:lnTo>
                    <a:pt x="3030" y="3282"/>
                  </a:lnTo>
                  <a:lnTo>
                    <a:pt x="3026" y="3284"/>
                  </a:lnTo>
                  <a:lnTo>
                    <a:pt x="3021" y="3285"/>
                  </a:lnTo>
                  <a:lnTo>
                    <a:pt x="3015" y="3284"/>
                  </a:lnTo>
                  <a:lnTo>
                    <a:pt x="3011" y="3281"/>
                  </a:lnTo>
                  <a:lnTo>
                    <a:pt x="3008" y="3277"/>
                  </a:lnTo>
                  <a:lnTo>
                    <a:pt x="3010" y="3275"/>
                  </a:lnTo>
                  <a:lnTo>
                    <a:pt x="3011" y="3271"/>
                  </a:lnTo>
                  <a:lnTo>
                    <a:pt x="3015" y="3268"/>
                  </a:lnTo>
                  <a:lnTo>
                    <a:pt x="3021" y="3264"/>
                  </a:lnTo>
                  <a:lnTo>
                    <a:pt x="3024" y="3261"/>
                  </a:lnTo>
                  <a:lnTo>
                    <a:pt x="3030" y="3259"/>
                  </a:lnTo>
                  <a:lnTo>
                    <a:pt x="3026" y="3259"/>
                  </a:lnTo>
                  <a:lnTo>
                    <a:pt x="3024" y="3259"/>
                  </a:lnTo>
                  <a:lnTo>
                    <a:pt x="3024" y="3258"/>
                  </a:lnTo>
                  <a:lnTo>
                    <a:pt x="3024" y="3257"/>
                  </a:lnTo>
                  <a:lnTo>
                    <a:pt x="3024" y="3256"/>
                  </a:lnTo>
                  <a:lnTo>
                    <a:pt x="3025" y="3254"/>
                  </a:lnTo>
                  <a:lnTo>
                    <a:pt x="3025" y="3253"/>
                  </a:lnTo>
                  <a:lnTo>
                    <a:pt x="3024" y="3253"/>
                  </a:lnTo>
                  <a:lnTo>
                    <a:pt x="3021" y="3253"/>
                  </a:lnTo>
                  <a:lnTo>
                    <a:pt x="3017" y="3253"/>
                  </a:lnTo>
                  <a:lnTo>
                    <a:pt x="3012" y="3253"/>
                  </a:lnTo>
                  <a:lnTo>
                    <a:pt x="3008" y="3253"/>
                  </a:lnTo>
                  <a:lnTo>
                    <a:pt x="3004" y="3253"/>
                  </a:lnTo>
                  <a:lnTo>
                    <a:pt x="3001" y="3253"/>
                  </a:lnTo>
                  <a:lnTo>
                    <a:pt x="2999" y="3254"/>
                  </a:lnTo>
                  <a:lnTo>
                    <a:pt x="2996" y="3256"/>
                  </a:lnTo>
                  <a:lnTo>
                    <a:pt x="2993" y="3261"/>
                  </a:lnTo>
                  <a:lnTo>
                    <a:pt x="2991" y="3266"/>
                  </a:lnTo>
                  <a:lnTo>
                    <a:pt x="2991" y="3270"/>
                  </a:lnTo>
                  <a:lnTo>
                    <a:pt x="2991" y="3275"/>
                  </a:lnTo>
                  <a:lnTo>
                    <a:pt x="2991" y="3280"/>
                  </a:lnTo>
                  <a:lnTo>
                    <a:pt x="2992" y="3285"/>
                  </a:lnTo>
                  <a:lnTo>
                    <a:pt x="2992" y="3290"/>
                  </a:lnTo>
                  <a:lnTo>
                    <a:pt x="2992" y="3294"/>
                  </a:lnTo>
                  <a:lnTo>
                    <a:pt x="2991" y="3295"/>
                  </a:lnTo>
                  <a:lnTo>
                    <a:pt x="2990" y="3296"/>
                  </a:lnTo>
                  <a:lnTo>
                    <a:pt x="2986" y="3296"/>
                  </a:lnTo>
                  <a:lnTo>
                    <a:pt x="2984" y="3296"/>
                  </a:lnTo>
                  <a:lnTo>
                    <a:pt x="2980" y="3296"/>
                  </a:lnTo>
                  <a:lnTo>
                    <a:pt x="2977" y="3296"/>
                  </a:lnTo>
                  <a:lnTo>
                    <a:pt x="2974" y="3297"/>
                  </a:lnTo>
                  <a:lnTo>
                    <a:pt x="2973" y="3297"/>
                  </a:lnTo>
                  <a:lnTo>
                    <a:pt x="2971" y="3298"/>
                  </a:lnTo>
                  <a:lnTo>
                    <a:pt x="2970" y="3299"/>
                  </a:lnTo>
                  <a:lnTo>
                    <a:pt x="2967" y="3299"/>
                  </a:lnTo>
                  <a:lnTo>
                    <a:pt x="2966" y="3298"/>
                  </a:lnTo>
                  <a:lnTo>
                    <a:pt x="2963" y="3298"/>
                  </a:lnTo>
                  <a:lnTo>
                    <a:pt x="2962" y="3298"/>
                  </a:lnTo>
                  <a:lnTo>
                    <a:pt x="2960" y="3297"/>
                  </a:lnTo>
                  <a:lnTo>
                    <a:pt x="2953" y="3293"/>
                  </a:lnTo>
                  <a:lnTo>
                    <a:pt x="2946" y="3289"/>
                  </a:lnTo>
                  <a:lnTo>
                    <a:pt x="2938" y="3287"/>
                  </a:lnTo>
                  <a:lnTo>
                    <a:pt x="2932" y="3285"/>
                  </a:lnTo>
                  <a:lnTo>
                    <a:pt x="2923" y="3284"/>
                  </a:lnTo>
                  <a:lnTo>
                    <a:pt x="2915" y="3282"/>
                  </a:lnTo>
                  <a:lnTo>
                    <a:pt x="2907" y="3280"/>
                  </a:lnTo>
                  <a:lnTo>
                    <a:pt x="2900" y="3275"/>
                  </a:lnTo>
                  <a:lnTo>
                    <a:pt x="2903" y="3274"/>
                  </a:lnTo>
                  <a:lnTo>
                    <a:pt x="2905" y="3272"/>
                  </a:lnTo>
                  <a:lnTo>
                    <a:pt x="2907" y="3269"/>
                  </a:lnTo>
                  <a:lnTo>
                    <a:pt x="2910" y="3267"/>
                  </a:lnTo>
                  <a:lnTo>
                    <a:pt x="2912" y="3265"/>
                  </a:lnTo>
                  <a:lnTo>
                    <a:pt x="2914" y="3262"/>
                  </a:lnTo>
                  <a:lnTo>
                    <a:pt x="2915" y="3261"/>
                  </a:lnTo>
                  <a:lnTo>
                    <a:pt x="2917" y="3259"/>
                  </a:lnTo>
                  <a:lnTo>
                    <a:pt x="2921" y="3253"/>
                  </a:lnTo>
                  <a:lnTo>
                    <a:pt x="2922" y="3245"/>
                  </a:lnTo>
                  <a:lnTo>
                    <a:pt x="2921" y="3238"/>
                  </a:lnTo>
                  <a:lnTo>
                    <a:pt x="2918" y="3232"/>
                  </a:lnTo>
                  <a:lnTo>
                    <a:pt x="2916" y="3225"/>
                  </a:lnTo>
                  <a:lnTo>
                    <a:pt x="2911" y="3219"/>
                  </a:lnTo>
                  <a:lnTo>
                    <a:pt x="2906" y="3213"/>
                  </a:lnTo>
                  <a:lnTo>
                    <a:pt x="2901" y="3206"/>
                  </a:lnTo>
                  <a:lnTo>
                    <a:pt x="2895" y="3200"/>
                  </a:lnTo>
                  <a:lnTo>
                    <a:pt x="2888" y="3194"/>
                  </a:lnTo>
                  <a:lnTo>
                    <a:pt x="2881" y="3188"/>
                  </a:lnTo>
                  <a:lnTo>
                    <a:pt x="2871" y="3183"/>
                  </a:lnTo>
                  <a:lnTo>
                    <a:pt x="2862" y="3178"/>
                  </a:lnTo>
                  <a:lnTo>
                    <a:pt x="2852" y="3174"/>
                  </a:lnTo>
                  <a:lnTo>
                    <a:pt x="2842" y="3170"/>
                  </a:lnTo>
                  <a:lnTo>
                    <a:pt x="2833" y="3167"/>
                  </a:lnTo>
                  <a:lnTo>
                    <a:pt x="2819" y="3164"/>
                  </a:lnTo>
                  <a:lnTo>
                    <a:pt x="2803" y="3162"/>
                  </a:lnTo>
                  <a:lnTo>
                    <a:pt x="2787" y="3163"/>
                  </a:lnTo>
                  <a:lnTo>
                    <a:pt x="2771" y="3164"/>
                  </a:lnTo>
                  <a:lnTo>
                    <a:pt x="2754" y="3167"/>
                  </a:lnTo>
                  <a:lnTo>
                    <a:pt x="2738" y="3167"/>
                  </a:lnTo>
                  <a:lnTo>
                    <a:pt x="2722" y="3169"/>
                  </a:lnTo>
                  <a:lnTo>
                    <a:pt x="2705" y="3168"/>
                  </a:lnTo>
                  <a:lnTo>
                    <a:pt x="2690" y="3167"/>
                  </a:lnTo>
                  <a:lnTo>
                    <a:pt x="2676" y="3166"/>
                  </a:lnTo>
                  <a:lnTo>
                    <a:pt x="2661" y="3164"/>
                  </a:lnTo>
                  <a:lnTo>
                    <a:pt x="2647" y="3162"/>
                  </a:lnTo>
                  <a:lnTo>
                    <a:pt x="2632" y="3160"/>
                  </a:lnTo>
                  <a:lnTo>
                    <a:pt x="2617" y="3158"/>
                  </a:lnTo>
                  <a:lnTo>
                    <a:pt x="2603" y="3154"/>
                  </a:lnTo>
                  <a:lnTo>
                    <a:pt x="2588" y="3151"/>
                  </a:lnTo>
                  <a:lnTo>
                    <a:pt x="2573" y="3147"/>
                  </a:lnTo>
                  <a:lnTo>
                    <a:pt x="2559" y="3143"/>
                  </a:lnTo>
                  <a:lnTo>
                    <a:pt x="2545" y="3137"/>
                  </a:lnTo>
                  <a:lnTo>
                    <a:pt x="2531" y="3132"/>
                  </a:lnTo>
                  <a:lnTo>
                    <a:pt x="2518" y="3127"/>
                  </a:lnTo>
                  <a:lnTo>
                    <a:pt x="2505" y="3121"/>
                  </a:lnTo>
                  <a:lnTo>
                    <a:pt x="2491" y="3116"/>
                  </a:lnTo>
                  <a:lnTo>
                    <a:pt x="2477" y="3111"/>
                  </a:lnTo>
                  <a:lnTo>
                    <a:pt x="2475" y="3109"/>
                  </a:lnTo>
                  <a:lnTo>
                    <a:pt x="2474" y="3105"/>
                  </a:lnTo>
                  <a:lnTo>
                    <a:pt x="2473" y="3103"/>
                  </a:lnTo>
                  <a:lnTo>
                    <a:pt x="2472" y="3098"/>
                  </a:lnTo>
                  <a:lnTo>
                    <a:pt x="2470" y="3095"/>
                  </a:lnTo>
                  <a:lnTo>
                    <a:pt x="2466" y="3091"/>
                  </a:lnTo>
                  <a:lnTo>
                    <a:pt x="2462" y="3088"/>
                  </a:lnTo>
                  <a:lnTo>
                    <a:pt x="2454" y="3088"/>
                  </a:lnTo>
                  <a:lnTo>
                    <a:pt x="2455" y="3086"/>
                  </a:lnTo>
                  <a:lnTo>
                    <a:pt x="2455" y="3084"/>
                  </a:lnTo>
                  <a:lnTo>
                    <a:pt x="2455" y="3082"/>
                  </a:lnTo>
                  <a:lnTo>
                    <a:pt x="2454" y="3080"/>
                  </a:lnTo>
                  <a:lnTo>
                    <a:pt x="2453" y="3080"/>
                  </a:lnTo>
                  <a:lnTo>
                    <a:pt x="2451" y="3078"/>
                  </a:lnTo>
                  <a:lnTo>
                    <a:pt x="2450" y="3077"/>
                  </a:lnTo>
                  <a:lnTo>
                    <a:pt x="2448" y="3076"/>
                  </a:lnTo>
                  <a:lnTo>
                    <a:pt x="2435" y="3069"/>
                  </a:lnTo>
                  <a:lnTo>
                    <a:pt x="2422" y="3061"/>
                  </a:lnTo>
                  <a:lnTo>
                    <a:pt x="2410" y="3054"/>
                  </a:lnTo>
                  <a:lnTo>
                    <a:pt x="2399" y="3046"/>
                  </a:lnTo>
                  <a:lnTo>
                    <a:pt x="2387" y="3039"/>
                  </a:lnTo>
                  <a:lnTo>
                    <a:pt x="2374" y="3032"/>
                  </a:lnTo>
                  <a:lnTo>
                    <a:pt x="2359" y="3026"/>
                  </a:lnTo>
                  <a:lnTo>
                    <a:pt x="2344" y="3022"/>
                  </a:lnTo>
                  <a:lnTo>
                    <a:pt x="2335" y="3020"/>
                  </a:lnTo>
                  <a:lnTo>
                    <a:pt x="2325" y="3018"/>
                  </a:lnTo>
                  <a:lnTo>
                    <a:pt x="2317" y="3016"/>
                  </a:lnTo>
                  <a:lnTo>
                    <a:pt x="2307" y="3014"/>
                  </a:lnTo>
                  <a:lnTo>
                    <a:pt x="2297" y="3012"/>
                  </a:lnTo>
                  <a:lnTo>
                    <a:pt x="2289" y="3010"/>
                  </a:lnTo>
                  <a:lnTo>
                    <a:pt x="2280" y="3010"/>
                  </a:lnTo>
                  <a:lnTo>
                    <a:pt x="2270" y="3010"/>
                  </a:lnTo>
                  <a:lnTo>
                    <a:pt x="2267" y="3010"/>
                  </a:lnTo>
                  <a:lnTo>
                    <a:pt x="2263" y="3010"/>
                  </a:lnTo>
                  <a:lnTo>
                    <a:pt x="2261" y="3011"/>
                  </a:lnTo>
                  <a:lnTo>
                    <a:pt x="2258" y="3012"/>
                  </a:lnTo>
                  <a:lnTo>
                    <a:pt x="2255" y="3013"/>
                  </a:lnTo>
                  <a:lnTo>
                    <a:pt x="2251" y="3015"/>
                  </a:lnTo>
                  <a:lnTo>
                    <a:pt x="2248" y="3016"/>
                  </a:lnTo>
                  <a:lnTo>
                    <a:pt x="2244" y="3017"/>
                  </a:lnTo>
                  <a:lnTo>
                    <a:pt x="2240" y="3018"/>
                  </a:lnTo>
                  <a:lnTo>
                    <a:pt x="2237" y="3017"/>
                  </a:lnTo>
                  <a:lnTo>
                    <a:pt x="2234" y="3017"/>
                  </a:lnTo>
                  <a:lnTo>
                    <a:pt x="2230" y="3016"/>
                  </a:lnTo>
                  <a:lnTo>
                    <a:pt x="2227" y="3015"/>
                  </a:lnTo>
                  <a:lnTo>
                    <a:pt x="2222" y="3015"/>
                  </a:lnTo>
                  <a:lnTo>
                    <a:pt x="2218" y="3014"/>
                  </a:lnTo>
                  <a:lnTo>
                    <a:pt x="2215" y="3015"/>
                  </a:lnTo>
                  <a:lnTo>
                    <a:pt x="2218" y="3013"/>
                  </a:lnTo>
                  <a:lnTo>
                    <a:pt x="2210" y="3010"/>
                  </a:lnTo>
                  <a:lnTo>
                    <a:pt x="2195" y="3010"/>
                  </a:lnTo>
                  <a:lnTo>
                    <a:pt x="2177" y="3010"/>
                  </a:lnTo>
                  <a:lnTo>
                    <a:pt x="2157" y="3010"/>
                  </a:lnTo>
                  <a:lnTo>
                    <a:pt x="2141" y="3011"/>
                  </a:lnTo>
                  <a:lnTo>
                    <a:pt x="2130" y="3012"/>
                  </a:lnTo>
                  <a:lnTo>
                    <a:pt x="2130" y="3013"/>
                  </a:lnTo>
                  <a:lnTo>
                    <a:pt x="2130" y="3013"/>
                  </a:lnTo>
                  <a:lnTo>
                    <a:pt x="2129" y="3011"/>
                  </a:lnTo>
                  <a:lnTo>
                    <a:pt x="2127" y="3010"/>
                  </a:lnTo>
                  <a:lnTo>
                    <a:pt x="2127" y="3008"/>
                  </a:lnTo>
                  <a:lnTo>
                    <a:pt x="2127" y="3006"/>
                  </a:lnTo>
                  <a:lnTo>
                    <a:pt x="2126" y="3005"/>
                  </a:lnTo>
                  <a:lnTo>
                    <a:pt x="2126" y="3004"/>
                  </a:lnTo>
                  <a:lnTo>
                    <a:pt x="2125" y="3003"/>
                  </a:lnTo>
                  <a:lnTo>
                    <a:pt x="2089" y="3001"/>
                  </a:lnTo>
                  <a:lnTo>
                    <a:pt x="2055" y="2999"/>
                  </a:lnTo>
                  <a:lnTo>
                    <a:pt x="2022" y="2997"/>
                  </a:lnTo>
                  <a:lnTo>
                    <a:pt x="1989" y="2997"/>
                  </a:lnTo>
                  <a:lnTo>
                    <a:pt x="1954" y="2998"/>
                  </a:lnTo>
                  <a:lnTo>
                    <a:pt x="1920" y="3000"/>
                  </a:lnTo>
                  <a:lnTo>
                    <a:pt x="1885" y="3002"/>
                  </a:lnTo>
                  <a:lnTo>
                    <a:pt x="1850" y="3006"/>
                  </a:lnTo>
                  <a:lnTo>
                    <a:pt x="1847" y="3007"/>
                  </a:lnTo>
                  <a:lnTo>
                    <a:pt x="1843" y="3007"/>
                  </a:lnTo>
                  <a:lnTo>
                    <a:pt x="1840" y="3007"/>
                  </a:lnTo>
                  <a:lnTo>
                    <a:pt x="1836" y="3006"/>
                  </a:lnTo>
                  <a:lnTo>
                    <a:pt x="1834" y="3005"/>
                  </a:lnTo>
                  <a:lnTo>
                    <a:pt x="1830" y="3005"/>
                  </a:lnTo>
                  <a:lnTo>
                    <a:pt x="1828" y="3003"/>
                  </a:lnTo>
                  <a:lnTo>
                    <a:pt x="1825" y="3001"/>
                  </a:lnTo>
                  <a:lnTo>
                    <a:pt x="1820" y="2993"/>
                  </a:lnTo>
                  <a:lnTo>
                    <a:pt x="1813" y="2985"/>
                  </a:lnTo>
                  <a:lnTo>
                    <a:pt x="1805" y="2977"/>
                  </a:lnTo>
                  <a:lnTo>
                    <a:pt x="1795" y="2970"/>
                  </a:lnTo>
                  <a:lnTo>
                    <a:pt x="1784" y="2964"/>
                  </a:lnTo>
                  <a:lnTo>
                    <a:pt x="1770" y="2962"/>
                  </a:lnTo>
                  <a:lnTo>
                    <a:pt x="1757" y="2960"/>
                  </a:lnTo>
                  <a:lnTo>
                    <a:pt x="1739" y="2962"/>
                  </a:lnTo>
                  <a:lnTo>
                    <a:pt x="1735" y="2962"/>
                  </a:lnTo>
                  <a:lnTo>
                    <a:pt x="1732" y="2962"/>
                  </a:lnTo>
                  <a:lnTo>
                    <a:pt x="1728" y="2960"/>
                  </a:lnTo>
                  <a:lnTo>
                    <a:pt x="1727" y="2957"/>
                  </a:lnTo>
                  <a:lnTo>
                    <a:pt x="1724" y="2954"/>
                  </a:lnTo>
                  <a:lnTo>
                    <a:pt x="1723" y="2950"/>
                  </a:lnTo>
                  <a:lnTo>
                    <a:pt x="1721" y="2947"/>
                  </a:lnTo>
                  <a:lnTo>
                    <a:pt x="1721" y="2945"/>
                  </a:lnTo>
                  <a:lnTo>
                    <a:pt x="1725" y="2943"/>
                  </a:lnTo>
                  <a:lnTo>
                    <a:pt x="1729" y="2942"/>
                  </a:lnTo>
                  <a:lnTo>
                    <a:pt x="1734" y="2939"/>
                  </a:lnTo>
                  <a:lnTo>
                    <a:pt x="1739" y="2937"/>
                  </a:lnTo>
                  <a:lnTo>
                    <a:pt x="1743" y="2935"/>
                  </a:lnTo>
                  <a:lnTo>
                    <a:pt x="1746" y="2932"/>
                  </a:lnTo>
                  <a:lnTo>
                    <a:pt x="1750" y="2930"/>
                  </a:lnTo>
                  <a:lnTo>
                    <a:pt x="1754" y="2928"/>
                  </a:lnTo>
                  <a:lnTo>
                    <a:pt x="1757" y="2921"/>
                  </a:lnTo>
                  <a:lnTo>
                    <a:pt x="1758" y="2914"/>
                  </a:lnTo>
                  <a:lnTo>
                    <a:pt x="1757" y="2907"/>
                  </a:lnTo>
                  <a:lnTo>
                    <a:pt x="1754" y="2899"/>
                  </a:lnTo>
                  <a:lnTo>
                    <a:pt x="1751" y="2891"/>
                  </a:lnTo>
                  <a:lnTo>
                    <a:pt x="1750" y="2883"/>
                  </a:lnTo>
                  <a:lnTo>
                    <a:pt x="1751" y="2875"/>
                  </a:lnTo>
                  <a:lnTo>
                    <a:pt x="1756" y="2868"/>
                  </a:lnTo>
                  <a:lnTo>
                    <a:pt x="1758" y="2867"/>
                  </a:lnTo>
                  <a:lnTo>
                    <a:pt x="1761" y="2865"/>
                  </a:lnTo>
                  <a:lnTo>
                    <a:pt x="1763" y="2862"/>
                  </a:lnTo>
                  <a:lnTo>
                    <a:pt x="1766" y="2861"/>
                  </a:lnTo>
                  <a:lnTo>
                    <a:pt x="1769" y="2859"/>
                  </a:lnTo>
                  <a:lnTo>
                    <a:pt x="1772" y="2857"/>
                  </a:lnTo>
                  <a:lnTo>
                    <a:pt x="1773" y="2854"/>
                  </a:lnTo>
                  <a:lnTo>
                    <a:pt x="1773" y="2852"/>
                  </a:lnTo>
                  <a:lnTo>
                    <a:pt x="1770" y="2847"/>
                  </a:lnTo>
                  <a:lnTo>
                    <a:pt x="1765" y="2844"/>
                  </a:lnTo>
                  <a:lnTo>
                    <a:pt x="1761" y="2839"/>
                  </a:lnTo>
                  <a:lnTo>
                    <a:pt x="1754" y="2836"/>
                  </a:lnTo>
                  <a:lnTo>
                    <a:pt x="1747" y="2833"/>
                  </a:lnTo>
                  <a:lnTo>
                    <a:pt x="1742" y="2830"/>
                  </a:lnTo>
                  <a:lnTo>
                    <a:pt x="1736" y="2827"/>
                  </a:lnTo>
                  <a:lnTo>
                    <a:pt x="1735" y="2823"/>
                  </a:lnTo>
                  <a:lnTo>
                    <a:pt x="1735" y="2816"/>
                  </a:lnTo>
                  <a:lnTo>
                    <a:pt x="1736" y="2809"/>
                  </a:lnTo>
                  <a:lnTo>
                    <a:pt x="1740" y="2801"/>
                  </a:lnTo>
                  <a:lnTo>
                    <a:pt x="1743" y="2794"/>
                  </a:lnTo>
                  <a:lnTo>
                    <a:pt x="1747" y="2786"/>
                  </a:lnTo>
                  <a:lnTo>
                    <a:pt x="1754" y="2778"/>
                  </a:lnTo>
                  <a:lnTo>
                    <a:pt x="1761" y="2770"/>
                  </a:lnTo>
                  <a:lnTo>
                    <a:pt x="1766" y="2762"/>
                  </a:lnTo>
                  <a:lnTo>
                    <a:pt x="1770" y="2757"/>
                  </a:lnTo>
                  <a:lnTo>
                    <a:pt x="1770" y="2752"/>
                  </a:lnTo>
                  <a:lnTo>
                    <a:pt x="1769" y="2747"/>
                  </a:lnTo>
                  <a:lnTo>
                    <a:pt x="1766" y="2741"/>
                  </a:lnTo>
                  <a:lnTo>
                    <a:pt x="1763" y="2737"/>
                  </a:lnTo>
                  <a:lnTo>
                    <a:pt x="1760" y="2733"/>
                  </a:lnTo>
                  <a:lnTo>
                    <a:pt x="1754" y="2727"/>
                  </a:lnTo>
                  <a:lnTo>
                    <a:pt x="1751" y="2725"/>
                  </a:lnTo>
                  <a:lnTo>
                    <a:pt x="1740" y="2717"/>
                  </a:lnTo>
                  <a:lnTo>
                    <a:pt x="1728" y="2714"/>
                  </a:lnTo>
                  <a:lnTo>
                    <a:pt x="1713" y="2711"/>
                  </a:lnTo>
                  <a:lnTo>
                    <a:pt x="1698" y="2709"/>
                  </a:lnTo>
                  <a:lnTo>
                    <a:pt x="1681" y="2709"/>
                  </a:lnTo>
                  <a:lnTo>
                    <a:pt x="1666" y="2706"/>
                  </a:lnTo>
                  <a:lnTo>
                    <a:pt x="1650" y="2703"/>
                  </a:lnTo>
                  <a:lnTo>
                    <a:pt x="1635" y="2699"/>
                  </a:lnTo>
                  <a:lnTo>
                    <a:pt x="1628" y="2695"/>
                  </a:lnTo>
                  <a:lnTo>
                    <a:pt x="1622" y="2691"/>
                  </a:lnTo>
                  <a:lnTo>
                    <a:pt x="1617" y="2686"/>
                  </a:lnTo>
                  <a:lnTo>
                    <a:pt x="1614" y="2681"/>
                  </a:lnTo>
                  <a:lnTo>
                    <a:pt x="1613" y="2676"/>
                  </a:lnTo>
                  <a:lnTo>
                    <a:pt x="1614" y="2670"/>
                  </a:lnTo>
                  <a:lnTo>
                    <a:pt x="1617" y="2664"/>
                  </a:lnTo>
                  <a:lnTo>
                    <a:pt x="1624" y="2659"/>
                  </a:lnTo>
                  <a:lnTo>
                    <a:pt x="1624" y="2659"/>
                  </a:lnTo>
                  <a:lnTo>
                    <a:pt x="1625" y="2657"/>
                  </a:lnTo>
                  <a:lnTo>
                    <a:pt x="1627" y="2655"/>
                  </a:lnTo>
                  <a:lnTo>
                    <a:pt x="1629" y="2654"/>
                  </a:lnTo>
                  <a:lnTo>
                    <a:pt x="1632" y="2652"/>
                  </a:lnTo>
                  <a:lnTo>
                    <a:pt x="1635" y="2651"/>
                  </a:lnTo>
                  <a:lnTo>
                    <a:pt x="1639" y="2651"/>
                  </a:lnTo>
                  <a:lnTo>
                    <a:pt x="1644" y="2654"/>
                  </a:lnTo>
                  <a:lnTo>
                    <a:pt x="1648" y="2658"/>
                  </a:lnTo>
                  <a:lnTo>
                    <a:pt x="1655" y="2662"/>
                  </a:lnTo>
                  <a:lnTo>
                    <a:pt x="1658" y="2667"/>
                  </a:lnTo>
                  <a:lnTo>
                    <a:pt x="1662" y="2671"/>
                  </a:lnTo>
                  <a:lnTo>
                    <a:pt x="1666" y="2675"/>
                  </a:lnTo>
                  <a:lnTo>
                    <a:pt x="1672" y="2677"/>
                  </a:lnTo>
                  <a:lnTo>
                    <a:pt x="1680" y="2678"/>
                  </a:lnTo>
                  <a:lnTo>
                    <a:pt x="1690" y="2678"/>
                  </a:lnTo>
                  <a:lnTo>
                    <a:pt x="1688" y="2671"/>
                  </a:lnTo>
                  <a:lnTo>
                    <a:pt x="1683" y="2665"/>
                  </a:lnTo>
                  <a:lnTo>
                    <a:pt x="1678" y="2660"/>
                  </a:lnTo>
                  <a:lnTo>
                    <a:pt x="1673" y="2654"/>
                  </a:lnTo>
                  <a:lnTo>
                    <a:pt x="1666" y="2649"/>
                  </a:lnTo>
                  <a:lnTo>
                    <a:pt x="1659" y="2645"/>
                  </a:lnTo>
                  <a:lnTo>
                    <a:pt x="1654" y="2640"/>
                  </a:lnTo>
                  <a:lnTo>
                    <a:pt x="1647" y="2635"/>
                  </a:lnTo>
                  <a:lnTo>
                    <a:pt x="1645" y="2632"/>
                  </a:lnTo>
                  <a:lnTo>
                    <a:pt x="1643" y="2631"/>
                  </a:lnTo>
                  <a:lnTo>
                    <a:pt x="1640" y="2628"/>
                  </a:lnTo>
                  <a:lnTo>
                    <a:pt x="1637" y="2626"/>
                  </a:lnTo>
                  <a:lnTo>
                    <a:pt x="1636" y="2623"/>
                  </a:lnTo>
                  <a:lnTo>
                    <a:pt x="1634" y="2620"/>
                  </a:lnTo>
                  <a:lnTo>
                    <a:pt x="1633" y="2617"/>
                  </a:lnTo>
                  <a:lnTo>
                    <a:pt x="1632" y="2615"/>
                  </a:lnTo>
                  <a:lnTo>
                    <a:pt x="1629" y="2611"/>
                  </a:lnTo>
                  <a:lnTo>
                    <a:pt x="1624" y="2607"/>
                  </a:lnTo>
                  <a:lnTo>
                    <a:pt x="1618" y="2605"/>
                  </a:lnTo>
                  <a:lnTo>
                    <a:pt x="1613" y="2603"/>
                  </a:lnTo>
                  <a:lnTo>
                    <a:pt x="1605" y="2600"/>
                  </a:lnTo>
                  <a:lnTo>
                    <a:pt x="1598" y="2599"/>
                  </a:lnTo>
                  <a:lnTo>
                    <a:pt x="1591" y="2598"/>
                  </a:lnTo>
                  <a:lnTo>
                    <a:pt x="1585" y="2598"/>
                  </a:lnTo>
                  <a:lnTo>
                    <a:pt x="1566" y="2594"/>
                  </a:lnTo>
                  <a:lnTo>
                    <a:pt x="1550" y="2587"/>
                  </a:lnTo>
                  <a:lnTo>
                    <a:pt x="1537" y="2578"/>
                  </a:lnTo>
                  <a:lnTo>
                    <a:pt x="1526" y="2568"/>
                  </a:lnTo>
                  <a:lnTo>
                    <a:pt x="1515" y="2556"/>
                  </a:lnTo>
                  <a:lnTo>
                    <a:pt x="1504" y="2545"/>
                  </a:lnTo>
                  <a:lnTo>
                    <a:pt x="1492" y="2537"/>
                  </a:lnTo>
                  <a:lnTo>
                    <a:pt x="1477" y="2532"/>
                  </a:lnTo>
                  <a:lnTo>
                    <a:pt x="1470" y="2530"/>
                  </a:lnTo>
                  <a:lnTo>
                    <a:pt x="1462" y="2529"/>
                  </a:lnTo>
                  <a:lnTo>
                    <a:pt x="1452" y="2528"/>
                  </a:lnTo>
                  <a:lnTo>
                    <a:pt x="1444" y="2526"/>
                  </a:lnTo>
                  <a:lnTo>
                    <a:pt x="1437" y="2523"/>
                  </a:lnTo>
                  <a:lnTo>
                    <a:pt x="1430" y="2521"/>
                  </a:lnTo>
                  <a:lnTo>
                    <a:pt x="1426" y="2516"/>
                  </a:lnTo>
                  <a:lnTo>
                    <a:pt x="1423" y="2512"/>
                  </a:lnTo>
                  <a:lnTo>
                    <a:pt x="1422" y="2503"/>
                  </a:lnTo>
                  <a:lnTo>
                    <a:pt x="1420" y="2494"/>
                  </a:lnTo>
                  <a:lnTo>
                    <a:pt x="1418" y="2485"/>
                  </a:lnTo>
                  <a:lnTo>
                    <a:pt x="1414" y="2477"/>
                  </a:lnTo>
                  <a:lnTo>
                    <a:pt x="1408" y="2469"/>
                  </a:lnTo>
                  <a:lnTo>
                    <a:pt x="1401" y="2462"/>
                  </a:lnTo>
                  <a:lnTo>
                    <a:pt x="1393" y="2456"/>
                  </a:lnTo>
                  <a:lnTo>
                    <a:pt x="1383" y="2450"/>
                  </a:lnTo>
                  <a:lnTo>
                    <a:pt x="1377" y="2448"/>
                  </a:lnTo>
                  <a:lnTo>
                    <a:pt x="1371" y="2445"/>
                  </a:lnTo>
                  <a:lnTo>
                    <a:pt x="1366" y="2443"/>
                  </a:lnTo>
                  <a:lnTo>
                    <a:pt x="1360" y="2441"/>
                  </a:lnTo>
                  <a:lnTo>
                    <a:pt x="1356" y="2438"/>
                  </a:lnTo>
                  <a:lnTo>
                    <a:pt x="1352" y="2435"/>
                  </a:lnTo>
                  <a:lnTo>
                    <a:pt x="1349" y="2433"/>
                  </a:lnTo>
                  <a:lnTo>
                    <a:pt x="1348" y="2429"/>
                  </a:lnTo>
                  <a:lnTo>
                    <a:pt x="1347" y="2423"/>
                  </a:lnTo>
                  <a:lnTo>
                    <a:pt x="1345" y="2417"/>
                  </a:lnTo>
                  <a:lnTo>
                    <a:pt x="1342" y="2410"/>
                  </a:lnTo>
                  <a:lnTo>
                    <a:pt x="1338" y="2406"/>
                  </a:lnTo>
                  <a:lnTo>
                    <a:pt x="1334" y="2402"/>
                  </a:lnTo>
                  <a:lnTo>
                    <a:pt x="1327" y="2397"/>
                  </a:lnTo>
                  <a:lnTo>
                    <a:pt x="1322" y="2393"/>
                  </a:lnTo>
                  <a:lnTo>
                    <a:pt x="1314" y="2389"/>
                  </a:lnTo>
                  <a:lnTo>
                    <a:pt x="1311" y="2388"/>
                  </a:lnTo>
                  <a:lnTo>
                    <a:pt x="1307" y="2388"/>
                  </a:lnTo>
                  <a:lnTo>
                    <a:pt x="1303" y="2388"/>
                  </a:lnTo>
                  <a:lnTo>
                    <a:pt x="1300" y="2388"/>
                  </a:lnTo>
                  <a:lnTo>
                    <a:pt x="1294" y="2388"/>
                  </a:lnTo>
                  <a:lnTo>
                    <a:pt x="1292" y="2388"/>
                  </a:lnTo>
                  <a:lnTo>
                    <a:pt x="1290" y="2387"/>
                  </a:lnTo>
                  <a:lnTo>
                    <a:pt x="1287" y="2387"/>
                  </a:lnTo>
                  <a:lnTo>
                    <a:pt x="1282" y="2381"/>
                  </a:lnTo>
                  <a:lnTo>
                    <a:pt x="1278" y="2377"/>
                  </a:lnTo>
                  <a:lnTo>
                    <a:pt x="1272" y="2371"/>
                  </a:lnTo>
                  <a:lnTo>
                    <a:pt x="1268" y="2366"/>
                  </a:lnTo>
                  <a:lnTo>
                    <a:pt x="1263" y="2361"/>
                  </a:lnTo>
                  <a:lnTo>
                    <a:pt x="1258" y="2355"/>
                  </a:lnTo>
                  <a:lnTo>
                    <a:pt x="1253" y="2350"/>
                  </a:lnTo>
                  <a:lnTo>
                    <a:pt x="1247" y="2346"/>
                  </a:lnTo>
                  <a:lnTo>
                    <a:pt x="1245" y="2344"/>
                  </a:lnTo>
                  <a:lnTo>
                    <a:pt x="1243" y="2341"/>
                  </a:lnTo>
                  <a:lnTo>
                    <a:pt x="1243" y="2339"/>
                  </a:lnTo>
                  <a:lnTo>
                    <a:pt x="1242" y="2336"/>
                  </a:lnTo>
                  <a:lnTo>
                    <a:pt x="1242" y="2332"/>
                  </a:lnTo>
                  <a:lnTo>
                    <a:pt x="1239" y="2330"/>
                  </a:lnTo>
                  <a:lnTo>
                    <a:pt x="1238" y="2326"/>
                  </a:lnTo>
                  <a:lnTo>
                    <a:pt x="1235" y="2324"/>
                  </a:lnTo>
                  <a:lnTo>
                    <a:pt x="1226" y="2317"/>
                  </a:lnTo>
                  <a:lnTo>
                    <a:pt x="1215" y="2311"/>
                  </a:lnTo>
                  <a:lnTo>
                    <a:pt x="1205" y="2305"/>
                  </a:lnTo>
                  <a:lnTo>
                    <a:pt x="1194" y="2299"/>
                  </a:lnTo>
                  <a:lnTo>
                    <a:pt x="1183" y="2293"/>
                  </a:lnTo>
                  <a:lnTo>
                    <a:pt x="1171" y="2288"/>
                  </a:lnTo>
                  <a:lnTo>
                    <a:pt x="1158" y="2283"/>
                  </a:lnTo>
                  <a:lnTo>
                    <a:pt x="1146" y="2278"/>
                  </a:lnTo>
                  <a:lnTo>
                    <a:pt x="1142" y="2277"/>
                  </a:lnTo>
                  <a:lnTo>
                    <a:pt x="1140" y="2276"/>
                  </a:lnTo>
                  <a:lnTo>
                    <a:pt x="1136" y="2273"/>
                  </a:lnTo>
                  <a:lnTo>
                    <a:pt x="1135" y="2270"/>
                  </a:lnTo>
                  <a:lnTo>
                    <a:pt x="1131" y="2268"/>
                  </a:lnTo>
                  <a:lnTo>
                    <a:pt x="1130" y="2265"/>
                  </a:lnTo>
                  <a:lnTo>
                    <a:pt x="1129" y="2262"/>
                  </a:lnTo>
                  <a:lnTo>
                    <a:pt x="1128" y="2260"/>
                  </a:lnTo>
                  <a:lnTo>
                    <a:pt x="1125" y="2251"/>
                  </a:lnTo>
                  <a:lnTo>
                    <a:pt x="1121" y="2240"/>
                  </a:lnTo>
                  <a:lnTo>
                    <a:pt x="1119" y="2230"/>
                  </a:lnTo>
                  <a:lnTo>
                    <a:pt x="1116" y="2221"/>
                  </a:lnTo>
                  <a:lnTo>
                    <a:pt x="1112" y="2211"/>
                  </a:lnTo>
                  <a:lnTo>
                    <a:pt x="1108" y="2201"/>
                  </a:lnTo>
                  <a:lnTo>
                    <a:pt x="1104" y="2191"/>
                  </a:lnTo>
                  <a:lnTo>
                    <a:pt x="1100" y="2181"/>
                  </a:lnTo>
                  <a:lnTo>
                    <a:pt x="1106" y="2180"/>
                  </a:lnTo>
                  <a:lnTo>
                    <a:pt x="1113" y="2180"/>
                  </a:lnTo>
                  <a:lnTo>
                    <a:pt x="1118" y="2178"/>
                  </a:lnTo>
                  <a:lnTo>
                    <a:pt x="1121" y="2177"/>
                  </a:lnTo>
                  <a:lnTo>
                    <a:pt x="1125" y="2174"/>
                  </a:lnTo>
                  <a:lnTo>
                    <a:pt x="1127" y="2173"/>
                  </a:lnTo>
                  <a:lnTo>
                    <a:pt x="1125" y="2169"/>
                  </a:lnTo>
                  <a:lnTo>
                    <a:pt x="1123" y="2166"/>
                  </a:lnTo>
                  <a:lnTo>
                    <a:pt x="1118" y="2164"/>
                  </a:lnTo>
                  <a:lnTo>
                    <a:pt x="1113" y="2162"/>
                  </a:lnTo>
                  <a:lnTo>
                    <a:pt x="1108" y="2161"/>
                  </a:lnTo>
                  <a:lnTo>
                    <a:pt x="1101" y="2159"/>
                  </a:lnTo>
                  <a:lnTo>
                    <a:pt x="1097" y="2158"/>
                  </a:lnTo>
                  <a:lnTo>
                    <a:pt x="1091" y="2156"/>
                  </a:lnTo>
                  <a:lnTo>
                    <a:pt x="1087" y="2153"/>
                  </a:lnTo>
                  <a:lnTo>
                    <a:pt x="1087" y="2150"/>
                  </a:lnTo>
                  <a:lnTo>
                    <a:pt x="1087" y="2145"/>
                  </a:lnTo>
                  <a:lnTo>
                    <a:pt x="1089" y="2141"/>
                  </a:lnTo>
                  <a:lnTo>
                    <a:pt x="1093" y="2138"/>
                  </a:lnTo>
                  <a:lnTo>
                    <a:pt x="1097" y="2135"/>
                  </a:lnTo>
                  <a:lnTo>
                    <a:pt x="1102" y="2134"/>
                  </a:lnTo>
                  <a:lnTo>
                    <a:pt x="1109" y="2134"/>
                  </a:lnTo>
                  <a:lnTo>
                    <a:pt x="1118" y="2134"/>
                  </a:lnTo>
                  <a:lnTo>
                    <a:pt x="1130" y="2137"/>
                  </a:lnTo>
                  <a:lnTo>
                    <a:pt x="1135" y="2140"/>
                  </a:lnTo>
                  <a:lnTo>
                    <a:pt x="1150" y="2141"/>
                  </a:lnTo>
                  <a:lnTo>
                    <a:pt x="1161" y="2140"/>
                  </a:lnTo>
                  <a:lnTo>
                    <a:pt x="1169" y="2135"/>
                  </a:lnTo>
                  <a:lnTo>
                    <a:pt x="1175" y="2129"/>
                  </a:lnTo>
                  <a:lnTo>
                    <a:pt x="1180" y="2121"/>
                  </a:lnTo>
                  <a:lnTo>
                    <a:pt x="1183" y="2112"/>
                  </a:lnTo>
                  <a:lnTo>
                    <a:pt x="1185" y="2104"/>
                  </a:lnTo>
                  <a:lnTo>
                    <a:pt x="1187" y="2095"/>
                  </a:lnTo>
                  <a:lnTo>
                    <a:pt x="1187" y="2095"/>
                  </a:lnTo>
                  <a:lnTo>
                    <a:pt x="1189" y="2095"/>
                  </a:lnTo>
                  <a:lnTo>
                    <a:pt x="1191" y="2093"/>
                  </a:lnTo>
                  <a:lnTo>
                    <a:pt x="1193" y="2093"/>
                  </a:lnTo>
                  <a:lnTo>
                    <a:pt x="1194" y="2092"/>
                  </a:lnTo>
                  <a:lnTo>
                    <a:pt x="1196" y="2090"/>
                  </a:lnTo>
                  <a:lnTo>
                    <a:pt x="1197" y="2089"/>
                  </a:lnTo>
                  <a:lnTo>
                    <a:pt x="1198" y="2088"/>
                  </a:lnTo>
                  <a:lnTo>
                    <a:pt x="1200" y="2085"/>
                  </a:lnTo>
                  <a:lnTo>
                    <a:pt x="1200" y="2080"/>
                  </a:lnTo>
                  <a:lnTo>
                    <a:pt x="1201" y="2077"/>
                  </a:lnTo>
                  <a:lnTo>
                    <a:pt x="1202" y="2072"/>
                  </a:lnTo>
                  <a:lnTo>
                    <a:pt x="1202" y="2069"/>
                  </a:lnTo>
                  <a:lnTo>
                    <a:pt x="1201" y="2065"/>
                  </a:lnTo>
                  <a:lnTo>
                    <a:pt x="1200" y="2061"/>
                  </a:lnTo>
                  <a:lnTo>
                    <a:pt x="1197" y="2058"/>
                  </a:lnTo>
                  <a:lnTo>
                    <a:pt x="1193" y="2054"/>
                  </a:lnTo>
                  <a:lnTo>
                    <a:pt x="1187" y="2050"/>
                  </a:lnTo>
                  <a:lnTo>
                    <a:pt x="1182" y="2046"/>
                  </a:lnTo>
                  <a:lnTo>
                    <a:pt x="1176" y="2042"/>
                  </a:lnTo>
                  <a:lnTo>
                    <a:pt x="1171" y="2037"/>
                  </a:lnTo>
                  <a:lnTo>
                    <a:pt x="1165" y="2033"/>
                  </a:lnTo>
                  <a:lnTo>
                    <a:pt x="1162" y="2029"/>
                  </a:lnTo>
                  <a:lnTo>
                    <a:pt x="1158" y="2024"/>
                  </a:lnTo>
                  <a:lnTo>
                    <a:pt x="1156" y="2021"/>
                  </a:lnTo>
                  <a:lnTo>
                    <a:pt x="1154" y="2018"/>
                  </a:lnTo>
                  <a:lnTo>
                    <a:pt x="1152" y="2016"/>
                  </a:lnTo>
                  <a:lnTo>
                    <a:pt x="1150" y="2012"/>
                  </a:lnTo>
                  <a:lnTo>
                    <a:pt x="1147" y="2009"/>
                  </a:lnTo>
                  <a:lnTo>
                    <a:pt x="1145" y="2007"/>
                  </a:lnTo>
                  <a:lnTo>
                    <a:pt x="1142" y="2006"/>
                  </a:lnTo>
                  <a:lnTo>
                    <a:pt x="1140" y="2006"/>
                  </a:lnTo>
                  <a:lnTo>
                    <a:pt x="1131" y="2006"/>
                  </a:lnTo>
                  <a:lnTo>
                    <a:pt x="1123" y="2007"/>
                  </a:lnTo>
                  <a:lnTo>
                    <a:pt x="1114" y="2008"/>
                  </a:lnTo>
                  <a:lnTo>
                    <a:pt x="1106" y="2010"/>
                  </a:lnTo>
                  <a:lnTo>
                    <a:pt x="1097" y="2011"/>
                  </a:lnTo>
                  <a:lnTo>
                    <a:pt x="1087" y="2012"/>
                  </a:lnTo>
                  <a:lnTo>
                    <a:pt x="1079" y="2013"/>
                  </a:lnTo>
                  <a:lnTo>
                    <a:pt x="1071" y="2013"/>
                  </a:lnTo>
                  <a:lnTo>
                    <a:pt x="1040" y="2008"/>
                  </a:lnTo>
                  <a:lnTo>
                    <a:pt x="1036" y="2008"/>
                  </a:lnTo>
                  <a:lnTo>
                    <a:pt x="1034" y="2007"/>
                  </a:lnTo>
                  <a:lnTo>
                    <a:pt x="1031" y="2006"/>
                  </a:lnTo>
                  <a:lnTo>
                    <a:pt x="1028" y="2005"/>
                  </a:lnTo>
                  <a:lnTo>
                    <a:pt x="1025" y="2004"/>
                  </a:lnTo>
                  <a:lnTo>
                    <a:pt x="1022" y="2003"/>
                  </a:lnTo>
                  <a:lnTo>
                    <a:pt x="1018" y="2002"/>
                  </a:lnTo>
                  <a:lnTo>
                    <a:pt x="1016" y="2002"/>
                  </a:lnTo>
                  <a:lnTo>
                    <a:pt x="1009" y="2001"/>
                  </a:lnTo>
                  <a:lnTo>
                    <a:pt x="1003" y="1998"/>
                  </a:lnTo>
                  <a:lnTo>
                    <a:pt x="998" y="1995"/>
                  </a:lnTo>
                  <a:lnTo>
                    <a:pt x="994" y="1992"/>
                  </a:lnTo>
                  <a:lnTo>
                    <a:pt x="989" y="1987"/>
                  </a:lnTo>
                  <a:lnTo>
                    <a:pt x="985" y="1984"/>
                  </a:lnTo>
                  <a:lnTo>
                    <a:pt x="981" y="1979"/>
                  </a:lnTo>
                  <a:lnTo>
                    <a:pt x="979" y="1976"/>
                  </a:lnTo>
                  <a:lnTo>
                    <a:pt x="973" y="1971"/>
                  </a:lnTo>
                  <a:lnTo>
                    <a:pt x="968" y="1969"/>
                  </a:lnTo>
                  <a:lnTo>
                    <a:pt x="960" y="1966"/>
                  </a:lnTo>
                  <a:lnTo>
                    <a:pt x="953" y="1963"/>
                  </a:lnTo>
                  <a:lnTo>
                    <a:pt x="946" y="1961"/>
                  </a:lnTo>
                  <a:lnTo>
                    <a:pt x="938" y="1958"/>
                  </a:lnTo>
                  <a:lnTo>
                    <a:pt x="932" y="1955"/>
                  </a:lnTo>
                  <a:lnTo>
                    <a:pt x="928" y="1951"/>
                  </a:lnTo>
                  <a:lnTo>
                    <a:pt x="927" y="1948"/>
                  </a:lnTo>
                  <a:lnTo>
                    <a:pt x="925" y="1945"/>
                  </a:lnTo>
                  <a:lnTo>
                    <a:pt x="927" y="1941"/>
                  </a:lnTo>
                  <a:lnTo>
                    <a:pt x="927" y="1938"/>
                  </a:lnTo>
                  <a:lnTo>
                    <a:pt x="927" y="1934"/>
                  </a:lnTo>
                  <a:lnTo>
                    <a:pt x="927" y="1930"/>
                  </a:lnTo>
                  <a:lnTo>
                    <a:pt x="925" y="1928"/>
                  </a:lnTo>
                  <a:lnTo>
                    <a:pt x="924" y="1926"/>
                  </a:lnTo>
                  <a:lnTo>
                    <a:pt x="916" y="1922"/>
                  </a:lnTo>
                  <a:lnTo>
                    <a:pt x="909" y="1919"/>
                  </a:lnTo>
                  <a:lnTo>
                    <a:pt x="903" y="1915"/>
                  </a:lnTo>
                  <a:lnTo>
                    <a:pt x="898" y="1912"/>
                  </a:lnTo>
                  <a:lnTo>
                    <a:pt x="893" y="1908"/>
                  </a:lnTo>
                  <a:lnTo>
                    <a:pt x="889" y="1905"/>
                  </a:lnTo>
                  <a:lnTo>
                    <a:pt x="887" y="1901"/>
                  </a:lnTo>
                  <a:lnTo>
                    <a:pt x="885" y="1898"/>
                  </a:lnTo>
                  <a:lnTo>
                    <a:pt x="883" y="1888"/>
                  </a:lnTo>
                  <a:lnTo>
                    <a:pt x="883" y="1877"/>
                  </a:lnTo>
                  <a:lnTo>
                    <a:pt x="883" y="1867"/>
                  </a:lnTo>
                  <a:lnTo>
                    <a:pt x="884" y="1855"/>
                  </a:lnTo>
                  <a:lnTo>
                    <a:pt x="887" y="1844"/>
                  </a:lnTo>
                  <a:lnTo>
                    <a:pt x="888" y="1834"/>
                  </a:lnTo>
                  <a:lnTo>
                    <a:pt x="891" y="1823"/>
                  </a:lnTo>
                  <a:lnTo>
                    <a:pt x="893" y="1812"/>
                  </a:lnTo>
                  <a:lnTo>
                    <a:pt x="892" y="1810"/>
                  </a:lnTo>
                  <a:lnTo>
                    <a:pt x="889" y="1807"/>
                  </a:lnTo>
                  <a:lnTo>
                    <a:pt x="885" y="1805"/>
                  </a:lnTo>
                  <a:lnTo>
                    <a:pt x="881" y="1804"/>
                  </a:lnTo>
                  <a:lnTo>
                    <a:pt x="876" y="1804"/>
                  </a:lnTo>
                  <a:lnTo>
                    <a:pt x="871" y="1804"/>
                  </a:lnTo>
                  <a:lnTo>
                    <a:pt x="866" y="1803"/>
                  </a:lnTo>
                  <a:lnTo>
                    <a:pt x="862" y="1801"/>
                  </a:lnTo>
                  <a:lnTo>
                    <a:pt x="855" y="1796"/>
                  </a:lnTo>
                  <a:lnTo>
                    <a:pt x="849" y="1792"/>
                  </a:lnTo>
                  <a:lnTo>
                    <a:pt x="844" y="1787"/>
                  </a:lnTo>
                  <a:lnTo>
                    <a:pt x="839" y="1780"/>
                  </a:lnTo>
                  <a:lnTo>
                    <a:pt x="837" y="1775"/>
                  </a:lnTo>
                  <a:lnTo>
                    <a:pt x="836" y="1768"/>
                  </a:lnTo>
                  <a:lnTo>
                    <a:pt x="837" y="1762"/>
                  </a:lnTo>
                  <a:lnTo>
                    <a:pt x="839" y="1755"/>
                  </a:lnTo>
                  <a:lnTo>
                    <a:pt x="843" y="1756"/>
                  </a:lnTo>
                  <a:lnTo>
                    <a:pt x="846" y="1756"/>
                  </a:lnTo>
                  <a:lnTo>
                    <a:pt x="849" y="1755"/>
                  </a:lnTo>
                  <a:lnTo>
                    <a:pt x="851" y="1755"/>
                  </a:lnTo>
                  <a:lnTo>
                    <a:pt x="854" y="1754"/>
                  </a:lnTo>
                  <a:lnTo>
                    <a:pt x="855" y="1753"/>
                  </a:lnTo>
                  <a:lnTo>
                    <a:pt x="858" y="1752"/>
                  </a:lnTo>
                  <a:lnTo>
                    <a:pt x="858" y="1751"/>
                  </a:lnTo>
                  <a:lnTo>
                    <a:pt x="860" y="1747"/>
                  </a:lnTo>
                  <a:lnTo>
                    <a:pt x="860" y="1743"/>
                  </a:lnTo>
                  <a:lnTo>
                    <a:pt x="859" y="1739"/>
                  </a:lnTo>
                  <a:lnTo>
                    <a:pt x="855" y="1734"/>
                  </a:lnTo>
                  <a:lnTo>
                    <a:pt x="852" y="1731"/>
                  </a:lnTo>
                  <a:lnTo>
                    <a:pt x="849" y="1726"/>
                  </a:lnTo>
                  <a:lnTo>
                    <a:pt x="847" y="1722"/>
                  </a:lnTo>
                  <a:lnTo>
                    <a:pt x="846" y="1717"/>
                  </a:lnTo>
                  <a:lnTo>
                    <a:pt x="846" y="1712"/>
                  </a:lnTo>
                  <a:lnTo>
                    <a:pt x="844" y="1706"/>
                  </a:lnTo>
                  <a:lnTo>
                    <a:pt x="844" y="1700"/>
                  </a:lnTo>
                  <a:lnTo>
                    <a:pt x="844" y="1694"/>
                  </a:lnTo>
                  <a:lnTo>
                    <a:pt x="846" y="1688"/>
                  </a:lnTo>
                  <a:lnTo>
                    <a:pt x="847" y="1683"/>
                  </a:lnTo>
                  <a:lnTo>
                    <a:pt x="849" y="1678"/>
                  </a:lnTo>
                  <a:lnTo>
                    <a:pt x="851" y="1672"/>
                  </a:lnTo>
                  <a:lnTo>
                    <a:pt x="855" y="1670"/>
                  </a:lnTo>
                  <a:lnTo>
                    <a:pt x="859" y="1668"/>
                  </a:lnTo>
                  <a:lnTo>
                    <a:pt x="863" y="1667"/>
                  </a:lnTo>
                  <a:lnTo>
                    <a:pt x="869" y="1667"/>
                  </a:lnTo>
                  <a:lnTo>
                    <a:pt x="872" y="1667"/>
                  </a:lnTo>
                  <a:lnTo>
                    <a:pt x="877" y="1668"/>
                  </a:lnTo>
                  <a:lnTo>
                    <a:pt x="881" y="1670"/>
                  </a:lnTo>
                  <a:lnTo>
                    <a:pt x="883" y="1670"/>
                  </a:lnTo>
                  <a:lnTo>
                    <a:pt x="885" y="1670"/>
                  </a:lnTo>
                  <a:lnTo>
                    <a:pt x="888" y="1670"/>
                  </a:lnTo>
                  <a:lnTo>
                    <a:pt x="891" y="1670"/>
                  </a:lnTo>
                  <a:lnTo>
                    <a:pt x="893" y="1670"/>
                  </a:lnTo>
                  <a:lnTo>
                    <a:pt x="895" y="1670"/>
                  </a:lnTo>
                  <a:lnTo>
                    <a:pt x="899" y="1670"/>
                  </a:lnTo>
                  <a:lnTo>
                    <a:pt x="902" y="1672"/>
                  </a:lnTo>
                  <a:lnTo>
                    <a:pt x="906" y="1675"/>
                  </a:lnTo>
                  <a:lnTo>
                    <a:pt x="907" y="1677"/>
                  </a:lnTo>
                  <a:lnTo>
                    <a:pt x="907" y="1678"/>
                  </a:lnTo>
                  <a:lnTo>
                    <a:pt x="907" y="1678"/>
                  </a:lnTo>
                  <a:lnTo>
                    <a:pt x="909" y="1680"/>
                  </a:lnTo>
                  <a:lnTo>
                    <a:pt x="909" y="1681"/>
                  </a:lnTo>
                  <a:lnTo>
                    <a:pt x="909" y="1682"/>
                  </a:lnTo>
                  <a:lnTo>
                    <a:pt x="909" y="1683"/>
                  </a:lnTo>
                  <a:lnTo>
                    <a:pt x="910" y="1684"/>
                  </a:lnTo>
                  <a:lnTo>
                    <a:pt x="911" y="1685"/>
                  </a:lnTo>
                  <a:lnTo>
                    <a:pt x="913" y="1687"/>
                  </a:lnTo>
                  <a:lnTo>
                    <a:pt x="913" y="1688"/>
                  </a:lnTo>
                  <a:lnTo>
                    <a:pt x="914" y="1690"/>
                  </a:lnTo>
                  <a:lnTo>
                    <a:pt x="914" y="1691"/>
                  </a:lnTo>
                  <a:lnTo>
                    <a:pt x="916" y="1693"/>
                  </a:lnTo>
                  <a:lnTo>
                    <a:pt x="917" y="1694"/>
                  </a:lnTo>
                  <a:lnTo>
                    <a:pt x="918" y="1696"/>
                  </a:lnTo>
                  <a:lnTo>
                    <a:pt x="920" y="1699"/>
                  </a:lnTo>
                  <a:lnTo>
                    <a:pt x="920" y="1701"/>
                  </a:lnTo>
                  <a:lnTo>
                    <a:pt x="918" y="1703"/>
                  </a:lnTo>
                  <a:lnTo>
                    <a:pt x="916" y="1704"/>
                  </a:lnTo>
                  <a:lnTo>
                    <a:pt x="914" y="1707"/>
                  </a:lnTo>
                  <a:lnTo>
                    <a:pt x="911" y="1707"/>
                  </a:lnTo>
                  <a:lnTo>
                    <a:pt x="907" y="1708"/>
                  </a:lnTo>
                  <a:lnTo>
                    <a:pt x="903" y="1709"/>
                  </a:lnTo>
                  <a:lnTo>
                    <a:pt x="906" y="1714"/>
                  </a:lnTo>
                  <a:lnTo>
                    <a:pt x="909" y="1718"/>
                  </a:lnTo>
                  <a:lnTo>
                    <a:pt x="910" y="1724"/>
                  </a:lnTo>
                  <a:lnTo>
                    <a:pt x="910" y="1728"/>
                  </a:lnTo>
                  <a:lnTo>
                    <a:pt x="910" y="1733"/>
                  </a:lnTo>
                  <a:lnTo>
                    <a:pt x="910" y="1739"/>
                  </a:lnTo>
                  <a:lnTo>
                    <a:pt x="910" y="1744"/>
                  </a:lnTo>
                  <a:lnTo>
                    <a:pt x="910" y="1749"/>
                  </a:lnTo>
                  <a:lnTo>
                    <a:pt x="910" y="1751"/>
                  </a:lnTo>
                  <a:lnTo>
                    <a:pt x="911" y="1753"/>
                  </a:lnTo>
                  <a:lnTo>
                    <a:pt x="913" y="1754"/>
                  </a:lnTo>
                  <a:lnTo>
                    <a:pt x="914" y="1755"/>
                  </a:lnTo>
                  <a:lnTo>
                    <a:pt x="916" y="1756"/>
                  </a:lnTo>
                  <a:lnTo>
                    <a:pt x="918" y="1756"/>
                  </a:lnTo>
                  <a:lnTo>
                    <a:pt x="921" y="1756"/>
                  </a:lnTo>
                  <a:lnTo>
                    <a:pt x="924" y="1756"/>
                  </a:lnTo>
                  <a:lnTo>
                    <a:pt x="925" y="1756"/>
                  </a:lnTo>
                  <a:lnTo>
                    <a:pt x="925" y="1757"/>
                  </a:lnTo>
                  <a:lnTo>
                    <a:pt x="927" y="1758"/>
                  </a:lnTo>
                  <a:lnTo>
                    <a:pt x="927" y="1759"/>
                  </a:lnTo>
                  <a:lnTo>
                    <a:pt x="928" y="1759"/>
                  </a:lnTo>
                  <a:lnTo>
                    <a:pt x="929" y="1760"/>
                  </a:lnTo>
                  <a:lnTo>
                    <a:pt x="929" y="1761"/>
                  </a:lnTo>
                  <a:lnTo>
                    <a:pt x="929" y="1762"/>
                  </a:lnTo>
                  <a:lnTo>
                    <a:pt x="933" y="1763"/>
                  </a:lnTo>
                  <a:lnTo>
                    <a:pt x="936" y="1764"/>
                  </a:lnTo>
                  <a:lnTo>
                    <a:pt x="942" y="1764"/>
                  </a:lnTo>
                  <a:lnTo>
                    <a:pt x="946" y="1764"/>
                  </a:lnTo>
                  <a:lnTo>
                    <a:pt x="949" y="1765"/>
                  </a:lnTo>
                  <a:lnTo>
                    <a:pt x="953" y="1767"/>
                  </a:lnTo>
                  <a:lnTo>
                    <a:pt x="955" y="1768"/>
                  </a:lnTo>
                  <a:lnTo>
                    <a:pt x="960" y="1770"/>
                  </a:lnTo>
                  <a:lnTo>
                    <a:pt x="961" y="1770"/>
                  </a:lnTo>
                  <a:lnTo>
                    <a:pt x="962" y="1770"/>
                  </a:lnTo>
                  <a:lnTo>
                    <a:pt x="964" y="1770"/>
                  </a:lnTo>
                  <a:lnTo>
                    <a:pt x="965" y="1770"/>
                  </a:lnTo>
                  <a:lnTo>
                    <a:pt x="966" y="1770"/>
                  </a:lnTo>
                  <a:lnTo>
                    <a:pt x="968" y="1772"/>
                  </a:lnTo>
                  <a:lnTo>
                    <a:pt x="971" y="1772"/>
                  </a:lnTo>
                  <a:lnTo>
                    <a:pt x="972" y="1774"/>
                  </a:lnTo>
                  <a:lnTo>
                    <a:pt x="975" y="1775"/>
                  </a:lnTo>
                  <a:lnTo>
                    <a:pt x="976" y="1778"/>
                  </a:lnTo>
                  <a:lnTo>
                    <a:pt x="979" y="1778"/>
                  </a:lnTo>
                  <a:lnTo>
                    <a:pt x="979" y="1780"/>
                  </a:lnTo>
                  <a:lnTo>
                    <a:pt x="981" y="1781"/>
                  </a:lnTo>
                  <a:lnTo>
                    <a:pt x="984" y="1782"/>
                  </a:lnTo>
                  <a:lnTo>
                    <a:pt x="985" y="1783"/>
                  </a:lnTo>
                  <a:lnTo>
                    <a:pt x="989" y="1783"/>
                  </a:lnTo>
                  <a:lnTo>
                    <a:pt x="990" y="1783"/>
                  </a:lnTo>
                  <a:lnTo>
                    <a:pt x="994" y="1783"/>
                  </a:lnTo>
                  <a:lnTo>
                    <a:pt x="996" y="1783"/>
                  </a:lnTo>
                  <a:lnTo>
                    <a:pt x="999" y="1784"/>
                  </a:lnTo>
                  <a:lnTo>
                    <a:pt x="1001" y="1785"/>
                  </a:lnTo>
                  <a:lnTo>
                    <a:pt x="1006" y="1788"/>
                  </a:lnTo>
                  <a:lnTo>
                    <a:pt x="1012" y="1792"/>
                  </a:lnTo>
                  <a:lnTo>
                    <a:pt x="1018" y="1796"/>
                  </a:lnTo>
                  <a:lnTo>
                    <a:pt x="1023" y="1799"/>
                  </a:lnTo>
                  <a:lnTo>
                    <a:pt x="1031" y="1802"/>
                  </a:lnTo>
                  <a:lnTo>
                    <a:pt x="1036" y="1805"/>
                  </a:lnTo>
                  <a:lnTo>
                    <a:pt x="1043" y="1808"/>
                  </a:lnTo>
                  <a:lnTo>
                    <a:pt x="1049" y="1811"/>
                  </a:lnTo>
                  <a:lnTo>
                    <a:pt x="1054" y="1812"/>
                  </a:lnTo>
                  <a:lnTo>
                    <a:pt x="1058" y="1814"/>
                  </a:lnTo>
                  <a:lnTo>
                    <a:pt x="1064" y="1815"/>
                  </a:lnTo>
                  <a:lnTo>
                    <a:pt x="1068" y="1816"/>
                  </a:lnTo>
                  <a:lnTo>
                    <a:pt x="1073" y="1817"/>
                  </a:lnTo>
                  <a:lnTo>
                    <a:pt x="1078" y="1817"/>
                  </a:lnTo>
                  <a:lnTo>
                    <a:pt x="1084" y="1817"/>
                  </a:lnTo>
                  <a:lnTo>
                    <a:pt x="1089" y="1817"/>
                  </a:lnTo>
                  <a:lnTo>
                    <a:pt x="1089" y="1815"/>
                  </a:lnTo>
                  <a:lnTo>
                    <a:pt x="1089" y="1815"/>
                  </a:lnTo>
                  <a:lnTo>
                    <a:pt x="1089" y="1814"/>
                  </a:lnTo>
                  <a:lnTo>
                    <a:pt x="1089" y="1813"/>
                  </a:lnTo>
                  <a:lnTo>
                    <a:pt x="1090" y="1812"/>
                  </a:lnTo>
                  <a:lnTo>
                    <a:pt x="1091" y="1812"/>
                  </a:lnTo>
                  <a:lnTo>
                    <a:pt x="1091" y="1811"/>
                  </a:lnTo>
                  <a:lnTo>
                    <a:pt x="1091" y="1810"/>
                  </a:lnTo>
                  <a:lnTo>
                    <a:pt x="1093" y="1810"/>
                  </a:lnTo>
                  <a:lnTo>
                    <a:pt x="1094" y="1810"/>
                  </a:lnTo>
                  <a:lnTo>
                    <a:pt x="1095" y="1810"/>
                  </a:lnTo>
                  <a:lnTo>
                    <a:pt x="1097" y="1810"/>
                  </a:lnTo>
                  <a:lnTo>
                    <a:pt x="1095" y="1804"/>
                  </a:lnTo>
                  <a:lnTo>
                    <a:pt x="1091" y="1801"/>
                  </a:lnTo>
                  <a:lnTo>
                    <a:pt x="1084" y="1798"/>
                  </a:lnTo>
                  <a:lnTo>
                    <a:pt x="1076" y="1796"/>
                  </a:lnTo>
                  <a:lnTo>
                    <a:pt x="1067" y="1794"/>
                  </a:lnTo>
                  <a:lnTo>
                    <a:pt x="1058" y="1792"/>
                  </a:lnTo>
                  <a:lnTo>
                    <a:pt x="1051" y="1789"/>
                  </a:lnTo>
                  <a:lnTo>
                    <a:pt x="1043" y="1786"/>
                  </a:lnTo>
                  <a:lnTo>
                    <a:pt x="1043" y="1784"/>
                  </a:lnTo>
                  <a:lnTo>
                    <a:pt x="1042" y="1782"/>
                  </a:lnTo>
                  <a:lnTo>
                    <a:pt x="1040" y="1780"/>
                  </a:lnTo>
                  <a:lnTo>
                    <a:pt x="1040" y="1778"/>
                  </a:lnTo>
                  <a:lnTo>
                    <a:pt x="1040" y="1776"/>
                  </a:lnTo>
                  <a:lnTo>
                    <a:pt x="1039" y="1774"/>
                  </a:lnTo>
                  <a:lnTo>
                    <a:pt x="1038" y="1772"/>
                  </a:lnTo>
                  <a:lnTo>
                    <a:pt x="1036" y="1771"/>
                  </a:lnTo>
                  <a:lnTo>
                    <a:pt x="1034" y="1769"/>
                  </a:lnTo>
                  <a:lnTo>
                    <a:pt x="1031" y="1767"/>
                  </a:lnTo>
                  <a:lnTo>
                    <a:pt x="1028" y="1764"/>
                  </a:lnTo>
                  <a:lnTo>
                    <a:pt x="1025" y="1763"/>
                  </a:lnTo>
                  <a:lnTo>
                    <a:pt x="1022" y="1761"/>
                  </a:lnTo>
                  <a:lnTo>
                    <a:pt x="1020" y="1759"/>
                  </a:lnTo>
                  <a:lnTo>
                    <a:pt x="1016" y="1756"/>
                  </a:lnTo>
                  <a:lnTo>
                    <a:pt x="1014" y="1754"/>
                  </a:lnTo>
                  <a:lnTo>
                    <a:pt x="1014" y="1753"/>
                  </a:lnTo>
                  <a:lnTo>
                    <a:pt x="1013" y="1751"/>
                  </a:lnTo>
                  <a:lnTo>
                    <a:pt x="1013" y="1750"/>
                  </a:lnTo>
                  <a:lnTo>
                    <a:pt x="1014" y="1748"/>
                  </a:lnTo>
                  <a:lnTo>
                    <a:pt x="1014" y="1747"/>
                  </a:lnTo>
                  <a:lnTo>
                    <a:pt x="1016" y="1746"/>
                  </a:lnTo>
                  <a:lnTo>
                    <a:pt x="1016" y="1744"/>
                  </a:lnTo>
                  <a:lnTo>
                    <a:pt x="1018" y="1743"/>
                  </a:lnTo>
                  <a:lnTo>
                    <a:pt x="1020" y="1740"/>
                  </a:lnTo>
                  <a:lnTo>
                    <a:pt x="1020" y="1736"/>
                  </a:lnTo>
                  <a:lnTo>
                    <a:pt x="1020" y="1733"/>
                  </a:lnTo>
                  <a:lnTo>
                    <a:pt x="1018" y="1729"/>
                  </a:lnTo>
                  <a:lnTo>
                    <a:pt x="1016" y="1725"/>
                  </a:lnTo>
                  <a:lnTo>
                    <a:pt x="1014" y="1722"/>
                  </a:lnTo>
                  <a:lnTo>
                    <a:pt x="1012" y="1718"/>
                  </a:lnTo>
                  <a:lnTo>
                    <a:pt x="1010" y="1715"/>
                  </a:lnTo>
                  <a:lnTo>
                    <a:pt x="1009" y="1714"/>
                  </a:lnTo>
                  <a:lnTo>
                    <a:pt x="1009" y="1713"/>
                  </a:lnTo>
                  <a:lnTo>
                    <a:pt x="1007" y="1712"/>
                  </a:lnTo>
                  <a:lnTo>
                    <a:pt x="1007" y="1710"/>
                  </a:lnTo>
                  <a:lnTo>
                    <a:pt x="1005" y="1709"/>
                  </a:lnTo>
                  <a:lnTo>
                    <a:pt x="1003" y="1709"/>
                  </a:lnTo>
                  <a:lnTo>
                    <a:pt x="1001" y="1709"/>
                  </a:lnTo>
                  <a:lnTo>
                    <a:pt x="999" y="1709"/>
                  </a:lnTo>
                  <a:lnTo>
                    <a:pt x="998" y="1708"/>
                  </a:lnTo>
                  <a:lnTo>
                    <a:pt x="998" y="1707"/>
                  </a:lnTo>
                  <a:lnTo>
                    <a:pt x="996" y="1707"/>
                  </a:lnTo>
                  <a:lnTo>
                    <a:pt x="995" y="1705"/>
                  </a:lnTo>
                  <a:lnTo>
                    <a:pt x="994" y="1704"/>
                  </a:lnTo>
                  <a:lnTo>
                    <a:pt x="994" y="1703"/>
                  </a:lnTo>
                  <a:lnTo>
                    <a:pt x="994" y="1701"/>
                  </a:lnTo>
                  <a:lnTo>
                    <a:pt x="994" y="1702"/>
                  </a:lnTo>
                  <a:lnTo>
                    <a:pt x="994" y="1703"/>
                  </a:lnTo>
                  <a:lnTo>
                    <a:pt x="991" y="1702"/>
                  </a:lnTo>
                  <a:lnTo>
                    <a:pt x="990" y="1701"/>
                  </a:lnTo>
                  <a:lnTo>
                    <a:pt x="989" y="1701"/>
                  </a:lnTo>
                  <a:lnTo>
                    <a:pt x="989" y="1700"/>
                  </a:lnTo>
                  <a:lnTo>
                    <a:pt x="989" y="1699"/>
                  </a:lnTo>
                  <a:lnTo>
                    <a:pt x="989" y="1698"/>
                  </a:lnTo>
                  <a:lnTo>
                    <a:pt x="990" y="1697"/>
                  </a:lnTo>
                  <a:lnTo>
                    <a:pt x="991" y="1696"/>
                  </a:lnTo>
                  <a:lnTo>
                    <a:pt x="994" y="1696"/>
                  </a:lnTo>
                  <a:lnTo>
                    <a:pt x="996" y="1695"/>
                  </a:lnTo>
                  <a:lnTo>
                    <a:pt x="1000" y="1695"/>
                  </a:lnTo>
                  <a:lnTo>
                    <a:pt x="1001" y="1694"/>
                  </a:lnTo>
                  <a:lnTo>
                    <a:pt x="1003" y="1693"/>
                  </a:lnTo>
                  <a:lnTo>
                    <a:pt x="1005" y="1693"/>
                  </a:lnTo>
                  <a:lnTo>
                    <a:pt x="1005" y="1691"/>
                  </a:lnTo>
                  <a:lnTo>
                    <a:pt x="1005" y="1689"/>
                  </a:lnTo>
                  <a:lnTo>
                    <a:pt x="1003" y="1688"/>
                  </a:lnTo>
                  <a:lnTo>
                    <a:pt x="1001" y="1687"/>
                  </a:lnTo>
                  <a:lnTo>
                    <a:pt x="1000" y="1686"/>
                  </a:lnTo>
                  <a:lnTo>
                    <a:pt x="996" y="1685"/>
                  </a:lnTo>
                  <a:lnTo>
                    <a:pt x="994" y="1685"/>
                  </a:lnTo>
                  <a:lnTo>
                    <a:pt x="991" y="1686"/>
                  </a:lnTo>
                  <a:lnTo>
                    <a:pt x="989" y="1687"/>
                  </a:lnTo>
                  <a:lnTo>
                    <a:pt x="987" y="1688"/>
                  </a:lnTo>
                  <a:lnTo>
                    <a:pt x="987" y="1688"/>
                  </a:lnTo>
                  <a:lnTo>
                    <a:pt x="985" y="1689"/>
                  </a:lnTo>
                  <a:lnTo>
                    <a:pt x="984" y="1690"/>
                  </a:lnTo>
                  <a:lnTo>
                    <a:pt x="984" y="1691"/>
                  </a:lnTo>
                  <a:lnTo>
                    <a:pt x="983" y="1691"/>
                  </a:lnTo>
                  <a:lnTo>
                    <a:pt x="983" y="1693"/>
                  </a:lnTo>
                  <a:lnTo>
                    <a:pt x="983" y="1693"/>
                  </a:lnTo>
                  <a:lnTo>
                    <a:pt x="984" y="1693"/>
                  </a:lnTo>
                  <a:lnTo>
                    <a:pt x="979" y="1693"/>
                  </a:lnTo>
                  <a:lnTo>
                    <a:pt x="972" y="1693"/>
                  </a:lnTo>
                  <a:lnTo>
                    <a:pt x="968" y="1691"/>
                  </a:lnTo>
                  <a:lnTo>
                    <a:pt x="962" y="1689"/>
                  </a:lnTo>
                  <a:lnTo>
                    <a:pt x="957" y="1687"/>
                  </a:lnTo>
                  <a:lnTo>
                    <a:pt x="954" y="1685"/>
                  </a:lnTo>
                  <a:lnTo>
                    <a:pt x="949" y="1683"/>
                  </a:lnTo>
                  <a:lnTo>
                    <a:pt x="944" y="1681"/>
                  </a:lnTo>
                  <a:lnTo>
                    <a:pt x="942" y="1680"/>
                  </a:lnTo>
                  <a:lnTo>
                    <a:pt x="942" y="1678"/>
                  </a:lnTo>
                  <a:lnTo>
                    <a:pt x="942" y="1677"/>
                  </a:lnTo>
                  <a:lnTo>
                    <a:pt x="942" y="1675"/>
                  </a:lnTo>
                  <a:lnTo>
                    <a:pt x="942" y="1673"/>
                  </a:lnTo>
                  <a:lnTo>
                    <a:pt x="942" y="1672"/>
                  </a:lnTo>
                  <a:lnTo>
                    <a:pt x="940" y="1670"/>
                  </a:lnTo>
                  <a:lnTo>
                    <a:pt x="939" y="1669"/>
                  </a:lnTo>
                  <a:lnTo>
                    <a:pt x="942" y="1667"/>
                  </a:lnTo>
                  <a:lnTo>
                    <a:pt x="943" y="1666"/>
                  </a:lnTo>
                  <a:lnTo>
                    <a:pt x="944" y="1664"/>
                  </a:lnTo>
                  <a:lnTo>
                    <a:pt x="946" y="1662"/>
                  </a:lnTo>
                  <a:lnTo>
                    <a:pt x="946" y="1662"/>
                  </a:lnTo>
                  <a:lnTo>
                    <a:pt x="946" y="1659"/>
                  </a:lnTo>
                  <a:lnTo>
                    <a:pt x="947" y="1658"/>
                  </a:lnTo>
                  <a:lnTo>
                    <a:pt x="949" y="1656"/>
                  </a:lnTo>
                  <a:lnTo>
                    <a:pt x="950" y="1655"/>
                  </a:lnTo>
                  <a:lnTo>
                    <a:pt x="951" y="1654"/>
                  </a:lnTo>
                  <a:lnTo>
                    <a:pt x="953" y="1654"/>
                  </a:lnTo>
                  <a:lnTo>
                    <a:pt x="954" y="1654"/>
                  </a:lnTo>
                  <a:lnTo>
                    <a:pt x="954" y="1654"/>
                  </a:lnTo>
                  <a:lnTo>
                    <a:pt x="955" y="1653"/>
                  </a:lnTo>
                  <a:lnTo>
                    <a:pt x="957" y="1652"/>
                  </a:lnTo>
                  <a:lnTo>
                    <a:pt x="957" y="1650"/>
                  </a:lnTo>
                  <a:lnTo>
                    <a:pt x="957" y="1648"/>
                  </a:lnTo>
                  <a:lnTo>
                    <a:pt x="958" y="1646"/>
                  </a:lnTo>
                  <a:lnTo>
                    <a:pt x="957" y="1643"/>
                  </a:lnTo>
                  <a:lnTo>
                    <a:pt x="957" y="1641"/>
                  </a:lnTo>
                  <a:lnTo>
                    <a:pt x="954" y="1639"/>
                  </a:lnTo>
                  <a:lnTo>
                    <a:pt x="950" y="1638"/>
                  </a:lnTo>
                  <a:lnTo>
                    <a:pt x="946" y="1637"/>
                  </a:lnTo>
                  <a:lnTo>
                    <a:pt x="947" y="1637"/>
                  </a:lnTo>
                  <a:lnTo>
                    <a:pt x="949" y="1637"/>
                  </a:lnTo>
                  <a:lnTo>
                    <a:pt x="949" y="1638"/>
                  </a:lnTo>
                  <a:lnTo>
                    <a:pt x="949" y="1638"/>
                  </a:lnTo>
                  <a:lnTo>
                    <a:pt x="944" y="1638"/>
                  </a:lnTo>
                  <a:lnTo>
                    <a:pt x="939" y="1638"/>
                  </a:lnTo>
                  <a:lnTo>
                    <a:pt x="935" y="1638"/>
                  </a:lnTo>
                  <a:lnTo>
                    <a:pt x="929" y="1637"/>
                  </a:lnTo>
                  <a:lnTo>
                    <a:pt x="925" y="1636"/>
                  </a:lnTo>
                  <a:lnTo>
                    <a:pt x="921" y="1634"/>
                  </a:lnTo>
                  <a:lnTo>
                    <a:pt x="918" y="1632"/>
                  </a:lnTo>
                  <a:lnTo>
                    <a:pt x="916" y="1630"/>
                  </a:lnTo>
                  <a:lnTo>
                    <a:pt x="914" y="1628"/>
                  </a:lnTo>
                  <a:lnTo>
                    <a:pt x="913" y="1627"/>
                  </a:lnTo>
                  <a:lnTo>
                    <a:pt x="911" y="1624"/>
                  </a:lnTo>
                  <a:lnTo>
                    <a:pt x="910" y="1622"/>
                  </a:lnTo>
                  <a:lnTo>
                    <a:pt x="910" y="1621"/>
                  </a:lnTo>
                  <a:lnTo>
                    <a:pt x="909" y="1618"/>
                  </a:lnTo>
                  <a:lnTo>
                    <a:pt x="910" y="1616"/>
                  </a:lnTo>
                  <a:lnTo>
                    <a:pt x="910" y="1615"/>
                  </a:lnTo>
                  <a:lnTo>
                    <a:pt x="911" y="1614"/>
                  </a:lnTo>
                  <a:lnTo>
                    <a:pt x="913" y="1614"/>
                  </a:lnTo>
                  <a:lnTo>
                    <a:pt x="914" y="1614"/>
                  </a:lnTo>
                  <a:lnTo>
                    <a:pt x="916" y="1614"/>
                  </a:lnTo>
                  <a:lnTo>
                    <a:pt x="920" y="1614"/>
                  </a:lnTo>
                  <a:lnTo>
                    <a:pt x="921" y="1614"/>
                  </a:lnTo>
                  <a:lnTo>
                    <a:pt x="924" y="1615"/>
                  </a:lnTo>
                  <a:lnTo>
                    <a:pt x="927" y="1615"/>
                  </a:lnTo>
                  <a:lnTo>
                    <a:pt x="928" y="1615"/>
                  </a:lnTo>
                  <a:lnTo>
                    <a:pt x="929" y="1614"/>
                  </a:lnTo>
                  <a:lnTo>
                    <a:pt x="929" y="1614"/>
                  </a:lnTo>
                  <a:lnTo>
                    <a:pt x="931" y="1613"/>
                  </a:lnTo>
                  <a:lnTo>
                    <a:pt x="932" y="1611"/>
                  </a:lnTo>
                  <a:lnTo>
                    <a:pt x="933" y="1610"/>
                  </a:lnTo>
                  <a:lnTo>
                    <a:pt x="935" y="1608"/>
                  </a:lnTo>
                  <a:lnTo>
                    <a:pt x="936" y="1604"/>
                  </a:lnTo>
                  <a:lnTo>
                    <a:pt x="936" y="1603"/>
                  </a:lnTo>
                  <a:lnTo>
                    <a:pt x="936" y="1602"/>
                  </a:lnTo>
                  <a:lnTo>
                    <a:pt x="936" y="1601"/>
                  </a:lnTo>
                  <a:lnTo>
                    <a:pt x="936" y="1601"/>
                  </a:lnTo>
                  <a:lnTo>
                    <a:pt x="936" y="1600"/>
                  </a:lnTo>
                  <a:lnTo>
                    <a:pt x="936" y="1599"/>
                  </a:lnTo>
                  <a:lnTo>
                    <a:pt x="936" y="1599"/>
                  </a:lnTo>
                  <a:lnTo>
                    <a:pt x="936" y="1599"/>
                  </a:lnTo>
                  <a:lnTo>
                    <a:pt x="939" y="1598"/>
                  </a:lnTo>
                  <a:lnTo>
                    <a:pt x="943" y="1598"/>
                  </a:lnTo>
                  <a:lnTo>
                    <a:pt x="946" y="1598"/>
                  </a:lnTo>
                  <a:lnTo>
                    <a:pt x="949" y="1599"/>
                  </a:lnTo>
                  <a:lnTo>
                    <a:pt x="951" y="1599"/>
                  </a:lnTo>
                  <a:lnTo>
                    <a:pt x="955" y="1600"/>
                  </a:lnTo>
                  <a:lnTo>
                    <a:pt x="957" y="1601"/>
                  </a:lnTo>
                  <a:lnTo>
                    <a:pt x="960" y="1599"/>
                  </a:lnTo>
                  <a:lnTo>
                    <a:pt x="964" y="1598"/>
                  </a:lnTo>
                  <a:lnTo>
                    <a:pt x="968" y="1595"/>
                  </a:lnTo>
                  <a:lnTo>
                    <a:pt x="971" y="1593"/>
                  </a:lnTo>
                  <a:lnTo>
                    <a:pt x="975" y="1591"/>
                  </a:lnTo>
                  <a:lnTo>
                    <a:pt x="979" y="1588"/>
                  </a:lnTo>
                  <a:lnTo>
                    <a:pt x="980" y="1585"/>
                  </a:lnTo>
                  <a:lnTo>
                    <a:pt x="983" y="1583"/>
                  </a:lnTo>
                  <a:lnTo>
                    <a:pt x="985" y="1580"/>
                  </a:lnTo>
                  <a:lnTo>
                    <a:pt x="987" y="1579"/>
                  </a:lnTo>
                  <a:lnTo>
                    <a:pt x="988" y="1579"/>
                  </a:lnTo>
                  <a:lnTo>
                    <a:pt x="989" y="1578"/>
                  </a:lnTo>
                  <a:lnTo>
                    <a:pt x="990" y="1577"/>
                  </a:lnTo>
                  <a:lnTo>
                    <a:pt x="991" y="1577"/>
                  </a:lnTo>
                  <a:lnTo>
                    <a:pt x="992" y="1577"/>
                  </a:lnTo>
                  <a:lnTo>
                    <a:pt x="994" y="1577"/>
                  </a:lnTo>
                  <a:lnTo>
                    <a:pt x="998" y="1578"/>
                  </a:lnTo>
                  <a:lnTo>
                    <a:pt x="1002" y="1580"/>
                  </a:lnTo>
                  <a:lnTo>
                    <a:pt x="1006" y="1582"/>
                  </a:lnTo>
                  <a:lnTo>
                    <a:pt x="1011" y="1583"/>
                  </a:lnTo>
                  <a:lnTo>
                    <a:pt x="1014" y="1585"/>
                  </a:lnTo>
                  <a:lnTo>
                    <a:pt x="1018" y="1587"/>
                  </a:lnTo>
                  <a:lnTo>
                    <a:pt x="1023" y="1588"/>
                  </a:lnTo>
                  <a:lnTo>
                    <a:pt x="1028" y="1587"/>
                  </a:lnTo>
                  <a:lnTo>
                    <a:pt x="1032" y="1585"/>
                  </a:lnTo>
                  <a:lnTo>
                    <a:pt x="1035" y="1585"/>
                  </a:lnTo>
                  <a:lnTo>
                    <a:pt x="1039" y="1583"/>
                  </a:lnTo>
                  <a:lnTo>
                    <a:pt x="1042" y="1582"/>
                  </a:lnTo>
                  <a:lnTo>
                    <a:pt x="1045" y="1581"/>
                  </a:lnTo>
                  <a:lnTo>
                    <a:pt x="1047" y="1580"/>
                  </a:lnTo>
                  <a:lnTo>
                    <a:pt x="1051" y="1579"/>
                  </a:lnTo>
                  <a:lnTo>
                    <a:pt x="1054" y="1578"/>
                  </a:lnTo>
                  <a:lnTo>
                    <a:pt x="1058" y="1577"/>
                  </a:lnTo>
                  <a:lnTo>
                    <a:pt x="1062" y="1577"/>
                  </a:lnTo>
                  <a:lnTo>
                    <a:pt x="1067" y="1576"/>
                  </a:lnTo>
                  <a:lnTo>
                    <a:pt x="1073" y="1575"/>
                  </a:lnTo>
                  <a:lnTo>
                    <a:pt x="1079" y="1575"/>
                  </a:lnTo>
                  <a:lnTo>
                    <a:pt x="1086" y="1575"/>
                  </a:lnTo>
                  <a:lnTo>
                    <a:pt x="1093" y="1575"/>
                  </a:lnTo>
                  <a:lnTo>
                    <a:pt x="1102" y="1575"/>
                  </a:lnTo>
                  <a:lnTo>
                    <a:pt x="1104" y="1575"/>
                  </a:lnTo>
                  <a:lnTo>
                    <a:pt x="1106" y="1575"/>
                  </a:lnTo>
                  <a:lnTo>
                    <a:pt x="1108" y="1576"/>
                  </a:lnTo>
                  <a:lnTo>
                    <a:pt x="1110" y="1576"/>
                  </a:lnTo>
                  <a:lnTo>
                    <a:pt x="1113" y="1577"/>
                  </a:lnTo>
                  <a:lnTo>
                    <a:pt x="1114" y="1577"/>
                  </a:lnTo>
                  <a:lnTo>
                    <a:pt x="1117" y="1577"/>
                  </a:lnTo>
                  <a:lnTo>
                    <a:pt x="1118" y="1577"/>
                  </a:lnTo>
                  <a:lnTo>
                    <a:pt x="1120" y="1577"/>
                  </a:lnTo>
                  <a:lnTo>
                    <a:pt x="1121" y="1577"/>
                  </a:lnTo>
                  <a:lnTo>
                    <a:pt x="1124" y="1577"/>
                  </a:lnTo>
                  <a:lnTo>
                    <a:pt x="1125" y="1577"/>
                  </a:lnTo>
                  <a:lnTo>
                    <a:pt x="1127" y="1577"/>
                  </a:lnTo>
                  <a:lnTo>
                    <a:pt x="1128" y="1577"/>
                  </a:lnTo>
                  <a:lnTo>
                    <a:pt x="1129" y="1577"/>
                  </a:lnTo>
                  <a:lnTo>
                    <a:pt x="1131" y="1577"/>
                  </a:lnTo>
                  <a:lnTo>
                    <a:pt x="1132" y="1578"/>
                  </a:lnTo>
                  <a:lnTo>
                    <a:pt x="1132" y="1579"/>
                  </a:lnTo>
                  <a:lnTo>
                    <a:pt x="1134" y="1579"/>
                  </a:lnTo>
                  <a:lnTo>
                    <a:pt x="1135" y="1580"/>
                  </a:lnTo>
                  <a:lnTo>
                    <a:pt x="1136" y="1580"/>
                  </a:lnTo>
                  <a:lnTo>
                    <a:pt x="1138" y="1581"/>
                  </a:lnTo>
                  <a:lnTo>
                    <a:pt x="1139" y="1581"/>
                  </a:lnTo>
                  <a:lnTo>
                    <a:pt x="1147" y="1582"/>
                  </a:lnTo>
                  <a:lnTo>
                    <a:pt x="1149" y="1583"/>
                  </a:lnTo>
                  <a:lnTo>
                    <a:pt x="1151" y="1583"/>
                  </a:lnTo>
                  <a:lnTo>
                    <a:pt x="1153" y="1583"/>
                  </a:lnTo>
                  <a:lnTo>
                    <a:pt x="1156" y="1583"/>
                  </a:lnTo>
                  <a:lnTo>
                    <a:pt x="1158" y="1583"/>
                  </a:lnTo>
                  <a:lnTo>
                    <a:pt x="1160" y="1583"/>
                  </a:lnTo>
                  <a:lnTo>
                    <a:pt x="1162" y="1583"/>
                  </a:lnTo>
                  <a:lnTo>
                    <a:pt x="1165" y="1583"/>
                  </a:lnTo>
                  <a:lnTo>
                    <a:pt x="1165" y="1583"/>
                  </a:lnTo>
                  <a:lnTo>
                    <a:pt x="1167" y="1583"/>
                  </a:lnTo>
                  <a:lnTo>
                    <a:pt x="1168" y="1583"/>
                  </a:lnTo>
                  <a:lnTo>
                    <a:pt x="1169" y="1584"/>
                  </a:lnTo>
                  <a:lnTo>
                    <a:pt x="1171" y="1585"/>
                  </a:lnTo>
                  <a:lnTo>
                    <a:pt x="1172" y="1585"/>
                  </a:lnTo>
                  <a:lnTo>
                    <a:pt x="1174" y="1585"/>
                  </a:lnTo>
                  <a:lnTo>
                    <a:pt x="1175" y="1586"/>
                  </a:lnTo>
                  <a:lnTo>
                    <a:pt x="1178" y="1586"/>
                  </a:lnTo>
                  <a:lnTo>
                    <a:pt x="1179" y="1586"/>
                  </a:lnTo>
                  <a:lnTo>
                    <a:pt x="1182" y="1586"/>
                  </a:lnTo>
                  <a:lnTo>
                    <a:pt x="1183" y="1586"/>
                  </a:lnTo>
                  <a:lnTo>
                    <a:pt x="1185" y="1586"/>
                  </a:lnTo>
                  <a:lnTo>
                    <a:pt x="1187" y="1586"/>
                  </a:lnTo>
                  <a:lnTo>
                    <a:pt x="1189" y="1587"/>
                  </a:lnTo>
                  <a:lnTo>
                    <a:pt x="1190" y="1587"/>
                  </a:lnTo>
                  <a:lnTo>
                    <a:pt x="1191" y="1588"/>
                  </a:lnTo>
                  <a:lnTo>
                    <a:pt x="1193" y="1588"/>
                  </a:lnTo>
                  <a:lnTo>
                    <a:pt x="1194" y="1588"/>
                  </a:lnTo>
                  <a:lnTo>
                    <a:pt x="1196" y="1589"/>
                  </a:lnTo>
                  <a:lnTo>
                    <a:pt x="1197" y="1589"/>
                  </a:lnTo>
                  <a:lnTo>
                    <a:pt x="1198" y="1590"/>
                  </a:lnTo>
                  <a:lnTo>
                    <a:pt x="1201" y="1590"/>
                  </a:lnTo>
                  <a:lnTo>
                    <a:pt x="1202" y="1591"/>
                  </a:lnTo>
                  <a:lnTo>
                    <a:pt x="1205" y="1591"/>
                  </a:lnTo>
                  <a:lnTo>
                    <a:pt x="1207" y="1591"/>
                  </a:lnTo>
                  <a:lnTo>
                    <a:pt x="1208" y="1591"/>
                  </a:lnTo>
                  <a:lnTo>
                    <a:pt x="1211" y="1591"/>
                  </a:lnTo>
                  <a:lnTo>
                    <a:pt x="1213" y="1592"/>
                  </a:lnTo>
                  <a:lnTo>
                    <a:pt x="1215" y="1592"/>
                  </a:lnTo>
                  <a:lnTo>
                    <a:pt x="1218" y="1591"/>
                  </a:lnTo>
                  <a:lnTo>
                    <a:pt x="1220" y="1591"/>
                  </a:lnTo>
                  <a:lnTo>
                    <a:pt x="1222" y="1591"/>
                  </a:lnTo>
                  <a:lnTo>
                    <a:pt x="1223" y="1591"/>
                  </a:lnTo>
                  <a:lnTo>
                    <a:pt x="1224" y="1591"/>
                  </a:lnTo>
                  <a:lnTo>
                    <a:pt x="1226" y="1591"/>
                  </a:lnTo>
                  <a:lnTo>
                    <a:pt x="1226" y="1591"/>
                  </a:lnTo>
                  <a:lnTo>
                    <a:pt x="1227" y="1591"/>
                  </a:lnTo>
                  <a:lnTo>
                    <a:pt x="1229" y="1591"/>
                  </a:lnTo>
                  <a:lnTo>
                    <a:pt x="1230" y="1591"/>
                  </a:lnTo>
                  <a:lnTo>
                    <a:pt x="1231" y="1591"/>
                  </a:lnTo>
                  <a:lnTo>
                    <a:pt x="1233" y="1591"/>
                  </a:lnTo>
                  <a:lnTo>
                    <a:pt x="1234" y="1591"/>
                  </a:lnTo>
                  <a:lnTo>
                    <a:pt x="1235" y="1591"/>
                  </a:lnTo>
                  <a:lnTo>
                    <a:pt x="1237" y="1591"/>
                  </a:lnTo>
                  <a:lnTo>
                    <a:pt x="1237" y="1592"/>
                  </a:lnTo>
                  <a:lnTo>
                    <a:pt x="1238" y="1593"/>
                  </a:lnTo>
                  <a:lnTo>
                    <a:pt x="1239" y="1593"/>
                  </a:lnTo>
                  <a:lnTo>
                    <a:pt x="1242" y="1594"/>
                  </a:lnTo>
                  <a:lnTo>
                    <a:pt x="1243" y="1595"/>
                  </a:lnTo>
                  <a:lnTo>
                    <a:pt x="1245" y="1595"/>
                  </a:lnTo>
                  <a:lnTo>
                    <a:pt x="1247" y="1596"/>
                  </a:lnTo>
                  <a:lnTo>
                    <a:pt x="1249" y="1596"/>
                  </a:lnTo>
                  <a:lnTo>
                    <a:pt x="1247" y="1596"/>
                  </a:lnTo>
                  <a:lnTo>
                    <a:pt x="1246" y="1596"/>
                  </a:lnTo>
                  <a:lnTo>
                    <a:pt x="1247" y="1596"/>
                  </a:lnTo>
                  <a:lnTo>
                    <a:pt x="1248" y="1597"/>
                  </a:lnTo>
                  <a:lnTo>
                    <a:pt x="1250" y="1598"/>
                  </a:lnTo>
                  <a:lnTo>
                    <a:pt x="1254" y="1598"/>
                  </a:lnTo>
                  <a:lnTo>
                    <a:pt x="1259" y="1597"/>
                  </a:lnTo>
                  <a:lnTo>
                    <a:pt x="1264" y="1596"/>
                  </a:lnTo>
                  <a:lnTo>
                    <a:pt x="1261" y="1594"/>
                  </a:lnTo>
                  <a:lnTo>
                    <a:pt x="1260" y="1593"/>
                  </a:lnTo>
                  <a:lnTo>
                    <a:pt x="1259" y="1592"/>
                  </a:lnTo>
                  <a:lnTo>
                    <a:pt x="1258" y="1591"/>
                  </a:lnTo>
                  <a:lnTo>
                    <a:pt x="1257" y="1591"/>
                  </a:lnTo>
                  <a:lnTo>
                    <a:pt x="1257" y="1590"/>
                  </a:lnTo>
                  <a:lnTo>
                    <a:pt x="1254" y="1589"/>
                  </a:lnTo>
                  <a:lnTo>
                    <a:pt x="1253" y="1589"/>
                  </a:lnTo>
                  <a:lnTo>
                    <a:pt x="1250" y="1590"/>
                  </a:lnTo>
                  <a:lnTo>
                    <a:pt x="1249" y="1590"/>
                  </a:lnTo>
                  <a:lnTo>
                    <a:pt x="1248" y="1590"/>
                  </a:lnTo>
                  <a:lnTo>
                    <a:pt x="1247" y="1590"/>
                  </a:lnTo>
                  <a:lnTo>
                    <a:pt x="1246" y="1589"/>
                  </a:lnTo>
                  <a:lnTo>
                    <a:pt x="1246" y="1588"/>
                  </a:lnTo>
                  <a:lnTo>
                    <a:pt x="1245" y="1588"/>
                  </a:lnTo>
                  <a:lnTo>
                    <a:pt x="1245" y="1587"/>
                  </a:lnTo>
                  <a:lnTo>
                    <a:pt x="1246" y="1586"/>
                  </a:lnTo>
                  <a:lnTo>
                    <a:pt x="1246" y="1585"/>
                  </a:lnTo>
                  <a:lnTo>
                    <a:pt x="1247" y="1585"/>
                  </a:lnTo>
                  <a:lnTo>
                    <a:pt x="1247" y="1584"/>
                  </a:lnTo>
                  <a:lnTo>
                    <a:pt x="1249" y="1583"/>
                  </a:lnTo>
                  <a:lnTo>
                    <a:pt x="1250" y="1583"/>
                  </a:lnTo>
                  <a:lnTo>
                    <a:pt x="1252" y="1583"/>
                  </a:lnTo>
                  <a:lnTo>
                    <a:pt x="1247" y="1583"/>
                  </a:lnTo>
                  <a:lnTo>
                    <a:pt x="1243" y="1585"/>
                  </a:lnTo>
                  <a:lnTo>
                    <a:pt x="1238" y="1585"/>
                  </a:lnTo>
                  <a:lnTo>
                    <a:pt x="1235" y="1586"/>
                  </a:lnTo>
                  <a:lnTo>
                    <a:pt x="1231" y="1587"/>
                  </a:lnTo>
                  <a:lnTo>
                    <a:pt x="1229" y="1587"/>
                  </a:lnTo>
                  <a:lnTo>
                    <a:pt x="1226" y="1586"/>
                  </a:lnTo>
                  <a:lnTo>
                    <a:pt x="1223" y="1585"/>
                  </a:lnTo>
                  <a:lnTo>
                    <a:pt x="1222" y="1585"/>
                  </a:lnTo>
                  <a:lnTo>
                    <a:pt x="1219" y="1585"/>
                  </a:lnTo>
                  <a:lnTo>
                    <a:pt x="1218" y="1584"/>
                  </a:lnTo>
                  <a:lnTo>
                    <a:pt x="1216" y="1583"/>
                  </a:lnTo>
                  <a:lnTo>
                    <a:pt x="1215" y="1583"/>
                  </a:lnTo>
                  <a:lnTo>
                    <a:pt x="1215" y="1582"/>
                  </a:lnTo>
                  <a:lnTo>
                    <a:pt x="1213" y="1580"/>
                  </a:lnTo>
                  <a:lnTo>
                    <a:pt x="1212" y="1579"/>
                  </a:lnTo>
                  <a:lnTo>
                    <a:pt x="1211" y="1577"/>
                  </a:lnTo>
                  <a:lnTo>
                    <a:pt x="1211" y="1577"/>
                  </a:lnTo>
                  <a:lnTo>
                    <a:pt x="1211" y="1575"/>
                  </a:lnTo>
                  <a:lnTo>
                    <a:pt x="1211" y="1575"/>
                  </a:lnTo>
                  <a:lnTo>
                    <a:pt x="1212" y="1575"/>
                  </a:lnTo>
                  <a:lnTo>
                    <a:pt x="1213" y="1574"/>
                  </a:lnTo>
                  <a:lnTo>
                    <a:pt x="1215" y="1573"/>
                  </a:lnTo>
                  <a:lnTo>
                    <a:pt x="1211" y="1572"/>
                  </a:lnTo>
                  <a:lnTo>
                    <a:pt x="1207" y="1571"/>
                  </a:lnTo>
                  <a:lnTo>
                    <a:pt x="1204" y="1571"/>
                  </a:lnTo>
                  <a:lnTo>
                    <a:pt x="1201" y="1571"/>
                  </a:lnTo>
                  <a:lnTo>
                    <a:pt x="1198" y="1571"/>
                  </a:lnTo>
                  <a:lnTo>
                    <a:pt x="1194" y="1571"/>
                  </a:lnTo>
                  <a:lnTo>
                    <a:pt x="1193" y="1571"/>
                  </a:lnTo>
                  <a:lnTo>
                    <a:pt x="1190" y="1570"/>
                  </a:lnTo>
                  <a:lnTo>
                    <a:pt x="1187" y="1569"/>
                  </a:lnTo>
                  <a:lnTo>
                    <a:pt x="1186" y="1568"/>
                  </a:lnTo>
                  <a:lnTo>
                    <a:pt x="1185" y="1568"/>
                  </a:lnTo>
                  <a:lnTo>
                    <a:pt x="1183" y="1568"/>
                  </a:lnTo>
                  <a:lnTo>
                    <a:pt x="1183" y="1568"/>
                  </a:lnTo>
                  <a:lnTo>
                    <a:pt x="1182" y="1568"/>
                  </a:lnTo>
                  <a:lnTo>
                    <a:pt x="1182" y="1569"/>
                  </a:lnTo>
                  <a:lnTo>
                    <a:pt x="1182" y="1569"/>
                  </a:lnTo>
                  <a:lnTo>
                    <a:pt x="1180" y="1571"/>
                  </a:lnTo>
                  <a:lnTo>
                    <a:pt x="1178" y="1572"/>
                  </a:lnTo>
                  <a:lnTo>
                    <a:pt x="1176" y="1573"/>
                  </a:lnTo>
                  <a:lnTo>
                    <a:pt x="1174" y="1574"/>
                  </a:lnTo>
                  <a:lnTo>
                    <a:pt x="1172" y="1575"/>
                  </a:lnTo>
                  <a:lnTo>
                    <a:pt x="1169" y="1575"/>
                  </a:lnTo>
                  <a:lnTo>
                    <a:pt x="1167" y="1575"/>
                  </a:lnTo>
                  <a:lnTo>
                    <a:pt x="1164" y="1576"/>
                  </a:lnTo>
                  <a:lnTo>
                    <a:pt x="1162" y="1576"/>
                  </a:lnTo>
                  <a:lnTo>
                    <a:pt x="1161" y="1575"/>
                  </a:lnTo>
                  <a:lnTo>
                    <a:pt x="1160" y="1575"/>
                  </a:lnTo>
                  <a:lnTo>
                    <a:pt x="1158" y="1574"/>
                  </a:lnTo>
                  <a:lnTo>
                    <a:pt x="1156" y="1572"/>
                  </a:lnTo>
                  <a:lnTo>
                    <a:pt x="1156" y="1571"/>
                  </a:lnTo>
                  <a:lnTo>
                    <a:pt x="1154" y="1569"/>
                  </a:lnTo>
                  <a:lnTo>
                    <a:pt x="1154" y="1568"/>
                  </a:lnTo>
                  <a:lnTo>
                    <a:pt x="1153" y="1567"/>
                  </a:lnTo>
                  <a:lnTo>
                    <a:pt x="1152" y="1567"/>
                  </a:lnTo>
                  <a:lnTo>
                    <a:pt x="1151" y="1567"/>
                  </a:lnTo>
                  <a:lnTo>
                    <a:pt x="1150" y="1567"/>
                  </a:lnTo>
                  <a:lnTo>
                    <a:pt x="1149" y="1567"/>
                  </a:lnTo>
                  <a:lnTo>
                    <a:pt x="1149" y="1566"/>
                  </a:lnTo>
                  <a:lnTo>
                    <a:pt x="1147" y="1566"/>
                  </a:lnTo>
                  <a:lnTo>
                    <a:pt x="1143" y="1565"/>
                  </a:lnTo>
                  <a:lnTo>
                    <a:pt x="1142" y="1566"/>
                  </a:lnTo>
                  <a:lnTo>
                    <a:pt x="1141" y="1567"/>
                  </a:lnTo>
                  <a:lnTo>
                    <a:pt x="1140" y="1567"/>
                  </a:lnTo>
                  <a:lnTo>
                    <a:pt x="1139" y="1568"/>
                  </a:lnTo>
                  <a:lnTo>
                    <a:pt x="1136" y="1569"/>
                  </a:lnTo>
                  <a:lnTo>
                    <a:pt x="1135" y="1570"/>
                  </a:lnTo>
                  <a:lnTo>
                    <a:pt x="1135" y="1571"/>
                  </a:lnTo>
                  <a:lnTo>
                    <a:pt x="1132" y="1571"/>
                  </a:lnTo>
                  <a:lnTo>
                    <a:pt x="1131" y="1572"/>
                  </a:lnTo>
                  <a:lnTo>
                    <a:pt x="1129" y="1572"/>
                  </a:lnTo>
                  <a:lnTo>
                    <a:pt x="1128" y="1572"/>
                  </a:lnTo>
                  <a:lnTo>
                    <a:pt x="1127" y="1572"/>
                  </a:lnTo>
                  <a:lnTo>
                    <a:pt x="1124" y="1572"/>
                  </a:lnTo>
                  <a:lnTo>
                    <a:pt x="1123" y="1572"/>
                  </a:lnTo>
                  <a:lnTo>
                    <a:pt x="1121" y="1572"/>
                  </a:lnTo>
                  <a:lnTo>
                    <a:pt x="1120" y="1572"/>
                  </a:lnTo>
                  <a:lnTo>
                    <a:pt x="1110" y="1572"/>
                  </a:lnTo>
                  <a:lnTo>
                    <a:pt x="1109" y="1572"/>
                  </a:lnTo>
                  <a:lnTo>
                    <a:pt x="1108" y="1572"/>
                  </a:lnTo>
                  <a:lnTo>
                    <a:pt x="1106" y="1571"/>
                  </a:lnTo>
                  <a:lnTo>
                    <a:pt x="1105" y="1569"/>
                  </a:lnTo>
                  <a:lnTo>
                    <a:pt x="1104" y="1569"/>
                  </a:lnTo>
                  <a:lnTo>
                    <a:pt x="1102" y="1567"/>
                  </a:lnTo>
                  <a:lnTo>
                    <a:pt x="1100" y="1567"/>
                  </a:lnTo>
                  <a:lnTo>
                    <a:pt x="1098" y="1565"/>
                  </a:lnTo>
                  <a:lnTo>
                    <a:pt x="1102" y="1565"/>
                  </a:lnTo>
                  <a:lnTo>
                    <a:pt x="1105" y="1566"/>
                  </a:lnTo>
                  <a:lnTo>
                    <a:pt x="1108" y="1566"/>
                  </a:lnTo>
                  <a:lnTo>
                    <a:pt x="1110" y="1566"/>
                  </a:lnTo>
                  <a:lnTo>
                    <a:pt x="1113" y="1565"/>
                  </a:lnTo>
                  <a:lnTo>
                    <a:pt x="1116" y="1565"/>
                  </a:lnTo>
                  <a:lnTo>
                    <a:pt x="1118" y="1564"/>
                  </a:lnTo>
                  <a:lnTo>
                    <a:pt x="1120" y="1563"/>
                  </a:lnTo>
                  <a:lnTo>
                    <a:pt x="1123" y="1561"/>
                  </a:lnTo>
                  <a:lnTo>
                    <a:pt x="1124" y="1559"/>
                  </a:lnTo>
                  <a:lnTo>
                    <a:pt x="1124" y="1558"/>
                  </a:lnTo>
                  <a:lnTo>
                    <a:pt x="1123" y="1556"/>
                  </a:lnTo>
                  <a:lnTo>
                    <a:pt x="1121" y="1553"/>
                  </a:lnTo>
                  <a:lnTo>
                    <a:pt x="1119" y="1551"/>
                  </a:lnTo>
                  <a:lnTo>
                    <a:pt x="1117" y="1550"/>
                  </a:lnTo>
                  <a:lnTo>
                    <a:pt x="1114" y="1548"/>
                  </a:lnTo>
                  <a:lnTo>
                    <a:pt x="1110" y="1546"/>
                  </a:lnTo>
                  <a:lnTo>
                    <a:pt x="1108" y="1545"/>
                  </a:lnTo>
                  <a:lnTo>
                    <a:pt x="1102" y="1545"/>
                  </a:lnTo>
                  <a:lnTo>
                    <a:pt x="1097" y="1545"/>
                  </a:lnTo>
                  <a:lnTo>
                    <a:pt x="1091" y="1546"/>
                  </a:lnTo>
                  <a:lnTo>
                    <a:pt x="1086" y="1546"/>
                  </a:lnTo>
                  <a:lnTo>
                    <a:pt x="1080" y="1546"/>
                  </a:lnTo>
                  <a:lnTo>
                    <a:pt x="1076" y="1545"/>
                  </a:lnTo>
                  <a:lnTo>
                    <a:pt x="1075" y="1545"/>
                  </a:lnTo>
                  <a:lnTo>
                    <a:pt x="1073" y="1545"/>
                  </a:lnTo>
                  <a:lnTo>
                    <a:pt x="1071" y="1547"/>
                  </a:lnTo>
                  <a:lnTo>
                    <a:pt x="1071" y="1548"/>
                  </a:lnTo>
                  <a:lnTo>
                    <a:pt x="1069" y="1549"/>
                  </a:lnTo>
                  <a:lnTo>
                    <a:pt x="1069" y="1551"/>
                  </a:lnTo>
                  <a:lnTo>
                    <a:pt x="1068" y="1552"/>
                  </a:lnTo>
                  <a:lnTo>
                    <a:pt x="1067" y="1553"/>
                  </a:lnTo>
                  <a:lnTo>
                    <a:pt x="1065" y="1556"/>
                  </a:lnTo>
                  <a:lnTo>
                    <a:pt x="1062" y="1559"/>
                  </a:lnTo>
                  <a:lnTo>
                    <a:pt x="1060" y="1562"/>
                  </a:lnTo>
                  <a:lnTo>
                    <a:pt x="1056" y="1565"/>
                  </a:lnTo>
                  <a:lnTo>
                    <a:pt x="1054" y="1567"/>
                  </a:lnTo>
                  <a:lnTo>
                    <a:pt x="1051" y="1570"/>
                  </a:lnTo>
                  <a:lnTo>
                    <a:pt x="1047" y="1572"/>
                  </a:lnTo>
                  <a:lnTo>
                    <a:pt x="1043" y="1575"/>
                  </a:lnTo>
                  <a:lnTo>
                    <a:pt x="1040" y="1575"/>
                  </a:lnTo>
                  <a:lnTo>
                    <a:pt x="1035" y="1575"/>
                  </a:lnTo>
                  <a:lnTo>
                    <a:pt x="1031" y="1575"/>
                  </a:lnTo>
                  <a:lnTo>
                    <a:pt x="1027" y="1575"/>
                  </a:lnTo>
                  <a:lnTo>
                    <a:pt x="1023" y="1573"/>
                  </a:lnTo>
                  <a:lnTo>
                    <a:pt x="1018" y="1572"/>
                  </a:lnTo>
                  <a:lnTo>
                    <a:pt x="1016" y="1569"/>
                  </a:lnTo>
                  <a:lnTo>
                    <a:pt x="1012" y="1567"/>
                  </a:lnTo>
                  <a:lnTo>
                    <a:pt x="1011" y="1567"/>
                  </a:lnTo>
                  <a:lnTo>
                    <a:pt x="1009" y="1567"/>
                  </a:lnTo>
                  <a:lnTo>
                    <a:pt x="1007" y="1567"/>
                  </a:lnTo>
                  <a:lnTo>
                    <a:pt x="1006" y="1567"/>
                  </a:lnTo>
                  <a:lnTo>
                    <a:pt x="1005" y="1567"/>
                  </a:lnTo>
                  <a:lnTo>
                    <a:pt x="1003" y="1567"/>
                  </a:lnTo>
                  <a:lnTo>
                    <a:pt x="1000" y="1565"/>
                  </a:lnTo>
                  <a:lnTo>
                    <a:pt x="996" y="1563"/>
                  </a:lnTo>
                  <a:lnTo>
                    <a:pt x="992" y="1561"/>
                  </a:lnTo>
                  <a:lnTo>
                    <a:pt x="989" y="1559"/>
                  </a:lnTo>
                  <a:lnTo>
                    <a:pt x="987" y="1557"/>
                  </a:lnTo>
                  <a:lnTo>
                    <a:pt x="984" y="1554"/>
                  </a:lnTo>
                  <a:lnTo>
                    <a:pt x="981" y="1552"/>
                  </a:lnTo>
                  <a:lnTo>
                    <a:pt x="979" y="1549"/>
                  </a:lnTo>
                  <a:lnTo>
                    <a:pt x="979" y="1548"/>
                  </a:lnTo>
                  <a:lnTo>
                    <a:pt x="979" y="1548"/>
                  </a:lnTo>
                  <a:lnTo>
                    <a:pt x="980" y="1547"/>
                  </a:lnTo>
                  <a:lnTo>
                    <a:pt x="981" y="1546"/>
                  </a:lnTo>
                  <a:lnTo>
                    <a:pt x="983" y="1545"/>
                  </a:lnTo>
                  <a:lnTo>
                    <a:pt x="984" y="1545"/>
                  </a:lnTo>
                  <a:lnTo>
                    <a:pt x="984" y="1544"/>
                  </a:lnTo>
                  <a:lnTo>
                    <a:pt x="984" y="1543"/>
                  </a:lnTo>
                  <a:lnTo>
                    <a:pt x="985" y="1543"/>
                  </a:lnTo>
                  <a:lnTo>
                    <a:pt x="987" y="1543"/>
                  </a:lnTo>
                  <a:lnTo>
                    <a:pt x="988" y="1543"/>
                  </a:lnTo>
                  <a:lnTo>
                    <a:pt x="989" y="1543"/>
                  </a:lnTo>
                  <a:lnTo>
                    <a:pt x="990" y="1542"/>
                  </a:lnTo>
                  <a:lnTo>
                    <a:pt x="990" y="1540"/>
                  </a:lnTo>
                  <a:lnTo>
                    <a:pt x="991" y="1540"/>
                  </a:lnTo>
                  <a:lnTo>
                    <a:pt x="991" y="1540"/>
                  </a:lnTo>
                  <a:lnTo>
                    <a:pt x="991" y="1538"/>
                  </a:lnTo>
                  <a:lnTo>
                    <a:pt x="991" y="1537"/>
                  </a:lnTo>
                  <a:lnTo>
                    <a:pt x="990" y="1537"/>
                  </a:lnTo>
                  <a:lnTo>
                    <a:pt x="988" y="1533"/>
                  </a:lnTo>
                  <a:lnTo>
                    <a:pt x="985" y="1529"/>
                  </a:lnTo>
                  <a:lnTo>
                    <a:pt x="983" y="1526"/>
                  </a:lnTo>
                  <a:lnTo>
                    <a:pt x="980" y="1521"/>
                  </a:lnTo>
                  <a:lnTo>
                    <a:pt x="979" y="1519"/>
                  </a:lnTo>
                  <a:lnTo>
                    <a:pt x="975" y="1516"/>
                  </a:lnTo>
                  <a:lnTo>
                    <a:pt x="972" y="1515"/>
                  </a:lnTo>
                  <a:lnTo>
                    <a:pt x="968" y="1515"/>
                  </a:lnTo>
                  <a:lnTo>
                    <a:pt x="965" y="1516"/>
                  </a:lnTo>
                  <a:lnTo>
                    <a:pt x="965" y="1519"/>
                  </a:lnTo>
                  <a:lnTo>
                    <a:pt x="965" y="1521"/>
                  </a:lnTo>
                  <a:lnTo>
                    <a:pt x="968" y="1525"/>
                  </a:lnTo>
                  <a:lnTo>
                    <a:pt x="968" y="1529"/>
                  </a:lnTo>
                  <a:lnTo>
                    <a:pt x="969" y="1532"/>
                  </a:lnTo>
                  <a:lnTo>
                    <a:pt x="969" y="1536"/>
                  </a:lnTo>
                  <a:lnTo>
                    <a:pt x="968" y="1539"/>
                  </a:lnTo>
                  <a:lnTo>
                    <a:pt x="966" y="1540"/>
                  </a:lnTo>
                  <a:lnTo>
                    <a:pt x="964" y="1541"/>
                  </a:lnTo>
                  <a:lnTo>
                    <a:pt x="962" y="1542"/>
                  </a:lnTo>
                  <a:lnTo>
                    <a:pt x="960" y="1542"/>
                  </a:lnTo>
                  <a:lnTo>
                    <a:pt x="957" y="1542"/>
                  </a:lnTo>
                  <a:lnTo>
                    <a:pt x="954" y="1542"/>
                  </a:lnTo>
                  <a:lnTo>
                    <a:pt x="951" y="1540"/>
                  </a:lnTo>
                  <a:lnTo>
                    <a:pt x="949" y="1540"/>
                  </a:lnTo>
                  <a:lnTo>
                    <a:pt x="946" y="1538"/>
                  </a:lnTo>
                  <a:lnTo>
                    <a:pt x="944" y="1536"/>
                  </a:lnTo>
                  <a:lnTo>
                    <a:pt x="942" y="1535"/>
                  </a:lnTo>
                  <a:lnTo>
                    <a:pt x="940" y="1532"/>
                  </a:lnTo>
                  <a:lnTo>
                    <a:pt x="938" y="1531"/>
                  </a:lnTo>
                  <a:lnTo>
                    <a:pt x="936" y="1529"/>
                  </a:lnTo>
                  <a:lnTo>
                    <a:pt x="933" y="1528"/>
                  </a:lnTo>
                  <a:lnTo>
                    <a:pt x="931" y="1527"/>
                  </a:lnTo>
                  <a:lnTo>
                    <a:pt x="928" y="1525"/>
                  </a:lnTo>
                  <a:lnTo>
                    <a:pt x="925" y="1524"/>
                  </a:lnTo>
                  <a:lnTo>
                    <a:pt x="921" y="1523"/>
                  </a:lnTo>
                  <a:lnTo>
                    <a:pt x="918" y="1521"/>
                  </a:lnTo>
                  <a:lnTo>
                    <a:pt x="914" y="1521"/>
                  </a:lnTo>
                  <a:lnTo>
                    <a:pt x="913" y="1521"/>
                  </a:lnTo>
                  <a:lnTo>
                    <a:pt x="910" y="1521"/>
                  </a:lnTo>
                  <a:lnTo>
                    <a:pt x="907" y="1521"/>
                  </a:lnTo>
                  <a:lnTo>
                    <a:pt x="905" y="1524"/>
                  </a:lnTo>
                  <a:lnTo>
                    <a:pt x="903" y="1527"/>
                  </a:lnTo>
                  <a:lnTo>
                    <a:pt x="905" y="1529"/>
                  </a:lnTo>
                  <a:lnTo>
                    <a:pt x="905" y="1533"/>
                  </a:lnTo>
                  <a:lnTo>
                    <a:pt x="905" y="1536"/>
                  </a:lnTo>
                  <a:lnTo>
                    <a:pt x="905" y="1538"/>
                  </a:lnTo>
                  <a:lnTo>
                    <a:pt x="903" y="1540"/>
                  </a:lnTo>
                  <a:lnTo>
                    <a:pt x="898" y="1543"/>
                  </a:lnTo>
                  <a:lnTo>
                    <a:pt x="895" y="1543"/>
                  </a:lnTo>
                  <a:lnTo>
                    <a:pt x="894" y="1543"/>
                  </a:lnTo>
                  <a:lnTo>
                    <a:pt x="891" y="1543"/>
                  </a:lnTo>
                  <a:lnTo>
                    <a:pt x="888" y="1543"/>
                  </a:lnTo>
                  <a:lnTo>
                    <a:pt x="885" y="1543"/>
                  </a:lnTo>
                  <a:lnTo>
                    <a:pt x="883" y="1543"/>
                  </a:lnTo>
                  <a:lnTo>
                    <a:pt x="881" y="1543"/>
                  </a:lnTo>
                  <a:lnTo>
                    <a:pt x="880" y="1544"/>
                  </a:lnTo>
                  <a:lnTo>
                    <a:pt x="876" y="1545"/>
                  </a:lnTo>
                  <a:lnTo>
                    <a:pt x="872" y="1545"/>
                  </a:lnTo>
                  <a:lnTo>
                    <a:pt x="869" y="1545"/>
                  </a:lnTo>
                  <a:lnTo>
                    <a:pt x="865" y="1545"/>
                  </a:lnTo>
                  <a:lnTo>
                    <a:pt x="861" y="1545"/>
                  </a:lnTo>
                  <a:lnTo>
                    <a:pt x="858" y="1546"/>
                  </a:lnTo>
                  <a:lnTo>
                    <a:pt x="856" y="1547"/>
                  </a:lnTo>
                  <a:lnTo>
                    <a:pt x="855" y="1549"/>
                  </a:lnTo>
                  <a:lnTo>
                    <a:pt x="854" y="1551"/>
                  </a:lnTo>
                  <a:lnTo>
                    <a:pt x="855" y="1553"/>
                  </a:lnTo>
                  <a:lnTo>
                    <a:pt x="856" y="1556"/>
                  </a:lnTo>
                  <a:lnTo>
                    <a:pt x="859" y="1559"/>
                  </a:lnTo>
                  <a:lnTo>
                    <a:pt x="861" y="1560"/>
                  </a:lnTo>
                  <a:lnTo>
                    <a:pt x="862" y="1562"/>
                  </a:lnTo>
                  <a:lnTo>
                    <a:pt x="865" y="1565"/>
                  </a:lnTo>
                  <a:lnTo>
                    <a:pt x="866" y="1567"/>
                  </a:lnTo>
                  <a:lnTo>
                    <a:pt x="866" y="1569"/>
                  </a:lnTo>
                  <a:lnTo>
                    <a:pt x="866" y="1571"/>
                  </a:lnTo>
                  <a:lnTo>
                    <a:pt x="865" y="1572"/>
                  </a:lnTo>
                  <a:lnTo>
                    <a:pt x="863" y="1575"/>
                  </a:lnTo>
                  <a:lnTo>
                    <a:pt x="861" y="1575"/>
                  </a:lnTo>
                  <a:lnTo>
                    <a:pt x="860" y="1577"/>
                  </a:lnTo>
                  <a:lnTo>
                    <a:pt x="858" y="1578"/>
                  </a:lnTo>
                  <a:lnTo>
                    <a:pt x="856" y="1580"/>
                  </a:lnTo>
                  <a:lnTo>
                    <a:pt x="859" y="1581"/>
                  </a:lnTo>
                  <a:lnTo>
                    <a:pt x="861" y="1583"/>
                  </a:lnTo>
                  <a:lnTo>
                    <a:pt x="863" y="1584"/>
                  </a:lnTo>
                  <a:lnTo>
                    <a:pt x="865" y="1585"/>
                  </a:lnTo>
                  <a:lnTo>
                    <a:pt x="866" y="1588"/>
                  </a:lnTo>
                  <a:lnTo>
                    <a:pt x="866" y="1590"/>
                  </a:lnTo>
                  <a:lnTo>
                    <a:pt x="865" y="1591"/>
                  </a:lnTo>
                  <a:lnTo>
                    <a:pt x="863" y="1593"/>
                  </a:lnTo>
                  <a:lnTo>
                    <a:pt x="862" y="1594"/>
                  </a:lnTo>
                  <a:lnTo>
                    <a:pt x="861" y="1594"/>
                  </a:lnTo>
                  <a:lnTo>
                    <a:pt x="860" y="1594"/>
                  </a:lnTo>
                  <a:lnTo>
                    <a:pt x="859" y="1594"/>
                  </a:lnTo>
                  <a:lnTo>
                    <a:pt x="859" y="1595"/>
                  </a:lnTo>
                  <a:lnTo>
                    <a:pt x="859" y="1596"/>
                  </a:lnTo>
                  <a:lnTo>
                    <a:pt x="859" y="1597"/>
                  </a:lnTo>
                  <a:lnTo>
                    <a:pt x="860" y="1598"/>
                  </a:lnTo>
                  <a:lnTo>
                    <a:pt x="861" y="1599"/>
                  </a:lnTo>
                  <a:lnTo>
                    <a:pt x="862" y="1599"/>
                  </a:lnTo>
                  <a:lnTo>
                    <a:pt x="863" y="1599"/>
                  </a:lnTo>
                  <a:lnTo>
                    <a:pt x="865" y="1601"/>
                  </a:lnTo>
                  <a:lnTo>
                    <a:pt x="866" y="1601"/>
                  </a:lnTo>
                  <a:lnTo>
                    <a:pt x="867" y="1604"/>
                  </a:lnTo>
                  <a:lnTo>
                    <a:pt x="867" y="1605"/>
                  </a:lnTo>
                  <a:lnTo>
                    <a:pt x="867" y="1607"/>
                  </a:lnTo>
                  <a:lnTo>
                    <a:pt x="867" y="1608"/>
                  </a:lnTo>
                  <a:lnTo>
                    <a:pt x="869" y="1610"/>
                  </a:lnTo>
                  <a:lnTo>
                    <a:pt x="869" y="1611"/>
                  </a:lnTo>
                  <a:lnTo>
                    <a:pt x="870" y="1612"/>
                  </a:lnTo>
                  <a:lnTo>
                    <a:pt x="872" y="1614"/>
                  </a:lnTo>
                  <a:lnTo>
                    <a:pt x="874" y="1615"/>
                  </a:lnTo>
                  <a:lnTo>
                    <a:pt x="877" y="1615"/>
                  </a:lnTo>
                  <a:lnTo>
                    <a:pt x="881" y="1615"/>
                  </a:lnTo>
                  <a:lnTo>
                    <a:pt x="883" y="1616"/>
                  </a:lnTo>
                  <a:lnTo>
                    <a:pt x="887" y="1616"/>
                  </a:lnTo>
                  <a:lnTo>
                    <a:pt x="891" y="1616"/>
                  </a:lnTo>
                  <a:lnTo>
                    <a:pt x="893" y="1617"/>
                  </a:lnTo>
                  <a:lnTo>
                    <a:pt x="896" y="1618"/>
                  </a:lnTo>
                  <a:lnTo>
                    <a:pt x="898" y="1620"/>
                  </a:lnTo>
                  <a:lnTo>
                    <a:pt x="899" y="1622"/>
                  </a:lnTo>
                  <a:lnTo>
                    <a:pt x="900" y="1624"/>
                  </a:lnTo>
                  <a:lnTo>
                    <a:pt x="900" y="1627"/>
                  </a:lnTo>
                  <a:lnTo>
                    <a:pt x="899" y="1629"/>
                  </a:lnTo>
                  <a:lnTo>
                    <a:pt x="898" y="1631"/>
                  </a:lnTo>
                  <a:lnTo>
                    <a:pt x="898" y="1633"/>
                  </a:lnTo>
                  <a:lnTo>
                    <a:pt x="895" y="1635"/>
                  </a:lnTo>
                  <a:lnTo>
                    <a:pt x="894" y="1636"/>
                  </a:lnTo>
                  <a:lnTo>
                    <a:pt x="893" y="1637"/>
                  </a:lnTo>
                  <a:lnTo>
                    <a:pt x="891" y="1638"/>
                  </a:lnTo>
                  <a:lnTo>
                    <a:pt x="887" y="1638"/>
                  </a:lnTo>
                  <a:lnTo>
                    <a:pt x="884" y="1638"/>
                  </a:lnTo>
                  <a:lnTo>
                    <a:pt x="882" y="1638"/>
                  </a:lnTo>
                  <a:lnTo>
                    <a:pt x="880" y="1638"/>
                  </a:lnTo>
                  <a:lnTo>
                    <a:pt x="876" y="1637"/>
                  </a:lnTo>
                  <a:lnTo>
                    <a:pt x="874" y="1635"/>
                  </a:lnTo>
                  <a:lnTo>
                    <a:pt x="872" y="1633"/>
                  </a:lnTo>
                  <a:lnTo>
                    <a:pt x="870" y="1632"/>
                  </a:lnTo>
                  <a:lnTo>
                    <a:pt x="869" y="1630"/>
                  </a:lnTo>
                  <a:lnTo>
                    <a:pt x="866" y="1629"/>
                  </a:lnTo>
                  <a:lnTo>
                    <a:pt x="863" y="1627"/>
                  </a:lnTo>
                  <a:lnTo>
                    <a:pt x="861" y="1626"/>
                  </a:lnTo>
                  <a:lnTo>
                    <a:pt x="858" y="1625"/>
                  </a:lnTo>
                  <a:lnTo>
                    <a:pt x="855" y="1624"/>
                  </a:lnTo>
                  <a:lnTo>
                    <a:pt x="851" y="1624"/>
                  </a:lnTo>
                  <a:lnTo>
                    <a:pt x="849" y="1624"/>
                  </a:lnTo>
                  <a:lnTo>
                    <a:pt x="847" y="1624"/>
                  </a:lnTo>
                  <a:lnTo>
                    <a:pt x="844" y="1624"/>
                  </a:lnTo>
                  <a:lnTo>
                    <a:pt x="842" y="1626"/>
                  </a:lnTo>
                  <a:lnTo>
                    <a:pt x="839" y="1627"/>
                  </a:lnTo>
                  <a:lnTo>
                    <a:pt x="839" y="1630"/>
                  </a:lnTo>
                  <a:lnTo>
                    <a:pt x="839" y="1631"/>
                  </a:lnTo>
                  <a:lnTo>
                    <a:pt x="842" y="1632"/>
                  </a:lnTo>
                  <a:lnTo>
                    <a:pt x="844" y="1635"/>
                  </a:lnTo>
                  <a:lnTo>
                    <a:pt x="848" y="1636"/>
                  </a:lnTo>
                  <a:lnTo>
                    <a:pt x="850" y="1638"/>
                  </a:lnTo>
                  <a:lnTo>
                    <a:pt x="852" y="1639"/>
                  </a:lnTo>
                  <a:lnTo>
                    <a:pt x="855" y="1640"/>
                  </a:lnTo>
                  <a:lnTo>
                    <a:pt x="858" y="1640"/>
                  </a:lnTo>
                  <a:lnTo>
                    <a:pt x="861" y="1641"/>
                  </a:lnTo>
                  <a:lnTo>
                    <a:pt x="862" y="1642"/>
                  </a:lnTo>
                  <a:lnTo>
                    <a:pt x="865" y="1643"/>
                  </a:lnTo>
                  <a:lnTo>
                    <a:pt x="865" y="1644"/>
                  </a:lnTo>
                  <a:lnTo>
                    <a:pt x="865" y="1646"/>
                  </a:lnTo>
                  <a:lnTo>
                    <a:pt x="865" y="1646"/>
                  </a:lnTo>
                  <a:lnTo>
                    <a:pt x="865" y="1647"/>
                  </a:lnTo>
                  <a:lnTo>
                    <a:pt x="859" y="1654"/>
                  </a:lnTo>
                  <a:lnTo>
                    <a:pt x="851" y="1657"/>
                  </a:lnTo>
                  <a:lnTo>
                    <a:pt x="844" y="1659"/>
                  </a:lnTo>
                  <a:lnTo>
                    <a:pt x="836" y="1657"/>
                  </a:lnTo>
                  <a:lnTo>
                    <a:pt x="826" y="1655"/>
                  </a:lnTo>
                  <a:lnTo>
                    <a:pt x="817" y="1652"/>
                  </a:lnTo>
                  <a:lnTo>
                    <a:pt x="809" y="1648"/>
                  </a:lnTo>
                  <a:lnTo>
                    <a:pt x="800" y="1646"/>
                  </a:lnTo>
                  <a:lnTo>
                    <a:pt x="796" y="1644"/>
                  </a:lnTo>
                  <a:lnTo>
                    <a:pt x="792" y="1640"/>
                  </a:lnTo>
                  <a:lnTo>
                    <a:pt x="788" y="1638"/>
                  </a:lnTo>
                  <a:lnTo>
                    <a:pt x="785" y="1633"/>
                  </a:lnTo>
                  <a:lnTo>
                    <a:pt x="782" y="1630"/>
                  </a:lnTo>
                  <a:lnTo>
                    <a:pt x="777" y="1627"/>
                  </a:lnTo>
                  <a:lnTo>
                    <a:pt x="773" y="1626"/>
                  </a:lnTo>
                  <a:lnTo>
                    <a:pt x="765" y="1626"/>
                  </a:lnTo>
                  <a:lnTo>
                    <a:pt x="763" y="1627"/>
                  </a:lnTo>
                  <a:lnTo>
                    <a:pt x="762" y="1629"/>
                  </a:lnTo>
                  <a:lnTo>
                    <a:pt x="760" y="1630"/>
                  </a:lnTo>
                  <a:lnTo>
                    <a:pt x="760" y="1632"/>
                  </a:lnTo>
                  <a:lnTo>
                    <a:pt x="760" y="1635"/>
                  </a:lnTo>
                  <a:lnTo>
                    <a:pt x="760" y="1637"/>
                  </a:lnTo>
                  <a:lnTo>
                    <a:pt x="759" y="1638"/>
                  </a:lnTo>
                  <a:lnTo>
                    <a:pt x="759" y="1639"/>
                  </a:lnTo>
                  <a:lnTo>
                    <a:pt x="748" y="1640"/>
                  </a:lnTo>
                  <a:lnTo>
                    <a:pt x="740" y="1640"/>
                  </a:lnTo>
                  <a:lnTo>
                    <a:pt x="731" y="1638"/>
                  </a:lnTo>
                  <a:lnTo>
                    <a:pt x="723" y="1632"/>
                  </a:lnTo>
                  <a:lnTo>
                    <a:pt x="719" y="1627"/>
                  </a:lnTo>
                  <a:lnTo>
                    <a:pt x="713" y="1622"/>
                  </a:lnTo>
                  <a:lnTo>
                    <a:pt x="710" y="1615"/>
                  </a:lnTo>
                  <a:lnTo>
                    <a:pt x="706" y="1608"/>
                  </a:lnTo>
                  <a:lnTo>
                    <a:pt x="702" y="1610"/>
                  </a:lnTo>
                  <a:lnTo>
                    <a:pt x="697" y="1609"/>
                  </a:lnTo>
                  <a:lnTo>
                    <a:pt x="692" y="1608"/>
                  </a:lnTo>
                  <a:lnTo>
                    <a:pt x="688" y="1607"/>
                  </a:lnTo>
                  <a:lnTo>
                    <a:pt x="685" y="1605"/>
                  </a:lnTo>
                  <a:lnTo>
                    <a:pt x="682" y="1604"/>
                  </a:lnTo>
                  <a:lnTo>
                    <a:pt x="680" y="1602"/>
                  </a:lnTo>
                  <a:lnTo>
                    <a:pt x="677" y="1598"/>
                  </a:lnTo>
                  <a:lnTo>
                    <a:pt x="675" y="1591"/>
                  </a:lnTo>
                  <a:lnTo>
                    <a:pt x="673" y="1586"/>
                  </a:lnTo>
                  <a:lnTo>
                    <a:pt x="671" y="1581"/>
                  </a:lnTo>
                  <a:lnTo>
                    <a:pt x="667" y="1576"/>
                  </a:lnTo>
                  <a:lnTo>
                    <a:pt x="663" y="1572"/>
                  </a:lnTo>
                  <a:lnTo>
                    <a:pt x="656" y="1569"/>
                  </a:lnTo>
                  <a:lnTo>
                    <a:pt x="645" y="1567"/>
                  </a:lnTo>
                  <a:lnTo>
                    <a:pt x="645" y="1571"/>
                  </a:lnTo>
                  <a:lnTo>
                    <a:pt x="645" y="1575"/>
                  </a:lnTo>
                  <a:lnTo>
                    <a:pt x="645" y="1578"/>
                  </a:lnTo>
                  <a:lnTo>
                    <a:pt x="642" y="1582"/>
                  </a:lnTo>
                  <a:lnTo>
                    <a:pt x="641" y="1585"/>
                  </a:lnTo>
                  <a:lnTo>
                    <a:pt x="640" y="1589"/>
                  </a:lnTo>
                  <a:lnTo>
                    <a:pt x="641" y="1593"/>
                  </a:lnTo>
                  <a:lnTo>
                    <a:pt x="645" y="1596"/>
                  </a:lnTo>
                  <a:lnTo>
                    <a:pt x="647" y="1599"/>
                  </a:lnTo>
                  <a:lnTo>
                    <a:pt x="645" y="1601"/>
                  </a:lnTo>
                  <a:lnTo>
                    <a:pt x="645" y="1602"/>
                  </a:lnTo>
                  <a:lnTo>
                    <a:pt x="642" y="1603"/>
                  </a:lnTo>
                  <a:lnTo>
                    <a:pt x="638" y="1604"/>
                  </a:lnTo>
                  <a:lnTo>
                    <a:pt x="636" y="1606"/>
                  </a:lnTo>
                  <a:lnTo>
                    <a:pt x="634" y="1607"/>
                  </a:lnTo>
                  <a:lnTo>
                    <a:pt x="634" y="1608"/>
                  </a:lnTo>
                  <a:lnTo>
                    <a:pt x="630" y="1608"/>
                  </a:lnTo>
                  <a:lnTo>
                    <a:pt x="625" y="1608"/>
                  </a:lnTo>
                  <a:lnTo>
                    <a:pt x="620" y="1607"/>
                  </a:lnTo>
                  <a:lnTo>
                    <a:pt x="614" y="1607"/>
                  </a:lnTo>
                  <a:lnTo>
                    <a:pt x="609" y="1606"/>
                  </a:lnTo>
                  <a:lnTo>
                    <a:pt x="604" y="1604"/>
                  </a:lnTo>
                  <a:lnTo>
                    <a:pt x="600" y="1604"/>
                  </a:lnTo>
                  <a:lnTo>
                    <a:pt x="594" y="1602"/>
                  </a:lnTo>
                  <a:lnTo>
                    <a:pt x="601" y="1599"/>
                  </a:lnTo>
                  <a:lnTo>
                    <a:pt x="603" y="1593"/>
                  </a:lnTo>
                  <a:lnTo>
                    <a:pt x="605" y="1589"/>
                  </a:lnTo>
                  <a:lnTo>
                    <a:pt x="605" y="1584"/>
                  </a:lnTo>
                  <a:lnTo>
                    <a:pt x="605" y="1579"/>
                  </a:lnTo>
                  <a:lnTo>
                    <a:pt x="604" y="1575"/>
                  </a:lnTo>
                  <a:lnTo>
                    <a:pt x="604" y="1569"/>
                  </a:lnTo>
                  <a:lnTo>
                    <a:pt x="605" y="1564"/>
                  </a:lnTo>
                  <a:lnTo>
                    <a:pt x="611" y="1565"/>
                  </a:lnTo>
                  <a:lnTo>
                    <a:pt x="618" y="1564"/>
                  </a:lnTo>
                  <a:lnTo>
                    <a:pt x="624" y="1563"/>
                  </a:lnTo>
                  <a:lnTo>
                    <a:pt x="631" y="1561"/>
                  </a:lnTo>
                  <a:lnTo>
                    <a:pt x="634" y="1559"/>
                  </a:lnTo>
                  <a:lnTo>
                    <a:pt x="638" y="1556"/>
                  </a:lnTo>
                  <a:lnTo>
                    <a:pt x="640" y="1553"/>
                  </a:lnTo>
                  <a:lnTo>
                    <a:pt x="637" y="1550"/>
                  </a:lnTo>
                  <a:lnTo>
                    <a:pt x="631" y="1544"/>
                  </a:lnTo>
                  <a:lnTo>
                    <a:pt x="627" y="1537"/>
                  </a:lnTo>
                  <a:lnTo>
                    <a:pt x="624" y="1531"/>
                  </a:lnTo>
                  <a:lnTo>
                    <a:pt x="622" y="1525"/>
                  </a:lnTo>
                  <a:lnTo>
                    <a:pt x="620" y="1519"/>
                  </a:lnTo>
                  <a:lnTo>
                    <a:pt x="616" y="1512"/>
                  </a:lnTo>
                  <a:lnTo>
                    <a:pt x="614" y="1506"/>
                  </a:lnTo>
                  <a:lnTo>
                    <a:pt x="611" y="1501"/>
                  </a:lnTo>
                  <a:lnTo>
                    <a:pt x="612" y="1501"/>
                  </a:lnTo>
                  <a:lnTo>
                    <a:pt x="613" y="1501"/>
                  </a:lnTo>
                  <a:lnTo>
                    <a:pt x="614" y="1501"/>
                  </a:lnTo>
                  <a:lnTo>
                    <a:pt x="616" y="1500"/>
                  </a:lnTo>
                  <a:lnTo>
                    <a:pt x="616" y="1500"/>
                  </a:lnTo>
                  <a:lnTo>
                    <a:pt x="618" y="1499"/>
                  </a:lnTo>
                  <a:lnTo>
                    <a:pt x="619" y="1498"/>
                  </a:lnTo>
                  <a:lnTo>
                    <a:pt x="620" y="1497"/>
                  </a:lnTo>
                  <a:lnTo>
                    <a:pt x="630" y="1504"/>
                  </a:lnTo>
                  <a:lnTo>
                    <a:pt x="640" y="1512"/>
                  </a:lnTo>
                  <a:lnTo>
                    <a:pt x="648" y="1520"/>
                  </a:lnTo>
                  <a:lnTo>
                    <a:pt x="656" y="1527"/>
                  </a:lnTo>
                  <a:lnTo>
                    <a:pt x="664" y="1536"/>
                  </a:lnTo>
                  <a:lnTo>
                    <a:pt x="671" y="1544"/>
                  </a:lnTo>
                  <a:lnTo>
                    <a:pt x="678" y="1552"/>
                  </a:lnTo>
                  <a:lnTo>
                    <a:pt x="688" y="1560"/>
                  </a:lnTo>
                  <a:lnTo>
                    <a:pt x="688" y="1562"/>
                  </a:lnTo>
                  <a:lnTo>
                    <a:pt x="691" y="1564"/>
                  </a:lnTo>
                  <a:lnTo>
                    <a:pt x="695" y="1565"/>
                  </a:lnTo>
                  <a:lnTo>
                    <a:pt x="699" y="1566"/>
                  </a:lnTo>
                  <a:lnTo>
                    <a:pt x="700" y="1567"/>
                  </a:lnTo>
                  <a:lnTo>
                    <a:pt x="704" y="1567"/>
                  </a:lnTo>
                  <a:lnTo>
                    <a:pt x="706" y="1566"/>
                  </a:lnTo>
                  <a:lnTo>
                    <a:pt x="707" y="1564"/>
                  </a:lnTo>
                  <a:lnTo>
                    <a:pt x="706" y="1552"/>
                  </a:lnTo>
                  <a:lnTo>
                    <a:pt x="699" y="1540"/>
                  </a:lnTo>
                  <a:lnTo>
                    <a:pt x="691" y="1529"/>
                  </a:lnTo>
                  <a:lnTo>
                    <a:pt x="680" y="1520"/>
                  </a:lnTo>
                  <a:lnTo>
                    <a:pt x="667" y="1509"/>
                  </a:lnTo>
                  <a:lnTo>
                    <a:pt x="655" y="1499"/>
                  </a:lnTo>
                  <a:lnTo>
                    <a:pt x="641" y="1489"/>
                  </a:lnTo>
                  <a:lnTo>
                    <a:pt x="627" y="1481"/>
                  </a:lnTo>
                  <a:lnTo>
                    <a:pt x="625" y="1479"/>
                  </a:lnTo>
                  <a:lnTo>
                    <a:pt x="623" y="1477"/>
                  </a:lnTo>
                  <a:lnTo>
                    <a:pt x="620" y="1475"/>
                  </a:lnTo>
                  <a:lnTo>
                    <a:pt x="618" y="1473"/>
                  </a:lnTo>
                  <a:lnTo>
                    <a:pt x="615" y="1472"/>
                  </a:lnTo>
                  <a:lnTo>
                    <a:pt x="614" y="1469"/>
                  </a:lnTo>
                  <a:lnTo>
                    <a:pt x="614" y="1465"/>
                  </a:lnTo>
                  <a:lnTo>
                    <a:pt x="614" y="1463"/>
                  </a:lnTo>
                  <a:lnTo>
                    <a:pt x="613" y="1463"/>
                  </a:lnTo>
                  <a:lnTo>
                    <a:pt x="611" y="1463"/>
                  </a:lnTo>
                  <a:lnTo>
                    <a:pt x="609" y="1462"/>
                  </a:lnTo>
                  <a:lnTo>
                    <a:pt x="607" y="1461"/>
                  </a:lnTo>
                  <a:lnTo>
                    <a:pt x="605" y="1460"/>
                  </a:lnTo>
                  <a:lnTo>
                    <a:pt x="603" y="1459"/>
                  </a:lnTo>
                  <a:lnTo>
                    <a:pt x="602" y="1459"/>
                  </a:lnTo>
                  <a:lnTo>
                    <a:pt x="601" y="1460"/>
                  </a:lnTo>
                  <a:lnTo>
                    <a:pt x="598" y="1463"/>
                  </a:lnTo>
                  <a:lnTo>
                    <a:pt x="594" y="1465"/>
                  </a:lnTo>
                  <a:lnTo>
                    <a:pt x="592" y="1468"/>
                  </a:lnTo>
                  <a:lnTo>
                    <a:pt x="589" y="1470"/>
                  </a:lnTo>
                  <a:lnTo>
                    <a:pt x="586" y="1472"/>
                  </a:lnTo>
                  <a:lnTo>
                    <a:pt x="584" y="1473"/>
                  </a:lnTo>
                  <a:lnTo>
                    <a:pt x="581" y="1473"/>
                  </a:lnTo>
                  <a:lnTo>
                    <a:pt x="578" y="1471"/>
                  </a:lnTo>
                  <a:lnTo>
                    <a:pt x="573" y="1465"/>
                  </a:lnTo>
                  <a:lnTo>
                    <a:pt x="570" y="1459"/>
                  </a:lnTo>
                  <a:lnTo>
                    <a:pt x="568" y="1453"/>
                  </a:lnTo>
                  <a:lnTo>
                    <a:pt x="567" y="1445"/>
                  </a:lnTo>
                  <a:lnTo>
                    <a:pt x="567" y="1439"/>
                  </a:lnTo>
                  <a:lnTo>
                    <a:pt x="566" y="1432"/>
                  </a:lnTo>
                  <a:lnTo>
                    <a:pt x="563" y="1425"/>
                  </a:lnTo>
                  <a:lnTo>
                    <a:pt x="562" y="1418"/>
                  </a:lnTo>
                  <a:lnTo>
                    <a:pt x="559" y="1413"/>
                  </a:lnTo>
                  <a:lnTo>
                    <a:pt x="553" y="1408"/>
                  </a:lnTo>
                  <a:lnTo>
                    <a:pt x="548" y="1405"/>
                  </a:lnTo>
                  <a:lnTo>
                    <a:pt x="542" y="1401"/>
                  </a:lnTo>
                  <a:lnTo>
                    <a:pt x="537" y="1397"/>
                  </a:lnTo>
                  <a:lnTo>
                    <a:pt x="530" y="1394"/>
                  </a:lnTo>
                  <a:lnTo>
                    <a:pt x="524" y="1391"/>
                  </a:lnTo>
                  <a:lnTo>
                    <a:pt x="518" y="1386"/>
                  </a:lnTo>
                  <a:lnTo>
                    <a:pt x="515" y="1385"/>
                  </a:lnTo>
                  <a:lnTo>
                    <a:pt x="509" y="1385"/>
                  </a:lnTo>
                  <a:lnTo>
                    <a:pt x="504" y="1385"/>
                  </a:lnTo>
                  <a:lnTo>
                    <a:pt x="497" y="1385"/>
                  </a:lnTo>
                  <a:lnTo>
                    <a:pt x="491" y="1386"/>
                  </a:lnTo>
                  <a:lnTo>
                    <a:pt x="485" y="1386"/>
                  </a:lnTo>
                  <a:lnTo>
                    <a:pt x="480" y="1385"/>
                  </a:lnTo>
                  <a:lnTo>
                    <a:pt x="476" y="1382"/>
                  </a:lnTo>
                  <a:lnTo>
                    <a:pt x="463" y="1371"/>
                  </a:lnTo>
                  <a:lnTo>
                    <a:pt x="452" y="1360"/>
                  </a:lnTo>
                  <a:lnTo>
                    <a:pt x="441" y="1349"/>
                  </a:lnTo>
                  <a:lnTo>
                    <a:pt x="430" y="1338"/>
                  </a:lnTo>
                  <a:lnTo>
                    <a:pt x="422" y="1326"/>
                  </a:lnTo>
                  <a:lnTo>
                    <a:pt x="411" y="1315"/>
                  </a:lnTo>
                  <a:lnTo>
                    <a:pt x="400" y="1303"/>
                  </a:lnTo>
                  <a:lnTo>
                    <a:pt x="387" y="1292"/>
                  </a:lnTo>
                  <a:lnTo>
                    <a:pt x="383" y="1290"/>
                  </a:lnTo>
                  <a:lnTo>
                    <a:pt x="379" y="1287"/>
                  </a:lnTo>
                  <a:lnTo>
                    <a:pt x="376" y="1285"/>
                  </a:lnTo>
                  <a:lnTo>
                    <a:pt x="371" y="1283"/>
                  </a:lnTo>
                  <a:lnTo>
                    <a:pt x="367" y="1281"/>
                  </a:lnTo>
                  <a:lnTo>
                    <a:pt x="361" y="1278"/>
                  </a:lnTo>
                  <a:lnTo>
                    <a:pt x="356" y="1276"/>
                  </a:lnTo>
                  <a:lnTo>
                    <a:pt x="351" y="1274"/>
                  </a:lnTo>
                  <a:lnTo>
                    <a:pt x="349" y="1273"/>
                  </a:lnTo>
                  <a:lnTo>
                    <a:pt x="345" y="1271"/>
                  </a:lnTo>
                  <a:lnTo>
                    <a:pt x="342" y="1270"/>
                  </a:lnTo>
                  <a:lnTo>
                    <a:pt x="339" y="1268"/>
                  </a:lnTo>
                  <a:lnTo>
                    <a:pt x="336" y="1268"/>
                  </a:lnTo>
                  <a:lnTo>
                    <a:pt x="334" y="1265"/>
                  </a:lnTo>
                  <a:lnTo>
                    <a:pt x="334" y="1262"/>
                  </a:lnTo>
                  <a:lnTo>
                    <a:pt x="335" y="1259"/>
                  </a:lnTo>
                  <a:lnTo>
                    <a:pt x="334" y="1260"/>
                  </a:lnTo>
                  <a:lnTo>
                    <a:pt x="332" y="1260"/>
                  </a:lnTo>
                  <a:lnTo>
                    <a:pt x="331" y="1260"/>
                  </a:lnTo>
                  <a:lnTo>
                    <a:pt x="329" y="1261"/>
                  </a:lnTo>
                  <a:lnTo>
                    <a:pt x="328" y="1261"/>
                  </a:lnTo>
                  <a:lnTo>
                    <a:pt x="327" y="1262"/>
                  </a:lnTo>
                  <a:lnTo>
                    <a:pt x="326" y="1261"/>
                  </a:lnTo>
                  <a:lnTo>
                    <a:pt x="321" y="1259"/>
                  </a:lnTo>
                  <a:lnTo>
                    <a:pt x="315" y="1256"/>
                  </a:lnTo>
                  <a:lnTo>
                    <a:pt x="310" y="1254"/>
                  </a:lnTo>
                  <a:lnTo>
                    <a:pt x="304" y="1252"/>
                  </a:lnTo>
                  <a:lnTo>
                    <a:pt x="299" y="1249"/>
                  </a:lnTo>
                  <a:lnTo>
                    <a:pt x="294" y="1246"/>
                  </a:lnTo>
                  <a:lnTo>
                    <a:pt x="290" y="1243"/>
                  </a:lnTo>
                  <a:lnTo>
                    <a:pt x="287" y="1239"/>
                  </a:lnTo>
                  <a:lnTo>
                    <a:pt x="283" y="1236"/>
                  </a:lnTo>
                  <a:lnTo>
                    <a:pt x="282" y="1233"/>
                  </a:lnTo>
                  <a:lnTo>
                    <a:pt x="279" y="1229"/>
                  </a:lnTo>
                  <a:lnTo>
                    <a:pt x="277" y="1225"/>
                  </a:lnTo>
                  <a:lnTo>
                    <a:pt x="276" y="1222"/>
                  </a:lnTo>
                  <a:lnTo>
                    <a:pt x="276" y="1218"/>
                  </a:lnTo>
                  <a:lnTo>
                    <a:pt x="276" y="1215"/>
                  </a:lnTo>
                  <a:lnTo>
                    <a:pt x="279" y="1212"/>
                  </a:lnTo>
                  <a:lnTo>
                    <a:pt x="283" y="1205"/>
                  </a:lnTo>
                  <a:lnTo>
                    <a:pt x="287" y="1198"/>
                  </a:lnTo>
                  <a:lnTo>
                    <a:pt x="291" y="1191"/>
                  </a:lnTo>
                  <a:lnTo>
                    <a:pt x="294" y="1184"/>
                  </a:lnTo>
                  <a:lnTo>
                    <a:pt x="295" y="1177"/>
                  </a:lnTo>
                  <a:lnTo>
                    <a:pt x="295" y="1170"/>
                  </a:lnTo>
                  <a:lnTo>
                    <a:pt x="294" y="1162"/>
                  </a:lnTo>
                  <a:lnTo>
                    <a:pt x="290" y="1154"/>
                  </a:lnTo>
                  <a:lnTo>
                    <a:pt x="284" y="1147"/>
                  </a:lnTo>
                  <a:lnTo>
                    <a:pt x="282" y="1139"/>
                  </a:lnTo>
                  <a:lnTo>
                    <a:pt x="279" y="1132"/>
                  </a:lnTo>
                  <a:lnTo>
                    <a:pt x="276" y="1124"/>
                  </a:lnTo>
                  <a:lnTo>
                    <a:pt x="272" y="1116"/>
                  </a:lnTo>
                  <a:lnTo>
                    <a:pt x="269" y="1108"/>
                  </a:lnTo>
                  <a:lnTo>
                    <a:pt x="264" y="1101"/>
                  </a:lnTo>
                  <a:lnTo>
                    <a:pt x="258" y="1093"/>
                  </a:lnTo>
                  <a:lnTo>
                    <a:pt x="253" y="1087"/>
                  </a:lnTo>
                  <a:lnTo>
                    <a:pt x="247" y="1082"/>
                  </a:lnTo>
                  <a:lnTo>
                    <a:pt x="244" y="1078"/>
                  </a:lnTo>
                  <a:lnTo>
                    <a:pt x="242" y="1072"/>
                  </a:lnTo>
                  <a:lnTo>
                    <a:pt x="239" y="1067"/>
                  </a:lnTo>
                  <a:lnTo>
                    <a:pt x="238" y="1062"/>
                  </a:lnTo>
                  <a:lnTo>
                    <a:pt x="239" y="1055"/>
                  </a:lnTo>
                  <a:lnTo>
                    <a:pt x="240" y="1049"/>
                  </a:lnTo>
                  <a:lnTo>
                    <a:pt x="246" y="1040"/>
                  </a:lnTo>
                  <a:lnTo>
                    <a:pt x="249" y="1030"/>
                  </a:lnTo>
                  <a:lnTo>
                    <a:pt x="253" y="1021"/>
                  </a:lnTo>
                  <a:lnTo>
                    <a:pt x="258" y="1012"/>
                  </a:lnTo>
                  <a:lnTo>
                    <a:pt x="261" y="1003"/>
                  </a:lnTo>
                  <a:lnTo>
                    <a:pt x="266" y="993"/>
                  </a:lnTo>
                  <a:lnTo>
                    <a:pt x="271" y="984"/>
                  </a:lnTo>
                  <a:lnTo>
                    <a:pt x="276" y="975"/>
                  </a:lnTo>
                  <a:lnTo>
                    <a:pt x="283" y="961"/>
                  </a:lnTo>
                  <a:lnTo>
                    <a:pt x="286" y="950"/>
                  </a:lnTo>
                  <a:lnTo>
                    <a:pt x="287" y="941"/>
                  </a:lnTo>
                  <a:lnTo>
                    <a:pt x="284" y="935"/>
                  </a:lnTo>
                  <a:lnTo>
                    <a:pt x="282" y="929"/>
                  </a:lnTo>
                  <a:lnTo>
                    <a:pt x="277" y="924"/>
                  </a:lnTo>
                  <a:lnTo>
                    <a:pt x="273" y="919"/>
                  </a:lnTo>
                  <a:lnTo>
                    <a:pt x="269" y="913"/>
                  </a:lnTo>
                  <a:lnTo>
                    <a:pt x="261" y="900"/>
                  </a:lnTo>
                  <a:lnTo>
                    <a:pt x="250" y="886"/>
                  </a:lnTo>
                  <a:lnTo>
                    <a:pt x="240" y="872"/>
                  </a:lnTo>
                  <a:lnTo>
                    <a:pt x="228" y="858"/>
                  </a:lnTo>
                  <a:lnTo>
                    <a:pt x="216" y="845"/>
                  </a:lnTo>
                  <a:lnTo>
                    <a:pt x="204" y="833"/>
                  </a:lnTo>
                  <a:lnTo>
                    <a:pt x="190" y="819"/>
                  </a:lnTo>
                  <a:lnTo>
                    <a:pt x="176" y="806"/>
                  </a:lnTo>
                  <a:lnTo>
                    <a:pt x="172" y="802"/>
                  </a:lnTo>
                  <a:lnTo>
                    <a:pt x="165" y="797"/>
                  </a:lnTo>
                  <a:lnTo>
                    <a:pt x="159" y="793"/>
                  </a:lnTo>
                  <a:lnTo>
                    <a:pt x="151" y="789"/>
                  </a:lnTo>
                  <a:lnTo>
                    <a:pt x="146" y="785"/>
                  </a:lnTo>
                  <a:lnTo>
                    <a:pt x="139" y="780"/>
                  </a:lnTo>
                  <a:lnTo>
                    <a:pt x="132" y="776"/>
                  </a:lnTo>
                  <a:lnTo>
                    <a:pt x="126" y="772"/>
                  </a:lnTo>
                  <a:lnTo>
                    <a:pt x="124" y="769"/>
                  </a:lnTo>
                  <a:lnTo>
                    <a:pt x="124" y="766"/>
                  </a:lnTo>
                  <a:lnTo>
                    <a:pt x="124" y="763"/>
                  </a:lnTo>
                  <a:lnTo>
                    <a:pt x="125" y="760"/>
                  </a:lnTo>
                  <a:lnTo>
                    <a:pt x="126" y="757"/>
                  </a:lnTo>
                  <a:lnTo>
                    <a:pt x="126" y="754"/>
                  </a:lnTo>
                  <a:lnTo>
                    <a:pt x="125" y="750"/>
                  </a:lnTo>
                  <a:lnTo>
                    <a:pt x="121" y="747"/>
                  </a:lnTo>
                  <a:lnTo>
                    <a:pt x="107" y="738"/>
                  </a:lnTo>
                  <a:lnTo>
                    <a:pt x="93" y="729"/>
                  </a:lnTo>
                  <a:lnTo>
                    <a:pt x="80" y="721"/>
                  </a:lnTo>
                  <a:lnTo>
                    <a:pt x="65" y="712"/>
                  </a:lnTo>
                  <a:lnTo>
                    <a:pt x="52" y="705"/>
                  </a:lnTo>
                  <a:lnTo>
                    <a:pt x="39" y="696"/>
                  </a:lnTo>
                  <a:lnTo>
                    <a:pt x="25" y="688"/>
                  </a:lnTo>
                  <a:lnTo>
                    <a:pt x="11" y="679"/>
                  </a:lnTo>
                  <a:lnTo>
                    <a:pt x="7" y="675"/>
                  </a:lnTo>
                  <a:lnTo>
                    <a:pt x="6" y="671"/>
                  </a:lnTo>
                  <a:lnTo>
                    <a:pt x="6" y="667"/>
                  </a:lnTo>
                  <a:lnTo>
                    <a:pt x="7" y="662"/>
                  </a:lnTo>
                  <a:lnTo>
                    <a:pt x="8" y="657"/>
                  </a:lnTo>
                  <a:lnTo>
                    <a:pt x="10" y="652"/>
                  </a:lnTo>
                  <a:lnTo>
                    <a:pt x="10" y="647"/>
                  </a:lnTo>
                  <a:lnTo>
                    <a:pt x="10" y="642"/>
                  </a:lnTo>
                  <a:lnTo>
                    <a:pt x="7" y="638"/>
                  </a:lnTo>
                  <a:lnTo>
                    <a:pt x="6" y="633"/>
                  </a:lnTo>
                  <a:lnTo>
                    <a:pt x="3" y="629"/>
                  </a:lnTo>
                  <a:lnTo>
                    <a:pt x="2" y="624"/>
                  </a:lnTo>
                  <a:lnTo>
                    <a:pt x="0" y="620"/>
                  </a:lnTo>
                  <a:lnTo>
                    <a:pt x="0" y="615"/>
                  </a:lnTo>
                  <a:lnTo>
                    <a:pt x="0" y="612"/>
                  </a:lnTo>
                  <a:lnTo>
                    <a:pt x="2" y="607"/>
                  </a:lnTo>
                  <a:lnTo>
                    <a:pt x="6" y="601"/>
                  </a:lnTo>
                  <a:lnTo>
                    <a:pt x="10" y="595"/>
                  </a:lnTo>
                  <a:lnTo>
                    <a:pt x="14" y="588"/>
                  </a:lnTo>
                  <a:lnTo>
                    <a:pt x="18" y="582"/>
                  </a:lnTo>
                  <a:lnTo>
                    <a:pt x="24" y="575"/>
                  </a:lnTo>
                  <a:lnTo>
                    <a:pt x="29" y="569"/>
                  </a:lnTo>
                  <a:lnTo>
                    <a:pt x="35" y="564"/>
                  </a:lnTo>
                  <a:lnTo>
                    <a:pt x="43" y="558"/>
                  </a:lnTo>
                  <a:lnTo>
                    <a:pt x="47" y="551"/>
                  </a:lnTo>
                  <a:lnTo>
                    <a:pt x="50" y="545"/>
                  </a:lnTo>
                  <a:lnTo>
                    <a:pt x="51" y="537"/>
                  </a:lnTo>
                  <a:lnTo>
                    <a:pt x="51" y="530"/>
                  </a:lnTo>
                  <a:lnTo>
                    <a:pt x="51" y="522"/>
                  </a:lnTo>
                  <a:lnTo>
                    <a:pt x="50" y="514"/>
                  </a:lnTo>
                  <a:lnTo>
                    <a:pt x="51" y="506"/>
                  </a:lnTo>
                  <a:lnTo>
                    <a:pt x="53" y="499"/>
                  </a:lnTo>
                  <a:lnTo>
                    <a:pt x="53" y="498"/>
                  </a:lnTo>
                  <a:lnTo>
                    <a:pt x="55" y="496"/>
                  </a:lnTo>
                  <a:lnTo>
                    <a:pt x="58" y="496"/>
                  </a:lnTo>
                  <a:lnTo>
                    <a:pt x="62" y="494"/>
                  </a:lnTo>
                  <a:lnTo>
                    <a:pt x="65" y="493"/>
                  </a:lnTo>
                  <a:lnTo>
                    <a:pt x="67" y="492"/>
                  </a:lnTo>
                  <a:lnTo>
                    <a:pt x="70" y="493"/>
                  </a:lnTo>
                  <a:lnTo>
                    <a:pt x="73" y="493"/>
                  </a:lnTo>
                  <a:lnTo>
                    <a:pt x="74" y="497"/>
                  </a:lnTo>
                  <a:lnTo>
                    <a:pt x="74" y="501"/>
                  </a:lnTo>
                  <a:lnTo>
                    <a:pt x="74" y="505"/>
                  </a:lnTo>
                  <a:lnTo>
                    <a:pt x="74" y="509"/>
                  </a:lnTo>
                  <a:lnTo>
                    <a:pt x="74" y="514"/>
                  </a:lnTo>
                  <a:lnTo>
                    <a:pt x="76" y="517"/>
                  </a:lnTo>
                  <a:lnTo>
                    <a:pt x="80" y="520"/>
                  </a:lnTo>
                  <a:lnTo>
                    <a:pt x="86" y="524"/>
                  </a:lnTo>
                  <a:lnTo>
                    <a:pt x="87" y="525"/>
                  </a:lnTo>
                  <a:lnTo>
                    <a:pt x="88" y="525"/>
                  </a:lnTo>
                  <a:lnTo>
                    <a:pt x="91" y="525"/>
                  </a:lnTo>
                  <a:lnTo>
                    <a:pt x="92" y="525"/>
                  </a:lnTo>
                  <a:lnTo>
                    <a:pt x="95" y="525"/>
                  </a:lnTo>
                  <a:lnTo>
                    <a:pt x="96" y="525"/>
                  </a:lnTo>
                  <a:lnTo>
                    <a:pt x="98" y="525"/>
                  </a:lnTo>
                  <a:lnTo>
                    <a:pt x="99" y="524"/>
                  </a:lnTo>
                  <a:lnTo>
                    <a:pt x="103" y="519"/>
                  </a:lnTo>
                  <a:lnTo>
                    <a:pt x="106" y="514"/>
                  </a:lnTo>
                  <a:lnTo>
                    <a:pt x="106" y="510"/>
                  </a:lnTo>
                  <a:lnTo>
                    <a:pt x="104" y="504"/>
                  </a:lnTo>
                  <a:lnTo>
                    <a:pt x="104" y="500"/>
                  </a:lnTo>
                  <a:lnTo>
                    <a:pt x="106" y="495"/>
                  </a:lnTo>
                  <a:lnTo>
                    <a:pt x="109" y="490"/>
                  </a:lnTo>
                  <a:lnTo>
                    <a:pt x="117" y="488"/>
                  </a:lnTo>
                  <a:lnTo>
                    <a:pt x="120" y="487"/>
                  </a:lnTo>
                  <a:lnTo>
                    <a:pt x="124" y="486"/>
                  </a:lnTo>
                  <a:lnTo>
                    <a:pt x="129" y="486"/>
                  </a:lnTo>
                  <a:lnTo>
                    <a:pt x="133" y="486"/>
                  </a:lnTo>
                  <a:lnTo>
                    <a:pt x="139" y="487"/>
                  </a:lnTo>
                  <a:lnTo>
                    <a:pt x="142" y="487"/>
                  </a:lnTo>
                  <a:lnTo>
                    <a:pt x="146" y="486"/>
                  </a:lnTo>
                  <a:lnTo>
                    <a:pt x="148" y="485"/>
                  </a:lnTo>
                  <a:lnTo>
                    <a:pt x="153" y="480"/>
                  </a:lnTo>
                  <a:lnTo>
                    <a:pt x="157" y="472"/>
                  </a:lnTo>
                  <a:lnTo>
                    <a:pt x="157" y="465"/>
                  </a:lnTo>
                  <a:lnTo>
                    <a:pt x="157" y="458"/>
                  </a:lnTo>
                  <a:lnTo>
                    <a:pt x="153" y="452"/>
                  </a:lnTo>
                  <a:lnTo>
                    <a:pt x="150" y="447"/>
                  </a:lnTo>
                  <a:lnTo>
                    <a:pt x="143" y="443"/>
                  </a:lnTo>
                  <a:lnTo>
                    <a:pt x="136" y="442"/>
                  </a:lnTo>
                  <a:lnTo>
                    <a:pt x="129" y="445"/>
                  </a:lnTo>
                  <a:lnTo>
                    <a:pt x="124" y="449"/>
                  </a:lnTo>
                  <a:lnTo>
                    <a:pt x="120" y="456"/>
                  </a:lnTo>
                  <a:lnTo>
                    <a:pt x="115" y="463"/>
                  </a:lnTo>
                  <a:lnTo>
                    <a:pt x="109" y="469"/>
                  </a:lnTo>
                  <a:lnTo>
                    <a:pt x="102" y="473"/>
                  </a:lnTo>
                  <a:lnTo>
                    <a:pt x="92" y="475"/>
                  </a:lnTo>
                  <a:lnTo>
                    <a:pt x="80" y="473"/>
                  </a:lnTo>
                  <a:lnTo>
                    <a:pt x="85" y="464"/>
                  </a:lnTo>
                  <a:lnTo>
                    <a:pt x="91" y="456"/>
                  </a:lnTo>
                  <a:lnTo>
                    <a:pt x="96" y="448"/>
                  </a:lnTo>
                  <a:lnTo>
                    <a:pt x="102" y="440"/>
                  </a:lnTo>
                  <a:lnTo>
                    <a:pt x="109" y="432"/>
                  </a:lnTo>
                  <a:lnTo>
                    <a:pt x="115" y="424"/>
                  </a:lnTo>
                  <a:lnTo>
                    <a:pt x="124" y="416"/>
                  </a:lnTo>
                  <a:lnTo>
                    <a:pt x="132" y="408"/>
                  </a:lnTo>
                  <a:lnTo>
                    <a:pt x="135" y="407"/>
                  </a:lnTo>
                  <a:lnTo>
                    <a:pt x="136" y="405"/>
                  </a:lnTo>
                  <a:lnTo>
                    <a:pt x="139" y="402"/>
                  </a:lnTo>
                  <a:lnTo>
                    <a:pt x="139" y="401"/>
                  </a:lnTo>
                  <a:lnTo>
                    <a:pt x="140" y="398"/>
                  </a:lnTo>
                  <a:lnTo>
                    <a:pt x="142" y="395"/>
                  </a:lnTo>
                  <a:lnTo>
                    <a:pt x="142" y="393"/>
                  </a:lnTo>
                  <a:lnTo>
                    <a:pt x="143" y="390"/>
                  </a:lnTo>
                  <a:lnTo>
                    <a:pt x="142" y="389"/>
                  </a:lnTo>
                  <a:lnTo>
                    <a:pt x="140" y="387"/>
                  </a:lnTo>
                  <a:lnTo>
                    <a:pt x="139" y="386"/>
                  </a:lnTo>
                  <a:lnTo>
                    <a:pt x="135" y="384"/>
                  </a:lnTo>
                  <a:lnTo>
                    <a:pt x="131" y="382"/>
                  </a:lnTo>
                  <a:lnTo>
                    <a:pt x="128" y="381"/>
                  </a:lnTo>
                  <a:lnTo>
                    <a:pt x="124" y="379"/>
                  </a:lnTo>
                  <a:lnTo>
                    <a:pt x="121" y="377"/>
                  </a:lnTo>
                  <a:lnTo>
                    <a:pt x="118" y="375"/>
                  </a:lnTo>
                  <a:lnTo>
                    <a:pt x="118" y="371"/>
                  </a:lnTo>
                  <a:lnTo>
                    <a:pt x="118" y="369"/>
                  </a:lnTo>
                  <a:lnTo>
                    <a:pt x="120" y="366"/>
                  </a:lnTo>
                  <a:lnTo>
                    <a:pt x="122" y="363"/>
                  </a:lnTo>
                  <a:lnTo>
                    <a:pt x="122" y="359"/>
                  </a:lnTo>
                  <a:lnTo>
                    <a:pt x="122" y="355"/>
                  </a:lnTo>
                  <a:lnTo>
                    <a:pt x="120" y="353"/>
                  </a:lnTo>
                  <a:lnTo>
                    <a:pt x="124" y="353"/>
                  </a:lnTo>
                  <a:lnTo>
                    <a:pt x="128" y="353"/>
                  </a:lnTo>
                  <a:lnTo>
                    <a:pt x="131" y="352"/>
                  </a:lnTo>
                  <a:lnTo>
                    <a:pt x="135" y="350"/>
                  </a:lnTo>
                  <a:lnTo>
                    <a:pt x="137" y="349"/>
                  </a:lnTo>
                  <a:lnTo>
                    <a:pt x="139" y="347"/>
                  </a:lnTo>
                  <a:lnTo>
                    <a:pt x="140" y="346"/>
                  </a:lnTo>
                  <a:lnTo>
                    <a:pt x="142" y="345"/>
                  </a:lnTo>
                  <a:lnTo>
                    <a:pt x="150" y="335"/>
                  </a:lnTo>
                  <a:lnTo>
                    <a:pt x="157" y="324"/>
                  </a:lnTo>
                  <a:lnTo>
                    <a:pt x="161" y="314"/>
                  </a:lnTo>
                  <a:lnTo>
                    <a:pt x="164" y="302"/>
                  </a:lnTo>
                  <a:lnTo>
                    <a:pt x="166" y="291"/>
                  </a:lnTo>
                  <a:lnTo>
                    <a:pt x="170" y="281"/>
                  </a:lnTo>
                  <a:lnTo>
                    <a:pt x="175" y="270"/>
                  </a:lnTo>
                  <a:lnTo>
                    <a:pt x="181" y="259"/>
                  </a:lnTo>
                  <a:lnTo>
                    <a:pt x="183" y="253"/>
                  </a:lnTo>
                  <a:lnTo>
                    <a:pt x="184" y="247"/>
                  </a:lnTo>
                  <a:lnTo>
                    <a:pt x="182" y="240"/>
                  </a:lnTo>
                  <a:lnTo>
                    <a:pt x="180" y="234"/>
                  </a:lnTo>
                  <a:lnTo>
                    <a:pt x="177" y="227"/>
                  </a:lnTo>
                  <a:lnTo>
                    <a:pt x="175" y="220"/>
                  </a:lnTo>
                  <a:lnTo>
                    <a:pt x="173" y="213"/>
                  </a:lnTo>
                  <a:lnTo>
                    <a:pt x="175" y="207"/>
                  </a:lnTo>
                  <a:lnTo>
                    <a:pt x="176" y="205"/>
                  </a:lnTo>
                  <a:lnTo>
                    <a:pt x="180" y="204"/>
                  </a:lnTo>
                  <a:lnTo>
                    <a:pt x="184" y="204"/>
                  </a:lnTo>
                  <a:lnTo>
                    <a:pt x="191" y="204"/>
                  </a:lnTo>
                  <a:lnTo>
                    <a:pt x="196" y="204"/>
                  </a:lnTo>
                  <a:lnTo>
                    <a:pt x="204" y="203"/>
                  </a:lnTo>
                  <a:lnTo>
                    <a:pt x="209" y="202"/>
                  </a:lnTo>
                  <a:lnTo>
                    <a:pt x="214" y="199"/>
                  </a:lnTo>
                  <a:lnTo>
                    <a:pt x="215" y="198"/>
                  </a:lnTo>
                  <a:lnTo>
                    <a:pt x="216" y="196"/>
                  </a:lnTo>
                  <a:lnTo>
                    <a:pt x="216" y="196"/>
                  </a:lnTo>
                  <a:lnTo>
                    <a:pt x="216" y="194"/>
                  </a:lnTo>
                  <a:lnTo>
                    <a:pt x="215" y="194"/>
                  </a:lnTo>
                  <a:lnTo>
                    <a:pt x="214" y="192"/>
                  </a:lnTo>
                  <a:lnTo>
                    <a:pt x="213" y="191"/>
                  </a:lnTo>
                  <a:lnTo>
                    <a:pt x="210" y="191"/>
                  </a:lnTo>
                  <a:lnTo>
                    <a:pt x="202" y="189"/>
                  </a:lnTo>
                  <a:lnTo>
                    <a:pt x="194" y="189"/>
                  </a:lnTo>
                  <a:lnTo>
                    <a:pt x="188" y="186"/>
                  </a:lnTo>
                  <a:lnTo>
                    <a:pt x="182" y="183"/>
                  </a:lnTo>
                  <a:lnTo>
                    <a:pt x="177" y="180"/>
                  </a:lnTo>
                  <a:lnTo>
                    <a:pt x="173" y="176"/>
                  </a:lnTo>
                  <a:lnTo>
                    <a:pt x="170" y="173"/>
                  </a:lnTo>
                  <a:lnTo>
                    <a:pt x="168" y="167"/>
                  </a:lnTo>
                  <a:lnTo>
                    <a:pt x="165" y="164"/>
                  </a:lnTo>
                  <a:lnTo>
                    <a:pt x="165" y="159"/>
                  </a:lnTo>
                  <a:lnTo>
                    <a:pt x="165" y="155"/>
                  </a:lnTo>
                  <a:lnTo>
                    <a:pt x="166" y="150"/>
                  </a:lnTo>
                  <a:lnTo>
                    <a:pt x="166" y="146"/>
                  </a:lnTo>
                  <a:lnTo>
                    <a:pt x="166" y="141"/>
                  </a:lnTo>
                  <a:lnTo>
                    <a:pt x="165" y="138"/>
                  </a:lnTo>
                  <a:lnTo>
                    <a:pt x="164" y="133"/>
                  </a:lnTo>
                  <a:lnTo>
                    <a:pt x="161" y="130"/>
                  </a:lnTo>
                  <a:lnTo>
                    <a:pt x="157" y="127"/>
                  </a:lnTo>
                  <a:lnTo>
                    <a:pt x="151" y="124"/>
                  </a:lnTo>
                  <a:lnTo>
                    <a:pt x="147" y="121"/>
                  </a:lnTo>
                  <a:lnTo>
                    <a:pt x="142" y="118"/>
                  </a:lnTo>
                  <a:lnTo>
                    <a:pt x="137" y="116"/>
                  </a:lnTo>
                  <a:lnTo>
                    <a:pt x="132" y="112"/>
                  </a:lnTo>
                  <a:lnTo>
                    <a:pt x="129" y="109"/>
                  </a:lnTo>
                  <a:lnTo>
                    <a:pt x="126" y="108"/>
                  </a:lnTo>
                  <a:lnTo>
                    <a:pt x="124" y="107"/>
                  </a:lnTo>
                  <a:lnTo>
                    <a:pt x="121" y="107"/>
                  </a:lnTo>
                  <a:lnTo>
                    <a:pt x="118" y="108"/>
                  </a:lnTo>
                  <a:lnTo>
                    <a:pt x="115" y="108"/>
                  </a:lnTo>
                  <a:lnTo>
                    <a:pt x="111" y="108"/>
                  </a:lnTo>
                  <a:lnTo>
                    <a:pt x="109" y="107"/>
                  </a:lnTo>
                  <a:lnTo>
                    <a:pt x="107" y="107"/>
                  </a:lnTo>
                  <a:lnTo>
                    <a:pt x="106" y="106"/>
                  </a:lnTo>
                  <a:lnTo>
                    <a:pt x="104" y="104"/>
                  </a:lnTo>
                  <a:lnTo>
                    <a:pt x="103" y="103"/>
                  </a:lnTo>
                  <a:lnTo>
                    <a:pt x="103" y="102"/>
                  </a:lnTo>
                  <a:lnTo>
                    <a:pt x="103" y="100"/>
                  </a:lnTo>
                  <a:lnTo>
                    <a:pt x="104" y="98"/>
                  </a:lnTo>
                  <a:lnTo>
                    <a:pt x="106" y="96"/>
                  </a:lnTo>
                  <a:lnTo>
                    <a:pt x="107" y="95"/>
                  </a:lnTo>
                  <a:lnTo>
                    <a:pt x="109" y="94"/>
                  </a:lnTo>
                  <a:lnTo>
                    <a:pt x="111" y="91"/>
                  </a:lnTo>
                  <a:lnTo>
                    <a:pt x="114" y="89"/>
                  </a:lnTo>
                  <a:lnTo>
                    <a:pt x="117" y="86"/>
                  </a:lnTo>
                  <a:lnTo>
                    <a:pt x="118" y="85"/>
                  </a:lnTo>
                  <a:lnTo>
                    <a:pt x="120" y="83"/>
                  </a:lnTo>
                  <a:lnTo>
                    <a:pt x="121" y="80"/>
                  </a:lnTo>
                  <a:lnTo>
                    <a:pt x="122" y="78"/>
                  </a:lnTo>
                  <a:lnTo>
                    <a:pt x="126" y="72"/>
                  </a:lnTo>
                  <a:lnTo>
                    <a:pt x="129" y="65"/>
                  </a:lnTo>
                  <a:lnTo>
                    <a:pt x="131" y="58"/>
                  </a:lnTo>
                  <a:lnTo>
                    <a:pt x="132" y="51"/>
                  </a:lnTo>
                  <a:lnTo>
                    <a:pt x="133" y="43"/>
                  </a:lnTo>
                  <a:lnTo>
                    <a:pt x="133" y="37"/>
                  </a:lnTo>
                  <a:lnTo>
                    <a:pt x="133" y="29"/>
                  </a:lnTo>
                  <a:lnTo>
                    <a:pt x="135" y="22"/>
                  </a:lnTo>
                  <a:lnTo>
                    <a:pt x="135" y="19"/>
                  </a:lnTo>
                  <a:lnTo>
                    <a:pt x="135" y="16"/>
                  </a:lnTo>
                  <a:lnTo>
                    <a:pt x="135" y="14"/>
                  </a:lnTo>
                  <a:lnTo>
                    <a:pt x="136" y="11"/>
                  </a:lnTo>
                  <a:lnTo>
                    <a:pt x="137" y="7"/>
                  </a:lnTo>
                  <a:lnTo>
                    <a:pt x="139" y="5"/>
                  </a:lnTo>
                  <a:lnTo>
                    <a:pt x="142" y="1"/>
                  </a:lnTo>
                  <a:lnTo>
                    <a:pt x="146" y="0"/>
                  </a:lnTo>
                  <a:lnTo>
                    <a:pt x="2048" y="30"/>
                  </a:lnTo>
                  <a:lnTo>
                    <a:pt x="2063" y="1206"/>
                  </a:lnTo>
                  <a:lnTo>
                    <a:pt x="4820" y="2738"/>
                  </a:lnTo>
                  <a:lnTo>
                    <a:pt x="4810" y="2746"/>
                  </a:lnTo>
                  <a:lnTo>
                    <a:pt x="4809" y="2749"/>
                  </a:lnTo>
                  <a:lnTo>
                    <a:pt x="4807" y="2750"/>
                  </a:lnTo>
                  <a:lnTo>
                    <a:pt x="4805" y="2752"/>
                  </a:lnTo>
                  <a:lnTo>
                    <a:pt x="4803" y="2754"/>
                  </a:lnTo>
                  <a:lnTo>
                    <a:pt x="4802" y="2757"/>
                  </a:lnTo>
                  <a:lnTo>
                    <a:pt x="4801" y="2758"/>
                  </a:lnTo>
                  <a:lnTo>
                    <a:pt x="4799" y="2760"/>
                  </a:lnTo>
                  <a:lnTo>
                    <a:pt x="4799" y="2762"/>
                  </a:lnTo>
                  <a:lnTo>
                    <a:pt x="4801" y="2764"/>
                  </a:lnTo>
                  <a:lnTo>
                    <a:pt x="4801" y="2765"/>
                  </a:lnTo>
                  <a:lnTo>
                    <a:pt x="4802" y="2767"/>
                  </a:lnTo>
                  <a:lnTo>
                    <a:pt x="4805" y="2768"/>
                  </a:lnTo>
                  <a:lnTo>
                    <a:pt x="4806" y="2770"/>
                  </a:lnTo>
                  <a:lnTo>
                    <a:pt x="4809" y="2770"/>
                  </a:lnTo>
                  <a:lnTo>
                    <a:pt x="4812" y="2771"/>
                  </a:lnTo>
                  <a:lnTo>
                    <a:pt x="4816" y="2770"/>
                  </a:lnTo>
                  <a:lnTo>
                    <a:pt x="4814" y="2770"/>
                  </a:lnTo>
                  <a:lnTo>
                    <a:pt x="4813" y="2770"/>
                  </a:lnTo>
                  <a:lnTo>
                    <a:pt x="4813" y="2771"/>
                  </a:lnTo>
                  <a:lnTo>
                    <a:pt x="4813" y="2772"/>
                  </a:lnTo>
                  <a:lnTo>
                    <a:pt x="4813" y="2773"/>
                  </a:lnTo>
                  <a:lnTo>
                    <a:pt x="4814" y="2773"/>
                  </a:lnTo>
                  <a:lnTo>
                    <a:pt x="4816" y="2773"/>
                  </a:lnTo>
                  <a:lnTo>
                    <a:pt x="4817" y="2772"/>
                  </a:lnTo>
                  <a:lnTo>
                    <a:pt x="4817" y="2771"/>
                  </a:lnTo>
                  <a:lnTo>
                    <a:pt x="4818" y="2771"/>
                  </a:lnTo>
                  <a:lnTo>
                    <a:pt x="4820" y="2771"/>
                  </a:lnTo>
                  <a:lnTo>
                    <a:pt x="4820" y="2772"/>
                  </a:lnTo>
                  <a:lnTo>
                    <a:pt x="4821" y="2773"/>
                  </a:lnTo>
                  <a:lnTo>
                    <a:pt x="4823" y="2773"/>
                  </a:lnTo>
                  <a:lnTo>
                    <a:pt x="4824" y="2773"/>
                  </a:lnTo>
                  <a:lnTo>
                    <a:pt x="4825" y="2774"/>
                  </a:lnTo>
                  <a:lnTo>
                    <a:pt x="4827" y="2775"/>
                  </a:lnTo>
                  <a:lnTo>
                    <a:pt x="4828" y="2778"/>
                  </a:lnTo>
                  <a:lnTo>
                    <a:pt x="4828" y="2780"/>
                  </a:lnTo>
                  <a:lnTo>
                    <a:pt x="4827" y="2781"/>
                  </a:lnTo>
                  <a:lnTo>
                    <a:pt x="4824" y="2783"/>
                  </a:lnTo>
                  <a:lnTo>
                    <a:pt x="4823" y="2785"/>
                  </a:lnTo>
                  <a:lnTo>
                    <a:pt x="4820" y="2787"/>
                  </a:lnTo>
                  <a:lnTo>
                    <a:pt x="4820" y="2788"/>
                  </a:lnTo>
                  <a:lnTo>
                    <a:pt x="4821" y="2791"/>
                  </a:lnTo>
                  <a:lnTo>
                    <a:pt x="4823" y="2793"/>
                  </a:lnTo>
                  <a:lnTo>
                    <a:pt x="4824" y="2796"/>
                  </a:lnTo>
                  <a:lnTo>
                    <a:pt x="4827" y="2797"/>
                  </a:lnTo>
                  <a:lnTo>
                    <a:pt x="4828" y="2799"/>
                  </a:lnTo>
                  <a:lnTo>
                    <a:pt x="4829" y="2801"/>
                  </a:lnTo>
                  <a:lnTo>
                    <a:pt x="4831" y="2803"/>
                  </a:lnTo>
                  <a:lnTo>
                    <a:pt x="4834" y="2804"/>
                  </a:lnTo>
                  <a:lnTo>
                    <a:pt x="4836" y="2804"/>
                  </a:lnTo>
                  <a:lnTo>
                    <a:pt x="4839" y="2804"/>
                  </a:lnTo>
                  <a:lnTo>
                    <a:pt x="4842" y="2804"/>
                  </a:lnTo>
                  <a:lnTo>
                    <a:pt x="4843" y="2804"/>
                  </a:lnTo>
                  <a:lnTo>
                    <a:pt x="4846" y="2804"/>
                  </a:lnTo>
                  <a:lnTo>
                    <a:pt x="4849" y="2804"/>
                  </a:lnTo>
                  <a:lnTo>
                    <a:pt x="4851" y="2804"/>
                  </a:lnTo>
                  <a:lnTo>
                    <a:pt x="4853" y="2804"/>
                  </a:lnTo>
                  <a:lnTo>
                    <a:pt x="4854" y="2805"/>
                  </a:lnTo>
                  <a:lnTo>
                    <a:pt x="4856" y="2807"/>
                  </a:lnTo>
                  <a:lnTo>
                    <a:pt x="4856" y="2808"/>
                  </a:lnTo>
                  <a:lnTo>
                    <a:pt x="4857" y="2809"/>
                  </a:lnTo>
                  <a:lnTo>
                    <a:pt x="4857" y="2810"/>
                  </a:lnTo>
                  <a:lnTo>
                    <a:pt x="4858" y="2811"/>
                  </a:lnTo>
                  <a:lnTo>
                    <a:pt x="4858" y="2812"/>
                  </a:lnTo>
                  <a:lnTo>
                    <a:pt x="4858" y="2812"/>
                  </a:lnTo>
                  <a:lnTo>
                    <a:pt x="4857" y="2812"/>
                  </a:lnTo>
                  <a:lnTo>
                    <a:pt x="4854" y="2814"/>
                  </a:lnTo>
                  <a:lnTo>
                    <a:pt x="4853" y="2817"/>
                  </a:lnTo>
                  <a:lnTo>
                    <a:pt x="4850" y="2820"/>
                  </a:lnTo>
                  <a:lnTo>
                    <a:pt x="4849" y="2821"/>
                  </a:lnTo>
                  <a:lnTo>
                    <a:pt x="4849" y="2824"/>
                  </a:lnTo>
                  <a:lnTo>
                    <a:pt x="4849" y="2827"/>
                  </a:lnTo>
                  <a:lnTo>
                    <a:pt x="4850" y="2828"/>
                  </a:lnTo>
                  <a:lnTo>
                    <a:pt x="4851" y="2830"/>
                  </a:lnTo>
                  <a:lnTo>
                    <a:pt x="4853" y="2833"/>
                  </a:lnTo>
                  <a:lnTo>
                    <a:pt x="4856" y="2836"/>
                  </a:lnTo>
                  <a:lnTo>
                    <a:pt x="4860" y="2837"/>
                  </a:lnTo>
                  <a:lnTo>
                    <a:pt x="4864" y="2838"/>
                  </a:lnTo>
                  <a:lnTo>
                    <a:pt x="4867" y="2841"/>
                  </a:lnTo>
                  <a:lnTo>
                    <a:pt x="4871" y="2843"/>
                  </a:lnTo>
                  <a:lnTo>
                    <a:pt x="4874" y="2844"/>
                  </a:lnTo>
                  <a:lnTo>
                    <a:pt x="4878" y="2845"/>
                  </a:lnTo>
                  <a:lnTo>
                    <a:pt x="4883" y="2849"/>
                  </a:lnTo>
                  <a:lnTo>
                    <a:pt x="4887" y="2853"/>
                  </a:lnTo>
                  <a:lnTo>
                    <a:pt x="4891" y="2858"/>
                  </a:lnTo>
                  <a:lnTo>
                    <a:pt x="4895" y="2862"/>
                  </a:lnTo>
                  <a:lnTo>
                    <a:pt x="4898" y="2867"/>
                  </a:lnTo>
                  <a:lnTo>
                    <a:pt x="4901" y="2872"/>
                  </a:lnTo>
                  <a:lnTo>
                    <a:pt x="4903" y="2876"/>
                  </a:lnTo>
                  <a:lnTo>
                    <a:pt x="4907" y="2881"/>
                  </a:lnTo>
                  <a:lnTo>
                    <a:pt x="4910" y="2886"/>
                  </a:lnTo>
                  <a:lnTo>
                    <a:pt x="4914" y="2891"/>
                  </a:lnTo>
                  <a:lnTo>
                    <a:pt x="4919" y="2894"/>
                  </a:lnTo>
                  <a:lnTo>
                    <a:pt x="4925" y="2898"/>
                  </a:lnTo>
                  <a:lnTo>
                    <a:pt x="4931" y="2901"/>
                  </a:lnTo>
                  <a:lnTo>
                    <a:pt x="4939" y="2904"/>
                  </a:lnTo>
                  <a:lnTo>
                    <a:pt x="4946" y="2906"/>
                  </a:lnTo>
                  <a:lnTo>
                    <a:pt x="4953" y="2907"/>
                  </a:lnTo>
                  <a:lnTo>
                    <a:pt x="4953" y="2913"/>
                  </a:lnTo>
                  <a:lnTo>
                    <a:pt x="4953" y="2917"/>
                  </a:lnTo>
                  <a:lnTo>
                    <a:pt x="4953" y="2922"/>
                  </a:lnTo>
                  <a:lnTo>
                    <a:pt x="4952" y="2927"/>
                  </a:lnTo>
                  <a:lnTo>
                    <a:pt x="4950" y="2932"/>
                  </a:lnTo>
                  <a:lnTo>
                    <a:pt x="4949" y="2937"/>
                  </a:lnTo>
                  <a:lnTo>
                    <a:pt x="4946" y="2942"/>
                  </a:lnTo>
                  <a:lnTo>
                    <a:pt x="4942" y="2946"/>
                  </a:lnTo>
                  <a:lnTo>
                    <a:pt x="4939" y="2949"/>
                  </a:lnTo>
                  <a:lnTo>
                    <a:pt x="4939" y="2952"/>
                  </a:lnTo>
                  <a:lnTo>
                    <a:pt x="4941" y="2954"/>
                  </a:lnTo>
                  <a:lnTo>
                    <a:pt x="4943" y="2956"/>
                  </a:lnTo>
                  <a:lnTo>
                    <a:pt x="4947" y="2959"/>
                  </a:lnTo>
                  <a:lnTo>
                    <a:pt x="4950" y="2961"/>
                  </a:lnTo>
                  <a:lnTo>
                    <a:pt x="4954" y="2962"/>
                  </a:lnTo>
                  <a:lnTo>
                    <a:pt x="4960" y="2963"/>
                  </a:lnTo>
                  <a:lnTo>
                    <a:pt x="4963" y="2964"/>
                  </a:lnTo>
                  <a:lnTo>
                    <a:pt x="4967" y="2965"/>
                  </a:lnTo>
                  <a:lnTo>
                    <a:pt x="4971" y="2964"/>
                  </a:lnTo>
                  <a:lnTo>
                    <a:pt x="4974" y="2964"/>
                  </a:lnTo>
                  <a:lnTo>
                    <a:pt x="4978" y="2962"/>
                  </a:lnTo>
                  <a:lnTo>
                    <a:pt x="4982" y="2962"/>
                  </a:lnTo>
                  <a:lnTo>
                    <a:pt x="4985" y="2961"/>
                  </a:lnTo>
                  <a:lnTo>
                    <a:pt x="4989" y="2960"/>
                  </a:lnTo>
                  <a:lnTo>
                    <a:pt x="4990" y="2960"/>
                  </a:lnTo>
                  <a:lnTo>
                    <a:pt x="4991" y="2960"/>
                  </a:lnTo>
                  <a:lnTo>
                    <a:pt x="4993" y="2960"/>
                  </a:lnTo>
                  <a:lnTo>
                    <a:pt x="4993" y="2960"/>
                  </a:lnTo>
                  <a:lnTo>
                    <a:pt x="4994" y="2961"/>
                  </a:lnTo>
                  <a:lnTo>
                    <a:pt x="4996" y="2961"/>
                  </a:lnTo>
                  <a:lnTo>
                    <a:pt x="4997" y="2962"/>
                  </a:lnTo>
                  <a:lnTo>
                    <a:pt x="4998" y="2962"/>
                  </a:lnTo>
                  <a:lnTo>
                    <a:pt x="5001" y="2962"/>
                  </a:lnTo>
                  <a:lnTo>
                    <a:pt x="5003" y="2964"/>
                  </a:lnTo>
                  <a:lnTo>
                    <a:pt x="5005" y="2967"/>
                  </a:lnTo>
                  <a:lnTo>
                    <a:pt x="5007" y="2968"/>
                  </a:lnTo>
                  <a:lnTo>
                    <a:pt x="5009" y="2970"/>
                  </a:lnTo>
                  <a:lnTo>
                    <a:pt x="5012" y="2972"/>
                  </a:lnTo>
                  <a:lnTo>
                    <a:pt x="5014" y="2973"/>
                  </a:lnTo>
                  <a:lnTo>
                    <a:pt x="5016" y="2975"/>
                  </a:lnTo>
                  <a:lnTo>
                    <a:pt x="5022" y="2977"/>
                  </a:lnTo>
                  <a:lnTo>
                    <a:pt x="5026" y="2979"/>
                  </a:lnTo>
                  <a:lnTo>
                    <a:pt x="5030" y="2982"/>
                  </a:lnTo>
                  <a:lnTo>
                    <a:pt x="5034" y="2984"/>
                  </a:lnTo>
                  <a:lnTo>
                    <a:pt x="5038" y="2986"/>
                  </a:lnTo>
                  <a:lnTo>
                    <a:pt x="5042" y="2989"/>
                  </a:lnTo>
                  <a:lnTo>
                    <a:pt x="5046" y="2991"/>
                  </a:lnTo>
                  <a:lnTo>
                    <a:pt x="5052" y="2992"/>
                  </a:lnTo>
                  <a:lnTo>
                    <a:pt x="5054" y="2993"/>
                  </a:lnTo>
                  <a:lnTo>
                    <a:pt x="5057" y="2994"/>
                  </a:lnTo>
                  <a:lnTo>
                    <a:pt x="5059" y="2994"/>
                  </a:lnTo>
                  <a:lnTo>
                    <a:pt x="5063" y="2995"/>
                  </a:lnTo>
                  <a:lnTo>
                    <a:pt x="5065" y="2996"/>
                  </a:lnTo>
                  <a:lnTo>
                    <a:pt x="5068" y="2997"/>
                  </a:lnTo>
                  <a:lnTo>
                    <a:pt x="5070" y="2998"/>
                  </a:lnTo>
                  <a:lnTo>
                    <a:pt x="5072" y="2999"/>
                  </a:lnTo>
                  <a:lnTo>
                    <a:pt x="5074" y="2999"/>
                  </a:lnTo>
                  <a:lnTo>
                    <a:pt x="5074" y="3000"/>
                  </a:lnTo>
                  <a:lnTo>
                    <a:pt x="5075" y="3000"/>
                  </a:lnTo>
                  <a:lnTo>
                    <a:pt x="5076" y="3000"/>
                  </a:lnTo>
                  <a:lnTo>
                    <a:pt x="5078" y="3001"/>
                  </a:lnTo>
                  <a:lnTo>
                    <a:pt x="5079" y="3001"/>
                  </a:lnTo>
                  <a:lnTo>
                    <a:pt x="5081" y="3002"/>
                  </a:lnTo>
                  <a:lnTo>
                    <a:pt x="5090" y="3016"/>
                  </a:lnTo>
                  <a:lnTo>
                    <a:pt x="5085" y="3025"/>
                  </a:lnTo>
                  <a:lnTo>
                    <a:pt x="5082" y="3026"/>
                  </a:lnTo>
                  <a:lnTo>
                    <a:pt x="5081" y="3028"/>
                  </a:lnTo>
                  <a:lnTo>
                    <a:pt x="5079" y="3030"/>
                  </a:lnTo>
                  <a:lnTo>
                    <a:pt x="5076" y="3032"/>
                  </a:lnTo>
                  <a:lnTo>
                    <a:pt x="5074" y="3033"/>
                  </a:lnTo>
                  <a:lnTo>
                    <a:pt x="5071" y="3035"/>
                  </a:lnTo>
                  <a:lnTo>
                    <a:pt x="5068" y="3037"/>
                  </a:lnTo>
                  <a:lnTo>
                    <a:pt x="5068" y="3039"/>
                  </a:lnTo>
                  <a:lnTo>
                    <a:pt x="5061" y="3042"/>
                  </a:lnTo>
                  <a:lnTo>
                    <a:pt x="5056" y="3046"/>
                  </a:lnTo>
                  <a:lnTo>
                    <a:pt x="5048" y="3048"/>
                  </a:lnTo>
                  <a:lnTo>
                    <a:pt x="5041" y="3049"/>
                  </a:lnTo>
                  <a:lnTo>
                    <a:pt x="5034" y="3051"/>
                  </a:lnTo>
                  <a:lnTo>
                    <a:pt x="5026" y="3053"/>
                  </a:lnTo>
                  <a:lnTo>
                    <a:pt x="5020" y="3056"/>
                  </a:lnTo>
                  <a:lnTo>
                    <a:pt x="5015" y="3059"/>
                  </a:lnTo>
                  <a:lnTo>
                    <a:pt x="5014" y="3061"/>
                  </a:lnTo>
                  <a:lnTo>
                    <a:pt x="5012" y="3063"/>
                  </a:lnTo>
                  <a:lnTo>
                    <a:pt x="5011" y="3064"/>
                  </a:lnTo>
                  <a:lnTo>
                    <a:pt x="5008" y="3065"/>
                  </a:lnTo>
                  <a:lnTo>
                    <a:pt x="5005" y="3067"/>
                  </a:lnTo>
                  <a:lnTo>
                    <a:pt x="5004" y="3068"/>
                  </a:lnTo>
                  <a:lnTo>
                    <a:pt x="5002" y="3069"/>
                  </a:lnTo>
                  <a:lnTo>
                    <a:pt x="5001" y="3070"/>
                  </a:lnTo>
                  <a:lnTo>
                    <a:pt x="4994" y="3072"/>
                  </a:lnTo>
                  <a:lnTo>
                    <a:pt x="4990" y="3072"/>
                  </a:lnTo>
                  <a:lnTo>
                    <a:pt x="4985" y="3072"/>
                  </a:lnTo>
                  <a:lnTo>
                    <a:pt x="4979" y="3074"/>
                  </a:lnTo>
                  <a:lnTo>
                    <a:pt x="4974" y="3074"/>
                  </a:lnTo>
                  <a:lnTo>
                    <a:pt x="4969" y="3077"/>
                  </a:lnTo>
                  <a:lnTo>
                    <a:pt x="4965" y="3079"/>
                  </a:lnTo>
                  <a:lnTo>
                    <a:pt x="4961" y="3081"/>
                  </a:lnTo>
                  <a:lnTo>
                    <a:pt x="4961" y="3081"/>
                  </a:lnTo>
                  <a:lnTo>
                    <a:pt x="4960" y="3083"/>
                  </a:lnTo>
                  <a:lnTo>
                    <a:pt x="4960" y="3084"/>
                  </a:lnTo>
                  <a:lnTo>
                    <a:pt x="4960" y="3084"/>
                  </a:lnTo>
                  <a:lnTo>
                    <a:pt x="4960" y="3085"/>
                  </a:lnTo>
                  <a:lnTo>
                    <a:pt x="4958" y="3087"/>
                  </a:lnTo>
                  <a:lnTo>
                    <a:pt x="4958" y="3088"/>
                  </a:lnTo>
                  <a:lnTo>
                    <a:pt x="4957" y="3088"/>
                  </a:lnTo>
                  <a:lnTo>
                    <a:pt x="4956" y="3089"/>
                  </a:lnTo>
                  <a:lnTo>
                    <a:pt x="4954" y="3090"/>
                  </a:lnTo>
                  <a:lnTo>
                    <a:pt x="4953" y="3092"/>
                  </a:lnTo>
                  <a:lnTo>
                    <a:pt x="4952" y="3093"/>
                  </a:lnTo>
                  <a:lnTo>
                    <a:pt x="4950" y="3095"/>
                  </a:lnTo>
                  <a:lnTo>
                    <a:pt x="4950" y="3096"/>
                  </a:lnTo>
                  <a:lnTo>
                    <a:pt x="4949" y="3097"/>
                  </a:lnTo>
                  <a:lnTo>
                    <a:pt x="4947" y="3098"/>
                  </a:lnTo>
                  <a:lnTo>
                    <a:pt x="4946" y="3100"/>
                  </a:lnTo>
                  <a:lnTo>
                    <a:pt x="4946" y="3103"/>
                  </a:lnTo>
                  <a:lnTo>
                    <a:pt x="4947" y="3104"/>
                  </a:lnTo>
                  <a:lnTo>
                    <a:pt x="4949" y="3106"/>
                  </a:lnTo>
                  <a:lnTo>
                    <a:pt x="4950" y="3108"/>
                  </a:lnTo>
                  <a:lnTo>
                    <a:pt x="4950" y="3111"/>
                  </a:lnTo>
                  <a:lnTo>
                    <a:pt x="4950" y="3111"/>
                  </a:lnTo>
                  <a:lnTo>
                    <a:pt x="4950" y="3113"/>
                  </a:lnTo>
                  <a:lnTo>
                    <a:pt x="4946" y="3113"/>
                  </a:lnTo>
                  <a:lnTo>
                    <a:pt x="4942" y="3113"/>
                  </a:lnTo>
                  <a:lnTo>
                    <a:pt x="4939" y="3113"/>
                  </a:lnTo>
                  <a:lnTo>
                    <a:pt x="4934" y="3112"/>
                  </a:lnTo>
                  <a:lnTo>
                    <a:pt x="4930" y="3111"/>
                  </a:lnTo>
                  <a:lnTo>
                    <a:pt x="4927" y="3111"/>
                  </a:lnTo>
                  <a:lnTo>
                    <a:pt x="4924" y="3113"/>
                  </a:lnTo>
                  <a:lnTo>
                    <a:pt x="4923" y="3116"/>
                  </a:lnTo>
                  <a:lnTo>
                    <a:pt x="4921" y="3119"/>
                  </a:lnTo>
                  <a:lnTo>
                    <a:pt x="4923" y="3121"/>
                  </a:lnTo>
                  <a:lnTo>
                    <a:pt x="4924" y="3124"/>
                  </a:lnTo>
                  <a:lnTo>
                    <a:pt x="4925" y="3127"/>
                  </a:lnTo>
                  <a:lnTo>
                    <a:pt x="4928" y="3130"/>
                  </a:lnTo>
                  <a:lnTo>
                    <a:pt x="4928" y="3134"/>
                  </a:lnTo>
                  <a:lnTo>
                    <a:pt x="4930" y="3136"/>
                  </a:lnTo>
                  <a:lnTo>
                    <a:pt x="4930" y="3139"/>
                  </a:lnTo>
                  <a:lnTo>
                    <a:pt x="4928" y="3141"/>
                  </a:lnTo>
                  <a:lnTo>
                    <a:pt x="4927" y="3143"/>
                  </a:lnTo>
                  <a:lnTo>
                    <a:pt x="4924" y="3144"/>
                  </a:lnTo>
                  <a:lnTo>
                    <a:pt x="4921" y="3145"/>
                  </a:lnTo>
                  <a:lnTo>
                    <a:pt x="4919" y="3146"/>
                  </a:lnTo>
                  <a:lnTo>
                    <a:pt x="4916" y="3148"/>
                  </a:lnTo>
                  <a:lnTo>
                    <a:pt x="4913" y="3149"/>
                  </a:lnTo>
                  <a:lnTo>
                    <a:pt x="4910" y="3151"/>
                  </a:lnTo>
                  <a:lnTo>
                    <a:pt x="4909" y="3151"/>
                  </a:lnTo>
                  <a:lnTo>
                    <a:pt x="4909" y="3152"/>
                  </a:lnTo>
                  <a:lnTo>
                    <a:pt x="4909" y="3153"/>
                  </a:lnTo>
                  <a:lnTo>
                    <a:pt x="4909" y="3155"/>
                  </a:lnTo>
                  <a:lnTo>
                    <a:pt x="4909" y="3156"/>
                  </a:lnTo>
                  <a:lnTo>
                    <a:pt x="4908" y="3156"/>
                  </a:lnTo>
                  <a:lnTo>
                    <a:pt x="4907" y="3157"/>
                  </a:lnTo>
                  <a:lnTo>
                    <a:pt x="4906" y="3157"/>
                  </a:lnTo>
                  <a:lnTo>
                    <a:pt x="4907" y="3161"/>
                  </a:lnTo>
                  <a:lnTo>
                    <a:pt x="4908" y="3166"/>
                  </a:lnTo>
                  <a:lnTo>
                    <a:pt x="4908" y="3171"/>
                  </a:lnTo>
                  <a:lnTo>
                    <a:pt x="4908" y="3175"/>
                  </a:lnTo>
                  <a:lnTo>
                    <a:pt x="4909" y="3180"/>
                  </a:lnTo>
                  <a:lnTo>
                    <a:pt x="4910" y="3185"/>
                  </a:lnTo>
                  <a:lnTo>
                    <a:pt x="4913" y="3189"/>
                  </a:lnTo>
                  <a:lnTo>
                    <a:pt x="4917" y="3193"/>
                  </a:lnTo>
                  <a:lnTo>
                    <a:pt x="4917" y="3193"/>
                  </a:lnTo>
                  <a:lnTo>
                    <a:pt x="4917" y="3194"/>
                  </a:lnTo>
                  <a:lnTo>
                    <a:pt x="4917" y="3196"/>
                  </a:lnTo>
                  <a:lnTo>
                    <a:pt x="4917" y="3197"/>
                  </a:lnTo>
                  <a:lnTo>
                    <a:pt x="4917" y="3198"/>
                  </a:lnTo>
                  <a:lnTo>
                    <a:pt x="4917" y="3199"/>
                  </a:lnTo>
                  <a:lnTo>
                    <a:pt x="4917" y="3201"/>
                  </a:lnTo>
                  <a:lnTo>
                    <a:pt x="4916" y="3202"/>
                  </a:lnTo>
                  <a:lnTo>
                    <a:pt x="4914" y="3206"/>
                  </a:lnTo>
                  <a:lnTo>
                    <a:pt x="4913" y="3211"/>
                  </a:lnTo>
                  <a:lnTo>
                    <a:pt x="4913" y="3215"/>
                  </a:lnTo>
                  <a:lnTo>
                    <a:pt x="4916" y="3220"/>
                  </a:lnTo>
                  <a:lnTo>
                    <a:pt x="4917" y="3224"/>
                  </a:lnTo>
                  <a:lnTo>
                    <a:pt x="4920" y="3230"/>
                  </a:lnTo>
                  <a:lnTo>
                    <a:pt x="4924" y="3234"/>
                  </a:lnTo>
                  <a:lnTo>
                    <a:pt x="4928" y="3238"/>
                  </a:lnTo>
                  <a:lnTo>
                    <a:pt x="4928" y="3240"/>
                  </a:lnTo>
                  <a:lnTo>
                    <a:pt x="4928" y="3241"/>
                  </a:lnTo>
                  <a:lnTo>
                    <a:pt x="4928" y="3243"/>
                  </a:lnTo>
                  <a:lnTo>
                    <a:pt x="4928" y="3245"/>
                  </a:lnTo>
                  <a:lnTo>
                    <a:pt x="4928" y="3247"/>
                  </a:lnTo>
                  <a:lnTo>
                    <a:pt x="4928" y="3248"/>
                  </a:lnTo>
                  <a:lnTo>
                    <a:pt x="4928" y="3251"/>
                  </a:lnTo>
                  <a:lnTo>
                    <a:pt x="4928" y="3253"/>
                  </a:lnTo>
                  <a:lnTo>
                    <a:pt x="4927" y="3254"/>
                  </a:lnTo>
                  <a:lnTo>
                    <a:pt x="4924" y="3256"/>
                  </a:lnTo>
                  <a:lnTo>
                    <a:pt x="4921" y="3259"/>
                  </a:lnTo>
                  <a:lnTo>
                    <a:pt x="4920" y="3261"/>
                  </a:lnTo>
                  <a:lnTo>
                    <a:pt x="4917" y="3262"/>
                  </a:lnTo>
                  <a:lnTo>
                    <a:pt x="4917" y="3264"/>
                  </a:lnTo>
                  <a:lnTo>
                    <a:pt x="4916" y="3266"/>
                  </a:lnTo>
                  <a:lnTo>
                    <a:pt x="4916" y="3269"/>
                  </a:lnTo>
                  <a:lnTo>
                    <a:pt x="4914" y="3275"/>
                  </a:lnTo>
                  <a:lnTo>
                    <a:pt x="4913" y="3283"/>
                  </a:lnTo>
                  <a:lnTo>
                    <a:pt x="4913" y="3290"/>
                  </a:lnTo>
                  <a:lnTo>
                    <a:pt x="4910" y="3297"/>
                  </a:lnTo>
                  <a:lnTo>
                    <a:pt x="4909" y="3304"/>
                  </a:lnTo>
                  <a:lnTo>
                    <a:pt x="4906" y="3310"/>
                  </a:lnTo>
                  <a:lnTo>
                    <a:pt x="4901" y="3317"/>
                  </a:lnTo>
                  <a:lnTo>
                    <a:pt x="4895" y="3323"/>
                  </a:lnTo>
                  <a:lnTo>
                    <a:pt x="4894" y="3325"/>
                  </a:lnTo>
                  <a:lnTo>
                    <a:pt x="4891" y="3325"/>
                  </a:lnTo>
                  <a:lnTo>
                    <a:pt x="4889" y="3326"/>
                  </a:lnTo>
                  <a:lnTo>
                    <a:pt x="4885" y="3328"/>
                  </a:lnTo>
                  <a:lnTo>
                    <a:pt x="4883" y="3328"/>
                  </a:lnTo>
                  <a:lnTo>
                    <a:pt x="4880" y="3329"/>
                  </a:lnTo>
                  <a:lnTo>
                    <a:pt x="4879" y="3330"/>
                  </a:lnTo>
                  <a:lnTo>
                    <a:pt x="4876" y="3331"/>
                  </a:lnTo>
                  <a:lnTo>
                    <a:pt x="4876" y="3332"/>
                  </a:lnTo>
                  <a:lnTo>
                    <a:pt x="4875" y="3333"/>
                  </a:lnTo>
                  <a:lnTo>
                    <a:pt x="4875" y="3334"/>
                  </a:lnTo>
                  <a:lnTo>
                    <a:pt x="4874" y="3336"/>
                  </a:lnTo>
                  <a:lnTo>
                    <a:pt x="4873" y="3337"/>
                  </a:lnTo>
                  <a:lnTo>
                    <a:pt x="4873" y="3338"/>
                  </a:lnTo>
                  <a:lnTo>
                    <a:pt x="4872" y="3339"/>
                  </a:lnTo>
                  <a:lnTo>
                    <a:pt x="4871" y="3339"/>
                  </a:lnTo>
                  <a:lnTo>
                    <a:pt x="4862" y="3341"/>
                  </a:lnTo>
                  <a:lnTo>
                    <a:pt x="4853" y="3346"/>
                  </a:lnTo>
                  <a:lnTo>
                    <a:pt x="4845" y="3349"/>
                  </a:lnTo>
                  <a:lnTo>
                    <a:pt x="4839" y="3354"/>
                  </a:lnTo>
                  <a:lnTo>
                    <a:pt x="4834" y="3359"/>
                  </a:lnTo>
                  <a:lnTo>
                    <a:pt x="4831" y="3364"/>
                  </a:lnTo>
                  <a:lnTo>
                    <a:pt x="4829" y="3370"/>
                  </a:lnTo>
                  <a:lnTo>
                    <a:pt x="4831" y="3375"/>
                  </a:lnTo>
                  <a:lnTo>
                    <a:pt x="4831" y="3378"/>
                  </a:lnTo>
                  <a:lnTo>
                    <a:pt x="4834" y="3380"/>
                  </a:lnTo>
                  <a:lnTo>
                    <a:pt x="4835" y="3383"/>
                  </a:lnTo>
                  <a:lnTo>
                    <a:pt x="4836" y="3386"/>
                  </a:lnTo>
                  <a:lnTo>
                    <a:pt x="4838" y="3388"/>
                  </a:lnTo>
                  <a:lnTo>
                    <a:pt x="4839" y="3390"/>
                  </a:lnTo>
                  <a:lnTo>
                    <a:pt x="4839" y="3393"/>
                  </a:lnTo>
                  <a:lnTo>
                    <a:pt x="4838" y="3395"/>
                  </a:lnTo>
                  <a:lnTo>
                    <a:pt x="4835" y="3396"/>
                  </a:lnTo>
                  <a:lnTo>
                    <a:pt x="4832" y="3399"/>
                  </a:lnTo>
                  <a:lnTo>
                    <a:pt x="4831" y="3400"/>
                  </a:lnTo>
                  <a:lnTo>
                    <a:pt x="4828" y="3402"/>
                  </a:lnTo>
                  <a:lnTo>
                    <a:pt x="4825" y="3403"/>
                  </a:lnTo>
                  <a:lnTo>
                    <a:pt x="4824" y="3405"/>
                  </a:lnTo>
                  <a:lnTo>
                    <a:pt x="4824" y="3407"/>
                  </a:lnTo>
                  <a:lnTo>
                    <a:pt x="4824" y="3410"/>
                  </a:lnTo>
                  <a:lnTo>
                    <a:pt x="4827" y="3412"/>
                  </a:lnTo>
                  <a:lnTo>
                    <a:pt x="4829" y="3417"/>
                  </a:lnTo>
                  <a:lnTo>
                    <a:pt x="4831" y="3419"/>
                  </a:lnTo>
                  <a:lnTo>
                    <a:pt x="4834" y="3423"/>
                  </a:lnTo>
                  <a:lnTo>
                    <a:pt x="4836" y="3426"/>
                  </a:lnTo>
                  <a:lnTo>
                    <a:pt x="4839" y="3429"/>
                  </a:lnTo>
                  <a:lnTo>
                    <a:pt x="4842" y="3433"/>
                  </a:lnTo>
                  <a:lnTo>
                    <a:pt x="4843" y="3435"/>
                  </a:lnTo>
                  <a:lnTo>
                    <a:pt x="4846" y="3439"/>
                  </a:lnTo>
                  <a:lnTo>
                    <a:pt x="4849" y="3443"/>
                  </a:lnTo>
                  <a:lnTo>
                    <a:pt x="4851" y="3447"/>
                  </a:lnTo>
                  <a:lnTo>
                    <a:pt x="4853" y="3451"/>
                  </a:lnTo>
                  <a:lnTo>
                    <a:pt x="4853" y="3456"/>
                  </a:lnTo>
                  <a:lnTo>
                    <a:pt x="4853" y="3460"/>
                  </a:lnTo>
                  <a:lnTo>
                    <a:pt x="4853" y="3465"/>
                  </a:lnTo>
                  <a:lnTo>
                    <a:pt x="4853" y="3468"/>
                  </a:lnTo>
                  <a:lnTo>
                    <a:pt x="4851" y="3472"/>
                  </a:lnTo>
                  <a:lnTo>
                    <a:pt x="4849" y="3476"/>
                  </a:lnTo>
                  <a:lnTo>
                    <a:pt x="4847" y="3479"/>
                  </a:lnTo>
                  <a:lnTo>
                    <a:pt x="4845" y="3482"/>
                  </a:lnTo>
                  <a:lnTo>
                    <a:pt x="4843" y="3486"/>
                  </a:lnTo>
                  <a:lnTo>
                    <a:pt x="4843" y="3489"/>
                  </a:lnTo>
                  <a:lnTo>
                    <a:pt x="4843" y="3492"/>
                  </a:lnTo>
                  <a:lnTo>
                    <a:pt x="4845" y="3494"/>
                  </a:lnTo>
                  <a:lnTo>
                    <a:pt x="4849" y="3499"/>
                  </a:lnTo>
                  <a:lnTo>
                    <a:pt x="4853" y="3503"/>
                  </a:lnTo>
                  <a:lnTo>
                    <a:pt x="4858" y="3506"/>
                  </a:lnTo>
                  <a:lnTo>
                    <a:pt x="4864" y="3510"/>
                  </a:lnTo>
                  <a:lnTo>
                    <a:pt x="4868" y="3513"/>
                  </a:lnTo>
                  <a:lnTo>
                    <a:pt x="4873" y="3517"/>
                  </a:lnTo>
                  <a:lnTo>
                    <a:pt x="4878" y="3521"/>
                  </a:lnTo>
                  <a:lnTo>
                    <a:pt x="4882" y="3526"/>
                  </a:lnTo>
                  <a:lnTo>
                    <a:pt x="4882" y="3526"/>
                  </a:lnTo>
                  <a:lnTo>
                    <a:pt x="4883" y="3526"/>
                  </a:lnTo>
                  <a:lnTo>
                    <a:pt x="4884" y="3526"/>
                  </a:lnTo>
                  <a:lnTo>
                    <a:pt x="4885" y="3526"/>
                  </a:lnTo>
                  <a:lnTo>
                    <a:pt x="4886" y="3526"/>
                  </a:lnTo>
                  <a:lnTo>
                    <a:pt x="4887" y="3526"/>
                  </a:lnTo>
                  <a:lnTo>
                    <a:pt x="4887" y="3526"/>
                  </a:lnTo>
                  <a:lnTo>
                    <a:pt x="4893" y="3523"/>
                  </a:lnTo>
                  <a:lnTo>
                    <a:pt x="4897" y="3521"/>
                  </a:lnTo>
                  <a:lnTo>
                    <a:pt x="4902" y="3521"/>
                  </a:lnTo>
                  <a:lnTo>
                    <a:pt x="4907" y="3521"/>
                  </a:lnTo>
                  <a:lnTo>
                    <a:pt x="4912" y="3521"/>
                  </a:lnTo>
                  <a:lnTo>
                    <a:pt x="4917" y="3521"/>
                  </a:lnTo>
                  <a:lnTo>
                    <a:pt x="4923" y="3521"/>
                  </a:lnTo>
                  <a:lnTo>
                    <a:pt x="4928" y="3521"/>
                  </a:lnTo>
                  <a:lnTo>
                    <a:pt x="4928" y="3520"/>
                  </a:lnTo>
                  <a:lnTo>
                    <a:pt x="4928" y="3518"/>
                  </a:lnTo>
                  <a:lnTo>
                    <a:pt x="4928" y="3518"/>
                  </a:lnTo>
                  <a:lnTo>
                    <a:pt x="4931" y="3516"/>
                  </a:lnTo>
                  <a:lnTo>
                    <a:pt x="4932" y="3516"/>
                  </a:lnTo>
                  <a:lnTo>
                    <a:pt x="4935" y="3515"/>
                  </a:lnTo>
                  <a:lnTo>
                    <a:pt x="4936" y="3516"/>
                  </a:lnTo>
                  <a:lnTo>
                    <a:pt x="4939" y="3517"/>
                  </a:lnTo>
                  <a:lnTo>
                    <a:pt x="4941" y="3519"/>
                  </a:lnTo>
                  <a:lnTo>
                    <a:pt x="4943" y="3521"/>
                  </a:lnTo>
                  <a:lnTo>
                    <a:pt x="4946" y="3523"/>
                  </a:lnTo>
                  <a:lnTo>
                    <a:pt x="4947" y="3526"/>
                  </a:lnTo>
                  <a:lnTo>
                    <a:pt x="4949" y="3529"/>
                  </a:lnTo>
                  <a:lnTo>
                    <a:pt x="4950" y="3531"/>
                  </a:lnTo>
                  <a:lnTo>
                    <a:pt x="4952" y="3534"/>
                  </a:lnTo>
                  <a:lnTo>
                    <a:pt x="4954" y="3537"/>
                  </a:lnTo>
                  <a:lnTo>
                    <a:pt x="4956" y="3537"/>
                  </a:lnTo>
                  <a:lnTo>
                    <a:pt x="4958" y="3539"/>
                  </a:lnTo>
                  <a:lnTo>
                    <a:pt x="4960" y="3539"/>
                  </a:lnTo>
                  <a:lnTo>
                    <a:pt x="4963" y="3540"/>
                  </a:lnTo>
                  <a:lnTo>
                    <a:pt x="4965" y="3541"/>
                  </a:lnTo>
                  <a:lnTo>
                    <a:pt x="4968" y="3542"/>
                  </a:lnTo>
                  <a:lnTo>
                    <a:pt x="4971" y="3542"/>
                  </a:lnTo>
                  <a:lnTo>
                    <a:pt x="4972" y="3544"/>
                  </a:lnTo>
                  <a:lnTo>
                    <a:pt x="4974" y="3545"/>
                  </a:lnTo>
                  <a:lnTo>
                    <a:pt x="4974" y="3547"/>
                  </a:lnTo>
                  <a:lnTo>
                    <a:pt x="4974" y="3548"/>
                  </a:lnTo>
                  <a:lnTo>
                    <a:pt x="4972" y="3550"/>
                  </a:lnTo>
                  <a:lnTo>
                    <a:pt x="4971" y="3552"/>
                  </a:lnTo>
                  <a:lnTo>
                    <a:pt x="4969" y="3553"/>
                  </a:lnTo>
                  <a:lnTo>
                    <a:pt x="4967" y="3554"/>
                  </a:lnTo>
                  <a:lnTo>
                    <a:pt x="4964" y="3554"/>
                  </a:lnTo>
                  <a:lnTo>
                    <a:pt x="4965" y="3557"/>
                  </a:lnTo>
                  <a:lnTo>
                    <a:pt x="4968" y="3559"/>
                  </a:lnTo>
                  <a:lnTo>
                    <a:pt x="4971" y="3561"/>
                  </a:lnTo>
                  <a:lnTo>
                    <a:pt x="4971" y="3563"/>
                  </a:lnTo>
                  <a:lnTo>
                    <a:pt x="4974" y="3566"/>
                  </a:lnTo>
                  <a:lnTo>
                    <a:pt x="4975" y="3568"/>
                  </a:lnTo>
                  <a:lnTo>
                    <a:pt x="4976" y="3571"/>
                  </a:lnTo>
                  <a:lnTo>
                    <a:pt x="4978" y="3574"/>
                  </a:lnTo>
                  <a:lnTo>
                    <a:pt x="4978" y="3576"/>
                  </a:lnTo>
                  <a:lnTo>
                    <a:pt x="4976" y="3578"/>
                  </a:lnTo>
                  <a:lnTo>
                    <a:pt x="4975" y="3581"/>
                  </a:lnTo>
                  <a:lnTo>
                    <a:pt x="4972" y="3583"/>
                  </a:lnTo>
                  <a:lnTo>
                    <a:pt x="4971" y="3584"/>
                  </a:lnTo>
                  <a:lnTo>
                    <a:pt x="4968" y="3586"/>
                  </a:lnTo>
                  <a:lnTo>
                    <a:pt x="4965" y="3588"/>
                  </a:lnTo>
                  <a:lnTo>
                    <a:pt x="4963" y="3590"/>
                  </a:lnTo>
                  <a:lnTo>
                    <a:pt x="4960" y="3593"/>
                  </a:lnTo>
                  <a:lnTo>
                    <a:pt x="4958" y="3597"/>
                  </a:lnTo>
                  <a:lnTo>
                    <a:pt x="4957" y="3600"/>
                  </a:lnTo>
                  <a:lnTo>
                    <a:pt x="4957" y="3603"/>
                  </a:lnTo>
                  <a:lnTo>
                    <a:pt x="4957" y="3607"/>
                  </a:lnTo>
                  <a:lnTo>
                    <a:pt x="4956" y="3610"/>
                  </a:lnTo>
                  <a:lnTo>
                    <a:pt x="4953" y="3614"/>
                  </a:lnTo>
                  <a:lnTo>
                    <a:pt x="4950" y="3616"/>
                  </a:lnTo>
                  <a:lnTo>
                    <a:pt x="4949" y="3615"/>
                  </a:lnTo>
                  <a:lnTo>
                    <a:pt x="4946" y="3614"/>
                  </a:lnTo>
                  <a:lnTo>
                    <a:pt x="4945" y="3612"/>
                  </a:lnTo>
                  <a:lnTo>
                    <a:pt x="4942" y="3611"/>
                  </a:lnTo>
                  <a:lnTo>
                    <a:pt x="4939" y="3611"/>
                  </a:lnTo>
                  <a:lnTo>
                    <a:pt x="4938" y="3610"/>
                  </a:lnTo>
                  <a:lnTo>
                    <a:pt x="4934" y="3611"/>
                  </a:lnTo>
                  <a:lnTo>
                    <a:pt x="4931" y="3611"/>
                  </a:lnTo>
                  <a:lnTo>
                    <a:pt x="4932" y="3614"/>
                  </a:lnTo>
                  <a:lnTo>
                    <a:pt x="4934" y="3614"/>
                  </a:lnTo>
                  <a:lnTo>
                    <a:pt x="4934" y="3616"/>
                  </a:lnTo>
                  <a:lnTo>
                    <a:pt x="4934" y="3617"/>
                  </a:lnTo>
                  <a:lnTo>
                    <a:pt x="4934" y="3618"/>
                  </a:lnTo>
                  <a:lnTo>
                    <a:pt x="4934" y="3620"/>
                  </a:lnTo>
                  <a:lnTo>
                    <a:pt x="4932" y="3621"/>
                  </a:lnTo>
                  <a:lnTo>
                    <a:pt x="4932" y="3623"/>
                  </a:lnTo>
                  <a:lnTo>
                    <a:pt x="4931" y="3623"/>
                  </a:lnTo>
                  <a:lnTo>
                    <a:pt x="4930" y="3623"/>
                  </a:lnTo>
                  <a:lnTo>
                    <a:pt x="4928" y="3623"/>
                  </a:lnTo>
                  <a:lnTo>
                    <a:pt x="4928" y="3624"/>
                  </a:lnTo>
                  <a:lnTo>
                    <a:pt x="4928" y="3625"/>
                  </a:lnTo>
                  <a:lnTo>
                    <a:pt x="4928" y="3626"/>
                  </a:lnTo>
                  <a:lnTo>
                    <a:pt x="4921" y="3625"/>
                  </a:lnTo>
                  <a:lnTo>
                    <a:pt x="4916" y="3625"/>
                  </a:lnTo>
                  <a:lnTo>
                    <a:pt x="4909" y="3624"/>
                  </a:lnTo>
                  <a:lnTo>
                    <a:pt x="4903" y="3624"/>
                  </a:lnTo>
                  <a:lnTo>
                    <a:pt x="4897" y="3624"/>
                  </a:lnTo>
                  <a:lnTo>
                    <a:pt x="4891" y="3624"/>
                  </a:lnTo>
                  <a:lnTo>
                    <a:pt x="4885" y="3624"/>
                  </a:lnTo>
                  <a:lnTo>
                    <a:pt x="4879" y="3625"/>
                  </a:lnTo>
                  <a:lnTo>
                    <a:pt x="4875" y="3626"/>
                  </a:lnTo>
                  <a:lnTo>
                    <a:pt x="4872" y="3626"/>
                  </a:lnTo>
                  <a:lnTo>
                    <a:pt x="4869" y="3628"/>
                  </a:lnTo>
                  <a:lnTo>
                    <a:pt x="4865" y="3629"/>
                  </a:lnTo>
                  <a:lnTo>
                    <a:pt x="4864" y="3630"/>
                  </a:lnTo>
                  <a:lnTo>
                    <a:pt x="4860" y="3631"/>
                  </a:lnTo>
                  <a:lnTo>
                    <a:pt x="4857" y="3631"/>
                  </a:lnTo>
                  <a:lnTo>
                    <a:pt x="4853" y="3631"/>
                  </a:lnTo>
                </a:path>
              </a:pathLst>
            </a:custGeom>
            <a:solidFill>
              <a:srgbClr val="996633"/>
            </a:solidFill>
            <a:ln w="9525" cap="rnd" cmpd="sng">
              <a:solidFill>
                <a:schemeClr val="tx1"/>
              </a:solidFill>
              <a:prstDash val="solid"/>
              <a:round/>
              <a:headEnd/>
              <a:tailEnd/>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40" name="Freeform 1028"/>
            <p:cNvSpPr>
              <a:spLocks/>
            </p:cNvSpPr>
            <p:nvPr/>
          </p:nvSpPr>
          <p:spPr bwMode="ltGray">
            <a:xfrm>
              <a:off x="2980" y="3385"/>
              <a:ext cx="1261" cy="745"/>
            </a:xfrm>
            <a:custGeom>
              <a:avLst/>
              <a:gdLst/>
              <a:ahLst/>
              <a:cxnLst>
                <a:cxn ang="0">
                  <a:pos x="1245" y="559"/>
                </a:cxn>
                <a:cxn ang="0">
                  <a:pos x="1164" y="540"/>
                </a:cxn>
                <a:cxn ang="0">
                  <a:pos x="1109" y="522"/>
                </a:cxn>
                <a:cxn ang="0">
                  <a:pos x="1198" y="482"/>
                </a:cxn>
                <a:cxn ang="0">
                  <a:pos x="1154" y="426"/>
                </a:cxn>
                <a:cxn ang="0">
                  <a:pos x="1025" y="379"/>
                </a:cxn>
                <a:cxn ang="0">
                  <a:pos x="1134" y="302"/>
                </a:cxn>
                <a:cxn ang="0">
                  <a:pos x="1169" y="204"/>
                </a:cxn>
                <a:cxn ang="0">
                  <a:pos x="936" y="125"/>
                </a:cxn>
                <a:cxn ang="0">
                  <a:pos x="850" y="97"/>
                </a:cxn>
                <a:cxn ang="0">
                  <a:pos x="648" y="68"/>
                </a:cxn>
                <a:cxn ang="0">
                  <a:pos x="527" y="69"/>
                </a:cxn>
                <a:cxn ang="0">
                  <a:pos x="306" y="9"/>
                </a:cxn>
                <a:cxn ang="0">
                  <a:pos x="33" y="69"/>
                </a:cxn>
                <a:cxn ang="0">
                  <a:pos x="89" y="78"/>
                </a:cxn>
                <a:cxn ang="0">
                  <a:pos x="86" y="121"/>
                </a:cxn>
                <a:cxn ang="0">
                  <a:pos x="120" y="124"/>
                </a:cxn>
                <a:cxn ang="0">
                  <a:pos x="247" y="122"/>
                </a:cxn>
                <a:cxn ang="0">
                  <a:pos x="313" y="163"/>
                </a:cxn>
                <a:cxn ang="0">
                  <a:pos x="331" y="214"/>
                </a:cxn>
                <a:cxn ang="0">
                  <a:pos x="312" y="230"/>
                </a:cxn>
                <a:cxn ang="0">
                  <a:pos x="374" y="252"/>
                </a:cxn>
                <a:cxn ang="0">
                  <a:pos x="386" y="252"/>
                </a:cxn>
                <a:cxn ang="0">
                  <a:pos x="404" y="244"/>
                </a:cxn>
                <a:cxn ang="0">
                  <a:pos x="410" y="210"/>
                </a:cxn>
                <a:cxn ang="0">
                  <a:pos x="437" y="209"/>
                </a:cxn>
                <a:cxn ang="0">
                  <a:pos x="437" y="217"/>
                </a:cxn>
                <a:cxn ang="0">
                  <a:pos x="433" y="240"/>
                </a:cxn>
                <a:cxn ang="0">
                  <a:pos x="474" y="227"/>
                </a:cxn>
                <a:cxn ang="0">
                  <a:pos x="521" y="258"/>
                </a:cxn>
                <a:cxn ang="0">
                  <a:pos x="581" y="281"/>
                </a:cxn>
                <a:cxn ang="0">
                  <a:pos x="591" y="269"/>
                </a:cxn>
                <a:cxn ang="0">
                  <a:pos x="599" y="279"/>
                </a:cxn>
                <a:cxn ang="0">
                  <a:pos x="641" y="309"/>
                </a:cxn>
                <a:cxn ang="0">
                  <a:pos x="708" y="343"/>
                </a:cxn>
                <a:cxn ang="0">
                  <a:pos x="732" y="350"/>
                </a:cxn>
                <a:cxn ang="0">
                  <a:pos x="789" y="385"/>
                </a:cxn>
                <a:cxn ang="0">
                  <a:pos x="853" y="441"/>
                </a:cxn>
                <a:cxn ang="0">
                  <a:pos x="885" y="483"/>
                </a:cxn>
                <a:cxn ang="0">
                  <a:pos x="913" y="516"/>
                </a:cxn>
                <a:cxn ang="0">
                  <a:pos x="926" y="554"/>
                </a:cxn>
                <a:cxn ang="0">
                  <a:pos x="924" y="559"/>
                </a:cxn>
                <a:cxn ang="0">
                  <a:pos x="923" y="566"/>
                </a:cxn>
                <a:cxn ang="0">
                  <a:pos x="908" y="580"/>
                </a:cxn>
                <a:cxn ang="0">
                  <a:pos x="913" y="586"/>
                </a:cxn>
                <a:cxn ang="0">
                  <a:pos x="958" y="597"/>
                </a:cxn>
                <a:cxn ang="0">
                  <a:pos x="928" y="615"/>
                </a:cxn>
                <a:cxn ang="0">
                  <a:pos x="917" y="643"/>
                </a:cxn>
                <a:cxn ang="0">
                  <a:pos x="934" y="655"/>
                </a:cxn>
                <a:cxn ang="0">
                  <a:pos x="946" y="653"/>
                </a:cxn>
                <a:cxn ang="0">
                  <a:pos x="947" y="625"/>
                </a:cxn>
                <a:cxn ang="0">
                  <a:pos x="980" y="611"/>
                </a:cxn>
                <a:cxn ang="0">
                  <a:pos x="1002" y="625"/>
                </a:cxn>
                <a:cxn ang="0">
                  <a:pos x="987" y="625"/>
                </a:cxn>
                <a:cxn ang="0">
                  <a:pos x="991" y="634"/>
                </a:cxn>
                <a:cxn ang="0">
                  <a:pos x="1017" y="663"/>
                </a:cxn>
                <a:cxn ang="0">
                  <a:pos x="964" y="638"/>
                </a:cxn>
                <a:cxn ang="0">
                  <a:pos x="966" y="648"/>
                </a:cxn>
                <a:cxn ang="0">
                  <a:pos x="985" y="669"/>
                </a:cxn>
                <a:cxn ang="0">
                  <a:pos x="1024" y="698"/>
                </a:cxn>
              </a:cxnLst>
              <a:rect l="0" t="0" r="r" b="b"/>
              <a:pathLst>
                <a:path w="1261" h="702">
                  <a:moveTo>
                    <a:pt x="1151" y="657"/>
                  </a:moveTo>
                  <a:lnTo>
                    <a:pt x="1187" y="683"/>
                  </a:lnTo>
                  <a:lnTo>
                    <a:pt x="1151" y="657"/>
                  </a:lnTo>
                  <a:lnTo>
                    <a:pt x="1149" y="642"/>
                  </a:lnTo>
                  <a:lnTo>
                    <a:pt x="1206" y="583"/>
                  </a:lnTo>
                  <a:lnTo>
                    <a:pt x="1260" y="581"/>
                  </a:lnTo>
                  <a:lnTo>
                    <a:pt x="1249" y="560"/>
                  </a:lnTo>
                  <a:lnTo>
                    <a:pt x="1245" y="559"/>
                  </a:lnTo>
                  <a:lnTo>
                    <a:pt x="1237" y="558"/>
                  </a:lnTo>
                  <a:lnTo>
                    <a:pt x="1225" y="554"/>
                  </a:lnTo>
                  <a:lnTo>
                    <a:pt x="1210" y="551"/>
                  </a:lnTo>
                  <a:lnTo>
                    <a:pt x="1195" y="546"/>
                  </a:lnTo>
                  <a:lnTo>
                    <a:pt x="1183" y="543"/>
                  </a:lnTo>
                  <a:lnTo>
                    <a:pt x="1173" y="541"/>
                  </a:lnTo>
                  <a:lnTo>
                    <a:pt x="1168" y="540"/>
                  </a:lnTo>
                  <a:lnTo>
                    <a:pt x="1164" y="540"/>
                  </a:lnTo>
                  <a:lnTo>
                    <a:pt x="1157" y="540"/>
                  </a:lnTo>
                  <a:lnTo>
                    <a:pt x="1149" y="541"/>
                  </a:lnTo>
                  <a:lnTo>
                    <a:pt x="1139" y="542"/>
                  </a:lnTo>
                  <a:lnTo>
                    <a:pt x="1130" y="543"/>
                  </a:lnTo>
                  <a:lnTo>
                    <a:pt x="1121" y="543"/>
                  </a:lnTo>
                  <a:lnTo>
                    <a:pt x="1116" y="543"/>
                  </a:lnTo>
                  <a:lnTo>
                    <a:pt x="1115" y="543"/>
                  </a:lnTo>
                  <a:lnTo>
                    <a:pt x="1109" y="522"/>
                  </a:lnTo>
                  <a:lnTo>
                    <a:pt x="1130" y="519"/>
                  </a:lnTo>
                  <a:lnTo>
                    <a:pt x="1129" y="508"/>
                  </a:lnTo>
                  <a:lnTo>
                    <a:pt x="1143" y="507"/>
                  </a:lnTo>
                  <a:lnTo>
                    <a:pt x="1145" y="519"/>
                  </a:lnTo>
                  <a:lnTo>
                    <a:pt x="1192" y="517"/>
                  </a:lnTo>
                  <a:lnTo>
                    <a:pt x="1191" y="505"/>
                  </a:lnTo>
                  <a:lnTo>
                    <a:pt x="1234" y="504"/>
                  </a:lnTo>
                  <a:lnTo>
                    <a:pt x="1198" y="482"/>
                  </a:lnTo>
                  <a:lnTo>
                    <a:pt x="1196" y="468"/>
                  </a:lnTo>
                  <a:lnTo>
                    <a:pt x="1101" y="461"/>
                  </a:lnTo>
                  <a:lnTo>
                    <a:pt x="1094" y="435"/>
                  </a:lnTo>
                  <a:lnTo>
                    <a:pt x="1120" y="434"/>
                  </a:lnTo>
                  <a:lnTo>
                    <a:pt x="1109" y="442"/>
                  </a:lnTo>
                  <a:lnTo>
                    <a:pt x="1125" y="441"/>
                  </a:lnTo>
                  <a:lnTo>
                    <a:pt x="1134" y="427"/>
                  </a:lnTo>
                  <a:lnTo>
                    <a:pt x="1154" y="426"/>
                  </a:lnTo>
                  <a:lnTo>
                    <a:pt x="1153" y="413"/>
                  </a:lnTo>
                  <a:lnTo>
                    <a:pt x="1127" y="414"/>
                  </a:lnTo>
                  <a:lnTo>
                    <a:pt x="1123" y="388"/>
                  </a:lnTo>
                  <a:lnTo>
                    <a:pt x="1153" y="376"/>
                  </a:lnTo>
                  <a:lnTo>
                    <a:pt x="1109" y="362"/>
                  </a:lnTo>
                  <a:lnTo>
                    <a:pt x="1078" y="363"/>
                  </a:lnTo>
                  <a:lnTo>
                    <a:pt x="1079" y="377"/>
                  </a:lnTo>
                  <a:lnTo>
                    <a:pt x="1025" y="379"/>
                  </a:lnTo>
                  <a:lnTo>
                    <a:pt x="1024" y="364"/>
                  </a:lnTo>
                  <a:lnTo>
                    <a:pt x="1052" y="362"/>
                  </a:lnTo>
                  <a:lnTo>
                    <a:pt x="1075" y="350"/>
                  </a:lnTo>
                  <a:lnTo>
                    <a:pt x="1077" y="335"/>
                  </a:lnTo>
                  <a:lnTo>
                    <a:pt x="1058" y="335"/>
                  </a:lnTo>
                  <a:lnTo>
                    <a:pt x="1055" y="328"/>
                  </a:lnTo>
                  <a:lnTo>
                    <a:pt x="1134" y="314"/>
                  </a:lnTo>
                  <a:lnTo>
                    <a:pt x="1134" y="302"/>
                  </a:lnTo>
                  <a:lnTo>
                    <a:pt x="1111" y="303"/>
                  </a:lnTo>
                  <a:lnTo>
                    <a:pt x="1105" y="247"/>
                  </a:lnTo>
                  <a:lnTo>
                    <a:pt x="1063" y="267"/>
                  </a:lnTo>
                  <a:lnTo>
                    <a:pt x="1060" y="242"/>
                  </a:lnTo>
                  <a:lnTo>
                    <a:pt x="1132" y="238"/>
                  </a:lnTo>
                  <a:lnTo>
                    <a:pt x="1130" y="221"/>
                  </a:lnTo>
                  <a:lnTo>
                    <a:pt x="1155" y="220"/>
                  </a:lnTo>
                  <a:lnTo>
                    <a:pt x="1169" y="204"/>
                  </a:lnTo>
                  <a:lnTo>
                    <a:pt x="1123" y="192"/>
                  </a:lnTo>
                  <a:lnTo>
                    <a:pt x="1097" y="174"/>
                  </a:lnTo>
                  <a:lnTo>
                    <a:pt x="1095" y="168"/>
                  </a:lnTo>
                  <a:lnTo>
                    <a:pt x="1124" y="167"/>
                  </a:lnTo>
                  <a:lnTo>
                    <a:pt x="1123" y="149"/>
                  </a:lnTo>
                  <a:lnTo>
                    <a:pt x="1067" y="151"/>
                  </a:lnTo>
                  <a:lnTo>
                    <a:pt x="996" y="121"/>
                  </a:lnTo>
                  <a:lnTo>
                    <a:pt x="936" y="125"/>
                  </a:lnTo>
                  <a:lnTo>
                    <a:pt x="938" y="137"/>
                  </a:lnTo>
                  <a:lnTo>
                    <a:pt x="930" y="132"/>
                  </a:lnTo>
                  <a:lnTo>
                    <a:pt x="930" y="110"/>
                  </a:lnTo>
                  <a:lnTo>
                    <a:pt x="878" y="110"/>
                  </a:lnTo>
                  <a:lnTo>
                    <a:pt x="876" y="105"/>
                  </a:lnTo>
                  <a:lnTo>
                    <a:pt x="837" y="106"/>
                  </a:lnTo>
                  <a:lnTo>
                    <a:pt x="836" y="98"/>
                  </a:lnTo>
                  <a:lnTo>
                    <a:pt x="850" y="97"/>
                  </a:lnTo>
                  <a:lnTo>
                    <a:pt x="849" y="87"/>
                  </a:lnTo>
                  <a:lnTo>
                    <a:pt x="871" y="86"/>
                  </a:lnTo>
                  <a:lnTo>
                    <a:pt x="868" y="63"/>
                  </a:lnTo>
                  <a:lnTo>
                    <a:pt x="836" y="65"/>
                  </a:lnTo>
                  <a:lnTo>
                    <a:pt x="836" y="55"/>
                  </a:lnTo>
                  <a:lnTo>
                    <a:pt x="690" y="60"/>
                  </a:lnTo>
                  <a:lnTo>
                    <a:pt x="691" y="66"/>
                  </a:lnTo>
                  <a:lnTo>
                    <a:pt x="648" y="68"/>
                  </a:lnTo>
                  <a:lnTo>
                    <a:pt x="648" y="63"/>
                  </a:lnTo>
                  <a:lnTo>
                    <a:pt x="599" y="65"/>
                  </a:lnTo>
                  <a:lnTo>
                    <a:pt x="611" y="71"/>
                  </a:lnTo>
                  <a:lnTo>
                    <a:pt x="608" y="85"/>
                  </a:lnTo>
                  <a:lnTo>
                    <a:pt x="589" y="86"/>
                  </a:lnTo>
                  <a:lnTo>
                    <a:pt x="589" y="51"/>
                  </a:lnTo>
                  <a:lnTo>
                    <a:pt x="543" y="53"/>
                  </a:lnTo>
                  <a:lnTo>
                    <a:pt x="527" y="69"/>
                  </a:lnTo>
                  <a:lnTo>
                    <a:pt x="527" y="59"/>
                  </a:lnTo>
                  <a:lnTo>
                    <a:pt x="445" y="42"/>
                  </a:lnTo>
                  <a:lnTo>
                    <a:pt x="444" y="34"/>
                  </a:lnTo>
                  <a:lnTo>
                    <a:pt x="433" y="34"/>
                  </a:lnTo>
                  <a:lnTo>
                    <a:pt x="430" y="24"/>
                  </a:lnTo>
                  <a:lnTo>
                    <a:pt x="349" y="28"/>
                  </a:lnTo>
                  <a:lnTo>
                    <a:pt x="346" y="8"/>
                  </a:lnTo>
                  <a:lnTo>
                    <a:pt x="306" y="9"/>
                  </a:lnTo>
                  <a:lnTo>
                    <a:pt x="299" y="4"/>
                  </a:lnTo>
                  <a:lnTo>
                    <a:pt x="259" y="22"/>
                  </a:lnTo>
                  <a:lnTo>
                    <a:pt x="231" y="24"/>
                  </a:lnTo>
                  <a:lnTo>
                    <a:pt x="212" y="0"/>
                  </a:lnTo>
                  <a:lnTo>
                    <a:pt x="146" y="0"/>
                  </a:lnTo>
                  <a:lnTo>
                    <a:pt x="29" y="17"/>
                  </a:lnTo>
                  <a:lnTo>
                    <a:pt x="0" y="57"/>
                  </a:lnTo>
                  <a:lnTo>
                    <a:pt x="33" y="69"/>
                  </a:lnTo>
                  <a:lnTo>
                    <a:pt x="21" y="76"/>
                  </a:lnTo>
                  <a:lnTo>
                    <a:pt x="22" y="87"/>
                  </a:lnTo>
                  <a:lnTo>
                    <a:pt x="42" y="86"/>
                  </a:lnTo>
                  <a:lnTo>
                    <a:pt x="19" y="110"/>
                  </a:lnTo>
                  <a:lnTo>
                    <a:pt x="55" y="118"/>
                  </a:lnTo>
                  <a:lnTo>
                    <a:pt x="74" y="86"/>
                  </a:lnTo>
                  <a:lnTo>
                    <a:pt x="90" y="85"/>
                  </a:lnTo>
                  <a:lnTo>
                    <a:pt x="89" y="78"/>
                  </a:lnTo>
                  <a:lnTo>
                    <a:pt x="113" y="78"/>
                  </a:lnTo>
                  <a:lnTo>
                    <a:pt x="114" y="86"/>
                  </a:lnTo>
                  <a:lnTo>
                    <a:pt x="102" y="86"/>
                  </a:lnTo>
                  <a:lnTo>
                    <a:pt x="104" y="94"/>
                  </a:lnTo>
                  <a:lnTo>
                    <a:pt x="119" y="94"/>
                  </a:lnTo>
                  <a:lnTo>
                    <a:pt x="86" y="111"/>
                  </a:lnTo>
                  <a:lnTo>
                    <a:pt x="86" y="121"/>
                  </a:lnTo>
                  <a:lnTo>
                    <a:pt x="86" y="121"/>
                  </a:lnTo>
                  <a:lnTo>
                    <a:pt x="89" y="121"/>
                  </a:lnTo>
                  <a:lnTo>
                    <a:pt x="90" y="121"/>
                  </a:lnTo>
                  <a:lnTo>
                    <a:pt x="93" y="121"/>
                  </a:lnTo>
                  <a:lnTo>
                    <a:pt x="94" y="122"/>
                  </a:lnTo>
                  <a:lnTo>
                    <a:pt x="97" y="122"/>
                  </a:lnTo>
                  <a:lnTo>
                    <a:pt x="100" y="122"/>
                  </a:lnTo>
                  <a:lnTo>
                    <a:pt x="104" y="123"/>
                  </a:lnTo>
                  <a:lnTo>
                    <a:pt x="120" y="124"/>
                  </a:lnTo>
                  <a:lnTo>
                    <a:pt x="136" y="125"/>
                  </a:lnTo>
                  <a:lnTo>
                    <a:pt x="151" y="124"/>
                  </a:lnTo>
                  <a:lnTo>
                    <a:pt x="168" y="122"/>
                  </a:lnTo>
                  <a:lnTo>
                    <a:pt x="184" y="120"/>
                  </a:lnTo>
                  <a:lnTo>
                    <a:pt x="200" y="119"/>
                  </a:lnTo>
                  <a:lnTo>
                    <a:pt x="217" y="118"/>
                  </a:lnTo>
                  <a:lnTo>
                    <a:pt x="231" y="119"/>
                  </a:lnTo>
                  <a:lnTo>
                    <a:pt x="247" y="122"/>
                  </a:lnTo>
                  <a:lnTo>
                    <a:pt x="257" y="126"/>
                  </a:lnTo>
                  <a:lnTo>
                    <a:pt x="267" y="130"/>
                  </a:lnTo>
                  <a:lnTo>
                    <a:pt x="276" y="134"/>
                  </a:lnTo>
                  <a:lnTo>
                    <a:pt x="285" y="140"/>
                  </a:lnTo>
                  <a:lnTo>
                    <a:pt x="293" y="144"/>
                  </a:lnTo>
                  <a:lnTo>
                    <a:pt x="301" y="149"/>
                  </a:lnTo>
                  <a:lnTo>
                    <a:pt x="309" y="156"/>
                  </a:lnTo>
                  <a:lnTo>
                    <a:pt x="313" y="163"/>
                  </a:lnTo>
                  <a:lnTo>
                    <a:pt x="320" y="168"/>
                  </a:lnTo>
                  <a:lnTo>
                    <a:pt x="324" y="174"/>
                  </a:lnTo>
                  <a:lnTo>
                    <a:pt x="328" y="181"/>
                  </a:lnTo>
                  <a:lnTo>
                    <a:pt x="332" y="188"/>
                  </a:lnTo>
                  <a:lnTo>
                    <a:pt x="334" y="194"/>
                  </a:lnTo>
                  <a:lnTo>
                    <a:pt x="334" y="201"/>
                  </a:lnTo>
                  <a:lnTo>
                    <a:pt x="334" y="208"/>
                  </a:lnTo>
                  <a:lnTo>
                    <a:pt x="331" y="214"/>
                  </a:lnTo>
                  <a:lnTo>
                    <a:pt x="328" y="216"/>
                  </a:lnTo>
                  <a:lnTo>
                    <a:pt x="327" y="218"/>
                  </a:lnTo>
                  <a:lnTo>
                    <a:pt x="324" y="220"/>
                  </a:lnTo>
                  <a:lnTo>
                    <a:pt x="323" y="222"/>
                  </a:lnTo>
                  <a:lnTo>
                    <a:pt x="321" y="225"/>
                  </a:lnTo>
                  <a:lnTo>
                    <a:pt x="317" y="227"/>
                  </a:lnTo>
                  <a:lnTo>
                    <a:pt x="316" y="229"/>
                  </a:lnTo>
                  <a:lnTo>
                    <a:pt x="312" y="230"/>
                  </a:lnTo>
                  <a:lnTo>
                    <a:pt x="320" y="235"/>
                  </a:lnTo>
                  <a:lnTo>
                    <a:pt x="328" y="237"/>
                  </a:lnTo>
                  <a:lnTo>
                    <a:pt x="335" y="239"/>
                  </a:lnTo>
                  <a:lnTo>
                    <a:pt x="344" y="240"/>
                  </a:lnTo>
                  <a:lnTo>
                    <a:pt x="353" y="242"/>
                  </a:lnTo>
                  <a:lnTo>
                    <a:pt x="359" y="244"/>
                  </a:lnTo>
                  <a:lnTo>
                    <a:pt x="366" y="247"/>
                  </a:lnTo>
                  <a:lnTo>
                    <a:pt x="374" y="252"/>
                  </a:lnTo>
                  <a:lnTo>
                    <a:pt x="374" y="252"/>
                  </a:lnTo>
                  <a:lnTo>
                    <a:pt x="376" y="252"/>
                  </a:lnTo>
                  <a:lnTo>
                    <a:pt x="377" y="252"/>
                  </a:lnTo>
                  <a:lnTo>
                    <a:pt x="379" y="253"/>
                  </a:lnTo>
                  <a:lnTo>
                    <a:pt x="381" y="253"/>
                  </a:lnTo>
                  <a:lnTo>
                    <a:pt x="384" y="252"/>
                  </a:lnTo>
                  <a:lnTo>
                    <a:pt x="385" y="252"/>
                  </a:lnTo>
                  <a:lnTo>
                    <a:pt x="386" y="252"/>
                  </a:lnTo>
                  <a:lnTo>
                    <a:pt x="388" y="252"/>
                  </a:lnTo>
                  <a:lnTo>
                    <a:pt x="392" y="252"/>
                  </a:lnTo>
                  <a:lnTo>
                    <a:pt x="396" y="251"/>
                  </a:lnTo>
                  <a:lnTo>
                    <a:pt x="399" y="251"/>
                  </a:lnTo>
                  <a:lnTo>
                    <a:pt x="402" y="251"/>
                  </a:lnTo>
                  <a:lnTo>
                    <a:pt x="404" y="250"/>
                  </a:lnTo>
                  <a:lnTo>
                    <a:pt x="404" y="250"/>
                  </a:lnTo>
                  <a:lnTo>
                    <a:pt x="404" y="244"/>
                  </a:lnTo>
                  <a:lnTo>
                    <a:pt x="404" y="240"/>
                  </a:lnTo>
                  <a:lnTo>
                    <a:pt x="404" y="235"/>
                  </a:lnTo>
                  <a:lnTo>
                    <a:pt x="404" y="230"/>
                  </a:lnTo>
                  <a:lnTo>
                    <a:pt x="404" y="226"/>
                  </a:lnTo>
                  <a:lnTo>
                    <a:pt x="404" y="221"/>
                  </a:lnTo>
                  <a:lnTo>
                    <a:pt x="406" y="217"/>
                  </a:lnTo>
                  <a:lnTo>
                    <a:pt x="408" y="212"/>
                  </a:lnTo>
                  <a:lnTo>
                    <a:pt x="410" y="210"/>
                  </a:lnTo>
                  <a:lnTo>
                    <a:pt x="413" y="209"/>
                  </a:lnTo>
                  <a:lnTo>
                    <a:pt x="416" y="208"/>
                  </a:lnTo>
                  <a:lnTo>
                    <a:pt x="420" y="208"/>
                  </a:lnTo>
                  <a:lnTo>
                    <a:pt x="425" y="208"/>
                  </a:lnTo>
                  <a:lnTo>
                    <a:pt x="429" y="209"/>
                  </a:lnTo>
                  <a:lnTo>
                    <a:pt x="433" y="209"/>
                  </a:lnTo>
                  <a:lnTo>
                    <a:pt x="437" y="209"/>
                  </a:lnTo>
                  <a:lnTo>
                    <a:pt x="437" y="209"/>
                  </a:lnTo>
                  <a:lnTo>
                    <a:pt x="437" y="210"/>
                  </a:lnTo>
                  <a:lnTo>
                    <a:pt x="437" y="212"/>
                  </a:lnTo>
                  <a:lnTo>
                    <a:pt x="436" y="212"/>
                  </a:lnTo>
                  <a:lnTo>
                    <a:pt x="436" y="213"/>
                  </a:lnTo>
                  <a:lnTo>
                    <a:pt x="437" y="214"/>
                  </a:lnTo>
                  <a:lnTo>
                    <a:pt x="438" y="214"/>
                  </a:lnTo>
                  <a:lnTo>
                    <a:pt x="441" y="214"/>
                  </a:lnTo>
                  <a:lnTo>
                    <a:pt x="437" y="217"/>
                  </a:lnTo>
                  <a:lnTo>
                    <a:pt x="432" y="220"/>
                  </a:lnTo>
                  <a:lnTo>
                    <a:pt x="427" y="223"/>
                  </a:lnTo>
                  <a:lnTo>
                    <a:pt x="423" y="227"/>
                  </a:lnTo>
                  <a:lnTo>
                    <a:pt x="421" y="230"/>
                  </a:lnTo>
                  <a:lnTo>
                    <a:pt x="421" y="233"/>
                  </a:lnTo>
                  <a:lnTo>
                    <a:pt x="422" y="236"/>
                  </a:lnTo>
                  <a:lnTo>
                    <a:pt x="429" y="239"/>
                  </a:lnTo>
                  <a:lnTo>
                    <a:pt x="433" y="240"/>
                  </a:lnTo>
                  <a:lnTo>
                    <a:pt x="438" y="239"/>
                  </a:lnTo>
                  <a:lnTo>
                    <a:pt x="443" y="237"/>
                  </a:lnTo>
                  <a:lnTo>
                    <a:pt x="448" y="235"/>
                  </a:lnTo>
                  <a:lnTo>
                    <a:pt x="452" y="231"/>
                  </a:lnTo>
                  <a:lnTo>
                    <a:pt x="456" y="228"/>
                  </a:lnTo>
                  <a:lnTo>
                    <a:pt x="461" y="227"/>
                  </a:lnTo>
                  <a:lnTo>
                    <a:pt x="466" y="226"/>
                  </a:lnTo>
                  <a:lnTo>
                    <a:pt x="474" y="227"/>
                  </a:lnTo>
                  <a:lnTo>
                    <a:pt x="482" y="229"/>
                  </a:lnTo>
                  <a:lnTo>
                    <a:pt x="486" y="234"/>
                  </a:lnTo>
                  <a:lnTo>
                    <a:pt x="491" y="238"/>
                  </a:lnTo>
                  <a:lnTo>
                    <a:pt x="495" y="244"/>
                  </a:lnTo>
                  <a:lnTo>
                    <a:pt x="500" y="248"/>
                  </a:lnTo>
                  <a:lnTo>
                    <a:pt x="506" y="252"/>
                  </a:lnTo>
                  <a:lnTo>
                    <a:pt x="512" y="255"/>
                  </a:lnTo>
                  <a:lnTo>
                    <a:pt x="521" y="258"/>
                  </a:lnTo>
                  <a:lnTo>
                    <a:pt x="530" y="263"/>
                  </a:lnTo>
                  <a:lnTo>
                    <a:pt x="538" y="267"/>
                  </a:lnTo>
                  <a:lnTo>
                    <a:pt x="544" y="273"/>
                  </a:lnTo>
                  <a:lnTo>
                    <a:pt x="553" y="277"/>
                  </a:lnTo>
                  <a:lnTo>
                    <a:pt x="560" y="281"/>
                  </a:lnTo>
                  <a:lnTo>
                    <a:pt x="570" y="283"/>
                  </a:lnTo>
                  <a:lnTo>
                    <a:pt x="581" y="283"/>
                  </a:lnTo>
                  <a:lnTo>
                    <a:pt x="581" y="281"/>
                  </a:lnTo>
                  <a:lnTo>
                    <a:pt x="583" y="279"/>
                  </a:lnTo>
                  <a:lnTo>
                    <a:pt x="584" y="278"/>
                  </a:lnTo>
                  <a:lnTo>
                    <a:pt x="584" y="275"/>
                  </a:lnTo>
                  <a:lnTo>
                    <a:pt x="585" y="273"/>
                  </a:lnTo>
                  <a:lnTo>
                    <a:pt x="587" y="271"/>
                  </a:lnTo>
                  <a:lnTo>
                    <a:pt x="588" y="268"/>
                  </a:lnTo>
                  <a:lnTo>
                    <a:pt x="589" y="268"/>
                  </a:lnTo>
                  <a:lnTo>
                    <a:pt x="591" y="269"/>
                  </a:lnTo>
                  <a:lnTo>
                    <a:pt x="592" y="270"/>
                  </a:lnTo>
                  <a:lnTo>
                    <a:pt x="594" y="271"/>
                  </a:lnTo>
                  <a:lnTo>
                    <a:pt x="595" y="271"/>
                  </a:lnTo>
                  <a:lnTo>
                    <a:pt x="598" y="272"/>
                  </a:lnTo>
                  <a:lnTo>
                    <a:pt x="600" y="271"/>
                  </a:lnTo>
                  <a:lnTo>
                    <a:pt x="600" y="274"/>
                  </a:lnTo>
                  <a:lnTo>
                    <a:pt x="600" y="276"/>
                  </a:lnTo>
                  <a:lnTo>
                    <a:pt x="599" y="279"/>
                  </a:lnTo>
                  <a:lnTo>
                    <a:pt x="599" y="282"/>
                  </a:lnTo>
                  <a:lnTo>
                    <a:pt x="599" y="284"/>
                  </a:lnTo>
                  <a:lnTo>
                    <a:pt x="600" y="286"/>
                  </a:lnTo>
                  <a:lnTo>
                    <a:pt x="600" y="288"/>
                  </a:lnTo>
                  <a:lnTo>
                    <a:pt x="603" y="289"/>
                  </a:lnTo>
                  <a:lnTo>
                    <a:pt x="615" y="296"/>
                  </a:lnTo>
                  <a:lnTo>
                    <a:pt x="629" y="302"/>
                  </a:lnTo>
                  <a:lnTo>
                    <a:pt x="641" y="309"/>
                  </a:lnTo>
                  <a:lnTo>
                    <a:pt x="653" y="315"/>
                  </a:lnTo>
                  <a:lnTo>
                    <a:pt x="664" y="322"/>
                  </a:lnTo>
                  <a:lnTo>
                    <a:pt x="676" y="330"/>
                  </a:lnTo>
                  <a:lnTo>
                    <a:pt x="689" y="337"/>
                  </a:lnTo>
                  <a:lnTo>
                    <a:pt x="700" y="344"/>
                  </a:lnTo>
                  <a:lnTo>
                    <a:pt x="702" y="344"/>
                  </a:lnTo>
                  <a:lnTo>
                    <a:pt x="704" y="344"/>
                  </a:lnTo>
                  <a:lnTo>
                    <a:pt x="708" y="343"/>
                  </a:lnTo>
                  <a:lnTo>
                    <a:pt x="710" y="342"/>
                  </a:lnTo>
                  <a:lnTo>
                    <a:pt x="711" y="341"/>
                  </a:lnTo>
                  <a:lnTo>
                    <a:pt x="715" y="340"/>
                  </a:lnTo>
                  <a:lnTo>
                    <a:pt x="716" y="340"/>
                  </a:lnTo>
                  <a:lnTo>
                    <a:pt x="719" y="342"/>
                  </a:lnTo>
                  <a:lnTo>
                    <a:pt x="723" y="345"/>
                  </a:lnTo>
                  <a:lnTo>
                    <a:pt x="727" y="348"/>
                  </a:lnTo>
                  <a:lnTo>
                    <a:pt x="732" y="350"/>
                  </a:lnTo>
                  <a:lnTo>
                    <a:pt x="738" y="353"/>
                  </a:lnTo>
                  <a:lnTo>
                    <a:pt x="743" y="354"/>
                  </a:lnTo>
                  <a:lnTo>
                    <a:pt x="747" y="356"/>
                  </a:lnTo>
                  <a:lnTo>
                    <a:pt x="753" y="358"/>
                  </a:lnTo>
                  <a:lnTo>
                    <a:pt x="759" y="361"/>
                  </a:lnTo>
                  <a:lnTo>
                    <a:pt x="772" y="368"/>
                  </a:lnTo>
                  <a:lnTo>
                    <a:pt x="781" y="376"/>
                  </a:lnTo>
                  <a:lnTo>
                    <a:pt x="789" y="385"/>
                  </a:lnTo>
                  <a:lnTo>
                    <a:pt x="796" y="394"/>
                  </a:lnTo>
                  <a:lnTo>
                    <a:pt x="802" y="404"/>
                  </a:lnTo>
                  <a:lnTo>
                    <a:pt x="809" y="412"/>
                  </a:lnTo>
                  <a:lnTo>
                    <a:pt x="818" y="419"/>
                  </a:lnTo>
                  <a:lnTo>
                    <a:pt x="829" y="425"/>
                  </a:lnTo>
                  <a:lnTo>
                    <a:pt x="838" y="430"/>
                  </a:lnTo>
                  <a:lnTo>
                    <a:pt x="846" y="435"/>
                  </a:lnTo>
                  <a:lnTo>
                    <a:pt x="853" y="441"/>
                  </a:lnTo>
                  <a:lnTo>
                    <a:pt x="861" y="448"/>
                  </a:lnTo>
                  <a:lnTo>
                    <a:pt x="867" y="456"/>
                  </a:lnTo>
                  <a:lnTo>
                    <a:pt x="872" y="462"/>
                  </a:lnTo>
                  <a:lnTo>
                    <a:pt x="876" y="469"/>
                  </a:lnTo>
                  <a:lnTo>
                    <a:pt x="880" y="476"/>
                  </a:lnTo>
                  <a:lnTo>
                    <a:pt x="882" y="479"/>
                  </a:lnTo>
                  <a:lnTo>
                    <a:pt x="883" y="481"/>
                  </a:lnTo>
                  <a:lnTo>
                    <a:pt x="885" y="483"/>
                  </a:lnTo>
                  <a:lnTo>
                    <a:pt x="887" y="485"/>
                  </a:lnTo>
                  <a:lnTo>
                    <a:pt x="890" y="488"/>
                  </a:lnTo>
                  <a:lnTo>
                    <a:pt x="891" y="489"/>
                  </a:lnTo>
                  <a:lnTo>
                    <a:pt x="893" y="491"/>
                  </a:lnTo>
                  <a:lnTo>
                    <a:pt x="894" y="494"/>
                  </a:lnTo>
                  <a:lnTo>
                    <a:pt x="902" y="502"/>
                  </a:lnTo>
                  <a:lnTo>
                    <a:pt x="908" y="509"/>
                  </a:lnTo>
                  <a:lnTo>
                    <a:pt x="913" y="516"/>
                  </a:lnTo>
                  <a:lnTo>
                    <a:pt x="919" y="522"/>
                  </a:lnTo>
                  <a:lnTo>
                    <a:pt x="923" y="528"/>
                  </a:lnTo>
                  <a:lnTo>
                    <a:pt x="925" y="535"/>
                  </a:lnTo>
                  <a:lnTo>
                    <a:pt x="926" y="543"/>
                  </a:lnTo>
                  <a:lnTo>
                    <a:pt x="926" y="552"/>
                  </a:lnTo>
                  <a:lnTo>
                    <a:pt x="926" y="553"/>
                  </a:lnTo>
                  <a:lnTo>
                    <a:pt x="926" y="553"/>
                  </a:lnTo>
                  <a:lnTo>
                    <a:pt x="926" y="554"/>
                  </a:lnTo>
                  <a:lnTo>
                    <a:pt x="927" y="554"/>
                  </a:lnTo>
                  <a:lnTo>
                    <a:pt x="927" y="555"/>
                  </a:lnTo>
                  <a:lnTo>
                    <a:pt x="926" y="556"/>
                  </a:lnTo>
                  <a:lnTo>
                    <a:pt x="926" y="556"/>
                  </a:lnTo>
                  <a:lnTo>
                    <a:pt x="926" y="557"/>
                  </a:lnTo>
                  <a:lnTo>
                    <a:pt x="925" y="558"/>
                  </a:lnTo>
                  <a:lnTo>
                    <a:pt x="924" y="558"/>
                  </a:lnTo>
                  <a:lnTo>
                    <a:pt x="924" y="559"/>
                  </a:lnTo>
                  <a:lnTo>
                    <a:pt x="924" y="559"/>
                  </a:lnTo>
                  <a:lnTo>
                    <a:pt x="924" y="560"/>
                  </a:lnTo>
                  <a:lnTo>
                    <a:pt x="924" y="561"/>
                  </a:lnTo>
                  <a:lnTo>
                    <a:pt x="924" y="562"/>
                  </a:lnTo>
                  <a:lnTo>
                    <a:pt x="924" y="563"/>
                  </a:lnTo>
                  <a:lnTo>
                    <a:pt x="924" y="564"/>
                  </a:lnTo>
                  <a:lnTo>
                    <a:pt x="924" y="566"/>
                  </a:lnTo>
                  <a:lnTo>
                    <a:pt x="923" y="566"/>
                  </a:lnTo>
                  <a:lnTo>
                    <a:pt x="923" y="567"/>
                  </a:lnTo>
                  <a:lnTo>
                    <a:pt x="920" y="568"/>
                  </a:lnTo>
                  <a:lnTo>
                    <a:pt x="916" y="571"/>
                  </a:lnTo>
                  <a:lnTo>
                    <a:pt x="914" y="573"/>
                  </a:lnTo>
                  <a:lnTo>
                    <a:pt x="912" y="574"/>
                  </a:lnTo>
                  <a:lnTo>
                    <a:pt x="909" y="576"/>
                  </a:lnTo>
                  <a:lnTo>
                    <a:pt x="909" y="578"/>
                  </a:lnTo>
                  <a:lnTo>
                    <a:pt x="908" y="580"/>
                  </a:lnTo>
                  <a:lnTo>
                    <a:pt x="909" y="582"/>
                  </a:lnTo>
                  <a:lnTo>
                    <a:pt x="909" y="582"/>
                  </a:lnTo>
                  <a:lnTo>
                    <a:pt x="909" y="583"/>
                  </a:lnTo>
                  <a:lnTo>
                    <a:pt x="910" y="583"/>
                  </a:lnTo>
                  <a:lnTo>
                    <a:pt x="912" y="583"/>
                  </a:lnTo>
                  <a:lnTo>
                    <a:pt x="912" y="584"/>
                  </a:lnTo>
                  <a:lnTo>
                    <a:pt x="913" y="585"/>
                  </a:lnTo>
                  <a:lnTo>
                    <a:pt x="913" y="586"/>
                  </a:lnTo>
                  <a:lnTo>
                    <a:pt x="919" y="589"/>
                  </a:lnTo>
                  <a:lnTo>
                    <a:pt x="925" y="590"/>
                  </a:lnTo>
                  <a:lnTo>
                    <a:pt x="931" y="590"/>
                  </a:lnTo>
                  <a:lnTo>
                    <a:pt x="938" y="591"/>
                  </a:lnTo>
                  <a:lnTo>
                    <a:pt x="946" y="591"/>
                  </a:lnTo>
                  <a:lnTo>
                    <a:pt x="951" y="593"/>
                  </a:lnTo>
                  <a:lnTo>
                    <a:pt x="955" y="594"/>
                  </a:lnTo>
                  <a:lnTo>
                    <a:pt x="958" y="597"/>
                  </a:lnTo>
                  <a:lnTo>
                    <a:pt x="960" y="602"/>
                  </a:lnTo>
                  <a:lnTo>
                    <a:pt x="958" y="604"/>
                  </a:lnTo>
                  <a:lnTo>
                    <a:pt x="955" y="606"/>
                  </a:lnTo>
                  <a:lnTo>
                    <a:pt x="949" y="607"/>
                  </a:lnTo>
                  <a:lnTo>
                    <a:pt x="942" y="609"/>
                  </a:lnTo>
                  <a:lnTo>
                    <a:pt x="936" y="611"/>
                  </a:lnTo>
                  <a:lnTo>
                    <a:pt x="931" y="613"/>
                  </a:lnTo>
                  <a:lnTo>
                    <a:pt x="928" y="615"/>
                  </a:lnTo>
                  <a:lnTo>
                    <a:pt x="926" y="619"/>
                  </a:lnTo>
                  <a:lnTo>
                    <a:pt x="924" y="622"/>
                  </a:lnTo>
                  <a:lnTo>
                    <a:pt x="920" y="626"/>
                  </a:lnTo>
                  <a:lnTo>
                    <a:pt x="919" y="630"/>
                  </a:lnTo>
                  <a:lnTo>
                    <a:pt x="916" y="632"/>
                  </a:lnTo>
                  <a:lnTo>
                    <a:pt x="915" y="637"/>
                  </a:lnTo>
                  <a:lnTo>
                    <a:pt x="915" y="640"/>
                  </a:lnTo>
                  <a:lnTo>
                    <a:pt x="917" y="643"/>
                  </a:lnTo>
                  <a:lnTo>
                    <a:pt x="919" y="645"/>
                  </a:lnTo>
                  <a:lnTo>
                    <a:pt x="920" y="647"/>
                  </a:lnTo>
                  <a:lnTo>
                    <a:pt x="923" y="648"/>
                  </a:lnTo>
                  <a:lnTo>
                    <a:pt x="925" y="651"/>
                  </a:lnTo>
                  <a:lnTo>
                    <a:pt x="926" y="652"/>
                  </a:lnTo>
                  <a:lnTo>
                    <a:pt x="928" y="653"/>
                  </a:lnTo>
                  <a:lnTo>
                    <a:pt x="931" y="654"/>
                  </a:lnTo>
                  <a:lnTo>
                    <a:pt x="934" y="655"/>
                  </a:lnTo>
                  <a:lnTo>
                    <a:pt x="935" y="657"/>
                  </a:lnTo>
                  <a:lnTo>
                    <a:pt x="936" y="657"/>
                  </a:lnTo>
                  <a:lnTo>
                    <a:pt x="938" y="657"/>
                  </a:lnTo>
                  <a:lnTo>
                    <a:pt x="940" y="657"/>
                  </a:lnTo>
                  <a:lnTo>
                    <a:pt x="942" y="657"/>
                  </a:lnTo>
                  <a:lnTo>
                    <a:pt x="944" y="655"/>
                  </a:lnTo>
                  <a:lnTo>
                    <a:pt x="946" y="654"/>
                  </a:lnTo>
                  <a:lnTo>
                    <a:pt x="946" y="653"/>
                  </a:lnTo>
                  <a:lnTo>
                    <a:pt x="947" y="650"/>
                  </a:lnTo>
                  <a:lnTo>
                    <a:pt x="947" y="646"/>
                  </a:lnTo>
                  <a:lnTo>
                    <a:pt x="947" y="643"/>
                  </a:lnTo>
                  <a:lnTo>
                    <a:pt x="947" y="639"/>
                  </a:lnTo>
                  <a:lnTo>
                    <a:pt x="947" y="636"/>
                  </a:lnTo>
                  <a:lnTo>
                    <a:pt x="947" y="632"/>
                  </a:lnTo>
                  <a:lnTo>
                    <a:pt x="947" y="629"/>
                  </a:lnTo>
                  <a:lnTo>
                    <a:pt x="947" y="625"/>
                  </a:lnTo>
                  <a:lnTo>
                    <a:pt x="953" y="625"/>
                  </a:lnTo>
                  <a:lnTo>
                    <a:pt x="958" y="625"/>
                  </a:lnTo>
                  <a:lnTo>
                    <a:pt x="962" y="622"/>
                  </a:lnTo>
                  <a:lnTo>
                    <a:pt x="966" y="621"/>
                  </a:lnTo>
                  <a:lnTo>
                    <a:pt x="969" y="618"/>
                  </a:lnTo>
                  <a:lnTo>
                    <a:pt x="973" y="615"/>
                  </a:lnTo>
                  <a:lnTo>
                    <a:pt x="976" y="613"/>
                  </a:lnTo>
                  <a:lnTo>
                    <a:pt x="980" y="611"/>
                  </a:lnTo>
                  <a:lnTo>
                    <a:pt x="981" y="609"/>
                  </a:lnTo>
                  <a:lnTo>
                    <a:pt x="987" y="609"/>
                  </a:lnTo>
                  <a:lnTo>
                    <a:pt x="991" y="611"/>
                  </a:lnTo>
                  <a:lnTo>
                    <a:pt x="995" y="612"/>
                  </a:lnTo>
                  <a:lnTo>
                    <a:pt x="999" y="614"/>
                  </a:lnTo>
                  <a:lnTo>
                    <a:pt x="1001" y="617"/>
                  </a:lnTo>
                  <a:lnTo>
                    <a:pt x="1002" y="621"/>
                  </a:lnTo>
                  <a:lnTo>
                    <a:pt x="1002" y="625"/>
                  </a:lnTo>
                  <a:lnTo>
                    <a:pt x="1000" y="624"/>
                  </a:lnTo>
                  <a:lnTo>
                    <a:pt x="998" y="625"/>
                  </a:lnTo>
                  <a:lnTo>
                    <a:pt x="996" y="625"/>
                  </a:lnTo>
                  <a:lnTo>
                    <a:pt x="994" y="627"/>
                  </a:lnTo>
                  <a:lnTo>
                    <a:pt x="992" y="628"/>
                  </a:lnTo>
                  <a:lnTo>
                    <a:pt x="990" y="629"/>
                  </a:lnTo>
                  <a:lnTo>
                    <a:pt x="989" y="628"/>
                  </a:lnTo>
                  <a:lnTo>
                    <a:pt x="987" y="625"/>
                  </a:lnTo>
                  <a:lnTo>
                    <a:pt x="989" y="627"/>
                  </a:lnTo>
                  <a:lnTo>
                    <a:pt x="988" y="628"/>
                  </a:lnTo>
                  <a:lnTo>
                    <a:pt x="985" y="628"/>
                  </a:lnTo>
                  <a:lnTo>
                    <a:pt x="984" y="629"/>
                  </a:lnTo>
                  <a:lnTo>
                    <a:pt x="980" y="629"/>
                  </a:lnTo>
                  <a:lnTo>
                    <a:pt x="980" y="630"/>
                  </a:lnTo>
                  <a:lnTo>
                    <a:pt x="981" y="630"/>
                  </a:lnTo>
                  <a:lnTo>
                    <a:pt x="991" y="634"/>
                  </a:lnTo>
                  <a:lnTo>
                    <a:pt x="1000" y="637"/>
                  </a:lnTo>
                  <a:lnTo>
                    <a:pt x="1007" y="640"/>
                  </a:lnTo>
                  <a:lnTo>
                    <a:pt x="1014" y="644"/>
                  </a:lnTo>
                  <a:lnTo>
                    <a:pt x="1021" y="648"/>
                  </a:lnTo>
                  <a:lnTo>
                    <a:pt x="1024" y="653"/>
                  </a:lnTo>
                  <a:lnTo>
                    <a:pt x="1026" y="659"/>
                  </a:lnTo>
                  <a:lnTo>
                    <a:pt x="1026" y="666"/>
                  </a:lnTo>
                  <a:lnTo>
                    <a:pt x="1017" y="663"/>
                  </a:lnTo>
                  <a:lnTo>
                    <a:pt x="1010" y="661"/>
                  </a:lnTo>
                  <a:lnTo>
                    <a:pt x="1003" y="655"/>
                  </a:lnTo>
                  <a:lnTo>
                    <a:pt x="999" y="651"/>
                  </a:lnTo>
                  <a:lnTo>
                    <a:pt x="992" y="645"/>
                  </a:lnTo>
                  <a:lnTo>
                    <a:pt x="985" y="641"/>
                  </a:lnTo>
                  <a:lnTo>
                    <a:pt x="977" y="638"/>
                  </a:lnTo>
                  <a:lnTo>
                    <a:pt x="968" y="637"/>
                  </a:lnTo>
                  <a:lnTo>
                    <a:pt x="964" y="638"/>
                  </a:lnTo>
                  <a:lnTo>
                    <a:pt x="962" y="639"/>
                  </a:lnTo>
                  <a:lnTo>
                    <a:pt x="961" y="640"/>
                  </a:lnTo>
                  <a:lnTo>
                    <a:pt x="961" y="642"/>
                  </a:lnTo>
                  <a:lnTo>
                    <a:pt x="961" y="643"/>
                  </a:lnTo>
                  <a:lnTo>
                    <a:pt x="961" y="645"/>
                  </a:lnTo>
                  <a:lnTo>
                    <a:pt x="962" y="645"/>
                  </a:lnTo>
                  <a:lnTo>
                    <a:pt x="962" y="646"/>
                  </a:lnTo>
                  <a:lnTo>
                    <a:pt x="966" y="648"/>
                  </a:lnTo>
                  <a:lnTo>
                    <a:pt x="969" y="651"/>
                  </a:lnTo>
                  <a:lnTo>
                    <a:pt x="973" y="653"/>
                  </a:lnTo>
                  <a:lnTo>
                    <a:pt x="977" y="654"/>
                  </a:lnTo>
                  <a:lnTo>
                    <a:pt x="978" y="657"/>
                  </a:lnTo>
                  <a:lnTo>
                    <a:pt x="981" y="659"/>
                  </a:lnTo>
                  <a:lnTo>
                    <a:pt x="983" y="661"/>
                  </a:lnTo>
                  <a:lnTo>
                    <a:pt x="984" y="663"/>
                  </a:lnTo>
                  <a:lnTo>
                    <a:pt x="985" y="669"/>
                  </a:lnTo>
                  <a:lnTo>
                    <a:pt x="988" y="673"/>
                  </a:lnTo>
                  <a:lnTo>
                    <a:pt x="991" y="677"/>
                  </a:lnTo>
                  <a:lnTo>
                    <a:pt x="995" y="682"/>
                  </a:lnTo>
                  <a:lnTo>
                    <a:pt x="998" y="686"/>
                  </a:lnTo>
                  <a:lnTo>
                    <a:pt x="1000" y="692"/>
                  </a:lnTo>
                  <a:lnTo>
                    <a:pt x="1002" y="696"/>
                  </a:lnTo>
                  <a:lnTo>
                    <a:pt x="1003" y="701"/>
                  </a:lnTo>
                  <a:lnTo>
                    <a:pt x="1024" y="698"/>
                  </a:lnTo>
                  <a:lnTo>
                    <a:pt x="1187" y="683"/>
                  </a:lnTo>
                  <a:lnTo>
                    <a:pt x="1151" y="657"/>
                  </a:lnTo>
                </a:path>
              </a:pathLst>
            </a:custGeom>
            <a:solidFill>
              <a:srgbClr val="FFFF00"/>
            </a:solidFill>
            <a:ln w="9525" cap="rnd">
              <a:noFill/>
              <a:round/>
              <a:headEnd/>
              <a:tailEnd/>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grpSp>
      <p:sp>
        <p:nvSpPr>
          <p:cNvPr id="423941" name="Freeform 1029"/>
          <p:cNvSpPr>
            <a:spLocks/>
          </p:cNvSpPr>
          <p:nvPr/>
        </p:nvSpPr>
        <p:spPr bwMode="ltGray">
          <a:xfrm>
            <a:off x="1468438" y="1128004"/>
            <a:ext cx="304800" cy="179387"/>
          </a:xfrm>
          <a:custGeom>
            <a:avLst/>
            <a:gdLst/>
            <a:ahLst/>
            <a:cxnLst>
              <a:cxn ang="0">
                <a:pos x="44" y="15"/>
              </a:cxn>
              <a:cxn ang="0">
                <a:pos x="44" y="27"/>
              </a:cxn>
              <a:cxn ang="0">
                <a:pos x="33" y="30"/>
              </a:cxn>
              <a:cxn ang="0">
                <a:pos x="31" y="35"/>
              </a:cxn>
              <a:cxn ang="0">
                <a:pos x="39" y="43"/>
              </a:cxn>
              <a:cxn ang="0">
                <a:pos x="28" y="47"/>
              </a:cxn>
              <a:cxn ang="0">
                <a:pos x="26" y="55"/>
              </a:cxn>
              <a:cxn ang="0">
                <a:pos x="25" y="70"/>
              </a:cxn>
              <a:cxn ang="0">
                <a:pos x="12" y="75"/>
              </a:cxn>
              <a:cxn ang="0">
                <a:pos x="0" y="83"/>
              </a:cxn>
              <a:cxn ang="0">
                <a:pos x="10" y="97"/>
              </a:cxn>
              <a:cxn ang="0">
                <a:pos x="22" y="106"/>
              </a:cxn>
              <a:cxn ang="0">
                <a:pos x="53" y="98"/>
              </a:cxn>
              <a:cxn ang="0">
                <a:pos x="63" y="91"/>
              </a:cxn>
              <a:cxn ang="0">
                <a:pos x="81" y="89"/>
              </a:cxn>
              <a:cxn ang="0">
                <a:pos x="109" y="91"/>
              </a:cxn>
              <a:cxn ang="0">
                <a:pos x="127" y="87"/>
              </a:cxn>
              <a:cxn ang="0">
                <a:pos x="149" y="91"/>
              </a:cxn>
              <a:cxn ang="0">
                <a:pos x="171" y="88"/>
              </a:cxn>
              <a:cxn ang="0">
                <a:pos x="181" y="81"/>
              </a:cxn>
              <a:cxn ang="0">
                <a:pos x="187" y="74"/>
              </a:cxn>
              <a:cxn ang="0">
                <a:pos x="188" y="64"/>
              </a:cxn>
              <a:cxn ang="0">
                <a:pos x="181" y="70"/>
              </a:cxn>
              <a:cxn ang="0">
                <a:pos x="173" y="74"/>
              </a:cxn>
              <a:cxn ang="0">
                <a:pos x="162" y="80"/>
              </a:cxn>
              <a:cxn ang="0">
                <a:pos x="158" y="77"/>
              </a:cxn>
              <a:cxn ang="0">
                <a:pos x="164" y="68"/>
              </a:cxn>
              <a:cxn ang="0">
                <a:pos x="177" y="62"/>
              </a:cxn>
              <a:cxn ang="0">
                <a:pos x="180" y="49"/>
              </a:cxn>
              <a:cxn ang="0">
                <a:pos x="178" y="47"/>
              </a:cxn>
              <a:cxn ang="0">
                <a:pos x="146" y="62"/>
              </a:cxn>
              <a:cxn ang="0">
                <a:pos x="128" y="72"/>
              </a:cxn>
              <a:cxn ang="0">
                <a:pos x="107" y="72"/>
              </a:cxn>
              <a:cxn ang="0">
                <a:pos x="99" y="70"/>
              </a:cxn>
              <a:cxn ang="0">
                <a:pos x="108" y="58"/>
              </a:cxn>
              <a:cxn ang="0">
                <a:pos x="122" y="48"/>
              </a:cxn>
              <a:cxn ang="0">
                <a:pos x="130" y="39"/>
              </a:cxn>
              <a:cxn ang="0">
                <a:pos x="118" y="15"/>
              </a:cxn>
              <a:cxn ang="0">
                <a:pos x="104" y="11"/>
              </a:cxn>
              <a:cxn ang="0">
                <a:pos x="107" y="24"/>
              </a:cxn>
              <a:cxn ang="0">
                <a:pos x="109" y="29"/>
              </a:cxn>
              <a:cxn ang="0">
                <a:pos x="99" y="34"/>
              </a:cxn>
              <a:cxn ang="0">
                <a:pos x="95" y="45"/>
              </a:cxn>
              <a:cxn ang="0">
                <a:pos x="90" y="53"/>
              </a:cxn>
              <a:cxn ang="0">
                <a:pos x="86" y="59"/>
              </a:cxn>
              <a:cxn ang="0">
                <a:pos x="88" y="67"/>
              </a:cxn>
              <a:cxn ang="0">
                <a:pos x="82" y="70"/>
              </a:cxn>
              <a:cxn ang="0">
                <a:pos x="80" y="75"/>
              </a:cxn>
              <a:cxn ang="0">
                <a:pos x="67" y="73"/>
              </a:cxn>
              <a:cxn ang="0">
                <a:pos x="63" y="73"/>
              </a:cxn>
              <a:cxn ang="0">
                <a:pos x="55" y="75"/>
              </a:cxn>
              <a:cxn ang="0">
                <a:pos x="60" y="67"/>
              </a:cxn>
              <a:cxn ang="0">
                <a:pos x="65" y="55"/>
              </a:cxn>
              <a:cxn ang="0">
                <a:pos x="77" y="49"/>
              </a:cxn>
              <a:cxn ang="0">
                <a:pos x="65" y="44"/>
              </a:cxn>
              <a:cxn ang="0">
                <a:pos x="78" y="40"/>
              </a:cxn>
              <a:cxn ang="0">
                <a:pos x="69" y="35"/>
              </a:cxn>
              <a:cxn ang="0">
                <a:pos x="62" y="24"/>
              </a:cxn>
              <a:cxn ang="0">
                <a:pos x="64" y="9"/>
              </a:cxn>
              <a:cxn ang="0">
                <a:pos x="44" y="5"/>
              </a:cxn>
              <a:cxn ang="0">
                <a:pos x="32" y="0"/>
              </a:cxn>
            </a:cxnLst>
            <a:rect l="0" t="0" r="r" b="b"/>
            <a:pathLst>
              <a:path w="192" h="107">
                <a:moveTo>
                  <a:pt x="34" y="4"/>
                </a:moveTo>
                <a:lnTo>
                  <a:pt x="34" y="5"/>
                </a:lnTo>
                <a:lnTo>
                  <a:pt x="35" y="7"/>
                </a:lnTo>
                <a:lnTo>
                  <a:pt x="35" y="7"/>
                </a:lnTo>
                <a:lnTo>
                  <a:pt x="36" y="9"/>
                </a:lnTo>
                <a:lnTo>
                  <a:pt x="37" y="9"/>
                </a:lnTo>
                <a:lnTo>
                  <a:pt x="39" y="11"/>
                </a:lnTo>
                <a:lnTo>
                  <a:pt x="41" y="12"/>
                </a:lnTo>
                <a:lnTo>
                  <a:pt x="42" y="13"/>
                </a:lnTo>
                <a:lnTo>
                  <a:pt x="42" y="14"/>
                </a:lnTo>
                <a:lnTo>
                  <a:pt x="44" y="15"/>
                </a:lnTo>
                <a:lnTo>
                  <a:pt x="44" y="15"/>
                </a:lnTo>
                <a:lnTo>
                  <a:pt x="44" y="15"/>
                </a:lnTo>
                <a:lnTo>
                  <a:pt x="44" y="17"/>
                </a:lnTo>
                <a:lnTo>
                  <a:pt x="44" y="17"/>
                </a:lnTo>
                <a:lnTo>
                  <a:pt x="44" y="18"/>
                </a:lnTo>
                <a:lnTo>
                  <a:pt x="45" y="20"/>
                </a:lnTo>
                <a:lnTo>
                  <a:pt x="45" y="20"/>
                </a:lnTo>
                <a:lnTo>
                  <a:pt x="45" y="22"/>
                </a:lnTo>
                <a:lnTo>
                  <a:pt x="45" y="22"/>
                </a:lnTo>
                <a:lnTo>
                  <a:pt x="44" y="24"/>
                </a:lnTo>
                <a:lnTo>
                  <a:pt x="44" y="24"/>
                </a:lnTo>
                <a:lnTo>
                  <a:pt x="44" y="26"/>
                </a:lnTo>
                <a:lnTo>
                  <a:pt x="44" y="27"/>
                </a:lnTo>
                <a:lnTo>
                  <a:pt x="44" y="28"/>
                </a:lnTo>
                <a:lnTo>
                  <a:pt x="44" y="28"/>
                </a:lnTo>
                <a:lnTo>
                  <a:pt x="44" y="29"/>
                </a:lnTo>
                <a:lnTo>
                  <a:pt x="42" y="29"/>
                </a:lnTo>
                <a:lnTo>
                  <a:pt x="42" y="30"/>
                </a:lnTo>
                <a:lnTo>
                  <a:pt x="42" y="30"/>
                </a:lnTo>
                <a:lnTo>
                  <a:pt x="41" y="30"/>
                </a:lnTo>
                <a:lnTo>
                  <a:pt x="39" y="31"/>
                </a:lnTo>
                <a:lnTo>
                  <a:pt x="37" y="32"/>
                </a:lnTo>
                <a:lnTo>
                  <a:pt x="36" y="31"/>
                </a:lnTo>
                <a:lnTo>
                  <a:pt x="35" y="30"/>
                </a:lnTo>
                <a:lnTo>
                  <a:pt x="33" y="30"/>
                </a:lnTo>
                <a:lnTo>
                  <a:pt x="32" y="29"/>
                </a:lnTo>
                <a:lnTo>
                  <a:pt x="30" y="29"/>
                </a:lnTo>
                <a:lnTo>
                  <a:pt x="28" y="29"/>
                </a:lnTo>
                <a:lnTo>
                  <a:pt x="27" y="30"/>
                </a:lnTo>
                <a:lnTo>
                  <a:pt x="27" y="30"/>
                </a:lnTo>
                <a:lnTo>
                  <a:pt x="28" y="30"/>
                </a:lnTo>
                <a:lnTo>
                  <a:pt x="28" y="31"/>
                </a:lnTo>
                <a:lnTo>
                  <a:pt x="28" y="32"/>
                </a:lnTo>
                <a:lnTo>
                  <a:pt x="30" y="33"/>
                </a:lnTo>
                <a:lnTo>
                  <a:pt x="31" y="34"/>
                </a:lnTo>
                <a:lnTo>
                  <a:pt x="31" y="35"/>
                </a:lnTo>
                <a:lnTo>
                  <a:pt x="31" y="35"/>
                </a:lnTo>
                <a:lnTo>
                  <a:pt x="31" y="36"/>
                </a:lnTo>
                <a:lnTo>
                  <a:pt x="31" y="37"/>
                </a:lnTo>
                <a:lnTo>
                  <a:pt x="32" y="37"/>
                </a:lnTo>
                <a:lnTo>
                  <a:pt x="32" y="37"/>
                </a:lnTo>
                <a:lnTo>
                  <a:pt x="33" y="37"/>
                </a:lnTo>
                <a:lnTo>
                  <a:pt x="34" y="38"/>
                </a:lnTo>
                <a:lnTo>
                  <a:pt x="35" y="38"/>
                </a:lnTo>
                <a:lnTo>
                  <a:pt x="36" y="39"/>
                </a:lnTo>
                <a:lnTo>
                  <a:pt x="36" y="40"/>
                </a:lnTo>
                <a:lnTo>
                  <a:pt x="37" y="41"/>
                </a:lnTo>
                <a:lnTo>
                  <a:pt x="37" y="42"/>
                </a:lnTo>
                <a:lnTo>
                  <a:pt x="39" y="43"/>
                </a:lnTo>
                <a:lnTo>
                  <a:pt x="39" y="45"/>
                </a:lnTo>
                <a:lnTo>
                  <a:pt x="39" y="45"/>
                </a:lnTo>
                <a:lnTo>
                  <a:pt x="39" y="46"/>
                </a:lnTo>
                <a:lnTo>
                  <a:pt x="39" y="47"/>
                </a:lnTo>
                <a:lnTo>
                  <a:pt x="39" y="47"/>
                </a:lnTo>
                <a:lnTo>
                  <a:pt x="37" y="47"/>
                </a:lnTo>
                <a:lnTo>
                  <a:pt x="36" y="47"/>
                </a:lnTo>
                <a:lnTo>
                  <a:pt x="35" y="48"/>
                </a:lnTo>
                <a:lnTo>
                  <a:pt x="34" y="48"/>
                </a:lnTo>
                <a:lnTo>
                  <a:pt x="32" y="48"/>
                </a:lnTo>
                <a:lnTo>
                  <a:pt x="31" y="47"/>
                </a:lnTo>
                <a:lnTo>
                  <a:pt x="28" y="47"/>
                </a:lnTo>
                <a:lnTo>
                  <a:pt x="27" y="47"/>
                </a:lnTo>
                <a:lnTo>
                  <a:pt x="26" y="48"/>
                </a:lnTo>
                <a:lnTo>
                  <a:pt x="25" y="49"/>
                </a:lnTo>
                <a:lnTo>
                  <a:pt x="25" y="49"/>
                </a:lnTo>
                <a:lnTo>
                  <a:pt x="25" y="50"/>
                </a:lnTo>
                <a:lnTo>
                  <a:pt x="25" y="51"/>
                </a:lnTo>
                <a:lnTo>
                  <a:pt x="25" y="52"/>
                </a:lnTo>
                <a:lnTo>
                  <a:pt x="25" y="52"/>
                </a:lnTo>
                <a:lnTo>
                  <a:pt x="25" y="53"/>
                </a:lnTo>
                <a:lnTo>
                  <a:pt x="26" y="53"/>
                </a:lnTo>
                <a:lnTo>
                  <a:pt x="26" y="53"/>
                </a:lnTo>
                <a:lnTo>
                  <a:pt x="26" y="55"/>
                </a:lnTo>
                <a:lnTo>
                  <a:pt x="26" y="57"/>
                </a:lnTo>
                <a:lnTo>
                  <a:pt x="26" y="59"/>
                </a:lnTo>
                <a:lnTo>
                  <a:pt x="26" y="60"/>
                </a:lnTo>
                <a:lnTo>
                  <a:pt x="26" y="62"/>
                </a:lnTo>
                <a:lnTo>
                  <a:pt x="26" y="64"/>
                </a:lnTo>
                <a:lnTo>
                  <a:pt x="26" y="65"/>
                </a:lnTo>
                <a:lnTo>
                  <a:pt x="26" y="67"/>
                </a:lnTo>
                <a:lnTo>
                  <a:pt x="26" y="68"/>
                </a:lnTo>
                <a:lnTo>
                  <a:pt x="26" y="68"/>
                </a:lnTo>
                <a:lnTo>
                  <a:pt x="25" y="69"/>
                </a:lnTo>
                <a:lnTo>
                  <a:pt x="25" y="70"/>
                </a:lnTo>
                <a:lnTo>
                  <a:pt x="25" y="70"/>
                </a:lnTo>
                <a:lnTo>
                  <a:pt x="25" y="72"/>
                </a:lnTo>
                <a:lnTo>
                  <a:pt x="23" y="72"/>
                </a:lnTo>
                <a:lnTo>
                  <a:pt x="23" y="73"/>
                </a:lnTo>
                <a:lnTo>
                  <a:pt x="23" y="73"/>
                </a:lnTo>
                <a:lnTo>
                  <a:pt x="22" y="74"/>
                </a:lnTo>
                <a:lnTo>
                  <a:pt x="22" y="75"/>
                </a:lnTo>
                <a:lnTo>
                  <a:pt x="22" y="75"/>
                </a:lnTo>
                <a:lnTo>
                  <a:pt x="21" y="75"/>
                </a:lnTo>
                <a:lnTo>
                  <a:pt x="18" y="75"/>
                </a:lnTo>
                <a:lnTo>
                  <a:pt x="16" y="75"/>
                </a:lnTo>
                <a:lnTo>
                  <a:pt x="14" y="75"/>
                </a:lnTo>
                <a:lnTo>
                  <a:pt x="12" y="75"/>
                </a:lnTo>
                <a:lnTo>
                  <a:pt x="10" y="75"/>
                </a:lnTo>
                <a:lnTo>
                  <a:pt x="8" y="75"/>
                </a:lnTo>
                <a:lnTo>
                  <a:pt x="5" y="75"/>
                </a:lnTo>
                <a:lnTo>
                  <a:pt x="3" y="75"/>
                </a:lnTo>
                <a:lnTo>
                  <a:pt x="2" y="76"/>
                </a:lnTo>
                <a:lnTo>
                  <a:pt x="0" y="77"/>
                </a:lnTo>
                <a:lnTo>
                  <a:pt x="0" y="78"/>
                </a:lnTo>
                <a:lnTo>
                  <a:pt x="0" y="78"/>
                </a:lnTo>
                <a:lnTo>
                  <a:pt x="0" y="79"/>
                </a:lnTo>
                <a:lnTo>
                  <a:pt x="0" y="79"/>
                </a:lnTo>
                <a:lnTo>
                  <a:pt x="0" y="81"/>
                </a:lnTo>
                <a:lnTo>
                  <a:pt x="0" y="83"/>
                </a:lnTo>
                <a:lnTo>
                  <a:pt x="2" y="85"/>
                </a:lnTo>
                <a:lnTo>
                  <a:pt x="3" y="87"/>
                </a:lnTo>
                <a:lnTo>
                  <a:pt x="4" y="89"/>
                </a:lnTo>
                <a:lnTo>
                  <a:pt x="4" y="90"/>
                </a:lnTo>
                <a:lnTo>
                  <a:pt x="5" y="91"/>
                </a:lnTo>
                <a:lnTo>
                  <a:pt x="8" y="94"/>
                </a:lnTo>
                <a:lnTo>
                  <a:pt x="8" y="94"/>
                </a:lnTo>
                <a:lnTo>
                  <a:pt x="8" y="95"/>
                </a:lnTo>
                <a:lnTo>
                  <a:pt x="8" y="96"/>
                </a:lnTo>
                <a:lnTo>
                  <a:pt x="9" y="96"/>
                </a:lnTo>
                <a:lnTo>
                  <a:pt x="9" y="97"/>
                </a:lnTo>
                <a:lnTo>
                  <a:pt x="10" y="97"/>
                </a:lnTo>
                <a:lnTo>
                  <a:pt x="10" y="98"/>
                </a:lnTo>
                <a:lnTo>
                  <a:pt x="11" y="98"/>
                </a:lnTo>
                <a:lnTo>
                  <a:pt x="12" y="98"/>
                </a:lnTo>
                <a:lnTo>
                  <a:pt x="13" y="99"/>
                </a:lnTo>
                <a:lnTo>
                  <a:pt x="14" y="100"/>
                </a:lnTo>
                <a:lnTo>
                  <a:pt x="14" y="101"/>
                </a:lnTo>
                <a:lnTo>
                  <a:pt x="16" y="102"/>
                </a:lnTo>
                <a:lnTo>
                  <a:pt x="17" y="102"/>
                </a:lnTo>
                <a:lnTo>
                  <a:pt x="18" y="103"/>
                </a:lnTo>
                <a:lnTo>
                  <a:pt x="19" y="104"/>
                </a:lnTo>
                <a:lnTo>
                  <a:pt x="22" y="105"/>
                </a:lnTo>
                <a:lnTo>
                  <a:pt x="22" y="106"/>
                </a:lnTo>
                <a:lnTo>
                  <a:pt x="25" y="106"/>
                </a:lnTo>
                <a:lnTo>
                  <a:pt x="27" y="106"/>
                </a:lnTo>
                <a:lnTo>
                  <a:pt x="30" y="106"/>
                </a:lnTo>
                <a:lnTo>
                  <a:pt x="32" y="106"/>
                </a:lnTo>
                <a:lnTo>
                  <a:pt x="33" y="105"/>
                </a:lnTo>
                <a:lnTo>
                  <a:pt x="35" y="105"/>
                </a:lnTo>
                <a:lnTo>
                  <a:pt x="39" y="104"/>
                </a:lnTo>
                <a:lnTo>
                  <a:pt x="41" y="102"/>
                </a:lnTo>
                <a:lnTo>
                  <a:pt x="44" y="102"/>
                </a:lnTo>
                <a:lnTo>
                  <a:pt x="46" y="100"/>
                </a:lnTo>
                <a:lnTo>
                  <a:pt x="50" y="99"/>
                </a:lnTo>
                <a:lnTo>
                  <a:pt x="53" y="98"/>
                </a:lnTo>
                <a:lnTo>
                  <a:pt x="56" y="98"/>
                </a:lnTo>
                <a:lnTo>
                  <a:pt x="59" y="97"/>
                </a:lnTo>
                <a:lnTo>
                  <a:pt x="59" y="96"/>
                </a:lnTo>
                <a:lnTo>
                  <a:pt x="59" y="96"/>
                </a:lnTo>
                <a:lnTo>
                  <a:pt x="59" y="95"/>
                </a:lnTo>
                <a:lnTo>
                  <a:pt x="59" y="94"/>
                </a:lnTo>
                <a:lnTo>
                  <a:pt x="59" y="93"/>
                </a:lnTo>
                <a:lnTo>
                  <a:pt x="59" y="91"/>
                </a:lnTo>
                <a:lnTo>
                  <a:pt x="59" y="91"/>
                </a:lnTo>
                <a:lnTo>
                  <a:pt x="60" y="91"/>
                </a:lnTo>
                <a:lnTo>
                  <a:pt x="62" y="91"/>
                </a:lnTo>
                <a:lnTo>
                  <a:pt x="63" y="91"/>
                </a:lnTo>
                <a:lnTo>
                  <a:pt x="63" y="92"/>
                </a:lnTo>
                <a:lnTo>
                  <a:pt x="64" y="93"/>
                </a:lnTo>
                <a:lnTo>
                  <a:pt x="65" y="94"/>
                </a:lnTo>
                <a:lnTo>
                  <a:pt x="67" y="94"/>
                </a:lnTo>
                <a:lnTo>
                  <a:pt x="68" y="94"/>
                </a:lnTo>
                <a:lnTo>
                  <a:pt x="69" y="94"/>
                </a:lnTo>
                <a:lnTo>
                  <a:pt x="72" y="93"/>
                </a:lnTo>
                <a:lnTo>
                  <a:pt x="74" y="92"/>
                </a:lnTo>
                <a:lnTo>
                  <a:pt x="77" y="91"/>
                </a:lnTo>
                <a:lnTo>
                  <a:pt x="78" y="91"/>
                </a:lnTo>
                <a:lnTo>
                  <a:pt x="80" y="90"/>
                </a:lnTo>
                <a:lnTo>
                  <a:pt x="81" y="89"/>
                </a:lnTo>
                <a:lnTo>
                  <a:pt x="82" y="88"/>
                </a:lnTo>
                <a:lnTo>
                  <a:pt x="83" y="88"/>
                </a:lnTo>
                <a:lnTo>
                  <a:pt x="83" y="88"/>
                </a:lnTo>
                <a:lnTo>
                  <a:pt x="85" y="88"/>
                </a:lnTo>
                <a:lnTo>
                  <a:pt x="87" y="88"/>
                </a:lnTo>
                <a:lnTo>
                  <a:pt x="90" y="88"/>
                </a:lnTo>
                <a:lnTo>
                  <a:pt x="94" y="89"/>
                </a:lnTo>
                <a:lnTo>
                  <a:pt x="96" y="89"/>
                </a:lnTo>
                <a:lnTo>
                  <a:pt x="99" y="90"/>
                </a:lnTo>
                <a:lnTo>
                  <a:pt x="102" y="90"/>
                </a:lnTo>
                <a:lnTo>
                  <a:pt x="105" y="91"/>
                </a:lnTo>
                <a:lnTo>
                  <a:pt x="109" y="91"/>
                </a:lnTo>
                <a:lnTo>
                  <a:pt x="109" y="91"/>
                </a:lnTo>
                <a:lnTo>
                  <a:pt x="110" y="91"/>
                </a:lnTo>
                <a:lnTo>
                  <a:pt x="112" y="91"/>
                </a:lnTo>
                <a:lnTo>
                  <a:pt x="112" y="91"/>
                </a:lnTo>
                <a:lnTo>
                  <a:pt x="113" y="91"/>
                </a:lnTo>
                <a:lnTo>
                  <a:pt x="114" y="91"/>
                </a:lnTo>
                <a:lnTo>
                  <a:pt x="114" y="90"/>
                </a:lnTo>
                <a:lnTo>
                  <a:pt x="119" y="90"/>
                </a:lnTo>
                <a:lnTo>
                  <a:pt x="123" y="89"/>
                </a:lnTo>
                <a:lnTo>
                  <a:pt x="125" y="88"/>
                </a:lnTo>
                <a:lnTo>
                  <a:pt x="126" y="87"/>
                </a:lnTo>
                <a:lnTo>
                  <a:pt x="127" y="87"/>
                </a:lnTo>
                <a:lnTo>
                  <a:pt x="128" y="86"/>
                </a:lnTo>
                <a:lnTo>
                  <a:pt x="130" y="86"/>
                </a:lnTo>
                <a:lnTo>
                  <a:pt x="132" y="86"/>
                </a:lnTo>
                <a:lnTo>
                  <a:pt x="134" y="87"/>
                </a:lnTo>
                <a:lnTo>
                  <a:pt x="136" y="87"/>
                </a:lnTo>
                <a:lnTo>
                  <a:pt x="139" y="88"/>
                </a:lnTo>
                <a:lnTo>
                  <a:pt x="140" y="88"/>
                </a:lnTo>
                <a:lnTo>
                  <a:pt x="142" y="89"/>
                </a:lnTo>
                <a:lnTo>
                  <a:pt x="144" y="89"/>
                </a:lnTo>
                <a:lnTo>
                  <a:pt x="146" y="90"/>
                </a:lnTo>
                <a:lnTo>
                  <a:pt x="146" y="90"/>
                </a:lnTo>
                <a:lnTo>
                  <a:pt x="149" y="91"/>
                </a:lnTo>
                <a:lnTo>
                  <a:pt x="151" y="91"/>
                </a:lnTo>
                <a:lnTo>
                  <a:pt x="154" y="91"/>
                </a:lnTo>
                <a:lnTo>
                  <a:pt x="155" y="91"/>
                </a:lnTo>
                <a:lnTo>
                  <a:pt x="157" y="91"/>
                </a:lnTo>
                <a:lnTo>
                  <a:pt x="159" y="91"/>
                </a:lnTo>
                <a:lnTo>
                  <a:pt x="160" y="91"/>
                </a:lnTo>
                <a:lnTo>
                  <a:pt x="163" y="91"/>
                </a:lnTo>
                <a:lnTo>
                  <a:pt x="164" y="91"/>
                </a:lnTo>
                <a:lnTo>
                  <a:pt x="167" y="90"/>
                </a:lnTo>
                <a:lnTo>
                  <a:pt x="168" y="90"/>
                </a:lnTo>
                <a:lnTo>
                  <a:pt x="169" y="89"/>
                </a:lnTo>
                <a:lnTo>
                  <a:pt x="171" y="88"/>
                </a:lnTo>
                <a:lnTo>
                  <a:pt x="172" y="87"/>
                </a:lnTo>
                <a:lnTo>
                  <a:pt x="173" y="85"/>
                </a:lnTo>
                <a:lnTo>
                  <a:pt x="173" y="85"/>
                </a:lnTo>
                <a:lnTo>
                  <a:pt x="174" y="85"/>
                </a:lnTo>
                <a:lnTo>
                  <a:pt x="174" y="84"/>
                </a:lnTo>
                <a:lnTo>
                  <a:pt x="174" y="83"/>
                </a:lnTo>
                <a:lnTo>
                  <a:pt x="176" y="83"/>
                </a:lnTo>
                <a:lnTo>
                  <a:pt x="177" y="83"/>
                </a:lnTo>
                <a:lnTo>
                  <a:pt x="178" y="82"/>
                </a:lnTo>
                <a:lnTo>
                  <a:pt x="179" y="82"/>
                </a:lnTo>
                <a:lnTo>
                  <a:pt x="180" y="81"/>
                </a:lnTo>
                <a:lnTo>
                  <a:pt x="181" y="81"/>
                </a:lnTo>
                <a:lnTo>
                  <a:pt x="181" y="80"/>
                </a:lnTo>
                <a:lnTo>
                  <a:pt x="182" y="79"/>
                </a:lnTo>
                <a:lnTo>
                  <a:pt x="182" y="79"/>
                </a:lnTo>
                <a:lnTo>
                  <a:pt x="182" y="78"/>
                </a:lnTo>
                <a:lnTo>
                  <a:pt x="183" y="77"/>
                </a:lnTo>
                <a:lnTo>
                  <a:pt x="183" y="76"/>
                </a:lnTo>
                <a:lnTo>
                  <a:pt x="183" y="75"/>
                </a:lnTo>
                <a:lnTo>
                  <a:pt x="185" y="75"/>
                </a:lnTo>
                <a:lnTo>
                  <a:pt x="185" y="75"/>
                </a:lnTo>
                <a:lnTo>
                  <a:pt x="186" y="75"/>
                </a:lnTo>
                <a:lnTo>
                  <a:pt x="187" y="75"/>
                </a:lnTo>
                <a:lnTo>
                  <a:pt x="187" y="74"/>
                </a:lnTo>
                <a:lnTo>
                  <a:pt x="188" y="74"/>
                </a:lnTo>
                <a:lnTo>
                  <a:pt x="190" y="73"/>
                </a:lnTo>
                <a:lnTo>
                  <a:pt x="191" y="72"/>
                </a:lnTo>
                <a:lnTo>
                  <a:pt x="191" y="71"/>
                </a:lnTo>
                <a:lnTo>
                  <a:pt x="191" y="70"/>
                </a:lnTo>
                <a:lnTo>
                  <a:pt x="191" y="68"/>
                </a:lnTo>
                <a:lnTo>
                  <a:pt x="191" y="68"/>
                </a:lnTo>
                <a:lnTo>
                  <a:pt x="191" y="67"/>
                </a:lnTo>
                <a:lnTo>
                  <a:pt x="191" y="65"/>
                </a:lnTo>
                <a:lnTo>
                  <a:pt x="191" y="64"/>
                </a:lnTo>
                <a:lnTo>
                  <a:pt x="190" y="64"/>
                </a:lnTo>
                <a:lnTo>
                  <a:pt x="188" y="64"/>
                </a:lnTo>
                <a:lnTo>
                  <a:pt x="188" y="65"/>
                </a:lnTo>
                <a:lnTo>
                  <a:pt x="188" y="66"/>
                </a:lnTo>
                <a:lnTo>
                  <a:pt x="188" y="67"/>
                </a:lnTo>
                <a:lnTo>
                  <a:pt x="188" y="67"/>
                </a:lnTo>
                <a:lnTo>
                  <a:pt x="188" y="68"/>
                </a:lnTo>
                <a:lnTo>
                  <a:pt x="187" y="68"/>
                </a:lnTo>
                <a:lnTo>
                  <a:pt x="187" y="68"/>
                </a:lnTo>
                <a:lnTo>
                  <a:pt x="186" y="68"/>
                </a:lnTo>
                <a:lnTo>
                  <a:pt x="186" y="68"/>
                </a:lnTo>
                <a:lnTo>
                  <a:pt x="185" y="69"/>
                </a:lnTo>
                <a:lnTo>
                  <a:pt x="183" y="69"/>
                </a:lnTo>
                <a:lnTo>
                  <a:pt x="181" y="70"/>
                </a:lnTo>
                <a:lnTo>
                  <a:pt x="180" y="70"/>
                </a:lnTo>
                <a:lnTo>
                  <a:pt x="180" y="70"/>
                </a:lnTo>
                <a:lnTo>
                  <a:pt x="178" y="70"/>
                </a:lnTo>
                <a:lnTo>
                  <a:pt x="177" y="70"/>
                </a:lnTo>
                <a:lnTo>
                  <a:pt x="174" y="71"/>
                </a:lnTo>
                <a:lnTo>
                  <a:pt x="174" y="72"/>
                </a:lnTo>
                <a:lnTo>
                  <a:pt x="173" y="72"/>
                </a:lnTo>
                <a:lnTo>
                  <a:pt x="173" y="73"/>
                </a:lnTo>
                <a:lnTo>
                  <a:pt x="174" y="73"/>
                </a:lnTo>
                <a:lnTo>
                  <a:pt x="174" y="73"/>
                </a:lnTo>
                <a:lnTo>
                  <a:pt x="174" y="74"/>
                </a:lnTo>
                <a:lnTo>
                  <a:pt x="173" y="74"/>
                </a:lnTo>
                <a:lnTo>
                  <a:pt x="173" y="75"/>
                </a:lnTo>
                <a:lnTo>
                  <a:pt x="173" y="75"/>
                </a:lnTo>
                <a:lnTo>
                  <a:pt x="171" y="75"/>
                </a:lnTo>
                <a:lnTo>
                  <a:pt x="171" y="76"/>
                </a:lnTo>
                <a:lnTo>
                  <a:pt x="169" y="77"/>
                </a:lnTo>
                <a:lnTo>
                  <a:pt x="168" y="77"/>
                </a:lnTo>
                <a:lnTo>
                  <a:pt x="167" y="78"/>
                </a:lnTo>
                <a:lnTo>
                  <a:pt x="165" y="78"/>
                </a:lnTo>
                <a:lnTo>
                  <a:pt x="164" y="79"/>
                </a:lnTo>
                <a:lnTo>
                  <a:pt x="163" y="79"/>
                </a:lnTo>
                <a:lnTo>
                  <a:pt x="163" y="80"/>
                </a:lnTo>
                <a:lnTo>
                  <a:pt x="162" y="80"/>
                </a:lnTo>
                <a:lnTo>
                  <a:pt x="160" y="80"/>
                </a:lnTo>
                <a:lnTo>
                  <a:pt x="159" y="81"/>
                </a:lnTo>
                <a:lnTo>
                  <a:pt x="158" y="81"/>
                </a:lnTo>
                <a:lnTo>
                  <a:pt x="157" y="81"/>
                </a:lnTo>
                <a:lnTo>
                  <a:pt x="156" y="81"/>
                </a:lnTo>
                <a:lnTo>
                  <a:pt x="156" y="80"/>
                </a:lnTo>
                <a:lnTo>
                  <a:pt x="156" y="79"/>
                </a:lnTo>
                <a:lnTo>
                  <a:pt x="156" y="79"/>
                </a:lnTo>
                <a:lnTo>
                  <a:pt x="156" y="78"/>
                </a:lnTo>
                <a:lnTo>
                  <a:pt x="157" y="78"/>
                </a:lnTo>
                <a:lnTo>
                  <a:pt x="158" y="77"/>
                </a:lnTo>
                <a:lnTo>
                  <a:pt x="158" y="77"/>
                </a:lnTo>
                <a:lnTo>
                  <a:pt x="159" y="76"/>
                </a:lnTo>
                <a:lnTo>
                  <a:pt x="159" y="75"/>
                </a:lnTo>
                <a:lnTo>
                  <a:pt x="159" y="75"/>
                </a:lnTo>
                <a:lnTo>
                  <a:pt x="159" y="75"/>
                </a:lnTo>
                <a:lnTo>
                  <a:pt x="159" y="74"/>
                </a:lnTo>
                <a:lnTo>
                  <a:pt x="160" y="73"/>
                </a:lnTo>
                <a:lnTo>
                  <a:pt x="160" y="73"/>
                </a:lnTo>
                <a:lnTo>
                  <a:pt x="160" y="72"/>
                </a:lnTo>
                <a:lnTo>
                  <a:pt x="160" y="71"/>
                </a:lnTo>
                <a:lnTo>
                  <a:pt x="162" y="70"/>
                </a:lnTo>
                <a:lnTo>
                  <a:pt x="163" y="69"/>
                </a:lnTo>
                <a:lnTo>
                  <a:pt x="164" y="68"/>
                </a:lnTo>
                <a:lnTo>
                  <a:pt x="164" y="68"/>
                </a:lnTo>
                <a:lnTo>
                  <a:pt x="167" y="68"/>
                </a:lnTo>
                <a:lnTo>
                  <a:pt x="168" y="67"/>
                </a:lnTo>
                <a:lnTo>
                  <a:pt x="168" y="66"/>
                </a:lnTo>
                <a:lnTo>
                  <a:pt x="169" y="65"/>
                </a:lnTo>
                <a:lnTo>
                  <a:pt x="171" y="65"/>
                </a:lnTo>
                <a:lnTo>
                  <a:pt x="172" y="65"/>
                </a:lnTo>
                <a:lnTo>
                  <a:pt x="173" y="65"/>
                </a:lnTo>
                <a:lnTo>
                  <a:pt x="174" y="65"/>
                </a:lnTo>
                <a:lnTo>
                  <a:pt x="174" y="64"/>
                </a:lnTo>
                <a:lnTo>
                  <a:pt x="176" y="64"/>
                </a:lnTo>
                <a:lnTo>
                  <a:pt x="177" y="62"/>
                </a:lnTo>
                <a:lnTo>
                  <a:pt x="178" y="61"/>
                </a:lnTo>
                <a:lnTo>
                  <a:pt x="178" y="60"/>
                </a:lnTo>
                <a:lnTo>
                  <a:pt x="178" y="58"/>
                </a:lnTo>
                <a:lnTo>
                  <a:pt x="178" y="57"/>
                </a:lnTo>
                <a:lnTo>
                  <a:pt x="178" y="55"/>
                </a:lnTo>
                <a:lnTo>
                  <a:pt x="178" y="53"/>
                </a:lnTo>
                <a:lnTo>
                  <a:pt x="178" y="53"/>
                </a:lnTo>
                <a:lnTo>
                  <a:pt x="178" y="52"/>
                </a:lnTo>
                <a:lnTo>
                  <a:pt x="178" y="51"/>
                </a:lnTo>
                <a:lnTo>
                  <a:pt x="178" y="50"/>
                </a:lnTo>
                <a:lnTo>
                  <a:pt x="179" y="50"/>
                </a:lnTo>
                <a:lnTo>
                  <a:pt x="180" y="49"/>
                </a:lnTo>
                <a:lnTo>
                  <a:pt x="180" y="48"/>
                </a:lnTo>
                <a:lnTo>
                  <a:pt x="181" y="48"/>
                </a:lnTo>
                <a:lnTo>
                  <a:pt x="181" y="47"/>
                </a:lnTo>
                <a:lnTo>
                  <a:pt x="182" y="47"/>
                </a:lnTo>
                <a:lnTo>
                  <a:pt x="182" y="46"/>
                </a:lnTo>
                <a:lnTo>
                  <a:pt x="181" y="46"/>
                </a:lnTo>
                <a:lnTo>
                  <a:pt x="181" y="45"/>
                </a:lnTo>
                <a:lnTo>
                  <a:pt x="180" y="45"/>
                </a:lnTo>
                <a:lnTo>
                  <a:pt x="179" y="45"/>
                </a:lnTo>
                <a:lnTo>
                  <a:pt x="178" y="46"/>
                </a:lnTo>
                <a:lnTo>
                  <a:pt x="178" y="47"/>
                </a:lnTo>
                <a:lnTo>
                  <a:pt x="178" y="47"/>
                </a:lnTo>
                <a:lnTo>
                  <a:pt x="177" y="48"/>
                </a:lnTo>
                <a:lnTo>
                  <a:pt x="173" y="49"/>
                </a:lnTo>
                <a:lnTo>
                  <a:pt x="169" y="50"/>
                </a:lnTo>
                <a:lnTo>
                  <a:pt x="167" y="52"/>
                </a:lnTo>
                <a:lnTo>
                  <a:pt x="164" y="53"/>
                </a:lnTo>
                <a:lnTo>
                  <a:pt x="160" y="53"/>
                </a:lnTo>
                <a:lnTo>
                  <a:pt x="157" y="55"/>
                </a:lnTo>
                <a:lnTo>
                  <a:pt x="155" y="56"/>
                </a:lnTo>
                <a:lnTo>
                  <a:pt x="153" y="58"/>
                </a:lnTo>
                <a:lnTo>
                  <a:pt x="150" y="59"/>
                </a:lnTo>
                <a:lnTo>
                  <a:pt x="149" y="60"/>
                </a:lnTo>
                <a:lnTo>
                  <a:pt x="146" y="62"/>
                </a:lnTo>
                <a:lnTo>
                  <a:pt x="145" y="64"/>
                </a:lnTo>
                <a:lnTo>
                  <a:pt x="142" y="66"/>
                </a:lnTo>
                <a:lnTo>
                  <a:pt x="140" y="68"/>
                </a:lnTo>
                <a:lnTo>
                  <a:pt x="139" y="68"/>
                </a:lnTo>
                <a:lnTo>
                  <a:pt x="137" y="70"/>
                </a:lnTo>
                <a:lnTo>
                  <a:pt x="136" y="70"/>
                </a:lnTo>
                <a:lnTo>
                  <a:pt x="135" y="71"/>
                </a:lnTo>
                <a:lnTo>
                  <a:pt x="134" y="71"/>
                </a:lnTo>
                <a:lnTo>
                  <a:pt x="133" y="72"/>
                </a:lnTo>
                <a:lnTo>
                  <a:pt x="132" y="72"/>
                </a:lnTo>
                <a:lnTo>
                  <a:pt x="130" y="72"/>
                </a:lnTo>
                <a:lnTo>
                  <a:pt x="128" y="72"/>
                </a:lnTo>
                <a:lnTo>
                  <a:pt x="127" y="72"/>
                </a:lnTo>
                <a:lnTo>
                  <a:pt x="125" y="72"/>
                </a:lnTo>
                <a:lnTo>
                  <a:pt x="123" y="72"/>
                </a:lnTo>
                <a:lnTo>
                  <a:pt x="122" y="72"/>
                </a:lnTo>
                <a:lnTo>
                  <a:pt x="121" y="72"/>
                </a:lnTo>
                <a:lnTo>
                  <a:pt x="118" y="72"/>
                </a:lnTo>
                <a:lnTo>
                  <a:pt x="116" y="71"/>
                </a:lnTo>
                <a:lnTo>
                  <a:pt x="114" y="71"/>
                </a:lnTo>
                <a:lnTo>
                  <a:pt x="112" y="70"/>
                </a:lnTo>
                <a:lnTo>
                  <a:pt x="112" y="71"/>
                </a:lnTo>
                <a:lnTo>
                  <a:pt x="109" y="71"/>
                </a:lnTo>
                <a:lnTo>
                  <a:pt x="107" y="72"/>
                </a:lnTo>
                <a:lnTo>
                  <a:pt x="105" y="73"/>
                </a:lnTo>
                <a:lnTo>
                  <a:pt x="103" y="73"/>
                </a:lnTo>
                <a:lnTo>
                  <a:pt x="101" y="74"/>
                </a:lnTo>
                <a:lnTo>
                  <a:pt x="100" y="74"/>
                </a:lnTo>
                <a:lnTo>
                  <a:pt x="98" y="74"/>
                </a:lnTo>
                <a:lnTo>
                  <a:pt x="98" y="75"/>
                </a:lnTo>
                <a:lnTo>
                  <a:pt x="98" y="74"/>
                </a:lnTo>
                <a:lnTo>
                  <a:pt x="96" y="74"/>
                </a:lnTo>
                <a:lnTo>
                  <a:pt x="98" y="73"/>
                </a:lnTo>
                <a:lnTo>
                  <a:pt x="98" y="72"/>
                </a:lnTo>
                <a:lnTo>
                  <a:pt x="98" y="70"/>
                </a:lnTo>
                <a:lnTo>
                  <a:pt x="99" y="70"/>
                </a:lnTo>
                <a:lnTo>
                  <a:pt x="100" y="69"/>
                </a:lnTo>
                <a:lnTo>
                  <a:pt x="101" y="68"/>
                </a:lnTo>
                <a:lnTo>
                  <a:pt x="102" y="68"/>
                </a:lnTo>
                <a:lnTo>
                  <a:pt x="103" y="67"/>
                </a:lnTo>
                <a:lnTo>
                  <a:pt x="102" y="67"/>
                </a:lnTo>
                <a:lnTo>
                  <a:pt x="102" y="67"/>
                </a:lnTo>
                <a:lnTo>
                  <a:pt x="102" y="66"/>
                </a:lnTo>
                <a:lnTo>
                  <a:pt x="103" y="64"/>
                </a:lnTo>
                <a:lnTo>
                  <a:pt x="104" y="62"/>
                </a:lnTo>
                <a:lnTo>
                  <a:pt x="105" y="60"/>
                </a:lnTo>
                <a:lnTo>
                  <a:pt x="107" y="60"/>
                </a:lnTo>
                <a:lnTo>
                  <a:pt x="108" y="58"/>
                </a:lnTo>
                <a:lnTo>
                  <a:pt x="109" y="56"/>
                </a:lnTo>
                <a:lnTo>
                  <a:pt x="112" y="54"/>
                </a:lnTo>
                <a:lnTo>
                  <a:pt x="112" y="53"/>
                </a:lnTo>
                <a:lnTo>
                  <a:pt x="112" y="52"/>
                </a:lnTo>
                <a:lnTo>
                  <a:pt x="113" y="52"/>
                </a:lnTo>
                <a:lnTo>
                  <a:pt x="114" y="51"/>
                </a:lnTo>
                <a:lnTo>
                  <a:pt x="116" y="50"/>
                </a:lnTo>
                <a:lnTo>
                  <a:pt x="116" y="49"/>
                </a:lnTo>
                <a:lnTo>
                  <a:pt x="118" y="49"/>
                </a:lnTo>
                <a:lnTo>
                  <a:pt x="119" y="48"/>
                </a:lnTo>
                <a:lnTo>
                  <a:pt x="121" y="48"/>
                </a:lnTo>
                <a:lnTo>
                  <a:pt x="122" y="48"/>
                </a:lnTo>
                <a:lnTo>
                  <a:pt x="122" y="47"/>
                </a:lnTo>
                <a:lnTo>
                  <a:pt x="123" y="47"/>
                </a:lnTo>
                <a:lnTo>
                  <a:pt x="123" y="46"/>
                </a:lnTo>
                <a:lnTo>
                  <a:pt x="125" y="45"/>
                </a:lnTo>
                <a:lnTo>
                  <a:pt x="125" y="45"/>
                </a:lnTo>
                <a:lnTo>
                  <a:pt x="126" y="45"/>
                </a:lnTo>
                <a:lnTo>
                  <a:pt x="126" y="44"/>
                </a:lnTo>
                <a:lnTo>
                  <a:pt x="126" y="43"/>
                </a:lnTo>
                <a:lnTo>
                  <a:pt x="126" y="43"/>
                </a:lnTo>
                <a:lnTo>
                  <a:pt x="127" y="42"/>
                </a:lnTo>
                <a:lnTo>
                  <a:pt x="128" y="41"/>
                </a:lnTo>
                <a:lnTo>
                  <a:pt x="130" y="39"/>
                </a:lnTo>
                <a:lnTo>
                  <a:pt x="132" y="37"/>
                </a:lnTo>
                <a:lnTo>
                  <a:pt x="133" y="37"/>
                </a:lnTo>
                <a:lnTo>
                  <a:pt x="133" y="35"/>
                </a:lnTo>
                <a:lnTo>
                  <a:pt x="133" y="32"/>
                </a:lnTo>
                <a:lnTo>
                  <a:pt x="133" y="30"/>
                </a:lnTo>
                <a:lnTo>
                  <a:pt x="133" y="29"/>
                </a:lnTo>
                <a:lnTo>
                  <a:pt x="132" y="26"/>
                </a:lnTo>
                <a:lnTo>
                  <a:pt x="130" y="24"/>
                </a:lnTo>
                <a:lnTo>
                  <a:pt x="127" y="21"/>
                </a:lnTo>
                <a:lnTo>
                  <a:pt x="125" y="19"/>
                </a:lnTo>
                <a:lnTo>
                  <a:pt x="122" y="16"/>
                </a:lnTo>
                <a:lnTo>
                  <a:pt x="118" y="15"/>
                </a:lnTo>
                <a:lnTo>
                  <a:pt x="114" y="12"/>
                </a:lnTo>
                <a:lnTo>
                  <a:pt x="112" y="10"/>
                </a:lnTo>
                <a:lnTo>
                  <a:pt x="112" y="9"/>
                </a:lnTo>
                <a:lnTo>
                  <a:pt x="110" y="9"/>
                </a:lnTo>
                <a:lnTo>
                  <a:pt x="109" y="9"/>
                </a:lnTo>
                <a:lnTo>
                  <a:pt x="108" y="9"/>
                </a:lnTo>
                <a:lnTo>
                  <a:pt x="108" y="9"/>
                </a:lnTo>
                <a:lnTo>
                  <a:pt x="107" y="9"/>
                </a:lnTo>
                <a:lnTo>
                  <a:pt x="105" y="9"/>
                </a:lnTo>
                <a:lnTo>
                  <a:pt x="105" y="10"/>
                </a:lnTo>
                <a:lnTo>
                  <a:pt x="104" y="11"/>
                </a:lnTo>
                <a:lnTo>
                  <a:pt x="104" y="11"/>
                </a:lnTo>
                <a:lnTo>
                  <a:pt x="104" y="12"/>
                </a:lnTo>
                <a:lnTo>
                  <a:pt x="104" y="13"/>
                </a:lnTo>
                <a:lnTo>
                  <a:pt x="104" y="14"/>
                </a:lnTo>
                <a:lnTo>
                  <a:pt x="104" y="15"/>
                </a:lnTo>
                <a:lnTo>
                  <a:pt x="105" y="15"/>
                </a:lnTo>
                <a:lnTo>
                  <a:pt x="105" y="17"/>
                </a:lnTo>
                <a:lnTo>
                  <a:pt x="107" y="18"/>
                </a:lnTo>
                <a:lnTo>
                  <a:pt x="107" y="20"/>
                </a:lnTo>
                <a:lnTo>
                  <a:pt x="108" y="21"/>
                </a:lnTo>
                <a:lnTo>
                  <a:pt x="108" y="22"/>
                </a:lnTo>
                <a:lnTo>
                  <a:pt x="108" y="24"/>
                </a:lnTo>
                <a:lnTo>
                  <a:pt x="107" y="24"/>
                </a:lnTo>
                <a:lnTo>
                  <a:pt x="108" y="24"/>
                </a:lnTo>
                <a:lnTo>
                  <a:pt x="109" y="24"/>
                </a:lnTo>
                <a:lnTo>
                  <a:pt x="110" y="24"/>
                </a:lnTo>
                <a:lnTo>
                  <a:pt x="112" y="24"/>
                </a:lnTo>
                <a:lnTo>
                  <a:pt x="112" y="25"/>
                </a:lnTo>
                <a:lnTo>
                  <a:pt x="112" y="26"/>
                </a:lnTo>
                <a:lnTo>
                  <a:pt x="112" y="26"/>
                </a:lnTo>
                <a:lnTo>
                  <a:pt x="110" y="27"/>
                </a:lnTo>
                <a:lnTo>
                  <a:pt x="110" y="28"/>
                </a:lnTo>
                <a:lnTo>
                  <a:pt x="110" y="28"/>
                </a:lnTo>
                <a:lnTo>
                  <a:pt x="109" y="28"/>
                </a:lnTo>
                <a:lnTo>
                  <a:pt x="109" y="29"/>
                </a:lnTo>
                <a:lnTo>
                  <a:pt x="108" y="29"/>
                </a:lnTo>
                <a:lnTo>
                  <a:pt x="105" y="29"/>
                </a:lnTo>
                <a:lnTo>
                  <a:pt x="104" y="28"/>
                </a:lnTo>
                <a:lnTo>
                  <a:pt x="102" y="28"/>
                </a:lnTo>
                <a:lnTo>
                  <a:pt x="101" y="28"/>
                </a:lnTo>
                <a:lnTo>
                  <a:pt x="99" y="28"/>
                </a:lnTo>
                <a:lnTo>
                  <a:pt x="99" y="29"/>
                </a:lnTo>
                <a:lnTo>
                  <a:pt x="99" y="30"/>
                </a:lnTo>
                <a:lnTo>
                  <a:pt x="99" y="30"/>
                </a:lnTo>
                <a:lnTo>
                  <a:pt x="99" y="30"/>
                </a:lnTo>
                <a:lnTo>
                  <a:pt x="99" y="32"/>
                </a:lnTo>
                <a:lnTo>
                  <a:pt x="99" y="34"/>
                </a:lnTo>
                <a:lnTo>
                  <a:pt x="99" y="35"/>
                </a:lnTo>
                <a:lnTo>
                  <a:pt x="101" y="37"/>
                </a:lnTo>
                <a:lnTo>
                  <a:pt x="101" y="37"/>
                </a:lnTo>
                <a:lnTo>
                  <a:pt x="102" y="38"/>
                </a:lnTo>
                <a:lnTo>
                  <a:pt x="102" y="40"/>
                </a:lnTo>
                <a:lnTo>
                  <a:pt x="102" y="41"/>
                </a:lnTo>
                <a:lnTo>
                  <a:pt x="102" y="43"/>
                </a:lnTo>
                <a:lnTo>
                  <a:pt x="101" y="43"/>
                </a:lnTo>
                <a:lnTo>
                  <a:pt x="100" y="44"/>
                </a:lnTo>
                <a:lnTo>
                  <a:pt x="99" y="45"/>
                </a:lnTo>
                <a:lnTo>
                  <a:pt x="98" y="45"/>
                </a:lnTo>
                <a:lnTo>
                  <a:pt x="95" y="45"/>
                </a:lnTo>
                <a:lnTo>
                  <a:pt x="94" y="46"/>
                </a:lnTo>
                <a:lnTo>
                  <a:pt x="94" y="47"/>
                </a:lnTo>
                <a:lnTo>
                  <a:pt x="92" y="47"/>
                </a:lnTo>
                <a:lnTo>
                  <a:pt x="91" y="48"/>
                </a:lnTo>
                <a:lnTo>
                  <a:pt x="91" y="49"/>
                </a:lnTo>
                <a:lnTo>
                  <a:pt x="91" y="49"/>
                </a:lnTo>
                <a:lnTo>
                  <a:pt x="91" y="50"/>
                </a:lnTo>
                <a:lnTo>
                  <a:pt x="91" y="51"/>
                </a:lnTo>
                <a:lnTo>
                  <a:pt x="91" y="52"/>
                </a:lnTo>
                <a:lnTo>
                  <a:pt x="90" y="52"/>
                </a:lnTo>
                <a:lnTo>
                  <a:pt x="90" y="53"/>
                </a:lnTo>
                <a:lnTo>
                  <a:pt x="90" y="53"/>
                </a:lnTo>
                <a:lnTo>
                  <a:pt x="90" y="53"/>
                </a:lnTo>
                <a:lnTo>
                  <a:pt x="90" y="54"/>
                </a:lnTo>
                <a:lnTo>
                  <a:pt x="90" y="55"/>
                </a:lnTo>
                <a:lnTo>
                  <a:pt x="90" y="56"/>
                </a:lnTo>
                <a:lnTo>
                  <a:pt x="90" y="56"/>
                </a:lnTo>
                <a:lnTo>
                  <a:pt x="90" y="57"/>
                </a:lnTo>
                <a:lnTo>
                  <a:pt x="90" y="58"/>
                </a:lnTo>
                <a:lnTo>
                  <a:pt x="90" y="58"/>
                </a:lnTo>
                <a:lnTo>
                  <a:pt x="89" y="59"/>
                </a:lnTo>
                <a:lnTo>
                  <a:pt x="88" y="59"/>
                </a:lnTo>
                <a:lnTo>
                  <a:pt x="87" y="59"/>
                </a:lnTo>
                <a:lnTo>
                  <a:pt x="86" y="59"/>
                </a:lnTo>
                <a:lnTo>
                  <a:pt x="85" y="59"/>
                </a:lnTo>
                <a:lnTo>
                  <a:pt x="83" y="60"/>
                </a:lnTo>
                <a:lnTo>
                  <a:pt x="82" y="60"/>
                </a:lnTo>
                <a:lnTo>
                  <a:pt x="81" y="60"/>
                </a:lnTo>
                <a:lnTo>
                  <a:pt x="81" y="60"/>
                </a:lnTo>
                <a:lnTo>
                  <a:pt x="81" y="62"/>
                </a:lnTo>
                <a:lnTo>
                  <a:pt x="81" y="63"/>
                </a:lnTo>
                <a:lnTo>
                  <a:pt x="82" y="63"/>
                </a:lnTo>
                <a:lnTo>
                  <a:pt x="83" y="64"/>
                </a:lnTo>
                <a:lnTo>
                  <a:pt x="85" y="65"/>
                </a:lnTo>
                <a:lnTo>
                  <a:pt x="87" y="66"/>
                </a:lnTo>
                <a:lnTo>
                  <a:pt x="88" y="67"/>
                </a:lnTo>
                <a:lnTo>
                  <a:pt x="89" y="67"/>
                </a:lnTo>
                <a:lnTo>
                  <a:pt x="89" y="67"/>
                </a:lnTo>
                <a:lnTo>
                  <a:pt x="89" y="68"/>
                </a:lnTo>
                <a:lnTo>
                  <a:pt x="89" y="68"/>
                </a:lnTo>
                <a:lnTo>
                  <a:pt x="89" y="68"/>
                </a:lnTo>
                <a:lnTo>
                  <a:pt x="88" y="68"/>
                </a:lnTo>
                <a:lnTo>
                  <a:pt x="88" y="68"/>
                </a:lnTo>
                <a:lnTo>
                  <a:pt x="87" y="68"/>
                </a:lnTo>
                <a:lnTo>
                  <a:pt x="86" y="68"/>
                </a:lnTo>
                <a:lnTo>
                  <a:pt x="85" y="69"/>
                </a:lnTo>
                <a:lnTo>
                  <a:pt x="83" y="69"/>
                </a:lnTo>
                <a:lnTo>
                  <a:pt x="82" y="70"/>
                </a:lnTo>
                <a:lnTo>
                  <a:pt x="81" y="70"/>
                </a:lnTo>
                <a:lnTo>
                  <a:pt x="81" y="71"/>
                </a:lnTo>
                <a:lnTo>
                  <a:pt x="81" y="72"/>
                </a:lnTo>
                <a:lnTo>
                  <a:pt x="80" y="72"/>
                </a:lnTo>
                <a:lnTo>
                  <a:pt x="81" y="72"/>
                </a:lnTo>
                <a:lnTo>
                  <a:pt x="81" y="73"/>
                </a:lnTo>
                <a:lnTo>
                  <a:pt x="80" y="73"/>
                </a:lnTo>
                <a:lnTo>
                  <a:pt x="80" y="73"/>
                </a:lnTo>
                <a:lnTo>
                  <a:pt x="80" y="74"/>
                </a:lnTo>
                <a:lnTo>
                  <a:pt x="80" y="75"/>
                </a:lnTo>
                <a:lnTo>
                  <a:pt x="80" y="75"/>
                </a:lnTo>
                <a:lnTo>
                  <a:pt x="80" y="75"/>
                </a:lnTo>
                <a:lnTo>
                  <a:pt x="78" y="76"/>
                </a:lnTo>
                <a:lnTo>
                  <a:pt x="78" y="77"/>
                </a:lnTo>
                <a:lnTo>
                  <a:pt x="77" y="77"/>
                </a:lnTo>
                <a:lnTo>
                  <a:pt x="76" y="77"/>
                </a:lnTo>
                <a:lnTo>
                  <a:pt x="74" y="77"/>
                </a:lnTo>
                <a:lnTo>
                  <a:pt x="73" y="77"/>
                </a:lnTo>
                <a:lnTo>
                  <a:pt x="72" y="77"/>
                </a:lnTo>
                <a:lnTo>
                  <a:pt x="71" y="76"/>
                </a:lnTo>
                <a:lnTo>
                  <a:pt x="69" y="75"/>
                </a:lnTo>
                <a:lnTo>
                  <a:pt x="68" y="75"/>
                </a:lnTo>
                <a:lnTo>
                  <a:pt x="68" y="74"/>
                </a:lnTo>
                <a:lnTo>
                  <a:pt x="67" y="73"/>
                </a:lnTo>
                <a:lnTo>
                  <a:pt x="67" y="71"/>
                </a:lnTo>
                <a:lnTo>
                  <a:pt x="67" y="70"/>
                </a:lnTo>
                <a:lnTo>
                  <a:pt x="67" y="68"/>
                </a:lnTo>
                <a:lnTo>
                  <a:pt x="65" y="68"/>
                </a:lnTo>
                <a:lnTo>
                  <a:pt x="64" y="68"/>
                </a:lnTo>
                <a:lnTo>
                  <a:pt x="63" y="68"/>
                </a:lnTo>
                <a:lnTo>
                  <a:pt x="63" y="68"/>
                </a:lnTo>
                <a:lnTo>
                  <a:pt x="62" y="69"/>
                </a:lnTo>
                <a:lnTo>
                  <a:pt x="62" y="70"/>
                </a:lnTo>
                <a:lnTo>
                  <a:pt x="62" y="71"/>
                </a:lnTo>
                <a:lnTo>
                  <a:pt x="63" y="72"/>
                </a:lnTo>
                <a:lnTo>
                  <a:pt x="63" y="73"/>
                </a:lnTo>
                <a:lnTo>
                  <a:pt x="63" y="74"/>
                </a:lnTo>
                <a:lnTo>
                  <a:pt x="63" y="75"/>
                </a:lnTo>
                <a:lnTo>
                  <a:pt x="63" y="75"/>
                </a:lnTo>
                <a:lnTo>
                  <a:pt x="63" y="77"/>
                </a:lnTo>
                <a:lnTo>
                  <a:pt x="62" y="77"/>
                </a:lnTo>
                <a:lnTo>
                  <a:pt x="60" y="78"/>
                </a:lnTo>
                <a:lnTo>
                  <a:pt x="59" y="78"/>
                </a:lnTo>
                <a:lnTo>
                  <a:pt x="58" y="77"/>
                </a:lnTo>
                <a:lnTo>
                  <a:pt x="57" y="77"/>
                </a:lnTo>
                <a:lnTo>
                  <a:pt x="56" y="76"/>
                </a:lnTo>
                <a:lnTo>
                  <a:pt x="55" y="75"/>
                </a:lnTo>
                <a:lnTo>
                  <a:pt x="55" y="75"/>
                </a:lnTo>
                <a:lnTo>
                  <a:pt x="54" y="74"/>
                </a:lnTo>
                <a:lnTo>
                  <a:pt x="54" y="73"/>
                </a:lnTo>
                <a:lnTo>
                  <a:pt x="54" y="73"/>
                </a:lnTo>
                <a:lnTo>
                  <a:pt x="54" y="71"/>
                </a:lnTo>
                <a:lnTo>
                  <a:pt x="54" y="70"/>
                </a:lnTo>
                <a:lnTo>
                  <a:pt x="55" y="69"/>
                </a:lnTo>
                <a:lnTo>
                  <a:pt x="55" y="68"/>
                </a:lnTo>
                <a:lnTo>
                  <a:pt x="56" y="68"/>
                </a:lnTo>
                <a:lnTo>
                  <a:pt x="57" y="68"/>
                </a:lnTo>
                <a:lnTo>
                  <a:pt x="58" y="68"/>
                </a:lnTo>
                <a:lnTo>
                  <a:pt x="59" y="67"/>
                </a:lnTo>
                <a:lnTo>
                  <a:pt x="60" y="67"/>
                </a:lnTo>
                <a:lnTo>
                  <a:pt x="62" y="66"/>
                </a:lnTo>
                <a:lnTo>
                  <a:pt x="63" y="65"/>
                </a:lnTo>
                <a:lnTo>
                  <a:pt x="63" y="64"/>
                </a:lnTo>
                <a:lnTo>
                  <a:pt x="63" y="63"/>
                </a:lnTo>
                <a:lnTo>
                  <a:pt x="63" y="62"/>
                </a:lnTo>
                <a:lnTo>
                  <a:pt x="64" y="60"/>
                </a:lnTo>
                <a:lnTo>
                  <a:pt x="64" y="60"/>
                </a:lnTo>
                <a:lnTo>
                  <a:pt x="64" y="59"/>
                </a:lnTo>
                <a:lnTo>
                  <a:pt x="64" y="58"/>
                </a:lnTo>
                <a:lnTo>
                  <a:pt x="64" y="57"/>
                </a:lnTo>
                <a:lnTo>
                  <a:pt x="65" y="56"/>
                </a:lnTo>
                <a:lnTo>
                  <a:pt x="65" y="55"/>
                </a:lnTo>
                <a:lnTo>
                  <a:pt x="67" y="54"/>
                </a:lnTo>
                <a:lnTo>
                  <a:pt x="67" y="54"/>
                </a:lnTo>
                <a:lnTo>
                  <a:pt x="68" y="53"/>
                </a:lnTo>
                <a:lnTo>
                  <a:pt x="69" y="53"/>
                </a:lnTo>
                <a:lnTo>
                  <a:pt x="71" y="53"/>
                </a:lnTo>
                <a:lnTo>
                  <a:pt x="73" y="53"/>
                </a:lnTo>
                <a:lnTo>
                  <a:pt x="74" y="53"/>
                </a:lnTo>
                <a:lnTo>
                  <a:pt x="76" y="53"/>
                </a:lnTo>
                <a:lnTo>
                  <a:pt x="77" y="52"/>
                </a:lnTo>
                <a:lnTo>
                  <a:pt x="77" y="51"/>
                </a:lnTo>
                <a:lnTo>
                  <a:pt x="77" y="50"/>
                </a:lnTo>
                <a:lnTo>
                  <a:pt x="77" y="49"/>
                </a:lnTo>
                <a:lnTo>
                  <a:pt x="74" y="48"/>
                </a:lnTo>
                <a:lnTo>
                  <a:pt x="72" y="47"/>
                </a:lnTo>
                <a:lnTo>
                  <a:pt x="69" y="47"/>
                </a:lnTo>
                <a:lnTo>
                  <a:pt x="68" y="47"/>
                </a:lnTo>
                <a:lnTo>
                  <a:pt x="67" y="47"/>
                </a:lnTo>
                <a:lnTo>
                  <a:pt x="64" y="47"/>
                </a:lnTo>
                <a:lnTo>
                  <a:pt x="62" y="47"/>
                </a:lnTo>
                <a:lnTo>
                  <a:pt x="59" y="46"/>
                </a:lnTo>
                <a:lnTo>
                  <a:pt x="59" y="45"/>
                </a:lnTo>
                <a:lnTo>
                  <a:pt x="60" y="45"/>
                </a:lnTo>
                <a:lnTo>
                  <a:pt x="63" y="44"/>
                </a:lnTo>
                <a:lnTo>
                  <a:pt x="65" y="44"/>
                </a:lnTo>
                <a:lnTo>
                  <a:pt x="67" y="44"/>
                </a:lnTo>
                <a:lnTo>
                  <a:pt x="68" y="44"/>
                </a:lnTo>
                <a:lnTo>
                  <a:pt x="71" y="43"/>
                </a:lnTo>
                <a:lnTo>
                  <a:pt x="73" y="43"/>
                </a:lnTo>
                <a:lnTo>
                  <a:pt x="73" y="43"/>
                </a:lnTo>
                <a:lnTo>
                  <a:pt x="74" y="43"/>
                </a:lnTo>
                <a:lnTo>
                  <a:pt x="76" y="43"/>
                </a:lnTo>
                <a:lnTo>
                  <a:pt x="77" y="42"/>
                </a:lnTo>
                <a:lnTo>
                  <a:pt x="78" y="42"/>
                </a:lnTo>
                <a:lnTo>
                  <a:pt x="78" y="41"/>
                </a:lnTo>
                <a:lnTo>
                  <a:pt x="78" y="41"/>
                </a:lnTo>
                <a:lnTo>
                  <a:pt x="78" y="40"/>
                </a:lnTo>
                <a:lnTo>
                  <a:pt x="78" y="39"/>
                </a:lnTo>
                <a:lnTo>
                  <a:pt x="78" y="38"/>
                </a:lnTo>
                <a:lnTo>
                  <a:pt x="78" y="38"/>
                </a:lnTo>
                <a:lnTo>
                  <a:pt x="78" y="37"/>
                </a:lnTo>
                <a:lnTo>
                  <a:pt x="77" y="37"/>
                </a:lnTo>
                <a:lnTo>
                  <a:pt x="77" y="37"/>
                </a:lnTo>
                <a:lnTo>
                  <a:pt x="76" y="37"/>
                </a:lnTo>
                <a:lnTo>
                  <a:pt x="74" y="37"/>
                </a:lnTo>
                <a:lnTo>
                  <a:pt x="74" y="36"/>
                </a:lnTo>
                <a:lnTo>
                  <a:pt x="73" y="36"/>
                </a:lnTo>
                <a:lnTo>
                  <a:pt x="71" y="35"/>
                </a:lnTo>
                <a:lnTo>
                  <a:pt x="69" y="35"/>
                </a:lnTo>
                <a:lnTo>
                  <a:pt x="67" y="34"/>
                </a:lnTo>
                <a:lnTo>
                  <a:pt x="65" y="33"/>
                </a:lnTo>
                <a:lnTo>
                  <a:pt x="64" y="32"/>
                </a:lnTo>
                <a:lnTo>
                  <a:pt x="63" y="31"/>
                </a:lnTo>
                <a:lnTo>
                  <a:pt x="60" y="30"/>
                </a:lnTo>
                <a:lnTo>
                  <a:pt x="59" y="29"/>
                </a:lnTo>
                <a:lnTo>
                  <a:pt x="59" y="28"/>
                </a:lnTo>
                <a:lnTo>
                  <a:pt x="59" y="28"/>
                </a:lnTo>
                <a:lnTo>
                  <a:pt x="59" y="27"/>
                </a:lnTo>
                <a:lnTo>
                  <a:pt x="60" y="26"/>
                </a:lnTo>
                <a:lnTo>
                  <a:pt x="60" y="26"/>
                </a:lnTo>
                <a:lnTo>
                  <a:pt x="62" y="24"/>
                </a:lnTo>
                <a:lnTo>
                  <a:pt x="62" y="24"/>
                </a:lnTo>
                <a:lnTo>
                  <a:pt x="63" y="22"/>
                </a:lnTo>
                <a:lnTo>
                  <a:pt x="63" y="22"/>
                </a:lnTo>
                <a:lnTo>
                  <a:pt x="64" y="20"/>
                </a:lnTo>
                <a:lnTo>
                  <a:pt x="65" y="19"/>
                </a:lnTo>
                <a:lnTo>
                  <a:pt x="67" y="17"/>
                </a:lnTo>
                <a:lnTo>
                  <a:pt x="67" y="16"/>
                </a:lnTo>
                <a:lnTo>
                  <a:pt x="67" y="15"/>
                </a:lnTo>
                <a:lnTo>
                  <a:pt x="67" y="14"/>
                </a:lnTo>
                <a:lnTo>
                  <a:pt x="65" y="13"/>
                </a:lnTo>
                <a:lnTo>
                  <a:pt x="65" y="11"/>
                </a:lnTo>
                <a:lnTo>
                  <a:pt x="64" y="9"/>
                </a:lnTo>
                <a:lnTo>
                  <a:pt x="64" y="8"/>
                </a:lnTo>
                <a:lnTo>
                  <a:pt x="63" y="7"/>
                </a:lnTo>
                <a:lnTo>
                  <a:pt x="63" y="6"/>
                </a:lnTo>
                <a:lnTo>
                  <a:pt x="62" y="5"/>
                </a:lnTo>
                <a:lnTo>
                  <a:pt x="59" y="3"/>
                </a:lnTo>
                <a:lnTo>
                  <a:pt x="57" y="3"/>
                </a:lnTo>
                <a:lnTo>
                  <a:pt x="56" y="3"/>
                </a:lnTo>
                <a:lnTo>
                  <a:pt x="54" y="3"/>
                </a:lnTo>
                <a:lnTo>
                  <a:pt x="51" y="3"/>
                </a:lnTo>
                <a:lnTo>
                  <a:pt x="49" y="4"/>
                </a:lnTo>
                <a:lnTo>
                  <a:pt x="46" y="5"/>
                </a:lnTo>
                <a:lnTo>
                  <a:pt x="44" y="5"/>
                </a:lnTo>
                <a:lnTo>
                  <a:pt x="42" y="5"/>
                </a:lnTo>
                <a:lnTo>
                  <a:pt x="41" y="5"/>
                </a:lnTo>
                <a:lnTo>
                  <a:pt x="40" y="5"/>
                </a:lnTo>
                <a:lnTo>
                  <a:pt x="39" y="5"/>
                </a:lnTo>
                <a:lnTo>
                  <a:pt x="39" y="4"/>
                </a:lnTo>
                <a:lnTo>
                  <a:pt x="37" y="3"/>
                </a:lnTo>
                <a:lnTo>
                  <a:pt x="36" y="2"/>
                </a:lnTo>
                <a:lnTo>
                  <a:pt x="35" y="1"/>
                </a:lnTo>
                <a:lnTo>
                  <a:pt x="34" y="0"/>
                </a:lnTo>
                <a:lnTo>
                  <a:pt x="33" y="0"/>
                </a:lnTo>
                <a:lnTo>
                  <a:pt x="32" y="0"/>
                </a:lnTo>
                <a:lnTo>
                  <a:pt x="32" y="0"/>
                </a:lnTo>
                <a:lnTo>
                  <a:pt x="32" y="0"/>
                </a:lnTo>
                <a:lnTo>
                  <a:pt x="32" y="1"/>
                </a:lnTo>
                <a:lnTo>
                  <a:pt x="32" y="2"/>
                </a:lnTo>
                <a:lnTo>
                  <a:pt x="34" y="4"/>
                </a:lnTo>
              </a:path>
            </a:pathLst>
          </a:custGeom>
          <a:solidFill>
            <a:srgbClr val="00FF00"/>
          </a:solidFill>
          <a:ln w="12700" cap="rnd" cmpd="sng">
            <a:solidFill>
              <a:srgbClr val="00FF00"/>
            </a:solidFill>
            <a:prstDash val="solid"/>
            <a:round/>
            <a:headEnd/>
            <a:tailEnd/>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42" name="Freeform 1030"/>
          <p:cNvSpPr>
            <a:spLocks/>
          </p:cNvSpPr>
          <p:nvPr/>
        </p:nvSpPr>
        <p:spPr bwMode="ltGray">
          <a:xfrm>
            <a:off x="2030413" y="1910641"/>
            <a:ext cx="339725" cy="230188"/>
          </a:xfrm>
          <a:custGeom>
            <a:avLst/>
            <a:gdLst/>
            <a:ahLst/>
            <a:cxnLst>
              <a:cxn ang="0">
                <a:pos x="58" y="5"/>
              </a:cxn>
              <a:cxn ang="0">
                <a:pos x="57" y="13"/>
              </a:cxn>
              <a:cxn ang="0">
                <a:pos x="49" y="27"/>
              </a:cxn>
              <a:cxn ang="0">
                <a:pos x="56" y="42"/>
              </a:cxn>
              <a:cxn ang="0">
                <a:pos x="65" y="53"/>
              </a:cxn>
              <a:cxn ang="0">
                <a:pos x="80" y="63"/>
              </a:cxn>
              <a:cxn ang="0">
                <a:pos x="93" y="66"/>
              </a:cxn>
              <a:cxn ang="0">
                <a:pos x="85" y="78"/>
              </a:cxn>
              <a:cxn ang="0">
                <a:pos x="71" y="91"/>
              </a:cxn>
              <a:cxn ang="0">
                <a:pos x="42" y="92"/>
              </a:cxn>
              <a:cxn ang="0">
                <a:pos x="27" y="99"/>
              </a:cxn>
              <a:cxn ang="0">
                <a:pos x="11" y="99"/>
              </a:cxn>
              <a:cxn ang="0">
                <a:pos x="2" y="106"/>
              </a:cxn>
              <a:cxn ang="0">
                <a:pos x="3" y="114"/>
              </a:cxn>
              <a:cxn ang="0">
                <a:pos x="0" y="127"/>
              </a:cxn>
              <a:cxn ang="0">
                <a:pos x="21" y="135"/>
              </a:cxn>
              <a:cxn ang="0">
                <a:pos x="74" y="135"/>
              </a:cxn>
              <a:cxn ang="0">
                <a:pos x="74" y="117"/>
              </a:cxn>
              <a:cxn ang="0">
                <a:pos x="58" y="118"/>
              </a:cxn>
              <a:cxn ang="0">
                <a:pos x="47" y="119"/>
              </a:cxn>
              <a:cxn ang="0">
                <a:pos x="53" y="113"/>
              </a:cxn>
              <a:cxn ang="0">
                <a:pos x="81" y="107"/>
              </a:cxn>
              <a:cxn ang="0">
                <a:pos x="114" y="104"/>
              </a:cxn>
              <a:cxn ang="0">
                <a:pos x="110" y="123"/>
              </a:cxn>
              <a:cxn ang="0">
                <a:pos x="122" y="121"/>
              </a:cxn>
              <a:cxn ang="0">
                <a:pos x="141" y="110"/>
              </a:cxn>
              <a:cxn ang="0">
                <a:pos x="163" y="112"/>
              </a:cxn>
              <a:cxn ang="0">
                <a:pos x="179" y="106"/>
              </a:cxn>
              <a:cxn ang="0">
                <a:pos x="203" y="108"/>
              </a:cxn>
              <a:cxn ang="0">
                <a:pos x="212" y="102"/>
              </a:cxn>
              <a:cxn ang="0">
                <a:pos x="199" y="95"/>
              </a:cxn>
              <a:cxn ang="0">
                <a:pos x="181" y="93"/>
              </a:cxn>
              <a:cxn ang="0">
                <a:pos x="176" y="89"/>
              </a:cxn>
              <a:cxn ang="0">
                <a:pos x="169" y="86"/>
              </a:cxn>
              <a:cxn ang="0">
                <a:pos x="181" y="78"/>
              </a:cxn>
              <a:cxn ang="0">
                <a:pos x="195" y="72"/>
              </a:cxn>
              <a:cxn ang="0">
                <a:pos x="207" y="59"/>
              </a:cxn>
              <a:cxn ang="0">
                <a:pos x="209" y="49"/>
              </a:cxn>
              <a:cxn ang="0">
                <a:pos x="203" y="45"/>
              </a:cxn>
              <a:cxn ang="0">
                <a:pos x="203" y="23"/>
              </a:cxn>
              <a:cxn ang="0">
                <a:pos x="187" y="24"/>
              </a:cxn>
              <a:cxn ang="0">
                <a:pos x="194" y="34"/>
              </a:cxn>
              <a:cxn ang="0">
                <a:pos x="185" y="50"/>
              </a:cxn>
              <a:cxn ang="0">
                <a:pos x="186" y="64"/>
              </a:cxn>
              <a:cxn ang="0">
                <a:pos x="170" y="64"/>
              </a:cxn>
              <a:cxn ang="0">
                <a:pos x="156" y="66"/>
              </a:cxn>
              <a:cxn ang="0">
                <a:pos x="142" y="67"/>
              </a:cxn>
              <a:cxn ang="0">
                <a:pos x="116" y="62"/>
              </a:cxn>
              <a:cxn ang="0">
                <a:pos x="112" y="53"/>
              </a:cxn>
              <a:cxn ang="0">
                <a:pos x="146" y="50"/>
              </a:cxn>
              <a:cxn ang="0">
                <a:pos x="153" y="40"/>
              </a:cxn>
              <a:cxn ang="0">
                <a:pos x="141" y="25"/>
              </a:cxn>
              <a:cxn ang="0">
                <a:pos x="124" y="24"/>
              </a:cxn>
              <a:cxn ang="0">
                <a:pos x="110" y="16"/>
              </a:cxn>
              <a:cxn ang="0">
                <a:pos x="116" y="36"/>
              </a:cxn>
              <a:cxn ang="0">
                <a:pos x="122" y="41"/>
              </a:cxn>
              <a:cxn ang="0">
                <a:pos x="95" y="32"/>
              </a:cxn>
              <a:cxn ang="0">
                <a:pos x="87" y="37"/>
              </a:cxn>
              <a:cxn ang="0">
                <a:pos x="72" y="36"/>
              </a:cxn>
              <a:cxn ang="0">
                <a:pos x="72" y="23"/>
              </a:cxn>
              <a:cxn ang="0">
                <a:pos x="80" y="14"/>
              </a:cxn>
            </a:cxnLst>
            <a:rect l="0" t="0" r="r" b="b"/>
            <a:pathLst>
              <a:path w="214" h="137">
                <a:moveTo>
                  <a:pt x="74" y="4"/>
                </a:moveTo>
                <a:lnTo>
                  <a:pt x="74" y="3"/>
                </a:lnTo>
                <a:lnTo>
                  <a:pt x="72" y="1"/>
                </a:lnTo>
                <a:lnTo>
                  <a:pt x="70" y="0"/>
                </a:lnTo>
                <a:lnTo>
                  <a:pt x="69" y="0"/>
                </a:lnTo>
                <a:lnTo>
                  <a:pt x="66" y="0"/>
                </a:lnTo>
                <a:lnTo>
                  <a:pt x="64" y="0"/>
                </a:lnTo>
                <a:lnTo>
                  <a:pt x="62" y="0"/>
                </a:lnTo>
                <a:lnTo>
                  <a:pt x="61" y="0"/>
                </a:lnTo>
                <a:lnTo>
                  <a:pt x="59" y="2"/>
                </a:lnTo>
                <a:lnTo>
                  <a:pt x="59" y="3"/>
                </a:lnTo>
                <a:lnTo>
                  <a:pt x="58" y="3"/>
                </a:lnTo>
                <a:lnTo>
                  <a:pt x="58" y="4"/>
                </a:lnTo>
                <a:lnTo>
                  <a:pt x="58" y="5"/>
                </a:lnTo>
                <a:lnTo>
                  <a:pt x="58" y="6"/>
                </a:lnTo>
                <a:lnTo>
                  <a:pt x="59" y="7"/>
                </a:lnTo>
                <a:lnTo>
                  <a:pt x="59" y="8"/>
                </a:lnTo>
                <a:lnTo>
                  <a:pt x="59" y="8"/>
                </a:lnTo>
                <a:lnTo>
                  <a:pt x="59" y="8"/>
                </a:lnTo>
                <a:lnTo>
                  <a:pt x="61" y="9"/>
                </a:lnTo>
                <a:lnTo>
                  <a:pt x="61" y="9"/>
                </a:lnTo>
                <a:lnTo>
                  <a:pt x="61" y="10"/>
                </a:lnTo>
                <a:lnTo>
                  <a:pt x="61" y="11"/>
                </a:lnTo>
                <a:lnTo>
                  <a:pt x="59" y="12"/>
                </a:lnTo>
                <a:lnTo>
                  <a:pt x="59" y="12"/>
                </a:lnTo>
                <a:lnTo>
                  <a:pt x="58" y="12"/>
                </a:lnTo>
                <a:lnTo>
                  <a:pt x="58" y="13"/>
                </a:lnTo>
                <a:lnTo>
                  <a:pt x="57" y="13"/>
                </a:lnTo>
                <a:lnTo>
                  <a:pt x="56" y="13"/>
                </a:lnTo>
                <a:lnTo>
                  <a:pt x="56" y="14"/>
                </a:lnTo>
                <a:lnTo>
                  <a:pt x="54" y="14"/>
                </a:lnTo>
                <a:lnTo>
                  <a:pt x="54" y="15"/>
                </a:lnTo>
                <a:lnTo>
                  <a:pt x="53" y="16"/>
                </a:lnTo>
                <a:lnTo>
                  <a:pt x="53" y="16"/>
                </a:lnTo>
                <a:lnTo>
                  <a:pt x="53" y="16"/>
                </a:lnTo>
                <a:lnTo>
                  <a:pt x="52" y="16"/>
                </a:lnTo>
                <a:lnTo>
                  <a:pt x="52" y="17"/>
                </a:lnTo>
                <a:lnTo>
                  <a:pt x="50" y="19"/>
                </a:lnTo>
                <a:lnTo>
                  <a:pt x="50" y="21"/>
                </a:lnTo>
                <a:lnTo>
                  <a:pt x="49" y="23"/>
                </a:lnTo>
                <a:lnTo>
                  <a:pt x="49" y="24"/>
                </a:lnTo>
                <a:lnTo>
                  <a:pt x="49" y="27"/>
                </a:lnTo>
                <a:lnTo>
                  <a:pt x="49" y="29"/>
                </a:lnTo>
                <a:lnTo>
                  <a:pt x="49" y="31"/>
                </a:lnTo>
                <a:lnTo>
                  <a:pt x="49" y="32"/>
                </a:lnTo>
                <a:lnTo>
                  <a:pt x="49" y="33"/>
                </a:lnTo>
                <a:lnTo>
                  <a:pt x="49" y="33"/>
                </a:lnTo>
                <a:lnTo>
                  <a:pt x="49" y="34"/>
                </a:lnTo>
                <a:lnTo>
                  <a:pt x="50" y="35"/>
                </a:lnTo>
                <a:lnTo>
                  <a:pt x="52" y="36"/>
                </a:lnTo>
                <a:lnTo>
                  <a:pt x="53" y="36"/>
                </a:lnTo>
                <a:lnTo>
                  <a:pt x="53" y="37"/>
                </a:lnTo>
                <a:lnTo>
                  <a:pt x="53" y="38"/>
                </a:lnTo>
                <a:lnTo>
                  <a:pt x="54" y="40"/>
                </a:lnTo>
                <a:lnTo>
                  <a:pt x="54" y="40"/>
                </a:lnTo>
                <a:lnTo>
                  <a:pt x="56" y="42"/>
                </a:lnTo>
                <a:lnTo>
                  <a:pt x="56" y="43"/>
                </a:lnTo>
                <a:lnTo>
                  <a:pt x="56" y="45"/>
                </a:lnTo>
                <a:lnTo>
                  <a:pt x="56" y="47"/>
                </a:lnTo>
                <a:lnTo>
                  <a:pt x="56" y="48"/>
                </a:lnTo>
                <a:lnTo>
                  <a:pt x="56" y="48"/>
                </a:lnTo>
                <a:lnTo>
                  <a:pt x="57" y="49"/>
                </a:lnTo>
                <a:lnTo>
                  <a:pt x="58" y="49"/>
                </a:lnTo>
                <a:lnTo>
                  <a:pt x="59" y="50"/>
                </a:lnTo>
                <a:lnTo>
                  <a:pt x="61" y="51"/>
                </a:lnTo>
                <a:lnTo>
                  <a:pt x="62" y="51"/>
                </a:lnTo>
                <a:lnTo>
                  <a:pt x="63" y="51"/>
                </a:lnTo>
                <a:lnTo>
                  <a:pt x="64" y="52"/>
                </a:lnTo>
                <a:lnTo>
                  <a:pt x="64" y="53"/>
                </a:lnTo>
                <a:lnTo>
                  <a:pt x="65" y="53"/>
                </a:lnTo>
                <a:lnTo>
                  <a:pt x="65" y="54"/>
                </a:lnTo>
                <a:lnTo>
                  <a:pt x="65" y="55"/>
                </a:lnTo>
                <a:lnTo>
                  <a:pt x="64" y="56"/>
                </a:lnTo>
                <a:lnTo>
                  <a:pt x="64" y="56"/>
                </a:lnTo>
                <a:lnTo>
                  <a:pt x="66" y="57"/>
                </a:lnTo>
                <a:lnTo>
                  <a:pt x="67" y="58"/>
                </a:lnTo>
                <a:lnTo>
                  <a:pt x="70" y="60"/>
                </a:lnTo>
                <a:lnTo>
                  <a:pt x="72" y="60"/>
                </a:lnTo>
                <a:lnTo>
                  <a:pt x="74" y="61"/>
                </a:lnTo>
                <a:lnTo>
                  <a:pt x="76" y="61"/>
                </a:lnTo>
                <a:lnTo>
                  <a:pt x="79" y="62"/>
                </a:lnTo>
                <a:lnTo>
                  <a:pt x="79" y="63"/>
                </a:lnTo>
                <a:lnTo>
                  <a:pt x="79" y="64"/>
                </a:lnTo>
                <a:lnTo>
                  <a:pt x="80" y="63"/>
                </a:lnTo>
                <a:lnTo>
                  <a:pt x="81" y="63"/>
                </a:lnTo>
                <a:lnTo>
                  <a:pt x="83" y="63"/>
                </a:lnTo>
                <a:lnTo>
                  <a:pt x="84" y="63"/>
                </a:lnTo>
                <a:lnTo>
                  <a:pt x="85" y="62"/>
                </a:lnTo>
                <a:lnTo>
                  <a:pt x="85" y="62"/>
                </a:lnTo>
                <a:lnTo>
                  <a:pt x="85" y="62"/>
                </a:lnTo>
                <a:lnTo>
                  <a:pt x="87" y="62"/>
                </a:lnTo>
                <a:lnTo>
                  <a:pt x="88" y="62"/>
                </a:lnTo>
                <a:lnTo>
                  <a:pt x="88" y="63"/>
                </a:lnTo>
                <a:lnTo>
                  <a:pt x="89" y="63"/>
                </a:lnTo>
                <a:lnTo>
                  <a:pt x="90" y="63"/>
                </a:lnTo>
                <a:lnTo>
                  <a:pt x="92" y="64"/>
                </a:lnTo>
                <a:lnTo>
                  <a:pt x="93" y="65"/>
                </a:lnTo>
                <a:lnTo>
                  <a:pt x="93" y="66"/>
                </a:lnTo>
                <a:lnTo>
                  <a:pt x="94" y="67"/>
                </a:lnTo>
                <a:lnTo>
                  <a:pt x="94" y="69"/>
                </a:lnTo>
                <a:lnTo>
                  <a:pt x="94" y="70"/>
                </a:lnTo>
                <a:lnTo>
                  <a:pt x="94" y="71"/>
                </a:lnTo>
                <a:lnTo>
                  <a:pt x="93" y="72"/>
                </a:lnTo>
                <a:lnTo>
                  <a:pt x="92" y="73"/>
                </a:lnTo>
                <a:lnTo>
                  <a:pt x="92" y="73"/>
                </a:lnTo>
                <a:lnTo>
                  <a:pt x="90" y="74"/>
                </a:lnTo>
                <a:lnTo>
                  <a:pt x="89" y="74"/>
                </a:lnTo>
                <a:lnTo>
                  <a:pt x="88" y="74"/>
                </a:lnTo>
                <a:lnTo>
                  <a:pt x="87" y="75"/>
                </a:lnTo>
                <a:lnTo>
                  <a:pt x="87" y="75"/>
                </a:lnTo>
                <a:lnTo>
                  <a:pt x="85" y="76"/>
                </a:lnTo>
                <a:lnTo>
                  <a:pt x="85" y="78"/>
                </a:lnTo>
                <a:lnTo>
                  <a:pt x="85" y="79"/>
                </a:lnTo>
                <a:lnTo>
                  <a:pt x="85" y="80"/>
                </a:lnTo>
                <a:lnTo>
                  <a:pt x="85" y="82"/>
                </a:lnTo>
                <a:lnTo>
                  <a:pt x="85" y="84"/>
                </a:lnTo>
                <a:lnTo>
                  <a:pt x="84" y="85"/>
                </a:lnTo>
                <a:lnTo>
                  <a:pt x="84" y="86"/>
                </a:lnTo>
                <a:lnTo>
                  <a:pt x="83" y="88"/>
                </a:lnTo>
                <a:lnTo>
                  <a:pt x="80" y="88"/>
                </a:lnTo>
                <a:lnTo>
                  <a:pt x="79" y="89"/>
                </a:lnTo>
                <a:lnTo>
                  <a:pt x="78" y="89"/>
                </a:lnTo>
                <a:lnTo>
                  <a:pt x="75" y="90"/>
                </a:lnTo>
                <a:lnTo>
                  <a:pt x="74" y="90"/>
                </a:lnTo>
                <a:lnTo>
                  <a:pt x="72" y="91"/>
                </a:lnTo>
                <a:lnTo>
                  <a:pt x="71" y="91"/>
                </a:lnTo>
                <a:lnTo>
                  <a:pt x="69" y="92"/>
                </a:lnTo>
                <a:lnTo>
                  <a:pt x="66" y="93"/>
                </a:lnTo>
                <a:lnTo>
                  <a:pt x="64" y="93"/>
                </a:lnTo>
                <a:lnTo>
                  <a:pt x="62" y="92"/>
                </a:lnTo>
                <a:lnTo>
                  <a:pt x="59" y="91"/>
                </a:lnTo>
                <a:lnTo>
                  <a:pt x="57" y="91"/>
                </a:lnTo>
                <a:lnTo>
                  <a:pt x="54" y="90"/>
                </a:lnTo>
                <a:lnTo>
                  <a:pt x="53" y="90"/>
                </a:lnTo>
                <a:lnTo>
                  <a:pt x="50" y="90"/>
                </a:lnTo>
                <a:lnTo>
                  <a:pt x="49" y="90"/>
                </a:lnTo>
                <a:lnTo>
                  <a:pt x="48" y="90"/>
                </a:lnTo>
                <a:lnTo>
                  <a:pt x="45" y="91"/>
                </a:lnTo>
                <a:lnTo>
                  <a:pt x="43" y="91"/>
                </a:lnTo>
                <a:lnTo>
                  <a:pt x="42" y="92"/>
                </a:lnTo>
                <a:lnTo>
                  <a:pt x="41" y="93"/>
                </a:lnTo>
                <a:lnTo>
                  <a:pt x="40" y="93"/>
                </a:lnTo>
                <a:lnTo>
                  <a:pt x="40" y="93"/>
                </a:lnTo>
                <a:lnTo>
                  <a:pt x="39" y="93"/>
                </a:lnTo>
                <a:lnTo>
                  <a:pt x="38" y="93"/>
                </a:lnTo>
                <a:lnTo>
                  <a:pt x="35" y="93"/>
                </a:lnTo>
                <a:lnTo>
                  <a:pt x="35" y="94"/>
                </a:lnTo>
                <a:lnTo>
                  <a:pt x="34" y="95"/>
                </a:lnTo>
                <a:lnTo>
                  <a:pt x="31" y="96"/>
                </a:lnTo>
                <a:lnTo>
                  <a:pt x="31" y="96"/>
                </a:lnTo>
                <a:lnTo>
                  <a:pt x="31" y="97"/>
                </a:lnTo>
                <a:lnTo>
                  <a:pt x="28" y="98"/>
                </a:lnTo>
                <a:lnTo>
                  <a:pt x="27" y="99"/>
                </a:lnTo>
                <a:lnTo>
                  <a:pt x="27" y="99"/>
                </a:lnTo>
                <a:lnTo>
                  <a:pt x="26" y="100"/>
                </a:lnTo>
                <a:lnTo>
                  <a:pt x="25" y="101"/>
                </a:lnTo>
                <a:lnTo>
                  <a:pt x="25" y="102"/>
                </a:lnTo>
                <a:lnTo>
                  <a:pt x="25" y="102"/>
                </a:lnTo>
                <a:lnTo>
                  <a:pt x="22" y="102"/>
                </a:lnTo>
                <a:lnTo>
                  <a:pt x="21" y="102"/>
                </a:lnTo>
                <a:lnTo>
                  <a:pt x="21" y="102"/>
                </a:lnTo>
                <a:lnTo>
                  <a:pt x="21" y="101"/>
                </a:lnTo>
                <a:lnTo>
                  <a:pt x="18" y="100"/>
                </a:lnTo>
                <a:lnTo>
                  <a:pt x="18" y="99"/>
                </a:lnTo>
                <a:lnTo>
                  <a:pt x="17" y="99"/>
                </a:lnTo>
                <a:lnTo>
                  <a:pt x="14" y="98"/>
                </a:lnTo>
                <a:lnTo>
                  <a:pt x="13" y="98"/>
                </a:lnTo>
                <a:lnTo>
                  <a:pt x="11" y="99"/>
                </a:lnTo>
                <a:lnTo>
                  <a:pt x="10" y="99"/>
                </a:lnTo>
                <a:lnTo>
                  <a:pt x="8" y="99"/>
                </a:lnTo>
                <a:lnTo>
                  <a:pt x="7" y="100"/>
                </a:lnTo>
                <a:lnTo>
                  <a:pt x="5" y="100"/>
                </a:lnTo>
                <a:lnTo>
                  <a:pt x="4" y="102"/>
                </a:lnTo>
                <a:lnTo>
                  <a:pt x="3" y="102"/>
                </a:lnTo>
                <a:lnTo>
                  <a:pt x="3" y="103"/>
                </a:lnTo>
                <a:lnTo>
                  <a:pt x="3" y="104"/>
                </a:lnTo>
                <a:lnTo>
                  <a:pt x="3" y="104"/>
                </a:lnTo>
                <a:lnTo>
                  <a:pt x="2" y="104"/>
                </a:lnTo>
                <a:lnTo>
                  <a:pt x="2" y="105"/>
                </a:lnTo>
                <a:lnTo>
                  <a:pt x="2" y="106"/>
                </a:lnTo>
                <a:lnTo>
                  <a:pt x="2" y="106"/>
                </a:lnTo>
                <a:lnTo>
                  <a:pt x="2" y="106"/>
                </a:lnTo>
                <a:lnTo>
                  <a:pt x="3" y="106"/>
                </a:lnTo>
                <a:lnTo>
                  <a:pt x="2" y="106"/>
                </a:lnTo>
                <a:lnTo>
                  <a:pt x="0" y="106"/>
                </a:lnTo>
                <a:lnTo>
                  <a:pt x="0" y="107"/>
                </a:lnTo>
                <a:lnTo>
                  <a:pt x="0" y="108"/>
                </a:lnTo>
                <a:lnTo>
                  <a:pt x="0" y="109"/>
                </a:lnTo>
                <a:lnTo>
                  <a:pt x="0" y="111"/>
                </a:lnTo>
                <a:lnTo>
                  <a:pt x="0" y="112"/>
                </a:lnTo>
                <a:lnTo>
                  <a:pt x="0" y="112"/>
                </a:lnTo>
                <a:lnTo>
                  <a:pt x="0" y="112"/>
                </a:lnTo>
                <a:lnTo>
                  <a:pt x="0" y="113"/>
                </a:lnTo>
                <a:lnTo>
                  <a:pt x="2" y="113"/>
                </a:lnTo>
                <a:lnTo>
                  <a:pt x="3" y="113"/>
                </a:lnTo>
                <a:lnTo>
                  <a:pt x="3" y="114"/>
                </a:lnTo>
                <a:lnTo>
                  <a:pt x="3" y="115"/>
                </a:lnTo>
                <a:lnTo>
                  <a:pt x="3" y="115"/>
                </a:lnTo>
                <a:lnTo>
                  <a:pt x="3" y="116"/>
                </a:lnTo>
                <a:lnTo>
                  <a:pt x="3" y="117"/>
                </a:lnTo>
                <a:lnTo>
                  <a:pt x="3" y="117"/>
                </a:lnTo>
                <a:lnTo>
                  <a:pt x="2" y="117"/>
                </a:lnTo>
                <a:lnTo>
                  <a:pt x="0" y="119"/>
                </a:lnTo>
                <a:lnTo>
                  <a:pt x="0" y="120"/>
                </a:lnTo>
                <a:lnTo>
                  <a:pt x="0" y="121"/>
                </a:lnTo>
                <a:lnTo>
                  <a:pt x="0" y="122"/>
                </a:lnTo>
                <a:lnTo>
                  <a:pt x="0" y="123"/>
                </a:lnTo>
                <a:lnTo>
                  <a:pt x="2" y="125"/>
                </a:lnTo>
                <a:lnTo>
                  <a:pt x="2" y="126"/>
                </a:lnTo>
                <a:lnTo>
                  <a:pt x="0" y="127"/>
                </a:lnTo>
                <a:lnTo>
                  <a:pt x="0" y="128"/>
                </a:lnTo>
                <a:lnTo>
                  <a:pt x="0" y="128"/>
                </a:lnTo>
                <a:lnTo>
                  <a:pt x="0" y="129"/>
                </a:lnTo>
                <a:lnTo>
                  <a:pt x="0" y="130"/>
                </a:lnTo>
                <a:lnTo>
                  <a:pt x="0" y="130"/>
                </a:lnTo>
                <a:lnTo>
                  <a:pt x="2" y="131"/>
                </a:lnTo>
                <a:lnTo>
                  <a:pt x="2" y="132"/>
                </a:lnTo>
                <a:lnTo>
                  <a:pt x="3" y="132"/>
                </a:lnTo>
                <a:lnTo>
                  <a:pt x="7" y="133"/>
                </a:lnTo>
                <a:lnTo>
                  <a:pt x="9" y="134"/>
                </a:lnTo>
                <a:lnTo>
                  <a:pt x="11" y="134"/>
                </a:lnTo>
                <a:lnTo>
                  <a:pt x="14" y="134"/>
                </a:lnTo>
                <a:lnTo>
                  <a:pt x="18" y="135"/>
                </a:lnTo>
                <a:lnTo>
                  <a:pt x="21" y="135"/>
                </a:lnTo>
                <a:lnTo>
                  <a:pt x="23" y="135"/>
                </a:lnTo>
                <a:lnTo>
                  <a:pt x="27" y="135"/>
                </a:lnTo>
                <a:lnTo>
                  <a:pt x="33" y="135"/>
                </a:lnTo>
                <a:lnTo>
                  <a:pt x="38" y="136"/>
                </a:lnTo>
                <a:lnTo>
                  <a:pt x="43" y="136"/>
                </a:lnTo>
                <a:lnTo>
                  <a:pt x="49" y="135"/>
                </a:lnTo>
                <a:lnTo>
                  <a:pt x="54" y="135"/>
                </a:lnTo>
                <a:lnTo>
                  <a:pt x="59" y="135"/>
                </a:lnTo>
                <a:lnTo>
                  <a:pt x="65" y="135"/>
                </a:lnTo>
                <a:lnTo>
                  <a:pt x="71" y="135"/>
                </a:lnTo>
                <a:lnTo>
                  <a:pt x="72" y="135"/>
                </a:lnTo>
                <a:lnTo>
                  <a:pt x="74" y="135"/>
                </a:lnTo>
                <a:lnTo>
                  <a:pt x="74" y="135"/>
                </a:lnTo>
                <a:lnTo>
                  <a:pt x="74" y="135"/>
                </a:lnTo>
                <a:lnTo>
                  <a:pt x="75" y="134"/>
                </a:lnTo>
                <a:lnTo>
                  <a:pt x="76" y="133"/>
                </a:lnTo>
                <a:lnTo>
                  <a:pt x="76" y="132"/>
                </a:lnTo>
                <a:lnTo>
                  <a:pt x="78" y="132"/>
                </a:lnTo>
                <a:lnTo>
                  <a:pt x="78" y="130"/>
                </a:lnTo>
                <a:lnTo>
                  <a:pt x="79" y="128"/>
                </a:lnTo>
                <a:lnTo>
                  <a:pt x="79" y="127"/>
                </a:lnTo>
                <a:lnTo>
                  <a:pt x="79" y="125"/>
                </a:lnTo>
                <a:lnTo>
                  <a:pt x="78" y="123"/>
                </a:lnTo>
                <a:lnTo>
                  <a:pt x="76" y="121"/>
                </a:lnTo>
                <a:lnTo>
                  <a:pt x="76" y="120"/>
                </a:lnTo>
                <a:lnTo>
                  <a:pt x="74" y="119"/>
                </a:lnTo>
                <a:lnTo>
                  <a:pt x="74" y="118"/>
                </a:lnTo>
                <a:lnTo>
                  <a:pt x="74" y="117"/>
                </a:lnTo>
                <a:lnTo>
                  <a:pt x="72" y="117"/>
                </a:lnTo>
                <a:lnTo>
                  <a:pt x="71" y="117"/>
                </a:lnTo>
                <a:lnTo>
                  <a:pt x="70" y="117"/>
                </a:lnTo>
                <a:lnTo>
                  <a:pt x="69" y="117"/>
                </a:lnTo>
                <a:lnTo>
                  <a:pt x="67" y="116"/>
                </a:lnTo>
                <a:lnTo>
                  <a:pt x="66" y="117"/>
                </a:lnTo>
                <a:lnTo>
                  <a:pt x="65" y="117"/>
                </a:lnTo>
                <a:lnTo>
                  <a:pt x="64" y="117"/>
                </a:lnTo>
                <a:lnTo>
                  <a:pt x="63" y="117"/>
                </a:lnTo>
                <a:lnTo>
                  <a:pt x="62" y="117"/>
                </a:lnTo>
                <a:lnTo>
                  <a:pt x="62" y="118"/>
                </a:lnTo>
                <a:lnTo>
                  <a:pt x="61" y="118"/>
                </a:lnTo>
                <a:lnTo>
                  <a:pt x="59" y="118"/>
                </a:lnTo>
                <a:lnTo>
                  <a:pt x="58" y="118"/>
                </a:lnTo>
                <a:lnTo>
                  <a:pt x="58" y="119"/>
                </a:lnTo>
                <a:lnTo>
                  <a:pt x="58" y="119"/>
                </a:lnTo>
                <a:lnTo>
                  <a:pt x="57" y="119"/>
                </a:lnTo>
                <a:lnTo>
                  <a:pt x="56" y="119"/>
                </a:lnTo>
                <a:lnTo>
                  <a:pt x="56" y="120"/>
                </a:lnTo>
                <a:lnTo>
                  <a:pt x="54" y="120"/>
                </a:lnTo>
                <a:lnTo>
                  <a:pt x="53" y="120"/>
                </a:lnTo>
                <a:lnTo>
                  <a:pt x="53" y="120"/>
                </a:lnTo>
                <a:lnTo>
                  <a:pt x="53" y="119"/>
                </a:lnTo>
                <a:lnTo>
                  <a:pt x="52" y="119"/>
                </a:lnTo>
                <a:lnTo>
                  <a:pt x="50" y="119"/>
                </a:lnTo>
                <a:lnTo>
                  <a:pt x="49" y="119"/>
                </a:lnTo>
                <a:lnTo>
                  <a:pt x="48" y="119"/>
                </a:lnTo>
                <a:lnTo>
                  <a:pt x="47" y="119"/>
                </a:lnTo>
                <a:lnTo>
                  <a:pt x="45" y="119"/>
                </a:lnTo>
                <a:lnTo>
                  <a:pt x="44" y="118"/>
                </a:lnTo>
                <a:lnTo>
                  <a:pt x="43" y="118"/>
                </a:lnTo>
                <a:lnTo>
                  <a:pt x="43" y="117"/>
                </a:lnTo>
                <a:lnTo>
                  <a:pt x="44" y="117"/>
                </a:lnTo>
                <a:lnTo>
                  <a:pt x="44" y="117"/>
                </a:lnTo>
                <a:lnTo>
                  <a:pt x="45" y="116"/>
                </a:lnTo>
                <a:lnTo>
                  <a:pt x="47" y="116"/>
                </a:lnTo>
                <a:lnTo>
                  <a:pt x="47" y="115"/>
                </a:lnTo>
                <a:lnTo>
                  <a:pt x="48" y="115"/>
                </a:lnTo>
                <a:lnTo>
                  <a:pt x="49" y="115"/>
                </a:lnTo>
                <a:lnTo>
                  <a:pt x="50" y="114"/>
                </a:lnTo>
                <a:lnTo>
                  <a:pt x="53" y="113"/>
                </a:lnTo>
                <a:lnTo>
                  <a:pt x="53" y="113"/>
                </a:lnTo>
                <a:lnTo>
                  <a:pt x="54" y="112"/>
                </a:lnTo>
                <a:lnTo>
                  <a:pt x="57" y="112"/>
                </a:lnTo>
                <a:lnTo>
                  <a:pt x="58" y="112"/>
                </a:lnTo>
                <a:lnTo>
                  <a:pt x="59" y="111"/>
                </a:lnTo>
                <a:lnTo>
                  <a:pt x="62" y="111"/>
                </a:lnTo>
                <a:lnTo>
                  <a:pt x="63" y="109"/>
                </a:lnTo>
                <a:lnTo>
                  <a:pt x="65" y="108"/>
                </a:lnTo>
                <a:lnTo>
                  <a:pt x="67" y="108"/>
                </a:lnTo>
                <a:lnTo>
                  <a:pt x="70" y="108"/>
                </a:lnTo>
                <a:lnTo>
                  <a:pt x="72" y="108"/>
                </a:lnTo>
                <a:lnTo>
                  <a:pt x="74" y="108"/>
                </a:lnTo>
                <a:lnTo>
                  <a:pt x="76" y="107"/>
                </a:lnTo>
                <a:lnTo>
                  <a:pt x="79" y="107"/>
                </a:lnTo>
                <a:lnTo>
                  <a:pt x="81" y="107"/>
                </a:lnTo>
                <a:lnTo>
                  <a:pt x="85" y="108"/>
                </a:lnTo>
                <a:lnTo>
                  <a:pt x="89" y="109"/>
                </a:lnTo>
                <a:lnTo>
                  <a:pt x="93" y="108"/>
                </a:lnTo>
                <a:lnTo>
                  <a:pt x="96" y="108"/>
                </a:lnTo>
                <a:lnTo>
                  <a:pt x="100" y="106"/>
                </a:lnTo>
                <a:lnTo>
                  <a:pt x="103" y="104"/>
                </a:lnTo>
                <a:lnTo>
                  <a:pt x="106" y="104"/>
                </a:lnTo>
                <a:lnTo>
                  <a:pt x="109" y="101"/>
                </a:lnTo>
                <a:lnTo>
                  <a:pt x="110" y="101"/>
                </a:lnTo>
                <a:lnTo>
                  <a:pt x="111" y="101"/>
                </a:lnTo>
                <a:lnTo>
                  <a:pt x="111" y="102"/>
                </a:lnTo>
                <a:lnTo>
                  <a:pt x="112" y="102"/>
                </a:lnTo>
                <a:lnTo>
                  <a:pt x="114" y="104"/>
                </a:lnTo>
                <a:lnTo>
                  <a:pt x="114" y="104"/>
                </a:lnTo>
                <a:lnTo>
                  <a:pt x="114" y="106"/>
                </a:lnTo>
                <a:lnTo>
                  <a:pt x="112" y="108"/>
                </a:lnTo>
                <a:lnTo>
                  <a:pt x="111" y="110"/>
                </a:lnTo>
                <a:lnTo>
                  <a:pt x="111" y="112"/>
                </a:lnTo>
                <a:lnTo>
                  <a:pt x="110" y="112"/>
                </a:lnTo>
                <a:lnTo>
                  <a:pt x="110" y="115"/>
                </a:lnTo>
                <a:lnTo>
                  <a:pt x="109" y="116"/>
                </a:lnTo>
                <a:lnTo>
                  <a:pt x="109" y="117"/>
                </a:lnTo>
                <a:lnTo>
                  <a:pt x="109" y="118"/>
                </a:lnTo>
                <a:lnTo>
                  <a:pt x="109" y="119"/>
                </a:lnTo>
                <a:lnTo>
                  <a:pt x="109" y="120"/>
                </a:lnTo>
                <a:lnTo>
                  <a:pt x="109" y="121"/>
                </a:lnTo>
                <a:lnTo>
                  <a:pt x="109" y="122"/>
                </a:lnTo>
                <a:lnTo>
                  <a:pt x="110" y="123"/>
                </a:lnTo>
                <a:lnTo>
                  <a:pt x="110" y="124"/>
                </a:lnTo>
                <a:lnTo>
                  <a:pt x="111" y="125"/>
                </a:lnTo>
                <a:lnTo>
                  <a:pt x="112" y="125"/>
                </a:lnTo>
                <a:lnTo>
                  <a:pt x="114" y="126"/>
                </a:lnTo>
                <a:lnTo>
                  <a:pt x="115" y="126"/>
                </a:lnTo>
                <a:lnTo>
                  <a:pt x="116" y="126"/>
                </a:lnTo>
                <a:lnTo>
                  <a:pt x="117" y="126"/>
                </a:lnTo>
                <a:lnTo>
                  <a:pt x="118" y="125"/>
                </a:lnTo>
                <a:lnTo>
                  <a:pt x="119" y="124"/>
                </a:lnTo>
                <a:lnTo>
                  <a:pt x="119" y="123"/>
                </a:lnTo>
                <a:lnTo>
                  <a:pt x="120" y="123"/>
                </a:lnTo>
                <a:lnTo>
                  <a:pt x="120" y="123"/>
                </a:lnTo>
                <a:lnTo>
                  <a:pt x="120" y="122"/>
                </a:lnTo>
                <a:lnTo>
                  <a:pt x="122" y="121"/>
                </a:lnTo>
                <a:lnTo>
                  <a:pt x="122" y="120"/>
                </a:lnTo>
                <a:lnTo>
                  <a:pt x="123" y="117"/>
                </a:lnTo>
                <a:lnTo>
                  <a:pt x="123" y="115"/>
                </a:lnTo>
                <a:lnTo>
                  <a:pt x="124" y="112"/>
                </a:lnTo>
                <a:lnTo>
                  <a:pt x="124" y="111"/>
                </a:lnTo>
                <a:lnTo>
                  <a:pt x="125" y="109"/>
                </a:lnTo>
                <a:lnTo>
                  <a:pt x="127" y="106"/>
                </a:lnTo>
                <a:lnTo>
                  <a:pt x="128" y="104"/>
                </a:lnTo>
                <a:lnTo>
                  <a:pt x="129" y="104"/>
                </a:lnTo>
                <a:lnTo>
                  <a:pt x="131" y="104"/>
                </a:lnTo>
                <a:lnTo>
                  <a:pt x="133" y="106"/>
                </a:lnTo>
                <a:lnTo>
                  <a:pt x="136" y="107"/>
                </a:lnTo>
                <a:lnTo>
                  <a:pt x="138" y="108"/>
                </a:lnTo>
                <a:lnTo>
                  <a:pt x="141" y="110"/>
                </a:lnTo>
                <a:lnTo>
                  <a:pt x="145" y="111"/>
                </a:lnTo>
                <a:lnTo>
                  <a:pt x="148" y="111"/>
                </a:lnTo>
                <a:lnTo>
                  <a:pt x="151" y="112"/>
                </a:lnTo>
                <a:lnTo>
                  <a:pt x="155" y="111"/>
                </a:lnTo>
                <a:lnTo>
                  <a:pt x="156" y="111"/>
                </a:lnTo>
                <a:lnTo>
                  <a:pt x="156" y="112"/>
                </a:lnTo>
                <a:lnTo>
                  <a:pt x="158" y="112"/>
                </a:lnTo>
                <a:lnTo>
                  <a:pt x="158" y="112"/>
                </a:lnTo>
                <a:lnTo>
                  <a:pt x="159" y="112"/>
                </a:lnTo>
                <a:lnTo>
                  <a:pt x="159" y="112"/>
                </a:lnTo>
                <a:lnTo>
                  <a:pt x="160" y="112"/>
                </a:lnTo>
                <a:lnTo>
                  <a:pt x="160" y="112"/>
                </a:lnTo>
                <a:lnTo>
                  <a:pt x="162" y="112"/>
                </a:lnTo>
                <a:lnTo>
                  <a:pt x="163" y="112"/>
                </a:lnTo>
                <a:lnTo>
                  <a:pt x="165" y="113"/>
                </a:lnTo>
                <a:lnTo>
                  <a:pt x="168" y="114"/>
                </a:lnTo>
                <a:lnTo>
                  <a:pt x="169" y="115"/>
                </a:lnTo>
                <a:lnTo>
                  <a:pt x="171" y="115"/>
                </a:lnTo>
                <a:lnTo>
                  <a:pt x="173" y="115"/>
                </a:lnTo>
                <a:lnTo>
                  <a:pt x="174" y="115"/>
                </a:lnTo>
                <a:lnTo>
                  <a:pt x="177" y="115"/>
                </a:lnTo>
                <a:lnTo>
                  <a:pt x="177" y="114"/>
                </a:lnTo>
                <a:lnTo>
                  <a:pt x="177" y="112"/>
                </a:lnTo>
                <a:lnTo>
                  <a:pt x="177" y="112"/>
                </a:lnTo>
                <a:lnTo>
                  <a:pt x="177" y="111"/>
                </a:lnTo>
                <a:lnTo>
                  <a:pt x="177" y="109"/>
                </a:lnTo>
                <a:lnTo>
                  <a:pt x="178" y="108"/>
                </a:lnTo>
                <a:lnTo>
                  <a:pt x="179" y="106"/>
                </a:lnTo>
                <a:lnTo>
                  <a:pt x="181" y="105"/>
                </a:lnTo>
                <a:lnTo>
                  <a:pt x="181" y="104"/>
                </a:lnTo>
                <a:lnTo>
                  <a:pt x="184" y="104"/>
                </a:lnTo>
                <a:lnTo>
                  <a:pt x="186" y="104"/>
                </a:lnTo>
                <a:lnTo>
                  <a:pt x="189" y="104"/>
                </a:lnTo>
                <a:lnTo>
                  <a:pt x="191" y="105"/>
                </a:lnTo>
                <a:lnTo>
                  <a:pt x="193" y="106"/>
                </a:lnTo>
                <a:lnTo>
                  <a:pt x="195" y="107"/>
                </a:lnTo>
                <a:lnTo>
                  <a:pt x="198" y="108"/>
                </a:lnTo>
                <a:lnTo>
                  <a:pt x="199" y="108"/>
                </a:lnTo>
                <a:lnTo>
                  <a:pt x="200" y="108"/>
                </a:lnTo>
                <a:lnTo>
                  <a:pt x="201" y="108"/>
                </a:lnTo>
                <a:lnTo>
                  <a:pt x="202" y="108"/>
                </a:lnTo>
                <a:lnTo>
                  <a:pt x="203" y="108"/>
                </a:lnTo>
                <a:lnTo>
                  <a:pt x="204" y="108"/>
                </a:lnTo>
                <a:lnTo>
                  <a:pt x="205" y="108"/>
                </a:lnTo>
                <a:lnTo>
                  <a:pt x="207" y="107"/>
                </a:lnTo>
                <a:lnTo>
                  <a:pt x="207" y="106"/>
                </a:lnTo>
                <a:lnTo>
                  <a:pt x="208" y="106"/>
                </a:lnTo>
                <a:lnTo>
                  <a:pt x="209" y="105"/>
                </a:lnTo>
                <a:lnTo>
                  <a:pt x="209" y="104"/>
                </a:lnTo>
                <a:lnTo>
                  <a:pt x="210" y="104"/>
                </a:lnTo>
                <a:lnTo>
                  <a:pt x="210" y="104"/>
                </a:lnTo>
                <a:lnTo>
                  <a:pt x="212" y="103"/>
                </a:lnTo>
                <a:lnTo>
                  <a:pt x="213" y="102"/>
                </a:lnTo>
                <a:lnTo>
                  <a:pt x="213" y="102"/>
                </a:lnTo>
                <a:lnTo>
                  <a:pt x="213" y="101"/>
                </a:lnTo>
                <a:lnTo>
                  <a:pt x="212" y="102"/>
                </a:lnTo>
                <a:lnTo>
                  <a:pt x="210" y="102"/>
                </a:lnTo>
                <a:lnTo>
                  <a:pt x="209" y="102"/>
                </a:lnTo>
                <a:lnTo>
                  <a:pt x="208" y="102"/>
                </a:lnTo>
                <a:lnTo>
                  <a:pt x="207" y="102"/>
                </a:lnTo>
                <a:lnTo>
                  <a:pt x="207" y="101"/>
                </a:lnTo>
                <a:lnTo>
                  <a:pt x="205" y="100"/>
                </a:lnTo>
                <a:lnTo>
                  <a:pt x="204" y="100"/>
                </a:lnTo>
                <a:lnTo>
                  <a:pt x="204" y="99"/>
                </a:lnTo>
                <a:lnTo>
                  <a:pt x="204" y="99"/>
                </a:lnTo>
                <a:lnTo>
                  <a:pt x="203" y="98"/>
                </a:lnTo>
                <a:lnTo>
                  <a:pt x="202" y="97"/>
                </a:lnTo>
                <a:lnTo>
                  <a:pt x="201" y="96"/>
                </a:lnTo>
                <a:lnTo>
                  <a:pt x="200" y="96"/>
                </a:lnTo>
                <a:lnTo>
                  <a:pt x="199" y="95"/>
                </a:lnTo>
                <a:lnTo>
                  <a:pt x="196" y="94"/>
                </a:lnTo>
                <a:lnTo>
                  <a:pt x="196" y="93"/>
                </a:lnTo>
                <a:lnTo>
                  <a:pt x="195" y="91"/>
                </a:lnTo>
                <a:lnTo>
                  <a:pt x="194" y="91"/>
                </a:lnTo>
                <a:lnTo>
                  <a:pt x="193" y="91"/>
                </a:lnTo>
                <a:lnTo>
                  <a:pt x="191" y="90"/>
                </a:lnTo>
                <a:lnTo>
                  <a:pt x="191" y="90"/>
                </a:lnTo>
                <a:lnTo>
                  <a:pt x="190" y="90"/>
                </a:lnTo>
                <a:lnTo>
                  <a:pt x="189" y="90"/>
                </a:lnTo>
                <a:lnTo>
                  <a:pt x="186" y="90"/>
                </a:lnTo>
                <a:lnTo>
                  <a:pt x="185" y="91"/>
                </a:lnTo>
                <a:lnTo>
                  <a:pt x="184" y="91"/>
                </a:lnTo>
                <a:lnTo>
                  <a:pt x="182" y="91"/>
                </a:lnTo>
                <a:lnTo>
                  <a:pt x="181" y="93"/>
                </a:lnTo>
                <a:lnTo>
                  <a:pt x="181" y="93"/>
                </a:lnTo>
                <a:lnTo>
                  <a:pt x="179" y="94"/>
                </a:lnTo>
                <a:lnTo>
                  <a:pt x="177" y="94"/>
                </a:lnTo>
                <a:lnTo>
                  <a:pt x="176" y="95"/>
                </a:lnTo>
                <a:lnTo>
                  <a:pt x="174" y="95"/>
                </a:lnTo>
                <a:lnTo>
                  <a:pt x="173" y="94"/>
                </a:lnTo>
                <a:lnTo>
                  <a:pt x="172" y="93"/>
                </a:lnTo>
                <a:lnTo>
                  <a:pt x="171" y="93"/>
                </a:lnTo>
                <a:lnTo>
                  <a:pt x="171" y="92"/>
                </a:lnTo>
                <a:lnTo>
                  <a:pt x="171" y="91"/>
                </a:lnTo>
                <a:lnTo>
                  <a:pt x="172" y="91"/>
                </a:lnTo>
                <a:lnTo>
                  <a:pt x="173" y="90"/>
                </a:lnTo>
                <a:lnTo>
                  <a:pt x="174" y="90"/>
                </a:lnTo>
                <a:lnTo>
                  <a:pt x="176" y="89"/>
                </a:lnTo>
                <a:lnTo>
                  <a:pt x="177" y="88"/>
                </a:lnTo>
                <a:lnTo>
                  <a:pt x="177" y="88"/>
                </a:lnTo>
                <a:lnTo>
                  <a:pt x="177" y="88"/>
                </a:lnTo>
                <a:lnTo>
                  <a:pt x="178" y="87"/>
                </a:lnTo>
                <a:lnTo>
                  <a:pt x="177" y="88"/>
                </a:lnTo>
                <a:lnTo>
                  <a:pt x="176" y="88"/>
                </a:lnTo>
                <a:lnTo>
                  <a:pt x="176" y="87"/>
                </a:lnTo>
                <a:lnTo>
                  <a:pt x="174" y="87"/>
                </a:lnTo>
                <a:lnTo>
                  <a:pt x="173" y="87"/>
                </a:lnTo>
                <a:lnTo>
                  <a:pt x="173" y="86"/>
                </a:lnTo>
                <a:lnTo>
                  <a:pt x="172" y="86"/>
                </a:lnTo>
                <a:lnTo>
                  <a:pt x="171" y="86"/>
                </a:lnTo>
                <a:lnTo>
                  <a:pt x="170" y="86"/>
                </a:lnTo>
                <a:lnTo>
                  <a:pt x="169" y="86"/>
                </a:lnTo>
                <a:lnTo>
                  <a:pt x="168" y="86"/>
                </a:lnTo>
                <a:lnTo>
                  <a:pt x="168" y="86"/>
                </a:lnTo>
                <a:lnTo>
                  <a:pt x="168" y="85"/>
                </a:lnTo>
                <a:lnTo>
                  <a:pt x="168" y="84"/>
                </a:lnTo>
                <a:lnTo>
                  <a:pt x="169" y="84"/>
                </a:lnTo>
                <a:lnTo>
                  <a:pt x="170" y="82"/>
                </a:lnTo>
                <a:lnTo>
                  <a:pt x="171" y="82"/>
                </a:lnTo>
                <a:lnTo>
                  <a:pt x="172" y="81"/>
                </a:lnTo>
                <a:lnTo>
                  <a:pt x="173" y="80"/>
                </a:lnTo>
                <a:lnTo>
                  <a:pt x="176" y="80"/>
                </a:lnTo>
                <a:lnTo>
                  <a:pt x="177" y="80"/>
                </a:lnTo>
                <a:lnTo>
                  <a:pt x="179" y="79"/>
                </a:lnTo>
                <a:lnTo>
                  <a:pt x="181" y="79"/>
                </a:lnTo>
                <a:lnTo>
                  <a:pt x="181" y="78"/>
                </a:lnTo>
                <a:lnTo>
                  <a:pt x="182" y="78"/>
                </a:lnTo>
                <a:lnTo>
                  <a:pt x="184" y="78"/>
                </a:lnTo>
                <a:lnTo>
                  <a:pt x="185" y="78"/>
                </a:lnTo>
                <a:lnTo>
                  <a:pt x="186" y="78"/>
                </a:lnTo>
                <a:lnTo>
                  <a:pt x="187" y="78"/>
                </a:lnTo>
                <a:lnTo>
                  <a:pt x="189" y="77"/>
                </a:lnTo>
                <a:lnTo>
                  <a:pt x="189" y="76"/>
                </a:lnTo>
                <a:lnTo>
                  <a:pt x="189" y="75"/>
                </a:lnTo>
                <a:lnTo>
                  <a:pt x="189" y="74"/>
                </a:lnTo>
                <a:lnTo>
                  <a:pt x="190" y="74"/>
                </a:lnTo>
                <a:lnTo>
                  <a:pt x="190" y="73"/>
                </a:lnTo>
                <a:lnTo>
                  <a:pt x="191" y="73"/>
                </a:lnTo>
                <a:lnTo>
                  <a:pt x="193" y="72"/>
                </a:lnTo>
                <a:lnTo>
                  <a:pt x="195" y="72"/>
                </a:lnTo>
                <a:lnTo>
                  <a:pt x="198" y="72"/>
                </a:lnTo>
                <a:lnTo>
                  <a:pt x="200" y="71"/>
                </a:lnTo>
                <a:lnTo>
                  <a:pt x="201" y="70"/>
                </a:lnTo>
                <a:lnTo>
                  <a:pt x="202" y="69"/>
                </a:lnTo>
                <a:lnTo>
                  <a:pt x="203" y="67"/>
                </a:lnTo>
                <a:lnTo>
                  <a:pt x="203" y="66"/>
                </a:lnTo>
                <a:lnTo>
                  <a:pt x="204" y="66"/>
                </a:lnTo>
                <a:lnTo>
                  <a:pt x="204" y="64"/>
                </a:lnTo>
                <a:lnTo>
                  <a:pt x="204" y="64"/>
                </a:lnTo>
                <a:lnTo>
                  <a:pt x="204" y="63"/>
                </a:lnTo>
                <a:lnTo>
                  <a:pt x="204" y="62"/>
                </a:lnTo>
                <a:lnTo>
                  <a:pt x="205" y="61"/>
                </a:lnTo>
                <a:lnTo>
                  <a:pt x="205" y="60"/>
                </a:lnTo>
                <a:lnTo>
                  <a:pt x="207" y="59"/>
                </a:lnTo>
                <a:lnTo>
                  <a:pt x="207" y="58"/>
                </a:lnTo>
                <a:lnTo>
                  <a:pt x="208" y="57"/>
                </a:lnTo>
                <a:lnTo>
                  <a:pt x="208" y="57"/>
                </a:lnTo>
                <a:lnTo>
                  <a:pt x="209" y="56"/>
                </a:lnTo>
                <a:lnTo>
                  <a:pt x="210" y="56"/>
                </a:lnTo>
                <a:lnTo>
                  <a:pt x="210" y="56"/>
                </a:lnTo>
                <a:lnTo>
                  <a:pt x="212" y="55"/>
                </a:lnTo>
                <a:lnTo>
                  <a:pt x="212" y="54"/>
                </a:lnTo>
                <a:lnTo>
                  <a:pt x="212" y="53"/>
                </a:lnTo>
                <a:lnTo>
                  <a:pt x="212" y="52"/>
                </a:lnTo>
                <a:lnTo>
                  <a:pt x="212" y="51"/>
                </a:lnTo>
                <a:lnTo>
                  <a:pt x="212" y="50"/>
                </a:lnTo>
                <a:lnTo>
                  <a:pt x="210" y="49"/>
                </a:lnTo>
                <a:lnTo>
                  <a:pt x="209" y="49"/>
                </a:lnTo>
                <a:lnTo>
                  <a:pt x="209" y="50"/>
                </a:lnTo>
                <a:lnTo>
                  <a:pt x="208" y="51"/>
                </a:lnTo>
                <a:lnTo>
                  <a:pt x="208" y="51"/>
                </a:lnTo>
                <a:lnTo>
                  <a:pt x="207" y="52"/>
                </a:lnTo>
                <a:lnTo>
                  <a:pt x="207" y="51"/>
                </a:lnTo>
                <a:lnTo>
                  <a:pt x="205" y="51"/>
                </a:lnTo>
                <a:lnTo>
                  <a:pt x="205" y="51"/>
                </a:lnTo>
                <a:lnTo>
                  <a:pt x="204" y="50"/>
                </a:lnTo>
                <a:lnTo>
                  <a:pt x="203" y="49"/>
                </a:lnTo>
                <a:lnTo>
                  <a:pt x="203" y="48"/>
                </a:lnTo>
                <a:lnTo>
                  <a:pt x="203" y="48"/>
                </a:lnTo>
                <a:lnTo>
                  <a:pt x="202" y="47"/>
                </a:lnTo>
                <a:lnTo>
                  <a:pt x="203" y="45"/>
                </a:lnTo>
                <a:lnTo>
                  <a:pt x="203" y="45"/>
                </a:lnTo>
                <a:lnTo>
                  <a:pt x="203" y="43"/>
                </a:lnTo>
                <a:lnTo>
                  <a:pt x="204" y="42"/>
                </a:lnTo>
                <a:lnTo>
                  <a:pt x="207" y="40"/>
                </a:lnTo>
                <a:lnTo>
                  <a:pt x="208" y="39"/>
                </a:lnTo>
                <a:lnTo>
                  <a:pt x="209" y="37"/>
                </a:lnTo>
                <a:lnTo>
                  <a:pt x="210" y="35"/>
                </a:lnTo>
                <a:lnTo>
                  <a:pt x="212" y="33"/>
                </a:lnTo>
                <a:lnTo>
                  <a:pt x="212" y="31"/>
                </a:lnTo>
                <a:lnTo>
                  <a:pt x="212" y="29"/>
                </a:lnTo>
                <a:lnTo>
                  <a:pt x="210" y="27"/>
                </a:lnTo>
                <a:lnTo>
                  <a:pt x="208" y="26"/>
                </a:lnTo>
                <a:lnTo>
                  <a:pt x="207" y="24"/>
                </a:lnTo>
                <a:lnTo>
                  <a:pt x="205" y="24"/>
                </a:lnTo>
                <a:lnTo>
                  <a:pt x="203" y="23"/>
                </a:lnTo>
                <a:lnTo>
                  <a:pt x="202" y="23"/>
                </a:lnTo>
                <a:lnTo>
                  <a:pt x="200" y="22"/>
                </a:lnTo>
                <a:lnTo>
                  <a:pt x="199" y="21"/>
                </a:lnTo>
                <a:lnTo>
                  <a:pt x="196" y="20"/>
                </a:lnTo>
                <a:lnTo>
                  <a:pt x="195" y="20"/>
                </a:lnTo>
                <a:lnTo>
                  <a:pt x="194" y="20"/>
                </a:lnTo>
                <a:lnTo>
                  <a:pt x="193" y="20"/>
                </a:lnTo>
                <a:lnTo>
                  <a:pt x="191" y="21"/>
                </a:lnTo>
                <a:lnTo>
                  <a:pt x="191" y="22"/>
                </a:lnTo>
                <a:lnTo>
                  <a:pt x="190" y="22"/>
                </a:lnTo>
                <a:lnTo>
                  <a:pt x="190" y="23"/>
                </a:lnTo>
                <a:lnTo>
                  <a:pt x="189" y="23"/>
                </a:lnTo>
                <a:lnTo>
                  <a:pt x="189" y="24"/>
                </a:lnTo>
                <a:lnTo>
                  <a:pt x="187" y="24"/>
                </a:lnTo>
                <a:lnTo>
                  <a:pt x="187" y="25"/>
                </a:lnTo>
                <a:lnTo>
                  <a:pt x="186" y="25"/>
                </a:lnTo>
                <a:lnTo>
                  <a:pt x="186" y="26"/>
                </a:lnTo>
                <a:lnTo>
                  <a:pt x="186" y="27"/>
                </a:lnTo>
                <a:lnTo>
                  <a:pt x="186" y="27"/>
                </a:lnTo>
                <a:lnTo>
                  <a:pt x="187" y="28"/>
                </a:lnTo>
                <a:lnTo>
                  <a:pt x="189" y="29"/>
                </a:lnTo>
                <a:lnTo>
                  <a:pt x="191" y="30"/>
                </a:lnTo>
                <a:lnTo>
                  <a:pt x="191" y="31"/>
                </a:lnTo>
                <a:lnTo>
                  <a:pt x="193" y="32"/>
                </a:lnTo>
                <a:lnTo>
                  <a:pt x="195" y="32"/>
                </a:lnTo>
                <a:lnTo>
                  <a:pt x="195" y="32"/>
                </a:lnTo>
                <a:lnTo>
                  <a:pt x="195" y="33"/>
                </a:lnTo>
                <a:lnTo>
                  <a:pt x="194" y="34"/>
                </a:lnTo>
                <a:lnTo>
                  <a:pt x="193" y="35"/>
                </a:lnTo>
                <a:lnTo>
                  <a:pt x="191" y="36"/>
                </a:lnTo>
                <a:lnTo>
                  <a:pt x="190" y="38"/>
                </a:lnTo>
                <a:lnTo>
                  <a:pt x="189" y="39"/>
                </a:lnTo>
                <a:lnTo>
                  <a:pt x="186" y="40"/>
                </a:lnTo>
                <a:lnTo>
                  <a:pt x="186" y="41"/>
                </a:lnTo>
                <a:lnTo>
                  <a:pt x="185" y="43"/>
                </a:lnTo>
                <a:lnTo>
                  <a:pt x="184" y="44"/>
                </a:lnTo>
                <a:lnTo>
                  <a:pt x="184" y="45"/>
                </a:lnTo>
                <a:lnTo>
                  <a:pt x="184" y="47"/>
                </a:lnTo>
                <a:lnTo>
                  <a:pt x="184" y="48"/>
                </a:lnTo>
                <a:lnTo>
                  <a:pt x="184" y="48"/>
                </a:lnTo>
                <a:lnTo>
                  <a:pt x="185" y="49"/>
                </a:lnTo>
                <a:lnTo>
                  <a:pt x="185" y="50"/>
                </a:lnTo>
                <a:lnTo>
                  <a:pt x="186" y="51"/>
                </a:lnTo>
                <a:lnTo>
                  <a:pt x="187" y="52"/>
                </a:lnTo>
                <a:lnTo>
                  <a:pt x="187" y="53"/>
                </a:lnTo>
                <a:lnTo>
                  <a:pt x="189" y="54"/>
                </a:lnTo>
                <a:lnTo>
                  <a:pt x="189" y="56"/>
                </a:lnTo>
                <a:lnTo>
                  <a:pt x="190" y="56"/>
                </a:lnTo>
                <a:lnTo>
                  <a:pt x="190" y="58"/>
                </a:lnTo>
                <a:lnTo>
                  <a:pt x="190" y="60"/>
                </a:lnTo>
                <a:lnTo>
                  <a:pt x="190" y="61"/>
                </a:lnTo>
                <a:lnTo>
                  <a:pt x="190" y="62"/>
                </a:lnTo>
                <a:lnTo>
                  <a:pt x="190" y="62"/>
                </a:lnTo>
                <a:lnTo>
                  <a:pt x="189" y="63"/>
                </a:lnTo>
                <a:lnTo>
                  <a:pt x="187" y="64"/>
                </a:lnTo>
                <a:lnTo>
                  <a:pt x="186" y="64"/>
                </a:lnTo>
                <a:lnTo>
                  <a:pt x="186" y="64"/>
                </a:lnTo>
                <a:lnTo>
                  <a:pt x="185" y="64"/>
                </a:lnTo>
                <a:lnTo>
                  <a:pt x="184" y="64"/>
                </a:lnTo>
                <a:lnTo>
                  <a:pt x="184" y="64"/>
                </a:lnTo>
                <a:lnTo>
                  <a:pt x="182" y="64"/>
                </a:lnTo>
                <a:lnTo>
                  <a:pt x="181" y="64"/>
                </a:lnTo>
                <a:lnTo>
                  <a:pt x="179" y="64"/>
                </a:lnTo>
                <a:lnTo>
                  <a:pt x="178" y="64"/>
                </a:lnTo>
                <a:lnTo>
                  <a:pt x="177" y="64"/>
                </a:lnTo>
                <a:lnTo>
                  <a:pt x="174" y="64"/>
                </a:lnTo>
                <a:lnTo>
                  <a:pt x="173" y="64"/>
                </a:lnTo>
                <a:lnTo>
                  <a:pt x="171" y="63"/>
                </a:lnTo>
                <a:lnTo>
                  <a:pt x="170" y="63"/>
                </a:lnTo>
                <a:lnTo>
                  <a:pt x="170" y="64"/>
                </a:lnTo>
                <a:lnTo>
                  <a:pt x="170" y="65"/>
                </a:lnTo>
                <a:lnTo>
                  <a:pt x="169" y="66"/>
                </a:lnTo>
                <a:lnTo>
                  <a:pt x="169" y="67"/>
                </a:lnTo>
                <a:lnTo>
                  <a:pt x="167" y="68"/>
                </a:lnTo>
                <a:lnTo>
                  <a:pt x="167" y="69"/>
                </a:lnTo>
                <a:lnTo>
                  <a:pt x="164" y="69"/>
                </a:lnTo>
                <a:lnTo>
                  <a:pt x="163" y="69"/>
                </a:lnTo>
                <a:lnTo>
                  <a:pt x="162" y="69"/>
                </a:lnTo>
                <a:lnTo>
                  <a:pt x="160" y="69"/>
                </a:lnTo>
                <a:lnTo>
                  <a:pt x="159" y="68"/>
                </a:lnTo>
                <a:lnTo>
                  <a:pt x="159" y="68"/>
                </a:lnTo>
                <a:lnTo>
                  <a:pt x="159" y="67"/>
                </a:lnTo>
                <a:lnTo>
                  <a:pt x="158" y="67"/>
                </a:lnTo>
                <a:lnTo>
                  <a:pt x="156" y="66"/>
                </a:lnTo>
                <a:lnTo>
                  <a:pt x="156" y="66"/>
                </a:lnTo>
                <a:lnTo>
                  <a:pt x="155" y="66"/>
                </a:lnTo>
                <a:lnTo>
                  <a:pt x="154" y="65"/>
                </a:lnTo>
                <a:lnTo>
                  <a:pt x="153" y="64"/>
                </a:lnTo>
                <a:lnTo>
                  <a:pt x="151" y="64"/>
                </a:lnTo>
                <a:lnTo>
                  <a:pt x="150" y="64"/>
                </a:lnTo>
                <a:lnTo>
                  <a:pt x="149" y="64"/>
                </a:lnTo>
                <a:lnTo>
                  <a:pt x="148" y="64"/>
                </a:lnTo>
                <a:lnTo>
                  <a:pt x="148" y="65"/>
                </a:lnTo>
                <a:lnTo>
                  <a:pt x="147" y="65"/>
                </a:lnTo>
                <a:lnTo>
                  <a:pt x="146" y="66"/>
                </a:lnTo>
                <a:lnTo>
                  <a:pt x="145" y="66"/>
                </a:lnTo>
                <a:lnTo>
                  <a:pt x="143" y="67"/>
                </a:lnTo>
                <a:lnTo>
                  <a:pt x="142" y="67"/>
                </a:lnTo>
                <a:lnTo>
                  <a:pt x="141" y="67"/>
                </a:lnTo>
                <a:lnTo>
                  <a:pt x="138" y="66"/>
                </a:lnTo>
                <a:lnTo>
                  <a:pt x="137" y="65"/>
                </a:lnTo>
                <a:lnTo>
                  <a:pt x="134" y="65"/>
                </a:lnTo>
                <a:lnTo>
                  <a:pt x="132" y="64"/>
                </a:lnTo>
                <a:lnTo>
                  <a:pt x="131" y="64"/>
                </a:lnTo>
                <a:lnTo>
                  <a:pt x="128" y="63"/>
                </a:lnTo>
                <a:lnTo>
                  <a:pt x="127" y="63"/>
                </a:lnTo>
                <a:lnTo>
                  <a:pt x="125" y="62"/>
                </a:lnTo>
                <a:lnTo>
                  <a:pt x="123" y="62"/>
                </a:lnTo>
                <a:lnTo>
                  <a:pt x="120" y="62"/>
                </a:lnTo>
                <a:lnTo>
                  <a:pt x="119" y="62"/>
                </a:lnTo>
                <a:lnTo>
                  <a:pt x="117" y="62"/>
                </a:lnTo>
                <a:lnTo>
                  <a:pt x="116" y="62"/>
                </a:lnTo>
                <a:lnTo>
                  <a:pt x="115" y="62"/>
                </a:lnTo>
                <a:lnTo>
                  <a:pt x="112" y="62"/>
                </a:lnTo>
                <a:lnTo>
                  <a:pt x="111" y="61"/>
                </a:lnTo>
                <a:lnTo>
                  <a:pt x="110" y="61"/>
                </a:lnTo>
                <a:lnTo>
                  <a:pt x="110" y="60"/>
                </a:lnTo>
                <a:lnTo>
                  <a:pt x="109" y="60"/>
                </a:lnTo>
                <a:lnTo>
                  <a:pt x="109" y="58"/>
                </a:lnTo>
                <a:lnTo>
                  <a:pt x="109" y="57"/>
                </a:lnTo>
                <a:lnTo>
                  <a:pt x="109" y="56"/>
                </a:lnTo>
                <a:lnTo>
                  <a:pt x="109" y="56"/>
                </a:lnTo>
                <a:lnTo>
                  <a:pt x="109" y="55"/>
                </a:lnTo>
                <a:lnTo>
                  <a:pt x="110" y="54"/>
                </a:lnTo>
                <a:lnTo>
                  <a:pt x="111" y="53"/>
                </a:lnTo>
                <a:lnTo>
                  <a:pt x="112" y="53"/>
                </a:lnTo>
                <a:lnTo>
                  <a:pt x="114" y="53"/>
                </a:lnTo>
                <a:lnTo>
                  <a:pt x="117" y="54"/>
                </a:lnTo>
                <a:lnTo>
                  <a:pt x="120" y="55"/>
                </a:lnTo>
                <a:lnTo>
                  <a:pt x="123" y="56"/>
                </a:lnTo>
                <a:lnTo>
                  <a:pt x="127" y="56"/>
                </a:lnTo>
                <a:lnTo>
                  <a:pt x="129" y="56"/>
                </a:lnTo>
                <a:lnTo>
                  <a:pt x="133" y="56"/>
                </a:lnTo>
                <a:lnTo>
                  <a:pt x="136" y="56"/>
                </a:lnTo>
                <a:lnTo>
                  <a:pt x="138" y="56"/>
                </a:lnTo>
                <a:lnTo>
                  <a:pt x="141" y="55"/>
                </a:lnTo>
                <a:lnTo>
                  <a:pt x="142" y="54"/>
                </a:lnTo>
                <a:lnTo>
                  <a:pt x="143" y="53"/>
                </a:lnTo>
                <a:lnTo>
                  <a:pt x="145" y="51"/>
                </a:lnTo>
                <a:lnTo>
                  <a:pt x="146" y="50"/>
                </a:lnTo>
                <a:lnTo>
                  <a:pt x="147" y="48"/>
                </a:lnTo>
                <a:lnTo>
                  <a:pt x="148" y="48"/>
                </a:lnTo>
                <a:lnTo>
                  <a:pt x="149" y="46"/>
                </a:lnTo>
                <a:lnTo>
                  <a:pt x="150" y="45"/>
                </a:lnTo>
                <a:lnTo>
                  <a:pt x="151" y="45"/>
                </a:lnTo>
                <a:lnTo>
                  <a:pt x="153" y="45"/>
                </a:lnTo>
                <a:lnTo>
                  <a:pt x="153" y="44"/>
                </a:lnTo>
                <a:lnTo>
                  <a:pt x="154" y="43"/>
                </a:lnTo>
                <a:lnTo>
                  <a:pt x="154" y="42"/>
                </a:lnTo>
                <a:lnTo>
                  <a:pt x="154" y="42"/>
                </a:lnTo>
                <a:lnTo>
                  <a:pt x="154" y="41"/>
                </a:lnTo>
                <a:lnTo>
                  <a:pt x="154" y="40"/>
                </a:lnTo>
                <a:lnTo>
                  <a:pt x="153" y="40"/>
                </a:lnTo>
                <a:lnTo>
                  <a:pt x="153" y="40"/>
                </a:lnTo>
                <a:lnTo>
                  <a:pt x="153" y="39"/>
                </a:lnTo>
                <a:lnTo>
                  <a:pt x="153" y="38"/>
                </a:lnTo>
                <a:lnTo>
                  <a:pt x="151" y="38"/>
                </a:lnTo>
                <a:lnTo>
                  <a:pt x="151" y="37"/>
                </a:lnTo>
                <a:lnTo>
                  <a:pt x="150" y="37"/>
                </a:lnTo>
                <a:lnTo>
                  <a:pt x="150" y="36"/>
                </a:lnTo>
                <a:lnTo>
                  <a:pt x="149" y="36"/>
                </a:lnTo>
                <a:lnTo>
                  <a:pt x="149" y="35"/>
                </a:lnTo>
                <a:lnTo>
                  <a:pt x="149" y="33"/>
                </a:lnTo>
                <a:lnTo>
                  <a:pt x="148" y="32"/>
                </a:lnTo>
                <a:lnTo>
                  <a:pt x="146" y="30"/>
                </a:lnTo>
                <a:lnTo>
                  <a:pt x="145" y="29"/>
                </a:lnTo>
                <a:lnTo>
                  <a:pt x="142" y="27"/>
                </a:lnTo>
                <a:lnTo>
                  <a:pt x="141" y="25"/>
                </a:lnTo>
                <a:lnTo>
                  <a:pt x="138" y="24"/>
                </a:lnTo>
                <a:lnTo>
                  <a:pt x="137" y="23"/>
                </a:lnTo>
                <a:lnTo>
                  <a:pt x="137" y="23"/>
                </a:lnTo>
                <a:lnTo>
                  <a:pt x="136" y="23"/>
                </a:lnTo>
                <a:lnTo>
                  <a:pt x="134" y="23"/>
                </a:lnTo>
                <a:lnTo>
                  <a:pt x="133" y="23"/>
                </a:lnTo>
                <a:lnTo>
                  <a:pt x="132" y="23"/>
                </a:lnTo>
                <a:lnTo>
                  <a:pt x="131" y="24"/>
                </a:lnTo>
                <a:lnTo>
                  <a:pt x="129" y="24"/>
                </a:lnTo>
                <a:lnTo>
                  <a:pt x="128" y="24"/>
                </a:lnTo>
                <a:lnTo>
                  <a:pt x="127" y="24"/>
                </a:lnTo>
                <a:lnTo>
                  <a:pt x="127" y="24"/>
                </a:lnTo>
                <a:lnTo>
                  <a:pt x="125" y="24"/>
                </a:lnTo>
                <a:lnTo>
                  <a:pt x="124" y="24"/>
                </a:lnTo>
                <a:lnTo>
                  <a:pt x="124" y="24"/>
                </a:lnTo>
                <a:lnTo>
                  <a:pt x="123" y="24"/>
                </a:lnTo>
                <a:lnTo>
                  <a:pt x="122" y="24"/>
                </a:lnTo>
                <a:lnTo>
                  <a:pt x="122" y="24"/>
                </a:lnTo>
                <a:lnTo>
                  <a:pt x="120" y="24"/>
                </a:lnTo>
                <a:lnTo>
                  <a:pt x="118" y="23"/>
                </a:lnTo>
                <a:lnTo>
                  <a:pt x="117" y="23"/>
                </a:lnTo>
                <a:lnTo>
                  <a:pt x="116" y="22"/>
                </a:lnTo>
                <a:lnTo>
                  <a:pt x="115" y="20"/>
                </a:lnTo>
                <a:lnTo>
                  <a:pt x="115" y="20"/>
                </a:lnTo>
                <a:lnTo>
                  <a:pt x="114" y="18"/>
                </a:lnTo>
                <a:lnTo>
                  <a:pt x="112" y="17"/>
                </a:lnTo>
                <a:lnTo>
                  <a:pt x="111" y="16"/>
                </a:lnTo>
                <a:lnTo>
                  <a:pt x="110" y="16"/>
                </a:lnTo>
                <a:lnTo>
                  <a:pt x="109" y="16"/>
                </a:lnTo>
                <a:lnTo>
                  <a:pt x="107" y="16"/>
                </a:lnTo>
                <a:lnTo>
                  <a:pt x="107" y="17"/>
                </a:lnTo>
                <a:lnTo>
                  <a:pt x="106" y="19"/>
                </a:lnTo>
                <a:lnTo>
                  <a:pt x="106" y="22"/>
                </a:lnTo>
                <a:lnTo>
                  <a:pt x="105" y="24"/>
                </a:lnTo>
                <a:lnTo>
                  <a:pt x="105" y="26"/>
                </a:lnTo>
                <a:lnTo>
                  <a:pt x="105" y="29"/>
                </a:lnTo>
                <a:lnTo>
                  <a:pt x="106" y="31"/>
                </a:lnTo>
                <a:lnTo>
                  <a:pt x="107" y="32"/>
                </a:lnTo>
                <a:lnTo>
                  <a:pt x="111" y="34"/>
                </a:lnTo>
                <a:lnTo>
                  <a:pt x="112" y="35"/>
                </a:lnTo>
                <a:lnTo>
                  <a:pt x="115" y="35"/>
                </a:lnTo>
                <a:lnTo>
                  <a:pt x="116" y="36"/>
                </a:lnTo>
                <a:lnTo>
                  <a:pt x="118" y="36"/>
                </a:lnTo>
                <a:lnTo>
                  <a:pt x="120" y="36"/>
                </a:lnTo>
                <a:lnTo>
                  <a:pt x="122" y="36"/>
                </a:lnTo>
                <a:lnTo>
                  <a:pt x="124" y="37"/>
                </a:lnTo>
                <a:lnTo>
                  <a:pt x="127" y="37"/>
                </a:lnTo>
                <a:lnTo>
                  <a:pt x="127" y="38"/>
                </a:lnTo>
                <a:lnTo>
                  <a:pt x="128" y="38"/>
                </a:lnTo>
                <a:lnTo>
                  <a:pt x="128" y="39"/>
                </a:lnTo>
                <a:lnTo>
                  <a:pt x="128" y="40"/>
                </a:lnTo>
                <a:lnTo>
                  <a:pt x="129" y="40"/>
                </a:lnTo>
                <a:lnTo>
                  <a:pt x="129" y="40"/>
                </a:lnTo>
                <a:lnTo>
                  <a:pt x="128" y="40"/>
                </a:lnTo>
                <a:lnTo>
                  <a:pt x="125" y="41"/>
                </a:lnTo>
                <a:lnTo>
                  <a:pt x="122" y="41"/>
                </a:lnTo>
                <a:lnTo>
                  <a:pt x="118" y="40"/>
                </a:lnTo>
                <a:lnTo>
                  <a:pt x="115" y="40"/>
                </a:lnTo>
                <a:lnTo>
                  <a:pt x="111" y="39"/>
                </a:lnTo>
                <a:lnTo>
                  <a:pt x="107" y="37"/>
                </a:lnTo>
                <a:lnTo>
                  <a:pt x="106" y="36"/>
                </a:lnTo>
                <a:lnTo>
                  <a:pt x="102" y="35"/>
                </a:lnTo>
                <a:lnTo>
                  <a:pt x="101" y="35"/>
                </a:lnTo>
                <a:lnTo>
                  <a:pt x="100" y="35"/>
                </a:lnTo>
                <a:lnTo>
                  <a:pt x="98" y="34"/>
                </a:lnTo>
                <a:lnTo>
                  <a:pt x="97" y="33"/>
                </a:lnTo>
                <a:lnTo>
                  <a:pt x="97" y="33"/>
                </a:lnTo>
                <a:lnTo>
                  <a:pt x="96" y="32"/>
                </a:lnTo>
                <a:lnTo>
                  <a:pt x="95" y="32"/>
                </a:lnTo>
                <a:lnTo>
                  <a:pt x="95" y="32"/>
                </a:lnTo>
                <a:lnTo>
                  <a:pt x="94" y="31"/>
                </a:lnTo>
                <a:lnTo>
                  <a:pt x="93" y="32"/>
                </a:lnTo>
                <a:lnTo>
                  <a:pt x="93" y="32"/>
                </a:lnTo>
                <a:lnTo>
                  <a:pt x="92" y="32"/>
                </a:lnTo>
                <a:lnTo>
                  <a:pt x="90" y="32"/>
                </a:lnTo>
                <a:lnTo>
                  <a:pt x="90" y="33"/>
                </a:lnTo>
                <a:lnTo>
                  <a:pt x="90" y="33"/>
                </a:lnTo>
                <a:lnTo>
                  <a:pt x="90" y="34"/>
                </a:lnTo>
                <a:lnTo>
                  <a:pt x="90" y="35"/>
                </a:lnTo>
                <a:lnTo>
                  <a:pt x="89" y="35"/>
                </a:lnTo>
                <a:lnTo>
                  <a:pt x="89" y="36"/>
                </a:lnTo>
                <a:lnTo>
                  <a:pt x="88" y="36"/>
                </a:lnTo>
                <a:lnTo>
                  <a:pt x="88" y="37"/>
                </a:lnTo>
                <a:lnTo>
                  <a:pt x="87" y="37"/>
                </a:lnTo>
                <a:lnTo>
                  <a:pt x="87" y="38"/>
                </a:lnTo>
                <a:lnTo>
                  <a:pt x="85" y="38"/>
                </a:lnTo>
                <a:lnTo>
                  <a:pt x="84" y="38"/>
                </a:lnTo>
                <a:lnTo>
                  <a:pt x="83" y="38"/>
                </a:lnTo>
                <a:lnTo>
                  <a:pt x="81" y="38"/>
                </a:lnTo>
                <a:lnTo>
                  <a:pt x="80" y="37"/>
                </a:lnTo>
                <a:lnTo>
                  <a:pt x="79" y="37"/>
                </a:lnTo>
                <a:lnTo>
                  <a:pt x="76" y="37"/>
                </a:lnTo>
                <a:lnTo>
                  <a:pt x="75" y="37"/>
                </a:lnTo>
                <a:lnTo>
                  <a:pt x="74" y="37"/>
                </a:lnTo>
                <a:lnTo>
                  <a:pt x="74" y="37"/>
                </a:lnTo>
                <a:lnTo>
                  <a:pt x="72" y="37"/>
                </a:lnTo>
                <a:lnTo>
                  <a:pt x="72" y="36"/>
                </a:lnTo>
                <a:lnTo>
                  <a:pt x="72" y="36"/>
                </a:lnTo>
                <a:lnTo>
                  <a:pt x="72" y="35"/>
                </a:lnTo>
                <a:lnTo>
                  <a:pt x="72" y="34"/>
                </a:lnTo>
                <a:lnTo>
                  <a:pt x="72" y="33"/>
                </a:lnTo>
                <a:lnTo>
                  <a:pt x="74" y="33"/>
                </a:lnTo>
                <a:lnTo>
                  <a:pt x="74" y="33"/>
                </a:lnTo>
                <a:lnTo>
                  <a:pt x="74" y="33"/>
                </a:lnTo>
                <a:lnTo>
                  <a:pt x="74" y="32"/>
                </a:lnTo>
                <a:lnTo>
                  <a:pt x="75" y="31"/>
                </a:lnTo>
                <a:lnTo>
                  <a:pt x="75" y="30"/>
                </a:lnTo>
                <a:lnTo>
                  <a:pt x="74" y="28"/>
                </a:lnTo>
                <a:lnTo>
                  <a:pt x="74" y="27"/>
                </a:lnTo>
                <a:lnTo>
                  <a:pt x="74" y="25"/>
                </a:lnTo>
                <a:lnTo>
                  <a:pt x="74" y="24"/>
                </a:lnTo>
                <a:lnTo>
                  <a:pt x="72" y="23"/>
                </a:lnTo>
                <a:lnTo>
                  <a:pt x="71" y="22"/>
                </a:lnTo>
                <a:lnTo>
                  <a:pt x="71" y="21"/>
                </a:lnTo>
                <a:lnTo>
                  <a:pt x="71" y="20"/>
                </a:lnTo>
                <a:lnTo>
                  <a:pt x="71" y="19"/>
                </a:lnTo>
                <a:lnTo>
                  <a:pt x="71" y="18"/>
                </a:lnTo>
                <a:lnTo>
                  <a:pt x="72" y="18"/>
                </a:lnTo>
                <a:lnTo>
                  <a:pt x="72" y="17"/>
                </a:lnTo>
                <a:lnTo>
                  <a:pt x="74" y="16"/>
                </a:lnTo>
                <a:lnTo>
                  <a:pt x="74" y="16"/>
                </a:lnTo>
                <a:lnTo>
                  <a:pt x="76" y="16"/>
                </a:lnTo>
                <a:lnTo>
                  <a:pt x="78" y="16"/>
                </a:lnTo>
                <a:lnTo>
                  <a:pt x="79" y="16"/>
                </a:lnTo>
                <a:lnTo>
                  <a:pt x="80" y="16"/>
                </a:lnTo>
                <a:lnTo>
                  <a:pt x="80" y="14"/>
                </a:lnTo>
                <a:lnTo>
                  <a:pt x="81" y="14"/>
                </a:lnTo>
                <a:lnTo>
                  <a:pt x="80" y="12"/>
                </a:lnTo>
                <a:lnTo>
                  <a:pt x="80" y="11"/>
                </a:lnTo>
                <a:lnTo>
                  <a:pt x="80" y="9"/>
                </a:lnTo>
                <a:lnTo>
                  <a:pt x="79" y="8"/>
                </a:lnTo>
                <a:lnTo>
                  <a:pt x="78" y="8"/>
                </a:lnTo>
                <a:lnTo>
                  <a:pt x="76" y="7"/>
                </a:lnTo>
                <a:lnTo>
                  <a:pt x="75" y="5"/>
                </a:lnTo>
                <a:lnTo>
                  <a:pt x="74" y="4"/>
                </a:lnTo>
              </a:path>
            </a:pathLst>
          </a:custGeom>
          <a:solidFill>
            <a:srgbClr val="00FF00"/>
          </a:solidFill>
          <a:ln w="25400" cap="rnd" cmpd="sng">
            <a:solidFill>
              <a:srgbClr val="00FF00"/>
            </a:solidFill>
            <a:prstDash val="solid"/>
            <a:round/>
            <a:headEnd/>
            <a:tailEnd/>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43" name="Freeform 1031"/>
          <p:cNvSpPr>
            <a:spLocks/>
          </p:cNvSpPr>
          <p:nvPr/>
        </p:nvSpPr>
        <p:spPr bwMode="ltGray">
          <a:xfrm>
            <a:off x="2095500" y="2534529"/>
            <a:ext cx="26988" cy="74612"/>
          </a:xfrm>
          <a:custGeom>
            <a:avLst/>
            <a:gdLst/>
            <a:ahLst/>
            <a:cxnLst>
              <a:cxn ang="0">
                <a:pos x="0" y="43"/>
              </a:cxn>
              <a:cxn ang="0">
                <a:pos x="2" y="37"/>
              </a:cxn>
              <a:cxn ang="0">
                <a:pos x="6" y="32"/>
              </a:cxn>
              <a:cxn ang="0">
                <a:pos x="2" y="26"/>
              </a:cxn>
              <a:cxn ang="0">
                <a:pos x="2" y="21"/>
              </a:cxn>
              <a:cxn ang="0">
                <a:pos x="2" y="15"/>
              </a:cxn>
              <a:cxn ang="0">
                <a:pos x="6" y="10"/>
              </a:cxn>
              <a:cxn ang="0">
                <a:pos x="8" y="5"/>
              </a:cxn>
              <a:cxn ang="0">
                <a:pos x="16" y="0"/>
              </a:cxn>
            </a:cxnLst>
            <a:rect l="0" t="0" r="r" b="b"/>
            <a:pathLst>
              <a:path w="17" h="44">
                <a:moveTo>
                  <a:pt x="0" y="43"/>
                </a:moveTo>
                <a:lnTo>
                  <a:pt x="2" y="37"/>
                </a:lnTo>
                <a:lnTo>
                  <a:pt x="6" y="32"/>
                </a:lnTo>
                <a:lnTo>
                  <a:pt x="2" y="26"/>
                </a:lnTo>
                <a:lnTo>
                  <a:pt x="2" y="21"/>
                </a:lnTo>
                <a:lnTo>
                  <a:pt x="2" y="15"/>
                </a:lnTo>
                <a:lnTo>
                  <a:pt x="6" y="10"/>
                </a:lnTo>
                <a:lnTo>
                  <a:pt x="8" y="5"/>
                </a:lnTo>
                <a:lnTo>
                  <a:pt x="16"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44" name="Line 1032"/>
          <p:cNvSpPr>
            <a:spLocks noChangeShapeType="1"/>
          </p:cNvSpPr>
          <p:nvPr/>
        </p:nvSpPr>
        <p:spPr bwMode="ltGray">
          <a:xfrm>
            <a:off x="2087563" y="2607554"/>
            <a:ext cx="17462" cy="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45" name="Line 1033"/>
          <p:cNvSpPr>
            <a:spLocks noChangeShapeType="1"/>
          </p:cNvSpPr>
          <p:nvPr/>
        </p:nvSpPr>
        <p:spPr bwMode="ltGray">
          <a:xfrm flipH="1" flipV="1">
            <a:off x="2100263" y="2532941"/>
            <a:ext cx="17462" cy="3175"/>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46" name="Freeform 1034"/>
          <p:cNvSpPr>
            <a:spLocks/>
          </p:cNvSpPr>
          <p:nvPr/>
        </p:nvSpPr>
        <p:spPr bwMode="ltGray">
          <a:xfrm>
            <a:off x="2108200" y="2450391"/>
            <a:ext cx="42863" cy="85725"/>
          </a:xfrm>
          <a:custGeom>
            <a:avLst/>
            <a:gdLst/>
            <a:ahLst/>
            <a:cxnLst>
              <a:cxn ang="0">
                <a:pos x="0" y="50"/>
              </a:cxn>
              <a:cxn ang="0">
                <a:pos x="6" y="44"/>
              </a:cxn>
              <a:cxn ang="0">
                <a:pos x="11" y="38"/>
              </a:cxn>
              <a:cxn ang="0">
                <a:pos x="15" y="32"/>
              </a:cxn>
              <a:cxn ang="0">
                <a:pos x="19" y="26"/>
              </a:cxn>
              <a:cxn ang="0">
                <a:pos x="23" y="20"/>
              </a:cxn>
              <a:cxn ang="0">
                <a:pos x="26" y="13"/>
              </a:cxn>
              <a:cxn ang="0">
                <a:pos x="26" y="7"/>
              </a:cxn>
              <a:cxn ang="0">
                <a:pos x="26" y="0"/>
              </a:cxn>
            </a:cxnLst>
            <a:rect l="0" t="0" r="r" b="b"/>
            <a:pathLst>
              <a:path w="27" h="51">
                <a:moveTo>
                  <a:pt x="0" y="50"/>
                </a:moveTo>
                <a:lnTo>
                  <a:pt x="6" y="44"/>
                </a:lnTo>
                <a:lnTo>
                  <a:pt x="11" y="38"/>
                </a:lnTo>
                <a:lnTo>
                  <a:pt x="15" y="32"/>
                </a:lnTo>
                <a:lnTo>
                  <a:pt x="19" y="26"/>
                </a:lnTo>
                <a:lnTo>
                  <a:pt x="23" y="20"/>
                </a:lnTo>
                <a:lnTo>
                  <a:pt x="26" y="13"/>
                </a:lnTo>
                <a:lnTo>
                  <a:pt x="26" y="7"/>
                </a:lnTo>
                <a:lnTo>
                  <a:pt x="26"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47" name="Line 1035"/>
          <p:cNvSpPr>
            <a:spLocks noChangeShapeType="1"/>
          </p:cNvSpPr>
          <p:nvPr/>
        </p:nvSpPr>
        <p:spPr bwMode="ltGray">
          <a:xfrm>
            <a:off x="2101850" y="2531354"/>
            <a:ext cx="14288" cy="635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48" name="Line 1036"/>
          <p:cNvSpPr>
            <a:spLocks noChangeShapeType="1"/>
          </p:cNvSpPr>
          <p:nvPr/>
        </p:nvSpPr>
        <p:spPr bwMode="ltGray">
          <a:xfrm flipH="1">
            <a:off x="2141538" y="2450391"/>
            <a:ext cx="19050" cy="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49" name="Freeform 1037"/>
          <p:cNvSpPr>
            <a:spLocks/>
          </p:cNvSpPr>
          <p:nvPr/>
        </p:nvSpPr>
        <p:spPr bwMode="ltGray">
          <a:xfrm>
            <a:off x="2130425" y="2417054"/>
            <a:ext cx="26988" cy="34925"/>
          </a:xfrm>
          <a:custGeom>
            <a:avLst/>
            <a:gdLst/>
            <a:ahLst/>
            <a:cxnLst>
              <a:cxn ang="0">
                <a:pos x="16" y="20"/>
              </a:cxn>
              <a:cxn ang="0">
                <a:pos x="14" y="17"/>
              </a:cxn>
              <a:cxn ang="0">
                <a:pos x="12" y="14"/>
              </a:cxn>
              <a:cxn ang="0">
                <a:pos x="10" y="12"/>
              </a:cxn>
              <a:cxn ang="0">
                <a:pos x="6" y="10"/>
              </a:cxn>
              <a:cxn ang="0">
                <a:pos x="5" y="7"/>
              </a:cxn>
              <a:cxn ang="0">
                <a:pos x="1" y="5"/>
              </a:cxn>
              <a:cxn ang="0">
                <a:pos x="0" y="2"/>
              </a:cxn>
              <a:cxn ang="0">
                <a:pos x="0" y="0"/>
              </a:cxn>
            </a:cxnLst>
            <a:rect l="0" t="0" r="r" b="b"/>
            <a:pathLst>
              <a:path w="17" h="21">
                <a:moveTo>
                  <a:pt x="16" y="20"/>
                </a:moveTo>
                <a:lnTo>
                  <a:pt x="14" y="17"/>
                </a:lnTo>
                <a:lnTo>
                  <a:pt x="12" y="14"/>
                </a:lnTo>
                <a:lnTo>
                  <a:pt x="10" y="12"/>
                </a:lnTo>
                <a:lnTo>
                  <a:pt x="6" y="10"/>
                </a:lnTo>
                <a:lnTo>
                  <a:pt x="5" y="7"/>
                </a:lnTo>
                <a:lnTo>
                  <a:pt x="1" y="5"/>
                </a:lnTo>
                <a:lnTo>
                  <a:pt x="0" y="2"/>
                </a:lnTo>
                <a:lnTo>
                  <a:pt x="0"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50" name="Line 1038"/>
          <p:cNvSpPr>
            <a:spLocks noChangeShapeType="1"/>
          </p:cNvSpPr>
          <p:nvPr/>
        </p:nvSpPr>
        <p:spPr bwMode="ltGray">
          <a:xfrm flipV="1">
            <a:off x="2141538" y="2450391"/>
            <a:ext cx="19050" cy="1588"/>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51" name="Line 1039"/>
          <p:cNvSpPr>
            <a:spLocks noChangeShapeType="1"/>
          </p:cNvSpPr>
          <p:nvPr/>
        </p:nvSpPr>
        <p:spPr bwMode="ltGray">
          <a:xfrm flipH="1">
            <a:off x="2122488" y="2415466"/>
            <a:ext cx="15875" cy="1588"/>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52" name="Freeform 1040"/>
          <p:cNvSpPr>
            <a:spLocks/>
          </p:cNvSpPr>
          <p:nvPr/>
        </p:nvSpPr>
        <p:spPr bwMode="ltGray">
          <a:xfrm>
            <a:off x="2119313" y="2194804"/>
            <a:ext cx="26987" cy="223837"/>
          </a:xfrm>
          <a:custGeom>
            <a:avLst/>
            <a:gdLst/>
            <a:ahLst/>
            <a:cxnLst>
              <a:cxn ang="0">
                <a:pos x="16" y="132"/>
              </a:cxn>
              <a:cxn ang="0">
                <a:pos x="10" y="115"/>
              </a:cxn>
              <a:cxn ang="0">
                <a:pos x="8" y="98"/>
              </a:cxn>
              <a:cxn ang="0">
                <a:pos x="8" y="82"/>
              </a:cxn>
              <a:cxn ang="0">
                <a:pos x="8" y="66"/>
              </a:cxn>
              <a:cxn ang="0">
                <a:pos x="8" y="49"/>
              </a:cxn>
              <a:cxn ang="0">
                <a:pos x="8" y="33"/>
              </a:cxn>
              <a:cxn ang="0">
                <a:pos x="6" y="16"/>
              </a:cxn>
              <a:cxn ang="0">
                <a:pos x="0" y="0"/>
              </a:cxn>
            </a:cxnLst>
            <a:rect l="0" t="0" r="r" b="b"/>
            <a:pathLst>
              <a:path w="17" h="133">
                <a:moveTo>
                  <a:pt x="16" y="132"/>
                </a:moveTo>
                <a:lnTo>
                  <a:pt x="10" y="115"/>
                </a:lnTo>
                <a:lnTo>
                  <a:pt x="8" y="98"/>
                </a:lnTo>
                <a:lnTo>
                  <a:pt x="8" y="82"/>
                </a:lnTo>
                <a:lnTo>
                  <a:pt x="8" y="66"/>
                </a:lnTo>
                <a:lnTo>
                  <a:pt x="8" y="49"/>
                </a:lnTo>
                <a:lnTo>
                  <a:pt x="8" y="33"/>
                </a:lnTo>
                <a:lnTo>
                  <a:pt x="6" y="16"/>
                </a:lnTo>
                <a:lnTo>
                  <a:pt x="0"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53" name="Line 1041"/>
          <p:cNvSpPr>
            <a:spLocks noChangeShapeType="1"/>
          </p:cNvSpPr>
          <p:nvPr/>
        </p:nvSpPr>
        <p:spPr bwMode="ltGray">
          <a:xfrm>
            <a:off x="2122488" y="2417054"/>
            <a:ext cx="15875" cy="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54" name="Line 1042"/>
          <p:cNvSpPr>
            <a:spLocks noChangeShapeType="1"/>
          </p:cNvSpPr>
          <p:nvPr/>
        </p:nvSpPr>
        <p:spPr bwMode="ltGray">
          <a:xfrm flipH="1">
            <a:off x="2112963" y="2194804"/>
            <a:ext cx="17462" cy="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55" name="Freeform 1043"/>
          <p:cNvSpPr>
            <a:spLocks/>
          </p:cNvSpPr>
          <p:nvPr/>
        </p:nvSpPr>
        <p:spPr bwMode="ltGray">
          <a:xfrm>
            <a:off x="2103438" y="2134479"/>
            <a:ext cx="26987" cy="60325"/>
          </a:xfrm>
          <a:custGeom>
            <a:avLst/>
            <a:gdLst/>
            <a:ahLst/>
            <a:cxnLst>
              <a:cxn ang="0">
                <a:pos x="16" y="35"/>
              </a:cxn>
              <a:cxn ang="0">
                <a:pos x="16" y="31"/>
              </a:cxn>
              <a:cxn ang="0">
                <a:pos x="14" y="26"/>
              </a:cxn>
              <a:cxn ang="0">
                <a:pos x="11" y="23"/>
              </a:cxn>
              <a:cxn ang="0">
                <a:pos x="10" y="17"/>
              </a:cxn>
              <a:cxn ang="0">
                <a:pos x="8" y="12"/>
              </a:cxn>
              <a:cxn ang="0">
                <a:pos x="5" y="8"/>
              </a:cxn>
              <a:cxn ang="0">
                <a:pos x="4" y="3"/>
              </a:cxn>
              <a:cxn ang="0">
                <a:pos x="0" y="0"/>
              </a:cxn>
            </a:cxnLst>
            <a:rect l="0" t="0" r="r" b="b"/>
            <a:pathLst>
              <a:path w="17" h="36">
                <a:moveTo>
                  <a:pt x="16" y="35"/>
                </a:moveTo>
                <a:lnTo>
                  <a:pt x="16" y="31"/>
                </a:lnTo>
                <a:lnTo>
                  <a:pt x="14" y="26"/>
                </a:lnTo>
                <a:lnTo>
                  <a:pt x="11" y="23"/>
                </a:lnTo>
                <a:lnTo>
                  <a:pt x="10" y="17"/>
                </a:lnTo>
                <a:lnTo>
                  <a:pt x="8" y="12"/>
                </a:lnTo>
                <a:lnTo>
                  <a:pt x="5" y="8"/>
                </a:lnTo>
                <a:lnTo>
                  <a:pt x="4" y="3"/>
                </a:lnTo>
                <a:lnTo>
                  <a:pt x="0"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56" name="Line 1044"/>
          <p:cNvSpPr>
            <a:spLocks noChangeShapeType="1"/>
          </p:cNvSpPr>
          <p:nvPr/>
        </p:nvSpPr>
        <p:spPr bwMode="ltGray">
          <a:xfrm flipV="1">
            <a:off x="2112963" y="2194804"/>
            <a:ext cx="17462" cy="1587"/>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57" name="Line 1045"/>
          <p:cNvSpPr>
            <a:spLocks noChangeShapeType="1"/>
          </p:cNvSpPr>
          <p:nvPr/>
        </p:nvSpPr>
        <p:spPr bwMode="ltGray">
          <a:xfrm flipH="1">
            <a:off x="2097088" y="2134479"/>
            <a:ext cx="15875" cy="4762"/>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58" name="Freeform 1046"/>
          <p:cNvSpPr>
            <a:spLocks/>
          </p:cNvSpPr>
          <p:nvPr/>
        </p:nvSpPr>
        <p:spPr bwMode="ltGray">
          <a:xfrm>
            <a:off x="5461000" y="5431716"/>
            <a:ext cx="73025" cy="77788"/>
          </a:xfrm>
          <a:custGeom>
            <a:avLst/>
            <a:gdLst/>
            <a:ahLst/>
            <a:cxnLst>
              <a:cxn ang="0">
                <a:pos x="45" y="45"/>
              </a:cxn>
              <a:cxn ang="0">
                <a:pos x="42" y="38"/>
              </a:cxn>
              <a:cxn ang="0">
                <a:pos x="38" y="32"/>
              </a:cxn>
              <a:cxn ang="0">
                <a:pos x="33" y="26"/>
              </a:cxn>
              <a:cxn ang="0">
                <a:pos x="27" y="20"/>
              </a:cxn>
              <a:cxn ang="0">
                <a:pos x="22" y="14"/>
              </a:cxn>
              <a:cxn ang="0">
                <a:pos x="15" y="9"/>
              </a:cxn>
              <a:cxn ang="0">
                <a:pos x="7" y="4"/>
              </a:cxn>
              <a:cxn ang="0">
                <a:pos x="0" y="0"/>
              </a:cxn>
            </a:cxnLst>
            <a:rect l="0" t="0" r="r" b="b"/>
            <a:pathLst>
              <a:path w="46" h="46">
                <a:moveTo>
                  <a:pt x="45" y="45"/>
                </a:moveTo>
                <a:lnTo>
                  <a:pt x="42" y="38"/>
                </a:lnTo>
                <a:lnTo>
                  <a:pt x="38" y="32"/>
                </a:lnTo>
                <a:lnTo>
                  <a:pt x="33" y="26"/>
                </a:lnTo>
                <a:lnTo>
                  <a:pt x="27" y="20"/>
                </a:lnTo>
                <a:lnTo>
                  <a:pt x="22" y="14"/>
                </a:lnTo>
                <a:lnTo>
                  <a:pt x="15" y="9"/>
                </a:lnTo>
                <a:lnTo>
                  <a:pt x="7" y="4"/>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59" name="Line 1047"/>
          <p:cNvSpPr>
            <a:spLocks noChangeShapeType="1"/>
          </p:cNvSpPr>
          <p:nvPr/>
        </p:nvSpPr>
        <p:spPr bwMode="ltGray">
          <a:xfrm flipV="1">
            <a:off x="5511800" y="5503154"/>
            <a:ext cx="42863" cy="793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60" name="Line 1048"/>
          <p:cNvSpPr>
            <a:spLocks noChangeShapeType="1"/>
          </p:cNvSpPr>
          <p:nvPr/>
        </p:nvSpPr>
        <p:spPr bwMode="ltGray">
          <a:xfrm flipH="1">
            <a:off x="5445125" y="5422191"/>
            <a:ext cx="33338" cy="2063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61" name="Freeform 1049"/>
          <p:cNvSpPr>
            <a:spLocks/>
          </p:cNvSpPr>
          <p:nvPr/>
        </p:nvSpPr>
        <p:spPr bwMode="ltGray">
          <a:xfrm>
            <a:off x="5376863" y="5420604"/>
            <a:ext cx="85725" cy="28575"/>
          </a:xfrm>
          <a:custGeom>
            <a:avLst/>
            <a:gdLst/>
            <a:ahLst/>
            <a:cxnLst>
              <a:cxn ang="0">
                <a:pos x="53" y="16"/>
              </a:cxn>
              <a:cxn ang="0">
                <a:pos x="46" y="10"/>
              </a:cxn>
              <a:cxn ang="0">
                <a:pos x="41" y="7"/>
              </a:cxn>
              <a:cxn ang="0">
                <a:pos x="34" y="3"/>
              </a:cxn>
              <a:cxn ang="0">
                <a:pos x="27" y="1"/>
              </a:cxn>
              <a:cxn ang="0">
                <a:pos x="21" y="1"/>
              </a:cxn>
              <a:cxn ang="0">
                <a:pos x="14" y="0"/>
              </a:cxn>
              <a:cxn ang="0">
                <a:pos x="7" y="0"/>
              </a:cxn>
              <a:cxn ang="0">
                <a:pos x="0" y="0"/>
              </a:cxn>
            </a:cxnLst>
            <a:rect l="0" t="0" r="r" b="b"/>
            <a:pathLst>
              <a:path w="54" h="17">
                <a:moveTo>
                  <a:pt x="53" y="16"/>
                </a:moveTo>
                <a:lnTo>
                  <a:pt x="46" y="10"/>
                </a:lnTo>
                <a:lnTo>
                  <a:pt x="41" y="7"/>
                </a:lnTo>
                <a:lnTo>
                  <a:pt x="34" y="3"/>
                </a:lnTo>
                <a:lnTo>
                  <a:pt x="27" y="1"/>
                </a:lnTo>
                <a:lnTo>
                  <a:pt x="21" y="1"/>
                </a:lnTo>
                <a:lnTo>
                  <a:pt x="14" y="0"/>
                </a:lnTo>
                <a:lnTo>
                  <a:pt x="7" y="0"/>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62" name="Line 1050"/>
          <p:cNvSpPr>
            <a:spLocks noChangeShapeType="1"/>
          </p:cNvSpPr>
          <p:nvPr/>
        </p:nvSpPr>
        <p:spPr bwMode="ltGray">
          <a:xfrm flipV="1">
            <a:off x="5449888" y="5420604"/>
            <a:ext cx="23812" cy="2540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63" name="Line 1051"/>
          <p:cNvSpPr>
            <a:spLocks noChangeShapeType="1"/>
          </p:cNvSpPr>
          <p:nvPr/>
        </p:nvSpPr>
        <p:spPr bwMode="ltGray">
          <a:xfrm flipH="1">
            <a:off x="5375275" y="5403141"/>
            <a:ext cx="1588" cy="3175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64" name="Freeform 1052"/>
          <p:cNvSpPr>
            <a:spLocks/>
          </p:cNvSpPr>
          <p:nvPr/>
        </p:nvSpPr>
        <p:spPr bwMode="ltGray">
          <a:xfrm>
            <a:off x="5351463" y="5420604"/>
            <a:ext cx="26987" cy="1587"/>
          </a:xfrm>
          <a:custGeom>
            <a:avLst/>
            <a:gdLst/>
            <a:ahLst/>
            <a:cxnLst>
              <a:cxn ang="0">
                <a:pos x="16" y="0"/>
              </a:cxn>
              <a:cxn ang="0">
                <a:pos x="13" y="0"/>
              </a:cxn>
              <a:cxn ang="0">
                <a:pos x="12" y="0"/>
              </a:cxn>
              <a:cxn ang="0">
                <a:pos x="9" y="0"/>
              </a:cxn>
              <a:cxn ang="0">
                <a:pos x="7" y="0"/>
              </a:cxn>
              <a:cxn ang="0">
                <a:pos x="5" y="0"/>
              </a:cxn>
              <a:cxn ang="0">
                <a:pos x="3" y="0"/>
              </a:cxn>
              <a:cxn ang="0">
                <a:pos x="0" y="0"/>
              </a:cxn>
              <a:cxn ang="0">
                <a:pos x="0" y="0"/>
              </a:cxn>
            </a:cxnLst>
            <a:rect l="0" t="0" r="r" b="b"/>
            <a:pathLst>
              <a:path w="17" h="1">
                <a:moveTo>
                  <a:pt x="16" y="0"/>
                </a:moveTo>
                <a:lnTo>
                  <a:pt x="13" y="0"/>
                </a:lnTo>
                <a:lnTo>
                  <a:pt x="12" y="0"/>
                </a:lnTo>
                <a:lnTo>
                  <a:pt x="9" y="0"/>
                </a:lnTo>
                <a:lnTo>
                  <a:pt x="7" y="0"/>
                </a:lnTo>
                <a:lnTo>
                  <a:pt x="5" y="0"/>
                </a:lnTo>
                <a:lnTo>
                  <a:pt x="3" y="0"/>
                </a:lnTo>
                <a:lnTo>
                  <a:pt x="0" y="0"/>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65" name="Line 1053"/>
          <p:cNvSpPr>
            <a:spLocks noChangeShapeType="1"/>
          </p:cNvSpPr>
          <p:nvPr/>
        </p:nvSpPr>
        <p:spPr bwMode="ltGray">
          <a:xfrm flipV="1">
            <a:off x="5376863" y="5403141"/>
            <a:ext cx="0" cy="3175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66" name="Line 1054"/>
          <p:cNvSpPr>
            <a:spLocks noChangeShapeType="1"/>
          </p:cNvSpPr>
          <p:nvPr/>
        </p:nvSpPr>
        <p:spPr bwMode="ltGray">
          <a:xfrm flipH="1">
            <a:off x="5348288" y="5401554"/>
            <a:ext cx="7937" cy="30162"/>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67" name="Freeform 1055"/>
          <p:cNvSpPr>
            <a:spLocks/>
          </p:cNvSpPr>
          <p:nvPr/>
        </p:nvSpPr>
        <p:spPr bwMode="ltGray">
          <a:xfrm>
            <a:off x="5013325" y="5399966"/>
            <a:ext cx="339725" cy="28575"/>
          </a:xfrm>
          <a:custGeom>
            <a:avLst/>
            <a:gdLst/>
            <a:ahLst/>
            <a:cxnLst>
              <a:cxn ang="0">
                <a:pos x="213" y="16"/>
              </a:cxn>
              <a:cxn ang="0">
                <a:pos x="187" y="14"/>
              </a:cxn>
              <a:cxn ang="0">
                <a:pos x="160" y="14"/>
              </a:cxn>
              <a:cxn ang="0">
                <a:pos x="133" y="13"/>
              </a:cxn>
              <a:cxn ang="0">
                <a:pos x="106" y="10"/>
              </a:cxn>
              <a:cxn ang="0">
                <a:pos x="80" y="9"/>
              </a:cxn>
              <a:cxn ang="0">
                <a:pos x="52" y="8"/>
              </a:cxn>
              <a:cxn ang="0">
                <a:pos x="25" y="4"/>
              </a:cxn>
              <a:cxn ang="0">
                <a:pos x="0" y="0"/>
              </a:cxn>
            </a:cxnLst>
            <a:rect l="0" t="0" r="r" b="b"/>
            <a:pathLst>
              <a:path w="214" h="17">
                <a:moveTo>
                  <a:pt x="213" y="16"/>
                </a:moveTo>
                <a:lnTo>
                  <a:pt x="187" y="14"/>
                </a:lnTo>
                <a:lnTo>
                  <a:pt x="160" y="14"/>
                </a:lnTo>
                <a:lnTo>
                  <a:pt x="133" y="13"/>
                </a:lnTo>
                <a:lnTo>
                  <a:pt x="106" y="10"/>
                </a:lnTo>
                <a:lnTo>
                  <a:pt x="80" y="9"/>
                </a:lnTo>
                <a:lnTo>
                  <a:pt x="52" y="8"/>
                </a:lnTo>
                <a:lnTo>
                  <a:pt x="25" y="4"/>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68" name="Line 1056"/>
          <p:cNvSpPr>
            <a:spLocks noChangeShapeType="1"/>
          </p:cNvSpPr>
          <p:nvPr/>
        </p:nvSpPr>
        <p:spPr bwMode="ltGray">
          <a:xfrm flipV="1">
            <a:off x="5351463" y="5401554"/>
            <a:ext cx="0" cy="3175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69" name="Line 1057"/>
          <p:cNvSpPr>
            <a:spLocks noChangeShapeType="1"/>
          </p:cNvSpPr>
          <p:nvPr/>
        </p:nvSpPr>
        <p:spPr bwMode="ltGray">
          <a:xfrm flipH="1">
            <a:off x="5008563" y="5387266"/>
            <a:ext cx="9525" cy="30163"/>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70" name="Freeform 1058"/>
          <p:cNvSpPr>
            <a:spLocks/>
          </p:cNvSpPr>
          <p:nvPr/>
        </p:nvSpPr>
        <p:spPr bwMode="ltGray">
          <a:xfrm>
            <a:off x="5006975" y="5393616"/>
            <a:ext cx="26988" cy="28575"/>
          </a:xfrm>
          <a:custGeom>
            <a:avLst/>
            <a:gdLst/>
            <a:ahLst/>
            <a:cxnLst>
              <a:cxn ang="0">
                <a:pos x="16" y="16"/>
              </a:cxn>
              <a:cxn ang="0">
                <a:pos x="12" y="16"/>
              </a:cxn>
              <a:cxn ang="0">
                <a:pos x="12" y="13"/>
              </a:cxn>
              <a:cxn ang="0">
                <a:pos x="12" y="13"/>
              </a:cxn>
              <a:cxn ang="0">
                <a:pos x="12" y="8"/>
              </a:cxn>
              <a:cxn ang="0">
                <a:pos x="4" y="5"/>
              </a:cxn>
              <a:cxn ang="0">
                <a:pos x="4" y="5"/>
              </a:cxn>
              <a:cxn ang="0">
                <a:pos x="4" y="0"/>
              </a:cxn>
              <a:cxn ang="0">
                <a:pos x="0" y="0"/>
              </a:cxn>
            </a:cxnLst>
            <a:rect l="0" t="0" r="r" b="b"/>
            <a:pathLst>
              <a:path w="17" h="17">
                <a:moveTo>
                  <a:pt x="16" y="16"/>
                </a:moveTo>
                <a:lnTo>
                  <a:pt x="12" y="16"/>
                </a:lnTo>
                <a:lnTo>
                  <a:pt x="12" y="13"/>
                </a:lnTo>
                <a:lnTo>
                  <a:pt x="12" y="13"/>
                </a:lnTo>
                <a:lnTo>
                  <a:pt x="12" y="8"/>
                </a:lnTo>
                <a:lnTo>
                  <a:pt x="4" y="5"/>
                </a:lnTo>
                <a:lnTo>
                  <a:pt x="4" y="5"/>
                </a:lnTo>
                <a:lnTo>
                  <a:pt x="4" y="0"/>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71" name="Line 1059"/>
          <p:cNvSpPr>
            <a:spLocks noChangeShapeType="1"/>
          </p:cNvSpPr>
          <p:nvPr/>
        </p:nvSpPr>
        <p:spPr bwMode="ltGray">
          <a:xfrm flipV="1">
            <a:off x="5002213" y="5388854"/>
            <a:ext cx="22225" cy="269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72" name="Line 1060"/>
          <p:cNvSpPr>
            <a:spLocks noChangeShapeType="1"/>
          </p:cNvSpPr>
          <p:nvPr/>
        </p:nvSpPr>
        <p:spPr bwMode="ltGray">
          <a:xfrm flipH="1">
            <a:off x="4991100" y="5379329"/>
            <a:ext cx="33338" cy="2222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73" name="Freeform 1061"/>
          <p:cNvSpPr>
            <a:spLocks/>
          </p:cNvSpPr>
          <p:nvPr/>
        </p:nvSpPr>
        <p:spPr bwMode="ltGray">
          <a:xfrm>
            <a:off x="4945063" y="5382504"/>
            <a:ext cx="63500" cy="28575"/>
          </a:xfrm>
          <a:custGeom>
            <a:avLst/>
            <a:gdLst/>
            <a:ahLst/>
            <a:cxnLst>
              <a:cxn ang="0">
                <a:pos x="39" y="16"/>
              </a:cxn>
              <a:cxn ang="0">
                <a:pos x="34" y="16"/>
              </a:cxn>
              <a:cxn ang="0">
                <a:pos x="29" y="13"/>
              </a:cxn>
              <a:cxn ang="0">
                <a:pos x="23" y="11"/>
              </a:cxn>
              <a:cxn ang="0">
                <a:pos x="18" y="11"/>
              </a:cxn>
              <a:cxn ang="0">
                <a:pos x="13" y="9"/>
              </a:cxn>
              <a:cxn ang="0">
                <a:pos x="8" y="4"/>
              </a:cxn>
              <a:cxn ang="0">
                <a:pos x="3" y="4"/>
              </a:cxn>
              <a:cxn ang="0">
                <a:pos x="0" y="0"/>
              </a:cxn>
            </a:cxnLst>
            <a:rect l="0" t="0" r="r" b="b"/>
            <a:pathLst>
              <a:path w="40" h="17">
                <a:moveTo>
                  <a:pt x="39" y="16"/>
                </a:moveTo>
                <a:lnTo>
                  <a:pt x="34" y="16"/>
                </a:lnTo>
                <a:lnTo>
                  <a:pt x="29" y="13"/>
                </a:lnTo>
                <a:lnTo>
                  <a:pt x="23" y="11"/>
                </a:lnTo>
                <a:lnTo>
                  <a:pt x="18" y="11"/>
                </a:lnTo>
                <a:lnTo>
                  <a:pt x="13" y="9"/>
                </a:lnTo>
                <a:lnTo>
                  <a:pt x="8" y="4"/>
                </a:lnTo>
                <a:lnTo>
                  <a:pt x="3" y="4"/>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74" name="Line 1062"/>
          <p:cNvSpPr>
            <a:spLocks noChangeShapeType="1"/>
          </p:cNvSpPr>
          <p:nvPr/>
        </p:nvSpPr>
        <p:spPr bwMode="ltGray">
          <a:xfrm flipV="1">
            <a:off x="5006975" y="5376154"/>
            <a:ext cx="1588" cy="30162"/>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75" name="Line 1063"/>
          <p:cNvSpPr>
            <a:spLocks noChangeShapeType="1"/>
          </p:cNvSpPr>
          <p:nvPr/>
        </p:nvSpPr>
        <p:spPr bwMode="ltGray">
          <a:xfrm flipH="1">
            <a:off x="4937125" y="5368216"/>
            <a:ext cx="15875" cy="30163"/>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76" name="Freeform 1064"/>
          <p:cNvSpPr>
            <a:spLocks/>
          </p:cNvSpPr>
          <p:nvPr/>
        </p:nvSpPr>
        <p:spPr bwMode="ltGray">
          <a:xfrm>
            <a:off x="4767263" y="5312654"/>
            <a:ext cx="179387" cy="71437"/>
          </a:xfrm>
          <a:custGeom>
            <a:avLst/>
            <a:gdLst/>
            <a:ahLst/>
            <a:cxnLst>
              <a:cxn ang="0">
                <a:pos x="112" y="41"/>
              </a:cxn>
              <a:cxn ang="0">
                <a:pos x="96" y="37"/>
              </a:cxn>
              <a:cxn ang="0">
                <a:pos x="82" y="33"/>
              </a:cxn>
              <a:cxn ang="0">
                <a:pos x="67" y="28"/>
              </a:cxn>
              <a:cxn ang="0">
                <a:pos x="55" y="23"/>
              </a:cxn>
              <a:cxn ang="0">
                <a:pos x="41" y="17"/>
              </a:cxn>
              <a:cxn ang="0">
                <a:pos x="28" y="12"/>
              </a:cxn>
              <a:cxn ang="0">
                <a:pos x="14" y="6"/>
              </a:cxn>
              <a:cxn ang="0">
                <a:pos x="0" y="0"/>
              </a:cxn>
            </a:cxnLst>
            <a:rect l="0" t="0" r="r" b="b"/>
            <a:pathLst>
              <a:path w="113" h="42">
                <a:moveTo>
                  <a:pt x="112" y="41"/>
                </a:moveTo>
                <a:lnTo>
                  <a:pt x="96" y="37"/>
                </a:lnTo>
                <a:lnTo>
                  <a:pt x="82" y="33"/>
                </a:lnTo>
                <a:lnTo>
                  <a:pt x="67" y="28"/>
                </a:lnTo>
                <a:lnTo>
                  <a:pt x="55" y="23"/>
                </a:lnTo>
                <a:lnTo>
                  <a:pt x="41" y="17"/>
                </a:lnTo>
                <a:lnTo>
                  <a:pt x="28" y="12"/>
                </a:lnTo>
                <a:lnTo>
                  <a:pt x="14" y="6"/>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77" name="Line 1065"/>
          <p:cNvSpPr>
            <a:spLocks noChangeShapeType="1"/>
          </p:cNvSpPr>
          <p:nvPr/>
        </p:nvSpPr>
        <p:spPr bwMode="ltGray">
          <a:xfrm flipV="1">
            <a:off x="4938713" y="5366629"/>
            <a:ext cx="14287" cy="3175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78" name="Line 1066"/>
          <p:cNvSpPr>
            <a:spLocks noChangeShapeType="1"/>
          </p:cNvSpPr>
          <p:nvPr/>
        </p:nvSpPr>
        <p:spPr bwMode="ltGray">
          <a:xfrm flipH="1">
            <a:off x="4756150" y="5301541"/>
            <a:ext cx="26988" cy="2540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79" name="Freeform 1067"/>
          <p:cNvSpPr>
            <a:spLocks/>
          </p:cNvSpPr>
          <p:nvPr/>
        </p:nvSpPr>
        <p:spPr bwMode="ltGray">
          <a:xfrm>
            <a:off x="4700588" y="5293604"/>
            <a:ext cx="68262" cy="28575"/>
          </a:xfrm>
          <a:custGeom>
            <a:avLst/>
            <a:gdLst/>
            <a:ahLst/>
            <a:cxnLst>
              <a:cxn ang="0">
                <a:pos x="42" y="16"/>
              </a:cxn>
              <a:cxn ang="0">
                <a:pos x="37" y="13"/>
              </a:cxn>
              <a:cxn ang="0">
                <a:pos x="31" y="11"/>
              </a:cxn>
              <a:cxn ang="0">
                <a:pos x="27" y="9"/>
              </a:cxn>
              <a:cxn ang="0">
                <a:pos x="21" y="8"/>
              </a:cxn>
              <a:cxn ang="0">
                <a:pos x="16" y="7"/>
              </a:cxn>
              <a:cxn ang="0">
                <a:pos x="10" y="4"/>
              </a:cxn>
              <a:cxn ang="0">
                <a:pos x="4" y="2"/>
              </a:cxn>
              <a:cxn ang="0">
                <a:pos x="0" y="0"/>
              </a:cxn>
            </a:cxnLst>
            <a:rect l="0" t="0" r="r" b="b"/>
            <a:pathLst>
              <a:path w="43" h="17">
                <a:moveTo>
                  <a:pt x="42" y="16"/>
                </a:moveTo>
                <a:lnTo>
                  <a:pt x="37" y="13"/>
                </a:lnTo>
                <a:lnTo>
                  <a:pt x="31" y="11"/>
                </a:lnTo>
                <a:lnTo>
                  <a:pt x="27" y="9"/>
                </a:lnTo>
                <a:lnTo>
                  <a:pt x="21" y="8"/>
                </a:lnTo>
                <a:lnTo>
                  <a:pt x="16" y="7"/>
                </a:lnTo>
                <a:lnTo>
                  <a:pt x="10" y="4"/>
                </a:lnTo>
                <a:lnTo>
                  <a:pt x="4" y="2"/>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80" name="Line 1068"/>
          <p:cNvSpPr>
            <a:spLocks noChangeShapeType="1"/>
          </p:cNvSpPr>
          <p:nvPr/>
        </p:nvSpPr>
        <p:spPr bwMode="ltGray">
          <a:xfrm flipV="1">
            <a:off x="4757738" y="5299954"/>
            <a:ext cx="22225" cy="285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81" name="Line 1069"/>
          <p:cNvSpPr>
            <a:spLocks noChangeShapeType="1"/>
          </p:cNvSpPr>
          <p:nvPr/>
        </p:nvSpPr>
        <p:spPr bwMode="ltGray">
          <a:xfrm flipH="1">
            <a:off x="4689475" y="5280904"/>
            <a:ext cx="25400" cy="2540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82" name="Freeform 1070"/>
          <p:cNvSpPr>
            <a:spLocks/>
          </p:cNvSpPr>
          <p:nvPr/>
        </p:nvSpPr>
        <p:spPr bwMode="ltGray">
          <a:xfrm>
            <a:off x="4683125" y="5280904"/>
            <a:ext cx="26988" cy="28575"/>
          </a:xfrm>
          <a:custGeom>
            <a:avLst/>
            <a:gdLst/>
            <a:ahLst/>
            <a:cxnLst>
              <a:cxn ang="0">
                <a:pos x="16" y="16"/>
              </a:cxn>
              <a:cxn ang="0">
                <a:pos x="14" y="14"/>
              </a:cxn>
              <a:cxn ang="0">
                <a:pos x="12" y="12"/>
              </a:cxn>
              <a:cxn ang="0">
                <a:pos x="9" y="10"/>
              </a:cxn>
              <a:cxn ang="0">
                <a:pos x="6" y="8"/>
              </a:cxn>
              <a:cxn ang="0">
                <a:pos x="5" y="7"/>
              </a:cxn>
              <a:cxn ang="0">
                <a:pos x="1" y="5"/>
              </a:cxn>
              <a:cxn ang="0">
                <a:pos x="0" y="3"/>
              </a:cxn>
              <a:cxn ang="0">
                <a:pos x="0" y="0"/>
              </a:cxn>
            </a:cxnLst>
            <a:rect l="0" t="0" r="r" b="b"/>
            <a:pathLst>
              <a:path w="17" h="17">
                <a:moveTo>
                  <a:pt x="16" y="16"/>
                </a:moveTo>
                <a:lnTo>
                  <a:pt x="14" y="14"/>
                </a:lnTo>
                <a:lnTo>
                  <a:pt x="12" y="12"/>
                </a:lnTo>
                <a:lnTo>
                  <a:pt x="9" y="10"/>
                </a:lnTo>
                <a:lnTo>
                  <a:pt x="6" y="8"/>
                </a:lnTo>
                <a:lnTo>
                  <a:pt x="5" y="7"/>
                </a:lnTo>
                <a:lnTo>
                  <a:pt x="1" y="5"/>
                </a:lnTo>
                <a:lnTo>
                  <a:pt x="0" y="3"/>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83" name="Line 1071"/>
          <p:cNvSpPr>
            <a:spLocks noChangeShapeType="1"/>
          </p:cNvSpPr>
          <p:nvPr/>
        </p:nvSpPr>
        <p:spPr bwMode="ltGray">
          <a:xfrm flipV="1">
            <a:off x="4689475" y="5280904"/>
            <a:ext cx="22225" cy="269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84" name="Line 1072"/>
          <p:cNvSpPr>
            <a:spLocks noChangeShapeType="1"/>
          </p:cNvSpPr>
          <p:nvPr/>
        </p:nvSpPr>
        <p:spPr bwMode="ltGray">
          <a:xfrm flipH="1">
            <a:off x="4660900" y="5276141"/>
            <a:ext cx="44450" cy="952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85" name="Line 1073"/>
          <p:cNvSpPr>
            <a:spLocks noChangeShapeType="1"/>
          </p:cNvSpPr>
          <p:nvPr/>
        </p:nvSpPr>
        <p:spPr bwMode="ltGray">
          <a:xfrm flipH="1" flipV="1">
            <a:off x="4648200" y="5266616"/>
            <a:ext cx="34925" cy="14288"/>
          </a:xfrm>
          <a:prstGeom prst="line">
            <a:avLst/>
          </a:prstGeom>
          <a:noFill/>
          <a:ln w="508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86" name="Line 1074"/>
          <p:cNvSpPr>
            <a:spLocks noChangeShapeType="1"/>
          </p:cNvSpPr>
          <p:nvPr/>
        </p:nvSpPr>
        <p:spPr bwMode="ltGray">
          <a:xfrm flipV="1">
            <a:off x="4670425" y="5265029"/>
            <a:ext cx="23813" cy="285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87" name="Line 1075"/>
          <p:cNvSpPr>
            <a:spLocks noChangeShapeType="1"/>
          </p:cNvSpPr>
          <p:nvPr/>
        </p:nvSpPr>
        <p:spPr bwMode="ltGray">
          <a:xfrm flipH="1">
            <a:off x="4637088" y="5253916"/>
            <a:ext cx="22225" cy="285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88" name="Freeform 1076"/>
          <p:cNvSpPr>
            <a:spLocks/>
          </p:cNvSpPr>
          <p:nvPr/>
        </p:nvSpPr>
        <p:spPr bwMode="ltGray">
          <a:xfrm>
            <a:off x="4549775" y="5231691"/>
            <a:ext cx="100013" cy="36513"/>
          </a:xfrm>
          <a:custGeom>
            <a:avLst/>
            <a:gdLst/>
            <a:ahLst/>
            <a:cxnLst>
              <a:cxn ang="0">
                <a:pos x="62" y="21"/>
              </a:cxn>
              <a:cxn ang="0">
                <a:pos x="55" y="17"/>
              </a:cxn>
              <a:cxn ang="0">
                <a:pos x="48" y="14"/>
              </a:cxn>
              <a:cxn ang="0">
                <a:pos x="41" y="10"/>
              </a:cxn>
              <a:cxn ang="0">
                <a:pos x="32" y="7"/>
              </a:cxn>
              <a:cxn ang="0">
                <a:pos x="25" y="5"/>
              </a:cxn>
              <a:cxn ang="0">
                <a:pos x="15" y="4"/>
              </a:cxn>
              <a:cxn ang="0">
                <a:pos x="8" y="1"/>
              </a:cxn>
              <a:cxn ang="0">
                <a:pos x="0" y="0"/>
              </a:cxn>
            </a:cxnLst>
            <a:rect l="0" t="0" r="r" b="b"/>
            <a:pathLst>
              <a:path w="63" h="22">
                <a:moveTo>
                  <a:pt x="62" y="21"/>
                </a:moveTo>
                <a:lnTo>
                  <a:pt x="55" y="17"/>
                </a:lnTo>
                <a:lnTo>
                  <a:pt x="48" y="14"/>
                </a:lnTo>
                <a:lnTo>
                  <a:pt x="41" y="10"/>
                </a:lnTo>
                <a:lnTo>
                  <a:pt x="32" y="7"/>
                </a:lnTo>
                <a:lnTo>
                  <a:pt x="25" y="5"/>
                </a:lnTo>
                <a:lnTo>
                  <a:pt x="15" y="4"/>
                </a:lnTo>
                <a:lnTo>
                  <a:pt x="8" y="1"/>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89" name="Line 1077"/>
          <p:cNvSpPr>
            <a:spLocks noChangeShapeType="1"/>
          </p:cNvSpPr>
          <p:nvPr/>
        </p:nvSpPr>
        <p:spPr bwMode="ltGray">
          <a:xfrm flipV="1">
            <a:off x="4632325" y="5258679"/>
            <a:ext cx="34925" cy="2063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90" name="Line 1078"/>
          <p:cNvSpPr>
            <a:spLocks noChangeShapeType="1"/>
          </p:cNvSpPr>
          <p:nvPr/>
        </p:nvSpPr>
        <p:spPr bwMode="ltGray">
          <a:xfrm flipH="1">
            <a:off x="4543425" y="5218991"/>
            <a:ext cx="14288" cy="285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91" name="Freeform 1079"/>
          <p:cNvSpPr>
            <a:spLocks/>
          </p:cNvSpPr>
          <p:nvPr/>
        </p:nvSpPr>
        <p:spPr bwMode="ltGray">
          <a:xfrm>
            <a:off x="4525963" y="5222166"/>
            <a:ext cx="26987" cy="28575"/>
          </a:xfrm>
          <a:custGeom>
            <a:avLst/>
            <a:gdLst/>
            <a:ahLst/>
            <a:cxnLst>
              <a:cxn ang="0">
                <a:pos x="16" y="16"/>
              </a:cxn>
              <a:cxn ang="0">
                <a:pos x="13" y="16"/>
              </a:cxn>
              <a:cxn ang="0">
                <a:pos x="12" y="13"/>
              </a:cxn>
              <a:cxn ang="0">
                <a:pos x="11" y="13"/>
              </a:cxn>
              <a:cxn ang="0">
                <a:pos x="8" y="8"/>
              </a:cxn>
              <a:cxn ang="0">
                <a:pos x="7" y="8"/>
              </a:cxn>
              <a:cxn ang="0">
                <a:pos x="4" y="2"/>
              </a:cxn>
              <a:cxn ang="0">
                <a:pos x="3" y="2"/>
              </a:cxn>
              <a:cxn ang="0">
                <a:pos x="0" y="0"/>
              </a:cxn>
            </a:cxnLst>
            <a:rect l="0" t="0" r="r" b="b"/>
            <a:pathLst>
              <a:path w="17" h="17">
                <a:moveTo>
                  <a:pt x="16" y="16"/>
                </a:moveTo>
                <a:lnTo>
                  <a:pt x="13" y="16"/>
                </a:lnTo>
                <a:lnTo>
                  <a:pt x="12" y="13"/>
                </a:lnTo>
                <a:lnTo>
                  <a:pt x="11" y="13"/>
                </a:lnTo>
                <a:lnTo>
                  <a:pt x="8" y="8"/>
                </a:lnTo>
                <a:lnTo>
                  <a:pt x="7" y="8"/>
                </a:lnTo>
                <a:lnTo>
                  <a:pt x="4" y="2"/>
                </a:lnTo>
                <a:lnTo>
                  <a:pt x="3" y="2"/>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92" name="Line 1080"/>
          <p:cNvSpPr>
            <a:spLocks noChangeShapeType="1"/>
          </p:cNvSpPr>
          <p:nvPr/>
        </p:nvSpPr>
        <p:spPr bwMode="ltGray">
          <a:xfrm flipV="1">
            <a:off x="4543425" y="5218991"/>
            <a:ext cx="11113" cy="285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93" name="Line 1081"/>
          <p:cNvSpPr>
            <a:spLocks noChangeShapeType="1"/>
          </p:cNvSpPr>
          <p:nvPr/>
        </p:nvSpPr>
        <p:spPr bwMode="ltGray">
          <a:xfrm flipH="1">
            <a:off x="4518025" y="5207879"/>
            <a:ext cx="19050" cy="30162"/>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94" name="Freeform 1082"/>
          <p:cNvSpPr>
            <a:spLocks/>
          </p:cNvSpPr>
          <p:nvPr/>
        </p:nvSpPr>
        <p:spPr bwMode="ltGray">
          <a:xfrm>
            <a:off x="4395788" y="5187241"/>
            <a:ext cx="131762" cy="36513"/>
          </a:xfrm>
          <a:custGeom>
            <a:avLst/>
            <a:gdLst/>
            <a:ahLst/>
            <a:cxnLst>
              <a:cxn ang="0">
                <a:pos x="82" y="21"/>
              </a:cxn>
              <a:cxn ang="0">
                <a:pos x="70" y="19"/>
              </a:cxn>
              <a:cxn ang="0">
                <a:pos x="59" y="18"/>
              </a:cxn>
              <a:cxn ang="0">
                <a:pos x="48" y="16"/>
              </a:cxn>
              <a:cxn ang="0">
                <a:pos x="37" y="13"/>
              </a:cxn>
              <a:cxn ang="0">
                <a:pos x="28" y="10"/>
              </a:cxn>
              <a:cxn ang="0">
                <a:pos x="18" y="7"/>
              </a:cxn>
              <a:cxn ang="0">
                <a:pos x="8" y="4"/>
              </a:cxn>
              <a:cxn ang="0">
                <a:pos x="0" y="0"/>
              </a:cxn>
            </a:cxnLst>
            <a:rect l="0" t="0" r="r" b="b"/>
            <a:pathLst>
              <a:path w="83" h="22">
                <a:moveTo>
                  <a:pt x="82" y="21"/>
                </a:moveTo>
                <a:lnTo>
                  <a:pt x="70" y="19"/>
                </a:lnTo>
                <a:lnTo>
                  <a:pt x="59" y="18"/>
                </a:lnTo>
                <a:lnTo>
                  <a:pt x="48" y="16"/>
                </a:lnTo>
                <a:lnTo>
                  <a:pt x="37" y="13"/>
                </a:lnTo>
                <a:lnTo>
                  <a:pt x="28" y="10"/>
                </a:lnTo>
                <a:lnTo>
                  <a:pt x="18" y="7"/>
                </a:lnTo>
                <a:lnTo>
                  <a:pt x="8" y="4"/>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95" name="Line 1083"/>
          <p:cNvSpPr>
            <a:spLocks noChangeShapeType="1"/>
          </p:cNvSpPr>
          <p:nvPr/>
        </p:nvSpPr>
        <p:spPr bwMode="ltGray">
          <a:xfrm flipV="1">
            <a:off x="4522788" y="5206291"/>
            <a:ext cx="9525" cy="3175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96" name="Line 1084"/>
          <p:cNvSpPr>
            <a:spLocks noChangeShapeType="1"/>
          </p:cNvSpPr>
          <p:nvPr/>
        </p:nvSpPr>
        <p:spPr bwMode="ltGray">
          <a:xfrm flipH="1">
            <a:off x="4381500" y="5174541"/>
            <a:ext cx="28575" cy="2540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97" name="Freeform 1085"/>
          <p:cNvSpPr>
            <a:spLocks/>
          </p:cNvSpPr>
          <p:nvPr/>
        </p:nvSpPr>
        <p:spPr bwMode="ltGray">
          <a:xfrm>
            <a:off x="4314825" y="5118979"/>
            <a:ext cx="82550" cy="69850"/>
          </a:xfrm>
          <a:custGeom>
            <a:avLst/>
            <a:gdLst/>
            <a:ahLst/>
            <a:cxnLst>
              <a:cxn ang="0">
                <a:pos x="51" y="40"/>
              </a:cxn>
              <a:cxn ang="0">
                <a:pos x="42" y="35"/>
              </a:cxn>
              <a:cxn ang="0">
                <a:pos x="35" y="31"/>
              </a:cxn>
              <a:cxn ang="0">
                <a:pos x="29" y="25"/>
              </a:cxn>
              <a:cxn ang="0">
                <a:pos x="25" y="19"/>
              </a:cxn>
              <a:cxn ang="0">
                <a:pos x="18" y="14"/>
              </a:cxn>
              <a:cxn ang="0">
                <a:pos x="13" y="9"/>
              </a:cxn>
              <a:cxn ang="0">
                <a:pos x="7" y="4"/>
              </a:cxn>
              <a:cxn ang="0">
                <a:pos x="0" y="0"/>
              </a:cxn>
            </a:cxnLst>
            <a:rect l="0" t="0" r="r" b="b"/>
            <a:pathLst>
              <a:path w="52" h="41">
                <a:moveTo>
                  <a:pt x="51" y="40"/>
                </a:moveTo>
                <a:lnTo>
                  <a:pt x="42" y="35"/>
                </a:lnTo>
                <a:lnTo>
                  <a:pt x="35" y="31"/>
                </a:lnTo>
                <a:lnTo>
                  <a:pt x="29" y="25"/>
                </a:lnTo>
                <a:lnTo>
                  <a:pt x="25" y="19"/>
                </a:lnTo>
                <a:lnTo>
                  <a:pt x="18" y="14"/>
                </a:lnTo>
                <a:lnTo>
                  <a:pt x="13" y="9"/>
                </a:lnTo>
                <a:lnTo>
                  <a:pt x="7" y="4"/>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98" name="Line 1086"/>
          <p:cNvSpPr>
            <a:spLocks noChangeShapeType="1"/>
          </p:cNvSpPr>
          <p:nvPr/>
        </p:nvSpPr>
        <p:spPr bwMode="ltGray">
          <a:xfrm flipV="1">
            <a:off x="4381500" y="5174541"/>
            <a:ext cx="28575" cy="2540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3999" name="Line 1087"/>
          <p:cNvSpPr>
            <a:spLocks noChangeShapeType="1"/>
          </p:cNvSpPr>
          <p:nvPr/>
        </p:nvSpPr>
        <p:spPr bwMode="ltGray">
          <a:xfrm flipH="1">
            <a:off x="4298950" y="5109454"/>
            <a:ext cx="30163" cy="23812"/>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00" name="Freeform 1088"/>
          <p:cNvSpPr>
            <a:spLocks/>
          </p:cNvSpPr>
          <p:nvPr/>
        </p:nvSpPr>
        <p:spPr bwMode="ltGray">
          <a:xfrm>
            <a:off x="4237038" y="5107866"/>
            <a:ext cx="79375" cy="28575"/>
          </a:xfrm>
          <a:custGeom>
            <a:avLst/>
            <a:gdLst/>
            <a:ahLst/>
            <a:cxnLst>
              <a:cxn ang="0">
                <a:pos x="49" y="16"/>
              </a:cxn>
              <a:cxn ang="0">
                <a:pos x="42" y="14"/>
              </a:cxn>
              <a:cxn ang="0">
                <a:pos x="37" y="10"/>
              </a:cxn>
              <a:cxn ang="0">
                <a:pos x="29" y="10"/>
              </a:cxn>
              <a:cxn ang="0">
                <a:pos x="23" y="8"/>
              </a:cxn>
              <a:cxn ang="0">
                <a:pos x="16" y="7"/>
              </a:cxn>
              <a:cxn ang="0">
                <a:pos x="9" y="5"/>
              </a:cxn>
              <a:cxn ang="0">
                <a:pos x="4" y="3"/>
              </a:cxn>
              <a:cxn ang="0">
                <a:pos x="0" y="0"/>
              </a:cxn>
            </a:cxnLst>
            <a:rect l="0" t="0" r="r" b="b"/>
            <a:pathLst>
              <a:path w="50" h="17">
                <a:moveTo>
                  <a:pt x="49" y="16"/>
                </a:moveTo>
                <a:lnTo>
                  <a:pt x="42" y="14"/>
                </a:lnTo>
                <a:lnTo>
                  <a:pt x="37" y="10"/>
                </a:lnTo>
                <a:lnTo>
                  <a:pt x="29" y="10"/>
                </a:lnTo>
                <a:lnTo>
                  <a:pt x="23" y="8"/>
                </a:lnTo>
                <a:lnTo>
                  <a:pt x="16" y="7"/>
                </a:lnTo>
                <a:lnTo>
                  <a:pt x="9" y="5"/>
                </a:lnTo>
                <a:lnTo>
                  <a:pt x="4" y="3"/>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01" name="Line 1089"/>
          <p:cNvSpPr>
            <a:spLocks noChangeShapeType="1"/>
          </p:cNvSpPr>
          <p:nvPr/>
        </p:nvSpPr>
        <p:spPr bwMode="ltGray">
          <a:xfrm flipV="1">
            <a:off x="4305300" y="5107866"/>
            <a:ext cx="17463" cy="269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02" name="Line 1090"/>
          <p:cNvSpPr>
            <a:spLocks noChangeShapeType="1"/>
          </p:cNvSpPr>
          <p:nvPr/>
        </p:nvSpPr>
        <p:spPr bwMode="ltGray">
          <a:xfrm flipH="1">
            <a:off x="4222750" y="5091991"/>
            <a:ext cx="28575" cy="2540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03" name="Freeform 1091"/>
          <p:cNvSpPr>
            <a:spLocks/>
          </p:cNvSpPr>
          <p:nvPr/>
        </p:nvSpPr>
        <p:spPr bwMode="ltGray">
          <a:xfrm>
            <a:off x="4183063" y="5085641"/>
            <a:ext cx="55562" cy="28575"/>
          </a:xfrm>
          <a:custGeom>
            <a:avLst/>
            <a:gdLst/>
            <a:ahLst/>
            <a:cxnLst>
              <a:cxn ang="0">
                <a:pos x="34" y="16"/>
              </a:cxn>
              <a:cxn ang="0">
                <a:pos x="30" y="13"/>
              </a:cxn>
              <a:cxn ang="0">
                <a:pos x="26" y="9"/>
              </a:cxn>
              <a:cxn ang="0">
                <a:pos x="22" y="7"/>
              </a:cxn>
              <a:cxn ang="0">
                <a:pos x="18" y="4"/>
              </a:cxn>
              <a:cxn ang="0">
                <a:pos x="14" y="2"/>
              </a:cxn>
              <a:cxn ang="0">
                <a:pos x="10" y="2"/>
              </a:cxn>
              <a:cxn ang="0">
                <a:pos x="4" y="1"/>
              </a:cxn>
              <a:cxn ang="0">
                <a:pos x="0" y="0"/>
              </a:cxn>
            </a:cxnLst>
            <a:rect l="0" t="0" r="r" b="b"/>
            <a:pathLst>
              <a:path w="35" h="17">
                <a:moveTo>
                  <a:pt x="34" y="16"/>
                </a:moveTo>
                <a:lnTo>
                  <a:pt x="30" y="13"/>
                </a:lnTo>
                <a:lnTo>
                  <a:pt x="26" y="9"/>
                </a:lnTo>
                <a:lnTo>
                  <a:pt x="22" y="7"/>
                </a:lnTo>
                <a:lnTo>
                  <a:pt x="18" y="4"/>
                </a:lnTo>
                <a:lnTo>
                  <a:pt x="14" y="2"/>
                </a:lnTo>
                <a:lnTo>
                  <a:pt x="10" y="2"/>
                </a:lnTo>
                <a:lnTo>
                  <a:pt x="4" y="1"/>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04" name="Line 1092"/>
          <p:cNvSpPr>
            <a:spLocks noChangeShapeType="1"/>
          </p:cNvSpPr>
          <p:nvPr/>
        </p:nvSpPr>
        <p:spPr bwMode="ltGray">
          <a:xfrm flipV="1">
            <a:off x="4221163" y="5091991"/>
            <a:ext cx="30162" cy="23813"/>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05" name="Line 1093"/>
          <p:cNvSpPr>
            <a:spLocks noChangeShapeType="1"/>
          </p:cNvSpPr>
          <p:nvPr/>
        </p:nvSpPr>
        <p:spPr bwMode="ltGray">
          <a:xfrm flipH="1">
            <a:off x="4178300" y="5069766"/>
            <a:ext cx="6350" cy="3175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06" name="Freeform 1094"/>
          <p:cNvSpPr>
            <a:spLocks/>
          </p:cNvSpPr>
          <p:nvPr/>
        </p:nvSpPr>
        <p:spPr bwMode="ltGray">
          <a:xfrm>
            <a:off x="4160838" y="5076116"/>
            <a:ext cx="26987" cy="28575"/>
          </a:xfrm>
          <a:custGeom>
            <a:avLst/>
            <a:gdLst/>
            <a:ahLst/>
            <a:cxnLst>
              <a:cxn ang="0">
                <a:pos x="16" y="16"/>
              </a:cxn>
              <a:cxn ang="0">
                <a:pos x="12" y="16"/>
              </a:cxn>
              <a:cxn ang="0">
                <a:pos x="11" y="14"/>
              </a:cxn>
              <a:cxn ang="0">
                <a:pos x="8" y="12"/>
              </a:cxn>
              <a:cxn ang="0">
                <a:pos x="7" y="12"/>
              </a:cxn>
              <a:cxn ang="0">
                <a:pos x="4" y="8"/>
              </a:cxn>
              <a:cxn ang="0">
                <a:pos x="3" y="6"/>
              </a:cxn>
              <a:cxn ang="0">
                <a:pos x="1" y="4"/>
              </a:cxn>
              <a:cxn ang="0">
                <a:pos x="0" y="0"/>
              </a:cxn>
            </a:cxnLst>
            <a:rect l="0" t="0" r="r" b="b"/>
            <a:pathLst>
              <a:path w="17" h="17">
                <a:moveTo>
                  <a:pt x="16" y="16"/>
                </a:moveTo>
                <a:lnTo>
                  <a:pt x="12" y="16"/>
                </a:lnTo>
                <a:lnTo>
                  <a:pt x="11" y="14"/>
                </a:lnTo>
                <a:lnTo>
                  <a:pt x="8" y="12"/>
                </a:lnTo>
                <a:lnTo>
                  <a:pt x="7" y="12"/>
                </a:lnTo>
                <a:lnTo>
                  <a:pt x="4" y="8"/>
                </a:lnTo>
                <a:lnTo>
                  <a:pt x="3" y="6"/>
                </a:lnTo>
                <a:lnTo>
                  <a:pt x="1" y="4"/>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07" name="Line 1095"/>
          <p:cNvSpPr>
            <a:spLocks noChangeShapeType="1"/>
          </p:cNvSpPr>
          <p:nvPr/>
        </p:nvSpPr>
        <p:spPr bwMode="ltGray">
          <a:xfrm flipV="1">
            <a:off x="4183063" y="5069766"/>
            <a:ext cx="0" cy="3175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08" name="Line 1096"/>
          <p:cNvSpPr>
            <a:spLocks noChangeShapeType="1"/>
          </p:cNvSpPr>
          <p:nvPr/>
        </p:nvSpPr>
        <p:spPr bwMode="ltGray">
          <a:xfrm flipH="1">
            <a:off x="4141788" y="5066591"/>
            <a:ext cx="39687" cy="17463"/>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09" name="Freeform 1097"/>
          <p:cNvSpPr>
            <a:spLocks/>
          </p:cNvSpPr>
          <p:nvPr/>
        </p:nvSpPr>
        <p:spPr bwMode="ltGray">
          <a:xfrm>
            <a:off x="4121150" y="5044366"/>
            <a:ext cx="41275" cy="33338"/>
          </a:xfrm>
          <a:custGeom>
            <a:avLst/>
            <a:gdLst/>
            <a:ahLst/>
            <a:cxnLst>
              <a:cxn ang="0">
                <a:pos x="25" y="18"/>
              </a:cxn>
              <a:cxn ang="0">
                <a:pos x="21" y="15"/>
              </a:cxn>
              <a:cxn ang="0">
                <a:pos x="18" y="11"/>
              </a:cxn>
              <a:cxn ang="0">
                <a:pos x="16" y="9"/>
              </a:cxn>
              <a:cxn ang="0">
                <a:pos x="14" y="6"/>
              </a:cxn>
              <a:cxn ang="0">
                <a:pos x="11" y="3"/>
              </a:cxn>
              <a:cxn ang="0">
                <a:pos x="8" y="1"/>
              </a:cxn>
              <a:cxn ang="0">
                <a:pos x="4" y="0"/>
              </a:cxn>
              <a:cxn ang="0">
                <a:pos x="0" y="0"/>
              </a:cxn>
            </a:cxnLst>
            <a:rect l="0" t="0" r="r" b="b"/>
            <a:pathLst>
              <a:path w="26" h="19">
                <a:moveTo>
                  <a:pt x="25" y="18"/>
                </a:moveTo>
                <a:lnTo>
                  <a:pt x="21" y="15"/>
                </a:lnTo>
                <a:lnTo>
                  <a:pt x="18" y="11"/>
                </a:lnTo>
                <a:lnTo>
                  <a:pt x="16" y="9"/>
                </a:lnTo>
                <a:lnTo>
                  <a:pt x="14" y="6"/>
                </a:lnTo>
                <a:lnTo>
                  <a:pt x="11" y="3"/>
                </a:lnTo>
                <a:lnTo>
                  <a:pt x="8" y="1"/>
                </a:lnTo>
                <a:lnTo>
                  <a:pt x="4" y="0"/>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10" name="Line 1098"/>
          <p:cNvSpPr>
            <a:spLocks noChangeShapeType="1"/>
          </p:cNvSpPr>
          <p:nvPr/>
        </p:nvSpPr>
        <p:spPr bwMode="ltGray">
          <a:xfrm flipV="1">
            <a:off x="4141788" y="5065004"/>
            <a:ext cx="39687" cy="1905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11" name="Line 1099"/>
          <p:cNvSpPr>
            <a:spLocks noChangeShapeType="1"/>
          </p:cNvSpPr>
          <p:nvPr/>
        </p:nvSpPr>
        <p:spPr bwMode="ltGray">
          <a:xfrm flipH="1">
            <a:off x="4114800" y="5030079"/>
            <a:ext cx="9525" cy="3175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12" name="Freeform 1100"/>
          <p:cNvSpPr>
            <a:spLocks/>
          </p:cNvSpPr>
          <p:nvPr/>
        </p:nvSpPr>
        <p:spPr bwMode="ltGray">
          <a:xfrm>
            <a:off x="3883025" y="4998329"/>
            <a:ext cx="239713" cy="49212"/>
          </a:xfrm>
          <a:custGeom>
            <a:avLst/>
            <a:gdLst/>
            <a:ahLst/>
            <a:cxnLst>
              <a:cxn ang="0">
                <a:pos x="150" y="28"/>
              </a:cxn>
              <a:cxn ang="0">
                <a:pos x="128" y="28"/>
              </a:cxn>
              <a:cxn ang="0">
                <a:pos x="108" y="27"/>
              </a:cxn>
              <a:cxn ang="0">
                <a:pos x="87" y="27"/>
              </a:cxn>
              <a:cxn ang="0">
                <a:pos x="66" y="25"/>
              </a:cxn>
              <a:cxn ang="0">
                <a:pos x="47" y="21"/>
              </a:cxn>
              <a:cxn ang="0">
                <a:pos x="29" y="17"/>
              </a:cxn>
              <a:cxn ang="0">
                <a:pos x="13" y="9"/>
              </a:cxn>
              <a:cxn ang="0">
                <a:pos x="0" y="0"/>
              </a:cxn>
            </a:cxnLst>
            <a:rect l="0" t="0" r="r" b="b"/>
            <a:pathLst>
              <a:path w="151" h="29">
                <a:moveTo>
                  <a:pt x="150" y="28"/>
                </a:moveTo>
                <a:lnTo>
                  <a:pt x="128" y="28"/>
                </a:lnTo>
                <a:lnTo>
                  <a:pt x="108" y="27"/>
                </a:lnTo>
                <a:lnTo>
                  <a:pt x="87" y="27"/>
                </a:lnTo>
                <a:lnTo>
                  <a:pt x="66" y="25"/>
                </a:lnTo>
                <a:lnTo>
                  <a:pt x="47" y="21"/>
                </a:lnTo>
                <a:lnTo>
                  <a:pt x="29" y="17"/>
                </a:lnTo>
                <a:lnTo>
                  <a:pt x="13" y="9"/>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13" name="Line 1101"/>
          <p:cNvSpPr>
            <a:spLocks noChangeShapeType="1"/>
          </p:cNvSpPr>
          <p:nvPr/>
        </p:nvSpPr>
        <p:spPr bwMode="ltGray">
          <a:xfrm flipV="1">
            <a:off x="4121150" y="5030079"/>
            <a:ext cx="0" cy="3175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14" name="Line 1102"/>
          <p:cNvSpPr>
            <a:spLocks noChangeShapeType="1"/>
          </p:cNvSpPr>
          <p:nvPr/>
        </p:nvSpPr>
        <p:spPr bwMode="ltGray">
          <a:xfrm flipH="1">
            <a:off x="3863975" y="4987216"/>
            <a:ext cx="38100" cy="2063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15" name="Freeform 1103"/>
          <p:cNvSpPr>
            <a:spLocks/>
          </p:cNvSpPr>
          <p:nvPr/>
        </p:nvSpPr>
        <p:spPr bwMode="ltGray">
          <a:xfrm>
            <a:off x="3867150" y="4901491"/>
            <a:ext cx="30163" cy="98425"/>
          </a:xfrm>
          <a:custGeom>
            <a:avLst/>
            <a:gdLst/>
            <a:ahLst/>
            <a:cxnLst>
              <a:cxn ang="0">
                <a:pos x="9" y="57"/>
              </a:cxn>
              <a:cxn ang="0">
                <a:pos x="3" y="49"/>
              </a:cxn>
              <a:cxn ang="0">
                <a:pos x="0" y="43"/>
              </a:cxn>
              <a:cxn ang="0">
                <a:pos x="0" y="36"/>
              </a:cxn>
              <a:cxn ang="0">
                <a:pos x="0" y="28"/>
              </a:cxn>
              <a:cxn ang="0">
                <a:pos x="0" y="21"/>
              </a:cxn>
              <a:cxn ang="0">
                <a:pos x="4" y="14"/>
              </a:cxn>
              <a:cxn ang="0">
                <a:pos x="10" y="7"/>
              </a:cxn>
              <a:cxn ang="0">
                <a:pos x="18" y="0"/>
              </a:cxn>
            </a:cxnLst>
            <a:rect l="0" t="0" r="r" b="b"/>
            <a:pathLst>
              <a:path w="19" h="58">
                <a:moveTo>
                  <a:pt x="9" y="57"/>
                </a:moveTo>
                <a:lnTo>
                  <a:pt x="3" y="49"/>
                </a:lnTo>
                <a:lnTo>
                  <a:pt x="0" y="43"/>
                </a:lnTo>
                <a:lnTo>
                  <a:pt x="0" y="36"/>
                </a:lnTo>
                <a:lnTo>
                  <a:pt x="0" y="28"/>
                </a:lnTo>
                <a:lnTo>
                  <a:pt x="0" y="21"/>
                </a:lnTo>
                <a:lnTo>
                  <a:pt x="4" y="14"/>
                </a:lnTo>
                <a:lnTo>
                  <a:pt x="10" y="7"/>
                </a:lnTo>
                <a:lnTo>
                  <a:pt x="18"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16" name="Line 1104"/>
          <p:cNvSpPr>
            <a:spLocks noChangeShapeType="1"/>
          </p:cNvSpPr>
          <p:nvPr/>
        </p:nvSpPr>
        <p:spPr bwMode="ltGray">
          <a:xfrm flipV="1">
            <a:off x="3862388" y="4991979"/>
            <a:ext cx="41275" cy="1270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17" name="Line 1105"/>
          <p:cNvSpPr>
            <a:spLocks noChangeShapeType="1"/>
          </p:cNvSpPr>
          <p:nvPr/>
        </p:nvSpPr>
        <p:spPr bwMode="ltGray">
          <a:xfrm flipH="1" flipV="1">
            <a:off x="3875088" y="4893554"/>
            <a:ext cx="39687" cy="158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18" name="Freeform 1106"/>
          <p:cNvSpPr>
            <a:spLocks/>
          </p:cNvSpPr>
          <p:nvPr/>
        </p:nvSpPr>
        <p:spPr bwMode="ltGray">
          <a:xfrm>
            <a:off x="3870325" y="4876091"/>
            <a:ext cx="26988" cy="28575"/>
          </a:xfrm>
          <a:custGeom>
            <a:avLst/>
            <a:gdLst/>
            <a:ahLst/>
            <a:cxnLst>
              <a:cxn ang="0">
                <a:pos x="16" y="16"/>
              </a:cxn>
              <a:cxn ang="0">
                <a:pos x="16" y="15"/>
              </a:cxn>
              <a:cxn ang="0">
                <a:pos x="15" y="13"/>
              </a:cxn>
              <a:cxn ang="0">
                <a:pos x="12" y="12"/>
              </a:cxn>
              <a:cxn ang="0">
                <a:pos x="9" y="9"/>
              </a:cxn>
              <a:cxn ang="0">
                <a:pos x="7" y="7"/>
              </a:cxn>
              <a:cxn ang="0">
                <a:pos x="3" y="4"/>
              </a:cxn>
              <a:cxn ang="0">
                <a:pos x="0" y="1"/>
              </a:cxn>
              <a:cxn ang="0">
                <a:pos x="0" y="0"/>
              </a:cxn>
            </a:cxnLst>
            <a:rect l="0" t="0" r="r" b="b"/>
            <a:pathLst>
              <a:path w="17" h="17">
                <a:moveTo>
                  <a:pt x="16" y="16"/>
                </a:moveTo>
                <a:lnTo>
                  <a:pt x="16" y="15"/>
                </a:lnTo>
                <a:lnTo>
                  <a:pt x="15" y="13"/>
                </a:lnTo>
                <a:lnTo>
                  <a:pt x="12" y="12"/>
                </a:lnTo>
                <a:lnTo>
                  <a:pt x="9" y="9"/>
                </a:lnTo>
                <a:lnTo>
                  <a:pt x="7" y="7"/>
                </a:lnTo>
                <a:lnTo>
                  <a:pt x="3" y="4"/>
                </a:lnTo>
                <a:lnTo>
                  <a:pt x="0" y="1"/>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19" name="Line 1107"/>
          <p:cNvSpPr>
            <a:spLocks noChangeShapeType="1"/>
          </p:cNvSpPr>
          <p:nvPr/>
        </p:nvSpPr>
        <p:spPr bwMode="ltGray">
          <a:xfrm>
            <a:off x="3873500" y="4901491"/>
            <a:ext cx="46038"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20" name="Line 1108"/>
          <p:cNvSpPr>
            <a:spLocks noChangeShapeType="1"/>
          </p:cNvSpPr>
          <p:nvPr/>
        </p:nvSpPr>
        <p:spPr bwMode="ltGray">
          <a:xfrm flipH="1">
            <a:off x="3849688" y="4868154"/>
            <a:ext cx="39687" cy="158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21" name="Freeform 1109"/>
          <p:cNvSpPr>
            <a:spLocks/>
          </p:cNvSpPr>
          <p:nvPr/>
        </p:nvSpPr>
        <p:spPr bwMode="ltGray">
          <a:xfrm>
            <a:off x="3825875" y="4857041"/>
            <a:ext cx="46038" cy="28575"/>
          </a:xfrm>
          <a:custGeom>
            <a:avLst/>
            <a:gdLst/>
            <a:ahLst/>
            <a:cxnLst>
              <a:cxn ang="0">
                <a:pos x="28" y="16"/>
              </a:cxn>
              <a:cxn ang="0">
                <a:pos x="25" y="13"/>
              </a:cxn>
              <a:cxn ang="0">
                <a:pos x="23" y="11"/>
              </a:cxn>
              <a:cxn ang="0">
                <a:pos x="19" y="9"/>
              </a:cxn>
              <a:cxn ang="0">
                <a:pos x="15" y="7"/>
              </a:cxn>
              <a:cxn ang="0">
                <a:pos x="12" y="6"/>
              </a:cxn>
              <a:cxn ang="0">
                <a:pos x="7" y="3"/>
              </a:cxn>
              <a:cxn ang="0">
                <a:pos x="3" y="2"/>
              </a:cxn>
              <a:cxn ang="0">
                <a:pos x="0" y="0"/>
              </a:cxn>
            </a:cxnLst>
            <a:rect l="0" t="0" r="r" b="b"/>
            <a:pathLst>
              <a:path w="29" h="17">
                <a:moveTo>
                  <a:pt x="28" y="16"/>
                </a:moveTo>
                <a:lnTo>
                  <a:pt x="25" y="13"/>
                </a:lnTo>
                <a:lnTo>
                  <a:pt x="23" y="11"/>
                </a:lnTo>
                <a:lnTo>
                  <a:pt x="19" y="9"/>
                </a:lnTo>
                <a:lnTo>
                  <a:pt x="15" y="7"/>
                </a:lnTo>
                <a:lnTo>
                  <a:pt x="12" y="6"/>
                </a:lnTo>
                <a:lnTo>
                  <a:pt x="7" y="3"/>
                </a:lnTo>
                <a:lnTo>
                  <a:pt x="3" y="2"/>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22" name="Line 1110"/>
          <p:cNvSpPr>
            <a:spLocks noChangeShapeType="1"/>
          </p:cNvSpPr>
          <p:nvPr/>
        </p:nvSpPr>
        <p:spPr bwMode="ltGray">
          <a:xfrm flipV="1">
            <a:off x="3852863" y="4864979"/>
            <a:ext cx="34925" cy="2222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23" name="Line 1111"/>
          <p:cNvSpPr>
            <a:spLocks noChangeShapeType="1"/>
          </p:cNvSpPr>
          <p:nvPr/>
        </p:nvSpPr>
        <p:spPr bwMode="ltGray">
          <a:xfrm flipH="1">
            <a:off x="3813175" y="4842754"/>
            <a:ext cx="23813" cy="269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24" name="Freeform 1112"/>
          <p:cNvSpPr>
            <a:spLocks/>
          </p:cNvSpPr>
          <p:nvPr/>
        </p:nvSpPr>
        <p:spPr bwMode="ltGray">
          <a:xfrm>
            <a:off x="3732213" y="4834816"/>
            <a:ext cx="95250" cy="28575"/>
          </a:xfrm>
          <a:custGeom>
            <a:avLst/>
            <a:gdLst/>
            <a:ahLst/>
            <a:cxnLst>
              <a:cxn ang="0">
                <a:pos x="59" y="16"/>
              </a:cxn>
              <a:cxn ang="0">
                <a:pos x="51" y="12"/>
              </a:cxn>
              <a:cxn ang="0">
                <a:pos x="44" y="11"/>
              </a:cxn>
              <a:cxn ang="0">
                <a:pos x="37" y="9"/>
              </a:cxn>
              <a:cxn ang="0">
                <a:pos x="28" y="8"/>
              </a:cxn>
              <a:cxn ang="0">
                <a:pos x="21" y="7"/>
              </a:cxn>
              <a:cxn ang="0">
                <a:pos x="14" y="5"/>
              </a:cxn>
              <a:cxn ang="0">
                <a:pos x="7" y="3"/>
              </a:cxn>
              <a:cxn ang="0">
                <a:pos x="0" y="0"/>
              </a:cxn>
            </a:cxnLst>
            <a:rect l="0" t="0" r="r" b="b"/>
            <a:pathLst>
              <a:path w="60" h="17">
                <a:moveTo>
                  <a:pt x="59" y="16"/>
                </a:moveTo>
                <a:lnTo>
                  <a:pt x="51" y="12"/>
                </a:lnTo>
                <a:lnTo>
                  <a:pt x="44" y="11"/>
                </a:lnTo>
                <a:lnTo>
                  <a:pt x="37" y="9"/>
                </a:lnTo>
                <a:lnTo>
                  <a:pt x="28" y="8"/>
                </a:lnTo>
                <a:lnTo>
                  <a:pt x="21" y="7"/>
                </a:lnTo>
                <a:lnTo>
                  <a:pt x="14" y="5"/>
                </a:lnTo>
                <a:lnTo>
                  <a:pt x="7" y="3"/>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25" name="Line 1113"/>
          <p:cNvSpPr>
            <a:spLocks noChangeShapeType="1"/>
          </p:cNvSpPr>
          <p:nvPr/>
        </p:nvSpPr>
        <p:spPr bwMode="ltGray">
          <a:xfrm flipV="1">
            <a:off x="3816350" y="4841166"/>
            <a:ext cx="19050" cy="30163"/>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26" name="Line 1114"/>
          <p:cNvSpPr>
            <a:spLocks noChangeShapeType="1"/>
          </p:cNvSpPr>
          <p:nvPr/>
        </p:nvSpPr>
        <p:spPr bwMode="ltGray">
          <a:xfrm flipH="1">
            <a:off x="3722688" y="4820529"/>
            <a:ext cx="19050" cy="269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27" name="Freeform 1115"/>
          <p:cNvSpPr>
            <a:spLocks/>
          </p:cNvSpPr>
          <p:nvPr/>
        </p:nvSpPr>
        <p:spPr bwMode="ltGray">
          <a:xfrm>
            <a:off x="3652838" y="4777666"/>
            <a:ext cx="80962" cy="58738"/>
          </a:xfrm>
          <a:custGeom>
            <a:avLst/>
            <a:gdLst/>
            <a:ahLst/>
            <a:cxnLst>
              <a:cxn ang="0">
                <a:pos x="50" y="34"/>
              </a:cxn>
              <a:cxn ang="0">
                <a:pos x="42" y="31"/>
              </a:cxn>
              <a:cxn ang="0">
                <a:pos x="34" y="27"/>
              </a:cxn>
              <a:cxn ang="0">
                <a:pos x="27" y="24"/>
              </a:cxn>
              <a:cxn ang="0">
                <a:pos x="21" y="19"/>
              </a:cxn>
              <a:cxn ang="0">
                <a:pos x="15" y="14"/>
              </a:cxn>
              <a:cxn ang="0">
                <a:pos x="10" y="9"/>
              </a:cxn>
              <a:cxn ang="0">
                <a:pos x="4" y="5"/>
              </a:cxn>
              <a:cxn ang="0">
                <a:pos x="0" y="0"/>
              </a:cxn>
            </a:cxnLst>
            <a:rect l="0" t="0" r="r" b="b"/>
            <a:pathLst>
              <a:path w="51" h="35">
                <a:moveTo>
                  <a:pt x="50" y="34"/>
                </a:moveTo>
                <a:lnTo>
                  <a:pt x="42" y="31"/>
                </a:lnTo>
                <a:lnTo>
                  <a:pt x="34" y="27"/>
                </a:lnTo>
                <a:lnTo>
                  <a:pt x="27" y="24"/>
                </a:lnTo>
                <a:lnTo>
                  <a:pt x="21" y="19"/>
                </a:lnTo>
                <a:lnTo>
                  <a:pt x="15" y="14"/>
                </a:lnTo>
                <a:lnTo>
                  <a:pt x="10" y="9"/>
                </a:lnTo>
                <a:lnTo>
                  <a:pt x="4" y="5"/>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28" name="Line 1116"/>
          <p:cNvSpPr>
            <a:spLocks noChangeShapeType="1"/>
          </p:cNvSpPr>
          <p:nvPr/>
        </p:nvSpPr>
        <p:spPr bwMode="ltGray">
          <a:xfrm flipV="1">
            <a:off x="3719513" y="4820529"/>
            <a:ext cx="22225" cy="269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29" name="Line 1117"/>
          <p:cNvSpPr>
            <a:spLocks noChangeShapeType="1"/>
          </p:cNvSpPr>
          <p:nvPr/>
        </p:nvSpPr>
        <p:spPr bwMode="ltGray">
          <a:xfrm flipH="1">
            <a:off x="3635375" y="4771316"/>
            <a:ext cx="36513" cy="142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30" name="Freeform 1118"/>
          <p:cNvSpPr>
            <a:spLocks/>
          </p:cNvSpPr>
          <p:nvPr/>
        </p:nvSpPr>
        <p:spPr bwMode="ltGray">
          <a:xfrm>
            <a:off x="3617913" y="4688766"/>
            <a:ext cx="34925" cy="90488"/>
          </a:xfrm>
          <a:custGeom>
            <a:avLst/>
            <a:gdLst/>
            <a:ahLst/>
            <a:cxnLst>
              <a:cxn ang="0">
                <a:pos x="21" y="53"/>
              </a:cxn>
              <a:cxn ang="0">
                <a:pos x="14" y="46"/>
              </a:cxn>
              <a:cxn ang="0">
                <a:pos x="10" y="40"/>
              </a:cxn>
              <a:cxn ang="0">
                <a:pos x="7" y="33"/>
              </a:cxn>
              <a:cxn ang="0">
                <a:pos x="4" y="27"/>
              </a:cxn>
              <a:cxn ang="0">
                <a:pos x="2" y="20"/>
              </a:cxn>
              <a:cxn ang="0">
                <a:pos x="0" y="14"/>
              </a:cxn>
              <a:cxn ang="0">
                <a:pos x="0" y="7"/>
              </a:cxn>
              <a:cxn ang="0">
                <a:pos x="0" y="0"/>
              </a:cxn>
            </a:cxnLst>
            <a:rect l="0" t="0" r="r" b="b"/>
            <a:pathLst>
              <a:path w="22" h="54">
                <a:moveTo>
                  <a:pt x="21" y="53"/>
                </a:moveTo>
                <a:lnTo>
                  <a:pt x="14" y="46"/>
                </a:lnTo>
                <a:lnTo>
                  <a:pt x="10" y="40"/>
                </a:lnTo>
                <a:lnTo>
                  <a:pt x="7" y="33"/>
                </a:lnTo>
                <a:lnTo>
                  <a:pt x="4" y="27"/>
                </a:lnTo>
                <a:lnTo>
                  <a:pt x="2" y="20"/>
                </a:lnTo>
                <a:lnTo>
                  <a:pt x="0" y="14"/>
                </a:lnTo>
                <a:lnTo>
                  <a:pt x="0" y="7"/>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31" name="Line 1119"/>
          <p:cNvSpPr>
            <a:spLocks noChangeShapeType="1"/>
          </p:cNvSpPr>
          <p:nvPr/>
        </p:nvSpPr>
        <p:spPr bwMode="ltGray">
          <a:xfrm flipV="1">
            <a:off x="3632200" y="4771316"/>
            <a:ext cx="39688" cy="142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32" name="Line 1120"/>
          <p:cNvSpPr>
            <a:spLocks noChangeShapeType="1"/>
          </p:cNvSpPr>
          <p:nvPr/>
        </p:nvSpPr>
        <p:spPr bwMode="ltGray">
          <a:xfrm flipH="1">
            <a:off x="3597275" y="4687179"/>
            <a:ext cx="46038"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33" name="Freeform 1121"/>
          <p:cNvSpPr>
            <a:spLocks/>
          </p:cNvSpPr>
          <p:nvPr/>
        </p:nvSpPr>
        <p:spPr bwMode="ltGray">
          <a:xfrm>
            <a:off x="3584575" y="4663366"/>
            <a:ext cx="36513" cy="28575"/>
          </a:xfrm>
          <a:custGeom>
            <a:avLst/>
            <a:gdLst/>
            <a:ahLst/>
            <a:cxnLst>
              <a:cxn ang="0">
                <a:pos x="22" y="16"/>
              </a:cxn>
              <a:cxn ang="0">
                <a:pos x="21" y="13"/>
              </a:cxn>
              <a:cxn ang="0">
                <a:pos x="19" y="11"/>
              </a:cxn>
              <a:cxn ang="0">
                <a:pos x="17" y="9"/>
              </a:cxn>
              <a:cxn ang="0">
                <a:pos x="14" y="6"/>
              </a:cxn>
              <a:cxn ang="0">
                <a:pos x="11" y="4"/>
              </a:cxn>
              <a:cxn ang="0">
                <a:pos x="7" y="3"/>
              </a:cxn>
              <a:cxn ang="0">
                <a:pos x="3" y="0"/>
              </a:cxn>
              <a:cxn ang="0">
                <a:pos x="0" y="0"/>
              </a:cxn>
            </a:cxnLst>
            <a:rect l="0" t="0" r="r" b="b"/>
            <a:pathLst>
              <a:path w="23" h="17">
                <a:moveTo>
                  <a:pt x="22" y="16"/>
                </a:moveTo>
                <a:lnTo>
                  <a:pt x="21" y="13"/>
                </a:lnTo>
                <a:lnTo>
                  <a:pt x="19" y="11"/>
                </a:lnTo>
                <a:lnTo>
                  <a:pt x="17" y="9"/>
                </a:lnTo>
                <a:lnTo>
                  <a:pt x="14" y="6"/>
                </a:lnTo>
                <a:lnTo>
                  <a:pt x="11" y="4"/>
                </a:lnTo>
                <a:lnTo>
                  <a:pt x="7" y="3"/>
                </a:lnTo>
                <a:lnTo>
                  <a:pt x="3" y="0"/>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34" name="Line 1122"/>
          <p:cNvSpPr>
            <a:spLocks noChangeShapeType="1"/>
          </p:cNvSpPr>
          <p:nvPr/>
        </p:nvSpPr>
        <p:spPr bwMode="ltGray">
          <a:xfrm flipV="1">
            <a:off x="3597275" y="4685591"/>
            <a:ext cx="44450" cy="4763"/>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35" name="Line 1123"/>
          <p:cNvSpPr>
            <a:spLocks noChangeShapeType="1"/>
          </p:cNvSpPr>
          <p:nvPr/>
        </p:nvSpPr>
        <p:spPr bwMode="ltGray">
          <a:xfrm flipH="1">
            <a:off x="3571875" y="4649079"/>
            <a:ext cx="26988" cy="2540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36" name="Freeform 1124"/>
          <p:cNvSpPr>
            <a:spLocks/>
          </p:cNvSpPr>
          <p:nvPr/>
        </p:nvSpPr>
        <p:spPr bwMode="ltGray">
          <a:xfrm>
            <a:off x="3559175" y="4634791"/>
            <a:ext cx="26988" cy="30163"/>
          </a:xfrm>
          <a:custGeom>
            <a:avLst/>
            <a:gdLst/>
            <a:ahLst/>
            <a:cxnLst>
              <a:cxn ang="0">
                <a:pos x="16" y="17"/>
              </a:cxn>
              <a:cxn ang="0">
                <a:pos x="13" y="16"/>
              </a:cxn>
              <a:cxn ang="0">
                <a:pos x="11" y="13"/>
              </a:cxn>
              <a:cxn ang="0">
                <a:pos x="9" y="12"/>
              </a:cxn>
              <a:cxn ang="0">
                <a:pos x="7" y="9"/>
              </a:cxn>
              <a:cxn ang="0">
                <a:pos x="6" y="7"/>
              </a:cxn>
              <a:cxn ang="0">
                <a:pos x="4" y="4"/>
              </a:cxn>
              <a:cxn ang="0">
                <a:pos x="2" y="1"/>
              </a:cxn>
              <a:cxn ang="0">
                <a:pos x="0" y="0"/>
              </a:cxn>
            </a:cxnLst>
            <a:rect l="0" t="0" r="r" b="b"/>
            <a:pathLst>
              <a:path w="17" h="18">
                <a:moveTo>
                  <a:pt x="16" y="17"/>
                </a:moveTo>
                <a:lnTo>
                  <a:pt x="13" y="16"/>
                </a:lnTo>
                <a:lnTo>
                  <a:pt x="11" y="13"/>
                </a:lnTo>
                <a:lnTo>
                  <a:pt x="9" y="12"/>
                </a:lnTo>
                <a:lnTo>
                  <a:pt x="7" y="9"/>
                </a:lnTo>
                <a:lnTo>
                  <a:pt x="6" y="7"/>
                </a:lnTo>
                <a:lnTo>
                  <a:pt x="4" y="4"/>
                </a:lnTo>
                <a:lnTo>
                  <a:pt x="2" y="1"/>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37" name="Line 1125"/>
          <p:cNvSpPr>
            <a:spLocks noChangeShapeType="1"/>
          </p:cNvSpPr>
          <p:nvPr/>
        </p:nvSpPr>
        <p:spPr bwMode="ltGray">
          <a:xfrm flipV="1">
            <a:off x="3571875" y="4649079"/>
            <a:ext cx="26988" cy="2540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38" name="Line 1126"/>
          <p:cNvSpPr>
            <a:spLocks noChangeShapeType="1"/>
          </p:cNvSpPr>
          <p:nvPr/>
        </p:nvSpPr>
        <p:spPr bwMode="ltGray">
          <a:xfrm flipH="1">
            <a:off x="3541713" y="4626854"/>
            <a:ext cx="38100" cy="17462"/>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39" name="Freeform 1127"/>
          <p:cNvSpPr>
            <a:spLocks/>
          </p:cNvSpPr>
          <p:nvPr/>
        </p:nvSpPr>
        <p:spPr bwMode="ltGray">
          <a:xfrm>
            <a:off x="3460750" y="4552241"/>
            <a:ext cx="101600" cy="84138"/>
          </a:xfrm>
          <a:custGeom>
            <a:avLst/>
            <a:gdLst/>
            <a:ahLst/>
            <a:cxnLst>
              <a:cxn ang="0">
                <a:pos x="63" y="49"/>
              </a:cxn>
              <a:cxn ang="0">
                <a:pos x="54" y="42"/>
              </a:cxn>
              <a:cxn ang="0">
                <a:pos x="44" y="37"/>
              </a:cxn>
              <a:cxn ang="0">
                <a:pos x="37" y="31"/>
              </a:cxn>
              <a:cxn ang="0">
                <a:pos x="29" y="26"/>
              </a:cxn>
              <a:cxn ang="0">
                <a:pos x="21" y="20"/>
              </a:cxn>
              <a:cxn ang="0">
                <a:pos x="14" y="13"/>
              </a:cxn>
              <a:cxn ang="0">
                <a:pos x="7" y="7"/>
              </a:cxn>
              <a:cxn ang="0">
                <a:pos x="0" y="0"/>
              </a:cxn>
            </a:cxnLst>
            <a:rect l="0" t="0" r="r" b="b"/>
            <a:pathLst>
              <a:path w="64" h="50">
                <a:moveTo>
                  <a:pt x="63" y="49"/>
                </a:moveTo>
                <a:lnTo>
                  <a:pt x="54" y="42"/>
                </a:lnTo>
                <a:lnTo>
                  <a:pt x="44" y="37"/>
                </a:lnTo>
                <a:lnTo>
                  <a:pt x="37" y="31"/>
                </a:lnTo>
                <a:lnTo>
                  <a:pt x="29" y="26"/>
                </a:lnTo>
                <a:lnTo>
                  <a:pt x="21" y="20"/>
                </a:lnTo>
                <a:lnTo>
                  <a:pt x="14" y="13"/>
                </a:lnTo>
                <a:lnTo>
                  <a:pt x="7" y="7"/>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40" name="Line 1128"/>
          <p:cNvSpPr>
            <a:spLocks noChangeShapeType="1"/>
          </p:cNvSpPr>
          <p:nvPr/>
        </p:nvSpPr>
        <p:spPr bwMode="ltGray">
          <a:xfrm flipV="1">
            <a:off x="3543300" y="4625266"/>
            <a:ext cx="33338" cy="2063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41" name="Line 1129"/>
          <p:cNvSpPr>
            <a:spLocks noChangeShapeType="1"/>
          </p:cNvSpPr>
          <p:nvPr/>
        </p:nvSpPr>
        <p:spPr bwMode="ltGray">
          <a:xfrm flipH="1">
            <a:off x="3438525" y="4544304"/>
            <a:ext cx="39688" cy="158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42" name="Freeform 1130"/>
          <p:cNvSpPr>
            <a:spLocks/>
          </p:cNvSpPr>
          <p:nvPr/>
        </p:nvSpPr>
        <p:spPr bwMode="ltGray">
          <a:xfrm>
            <a:off x="3362325" y="4430004"/>
            <a:ext cx="100013" cy="123825"/>
          </a:xfrm>
          <a:custGeom>
            <a:avLst/>
            <a:gdLst/>
            <a:ahLst/>
            <a:cxnLst>
              <a:cxn ang="0">
                <a:pos x="62" y="72"/>
              </a:cxn>
              <a:cxn ang="0">
                <a:pos x="53" y="63"/>
              </a:cxn>
              <a:cxn ang="0">
                <a:pos x="44" y="53"/>
              </a:cxn>
              <a:cxn ang="0">
                <a:pos x="36" y="44"/>
              </a:cxn>
              <a:cxn ang="0">
                <a:pos x="29" y="36"/>
              </a:cxn>
              <a:cxn ang="0">
                <a:pos x="20" y="27"/>
              </a:cxn>
              <a:cxn ang="0">
                <a:pos x="13" y="18"/>
              </a:cxn>
              <a:cxn ang="0">
                <a:pos x="7" y="9"/>
              </a:cxn>
              <a:cxn ang="0">
                <a:pos x="0" y="0"/>
              </a:cxn>
            </a:cxnLst>
            <a:rect l="0" t="0" r="r" b="b"/>
            <a:pathLst>
              <a:path w="63" h="73">
                <a:moveTo>
                  <a:pt x="62" y="72"/>
                </a:moveTo>
                <a:lnTo>
                  <a:pt x="53" y="63"/>
                </a:lnTo>
                <a:lnTo>
                  <a:pt x="44" y="53"/>
                </a:lnTo>
                <a:lnTo>
                  <a:pt x="36" y="44"/>
                </a:lnTo>
                <a:lnTo>
                  <a:pt x="29" y="36"/>
                </a:lnTo>
                <a:lnTo>
                  <a:pt x="20" y="27"/>
                </a:lnTo>
                <a:lnTo>
                  <a:pt x="13" y="18"/>
                </a:lnTo>
                <a:lnTo>
                  <a:pt x="7" y="9"/>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43" name="Line 1131"/>
          <p:cNvSpPr>
            <a:spLocks noChangeShapeType="1"/>
          </p:cNvSpPr>
          <p:nvPr/>
        </p:nvSpPr>
        <p:spPr bwMode="ltGray">
          <a:xfrm flipV="1">
            <a:off x="3438525" y="4544304"/>
            <a:ext cx="39688" cy="158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44" name="Line 1132"/>
          <p:cNvSpPr>
            <a:spLocks noChangeShapeType="1"/>
          </p:cNvSpPr>
          <p:nvPr/>
        </p:nvSpPr>
        <p:spPr bwMode="ltGray">
          <a:xfrm flipH="1">
            <a:off x="3340100" y="4423654"/>
            <a:ext cx="44450" cy="1270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45" name="Freeform 1133"/>
          <p:cNvSpPr>
            <a:spLocks/>
          </p:cNvSpPr>
          <p:nvPr/>
        </p:nvSpPr>
        <p:spPr bwMode="ltGray">
          <a:xfrm>
            <a:off x="3305175" y="4323641"/>
            <a:ext cx="58738" cy="107950"/>
          </a:xfrm>
          <a:custGeom>
            <a:avLst/>
            <a:gdLst/>
            <a:ahLst/>
            <a:cxnLst>
              <a:cxn ang="0">
                <a:pos x="36" y="64"/>
              </a:cxn>
              <a:cxn ang="0">
                <a:pos x="32" y="56"/>
              </a:cxn>
              <a:cxn ang="0">
                <a:pos x="27" y="48"/>
              </a:cxn>
              <a:cxn ang="0">
                <a:pos x="22" y="40"/>
              </a:cxn>
              <a:cxn ang="0">
                <a:pos x="18" y="32"/>
              </a:cxn>
              <a:cxn ang="0">
                <a:pos x="13" y="24"/>
              </a:cxn>
              <a:cxn ang="0">
                <a:pos x="10" y="17"/>
              </a:cxn>
              <a:cxn ang="0">
                <a:pos x="4" y="8"/>
              </a:cxn>
              <a:cxn ang="0">
                <a:pos x="0" y="0"/>
              </a:cxn>
            </a:cxnLst>
            <a:rect l="0" t="0" r="r" b="b"/>
            <a:pathLst>
              <a:path w="37" h="65">
                <a:moveTo>
                  <a:pt x="36" y="64"/>
                </a:moveTo>
                <a:lnTo>
                  <a:pt x="32" y="56"/>
                </a:lnTo>
                <a:lnTo>
                  <a:pt x="27" y="48"/>
                </a:lnTo>
                <a:lnTo>
                  <a:pt x="22" y="40"/>
                </a:lnTo>
                <a:lnTo>
                  <a:pt x="18" y="32"/>
                </a:lnTo>
                <a:lnTo>
                  <a:pt x="13" y="24"/>
                </a:lnTo>
                <a:lnTo>
                  <a:pt x="10" y="17"/>
                </a:lnTo>
                <a:lnTo>
                  <a:pt x="4" y="8"/>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46" name="Line 1134"/>
          <p:cNvSpPr>
            <a:spLocks noChangeShapeType="1"/>
          </p:cNvSpPr>
          <p:nvPr/>
        </p:nvSpPr>
        <p:spPr bwMode="ltGray">
          <a:xfrm flipV="1">
            <a:off x="3340100" y="4423654"/>
            <a:ext cx="44450" cy="952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47" name="Line 1135"/>
          <p:cNvSpPr>
            <a:spLocks noChangeShapeType="1"/>
          </p:cNvSpPr>
          <p:nvPr/>
        </p:nvSpPr>
        <p:spPr bwMode="ltGray">
          <a:xfrm flipH="1">
            <a:off x="3282950" y="4318879"/>
            <a:ext cx="44450" cy="11112"/>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48" name="Freeform 1136"/>
          <p:cNvSpPr>
            <a:spLocks/>
          </p:cNvSpPr>
          <p:nvPr/>
        </p:nvSpPr>
        <p:spPr bwMode="ltGray">
          <a:xfrm>
            <a:off x="3294063" y="4252204"/>
            <a:ext cx="26987" cy="73025"/>
          </a:xfrm>
          <a:custGeom>
            <a:avLst/>
            <a:gdLst/>
            <a:ahLst/>
            <a:cxnLst>
              <a:cxn ang="0">
                <a:pos x="16" y="42"/>
              </a:cxn>
              <a:cxn ang="0">
                <a:pos x="9" y="37"/>
              </a:cxn>
              <a:cxn ang="0">
                <a:pos x="2" y="33"/>
              </a:cxn>
              <a:cxn ang="0">
                <a:pos x="2" y="27"/>
              </a:cxn>
              <a:cxn ang="0">
                <a:pos x="0" y="21"/>
              </a:cxn>
              <a:cxn ang="0">
                <a:pos x="0" y="16"/>
              </a:cxn>
              <a:cxn ang="0">
                <a:pos x="2" y="11"/>
              </a:cxn>
              <a:cxn ang="0">
                <a:pos x="2" y="5"/>
              </a:cxn>
              <a:cxn ang="0">
                <a:pos x="2" y="0"/>
              </a:cxn>
            </a:cxnLst>
            <a:rect l="0" t="0" r="r" b="b"/>
            <a:pathLst>
              <a:path w="17" h="43">
                <a:moveTo>
                  <a:pt x="16" y="42"/>
                </a:moveTo>
                <a:lnTo>
                  <a:pt x="9" y="37"/>
                </a:lnTo>
                <a:lnTo>
                  <a:pt x="2" y="33"/>
                </a:lnTo>
                <a:lnTo>
                  <a:pt x="2" y="27"/>
                </a:lnTo>
                <a:lnTo>
                  <a:pt x="0" y="21"/>
                </a:lnTo>
                <a:lnTo>
                  <a:pt x="0" y="16"/>
                </a:lnTo>
                <a:lnTo>
                  <a:pt x="2" y="11"/>
                </a:lnTo>
                <a:lnTo>
                  <a:pt x="2" y="5"/>
                </a:lnTo>
                <a:lnTo>
                  <a:pt x="2"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49" name="Line 1137"/>
          <p:cNvSpPr>
            <a:spLocks noChangeShapeType="1"/>
          </p:cNvSpPr>
          <p:nvPr/>
        </p:nvSpPr>
        <p:spPr bwMode="ltGray">
          <a:xfrm flipV="1">
            <a:off x="3282950" y="4318879"/>
            <a:ext cx="44450" cy="11112"/>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50" name="Line 1138"/>
          <p:cNvSpPr>
            <a:spLocks noChangeShapeType="1"/>
          </p:cNvSpPr>
          <p:nvPr/>
        </p:nvSpPr>
        <p:spPr bwMode="ltGray">
          <a:xfrm flipH="1" flipV="1">
            <a:off x="3275013" y="4250616"/>
            <a:ext cx="46037"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51" name="Freeform 1139"/>
          <p:cNvSpPr>
            <a:spLocks/>
          </p:cNvSpPr>
          <p:nvPr/>
        </p:nvSpPr>
        <p:spPr bwMode="ltGray">
          <a:xfrm>
            <a:off x="3146425" y="4123616"/>
            <a:ext cx="152400" cy="130175"/>
          </a:xfrm>
          <a:custGeom>
            <a:avLst/>
            <a:gdLst/>
            <a:ahLst/>
            <a:cxnLst>
              <a:cxn ang="0">
                <a:pos x="95" y="76"/>
              </a:cxn>
              <a:cxn ang="0">
                <a:pos x="80" y="68"/>
              </a:cxn>
              <a:cxn ang="0">
                <a:pos x="65" y="60"/>
              </a:cxn>
              <a:cxn ang="0">
                <a:pos x="53" y="51"/>
              </a:cxn>
              <a:cxn ang="0">
                <a:pos x="40" y="42"/>
              </a:cxn>
              <a:cxn ang="0">
                <a:pos x="29" y="33"/>
              </a:cxn>
              <a:cxn ang="0">
                <a:pos x="18" y="22"/>
              </a:cxn>
              <a:cxn ang="0">
                <a:pos x="10" y="11"/>
              </a:cxn>
              <a:cxn ang="0">
                <a:pos x="0" y="0"/>
              </a:cxn>
            </a:cxnLst>
            <a:rect l="0" t="0" r="r" b="b"/>
            <a:pathLst>
              <a:path w="96" h="77">
                <a:moveTo>
                  <a:pt x="95" y="76"/>
                </a:moveTo>
                <a:lnTo>
                  <a:pt x="80" y="68"/>
                </a:lnTo>
                <a:lnTo>
                  <a:pt x="65" y="60"/>
                </a:lnTo>
                <a:lnTo>
                  <a:pt x="53" y="51"/>
                </a:lnTo>
                <a:lnTo>
                  <a:pt x="40" y="42"/>
                </a:lnTo>
                <a:lnTo>
                  <a:pt x="29" y="33"/>
                </a:lnTo>
                <a:lnTo>
                  <a:pt x="18" y="22"/>
                </a:lnTo>
                <a:lnTo>
                  <a:pt x="10" y="11"/>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52" name="Line 1140"/>
          <p:cNvSpPr>
            <a:spLocks noChangeShapeType="1"/>
          </p:cNvSpPr>
          <p:nvPr/>
        </p:nvSpPr>
        <p:spPr bwMode="ltGray">
          <a:xfrm flipV="1">
            <a:off x="3281363" y="4241091"/>
            <a:ext cx="26987" cy="2222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53" name="Line 1141"/>
          <p:cNvSpPr>
            <a:spLocks noChangeShapeType="1"/>
          </p:cNvSpPr>
          <p:nvPr/>
        </p:nvSpPr>
        <p:spPr bwMode="ltGray">
          <a:xfrm flipH="1">
            <a:off x="3127375" y="4117266"/>
            <a:ext cx="42863" cy="142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54" name="Freeform 1142"/>
          <p:cNvSpPr>
            <a:spLocks/>
          </p:cNvSpPr>
          <p:nvPr/>
        </p:nvSpPr>
        <p:spPr bwMode="ltGray">
          <a:xfrm>
            <a:off x="3086100" y="4080754"/>
            <a:ext cx="63500" cy="44450"/>
          </a:xfrm>
          <a:custGeom>
            <a:avLst/>
            <a:gdLst/>
            <a:ahLst/>
            <a:cxnLst>
              <a:cxn ang="0">
                <a:pos x="39" y="26"/>
              </a:cxn>
              <a:cxn ang="0">
                <a:pos x="34" y="21"/>
              </a:cxn>
              <a:cxn ang="0">
                <a:pos x="30" y="18"/>
              </a:cxn>
              <a:cxn ang="0">
                <a:pos x="24" y="15"/>
              </a:cxn>
              <a:cxn ang="0">
                <a:pos x="19" y="13"/>
              </a:cxn>
              <a:cxn ang="0">
                <a:pos x="13" y="10"/>
              </a:cxn>
              <a:cxn ang="0">
                <a:pos x="8" y="7"/>
              </a:cxn>
              <a:cxn ang="0">
                <a:pos x="3" y="4"/>
              </a:cxn>
              <a:cxn ang="0">
                <a:pos x="0" y="0"/>
              </a:cxn>
            </a:cxnLst>
            <a:rect l="0" t="0" r="r" b="b"/>
            <a:pathLst>
              <a:path w="40" h="27">
                <a:moveTo>
                  <a:pt x="39" y="26"/>
                </a:moveTo>
                <a:lnTo>
                  <a:pt x="34" y="21"/>
                </a:lnTo>
                <a:lnTo>
                  <a:pt x="30" y="18"/>
                </a:lnTo>
                <a:lnTo>
                  <a:pt x="24" y="15"/>
                </a:lnTo>
                <a:lnTo>
                  <a:pt x="19" y="13"/>
                </a:lnTo>
                <a:lnTo>
                  <a:pt x="13" y="10"/>
                </a:lnTo>
                <a:lnTo>
                  <a:pt x="8" y="7"/>
                </a:lnTo>
                <a:lnTo>
                  <a:pt x="3" y="4"/>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55" name="Line 1143"/>
          <p:cNvSpPr>
            <a:spLocks noChangeShapeType="1"/>
          </p:cNvSpPr>
          <p:nvPr/>
        </p:nvSpPr>
        <p:spPr bwMode="ltGray">
          <a:xfrm flipV="1">
            <a:off x="3128963" y="4117266"/>
            <a:ext cx="38100" cy="158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56" name="Line 1144"/>
          <p:cNvSpPr>
            <a:spLocks noChangeShapeType="1"/>
          </p:cNvSpPr>
          <p:nvPr/>
        </p:nvSpPr>
        <p:spPr bwMode="ltGray">
          <a:xfrm flipH="1">
            <a:off x="3065463" y="4071229"/>
            <a:ext cx="39687" cy="158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57" name="Line 1145"/>
          <p:cNvSpPr>
            <a:spLocks noChangeShapeType="1"/>
          </p:cNvSpPr>
          <p:nvPr/>
        </p:nvSpPr>
        <p:spPr bwMode="ltGray">
          <a:xfrm flipH="1" flipV="1">
            <a:off x="3060700" y="4058529"/>
            <a:ext cx="25400" cy="22225"/>
          </a:xfrm>
          <a:prstGeom prst="line">
            <a:avLst/>
          </a:prstGeom>
          <a:noFill/>
          <a:ln w="508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58" name="Line 1146"/>
          <p:cNvSpPr>
            <a:spLocks noChangeShapeType="1"/>
          </p:cNvSpPr>
          <p:nvPr/>
        </p:nvSpPr>
        <p:spPr bwMode="ltGray">
          <a:xfrm flipV="1">
            <a:off x="3065463" y="4069641"/>
            <a:ext cx="36512" cy="1905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59" name="Line 1147"/>
          <p:cNvSpPr>
            <a:spLocks noChangeShapeType="1"/>
          </p:cNvSpPr>
          <p:nvPr/>
        </p:nvSpPr>
        <p:spPr bwMode="ltGray">
          <a:xfrm flipH="1">
            <a:off x="3041650" y="4050591"/>
            <a:ext cx="34925" cy="1905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60" name="Freeform 1148"/>
          <p:cNvSpPr>
            <a:spLocks/>
          </p:cNvSpPr>
          <p:nvPr/>
        </p:nvSpPr>
        <p:spPr bwMode="ltGray">
          <a:xfrm>
            <a:off x="2886075" y="3966454"/>
            <a:ext cx="176213" cy="93662"/>
          </a:xfrm>
          <a:custGeom>
            <a:avLst/>
            <a:gdLst/>
            <a:ahLst/>
            <a:cxnLst>
              <a:cxn ang="0">
                <a:pos x="110" y="55"/>
              </a:cxn>
              <a:cxn ang="0">
                <a:pos x="90" y="54"/>
              </a:cxn>
              <a:cxn ang="0">
                <a:pos x="73" y="51"/>
              </a:cxn>
              <a:cxn ang="0">
                <a:pos x="58" y="45"/>
              </a:cxn>
              <a:cxn ang="0">
                <a:pos x="44" y="38"/>
              </a:cxn>
              <a:cxn ang="0">
                <a:pos x="30" y="29"/>
              </a:cxn>
              <a:cxn ang="0">
                <a:pos x="19" y="19"/>
              </a:cxn>
              <a:cxn ang="0">
                <a:pos x="10" y="9"/>
              </a:cxn>
              <a:cxn ang="0">
                <a:pos x="0" y="0"/>
              </a:cxn>
            </a:cxnLst>
            <a:rect l="0" t="0" r="r" b="b"/>
            <a:pathLst>
              <a:path w="111" h="56">
                <a:moveTo>
                  <a:pt x="110" y="55"/>
                </a:moveTo>
                <a:lnTo>
                  <a:pt x="90" y="54"/>
                </a:lnTo>
                <a:lnTo>
                  <a:pt x="73" y="51"/>
                </a:lnTo>
                <a:lnTo>
                  <a:pt x="58" y="45"/>
                </a:lnTo>
                <a:lnTo>
                  <a:pt x="44" y="38"/>
                </a:lnTo>
                <a:lnTo>
                  <a:pt x="30" y="29"/>
                </a:lnTo>
                <a:lnTo>
                  <a:pt x="19" y="19"/>
                </a:lnTo>
                <a:lnTo>
                  <a:pt x="10" y="9"/>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61" name="Line 1149"/>
          <p:cNvSpPr>
            <a:spLocks noChangeShapeType="1"/>
          </p:cNvSpPr>
          <p:nvPr/>
        </p:nvSpPr>
        <p:spPr bwMode="ltGray">
          <a:xfrm flipV="1">
            <a:off x="3060700" y="4045829"/>
            <a:ext cx="1588" cy="30162"/>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62" name="Line 1150"/>
          <p:cNvSpPr>
            <a:spLocks noChangeShapeType="1"/>
          </p:cNvSpPr>
          <p:nvPr/>
        </p:nvSpPr>
        <p:spPr bwMode="ltGray">
          <a:xfrm flipH="1">
            <a:off x="2868613" y="3958516"/>
            <a:ext cx="38100" cy="17463"/>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63" name="Freeform 1151"/>
          <p:cNvSpPr>
            <a:spLocks/>
          </p:cNvSpPr>
          <p:nvPr/>
        </p:nvSpPr>
        <p:spPr bwMode="ltGray">
          <a:xfrm>
            <a:off x="2822575" y="3893429"/>
            <a:ext cx="63500" cy="74612"/>
          </a:xfrm>
          <a:custGeom>
            <a:avLst/>
            <a:gdLst/>
            <a:ahLst/>
            <a:cxnLst>
              <a:cxn ang="0">
                <a:pos x="39" y="43"/>
              </a:cxn>
              <a:cxn ang="0">
                <a:pos x="32" y="38"/>
              </a:cxn>
              <a:cxn ang="0">
                <a:pos x="29" y="32"/>
              </a:cxn>
              <a:cxn ang="0">
                <a:pos x="24" y="26"/>
              </a:cxn>
              <a:cxn ang="0">
                <a:pos x="20" y="21"/>
              </a:cxn>
              <a:cxn ang="0">
                <a:pos x="15" y="16"/>
              </a:cxn>
              <a:cxn ang="0">
                <a:pos x="10" y="10"/>
              </a:cxn>
              <a:cxn ang="0">
                <a:pos x="6" y="5"/>
              </a:cxn>
              <a:cxn ang="0">
                <a:pos x="0" y="0"/>
              </a:cxn>
            </a:cxnLst>
            <a:rect l="0" t="0" r="r" b="b"/>
            <a:pathLst>
              <a:path w="40" h="44">
                <a:moveTo>
                  <a:pt x="39" y="43"/>
                </a:moveTo>
                <a:lnTo>
                  <a:pt x="32" y="38"/>
                </a:lnTo>
                <a:lnTo>
                  <a:pt x="29" y="32"/>
                </a:lnTo>
                <a:lnTo>
                  <a:pt x="24" y="26"/>
                </a:lnTo>
                <a:lnTo>
                  <a:pt x="20" y="21"/>
                </a:lnTo>
                <a:lnTo>
                  <a:pt x="15" y="16"/>
                </a:lnTo>
                <a:lnTo>
                  <a:pt x="10" y="10"/>
                </a:lnTo>
                <a:lnTo>
                  <a:pt x="6" y="5"/>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64" name="Line 1152"/>
          <p:cNvSpPr>
            <a:spLocks noChangeShapeType="1"/>
          </p:cNvSpPr>
          <p:nvPr/>
        </p:nvSpPr>
        <p:spPr bwMode="ltGray">
          <a:xfrm flipV="1">
            <a:off x="2868613" y="3958516"/>
            <a:ext cx="38100" cy="17463"/>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65" name="Line 1153"/>
          <p:cNvSpPr>
            <a:spLocks noChangeShapeType="1"/>
          </p:cNvSpPr>
          <p:nvPr/>
        </p:nvSpPr>
        <p:spPr bwMode="ltGray">
          <a:xfrm flipH="1">
            <a:off x="2803525" y="3883904"/>
            <a:ext cx="36513" cy="142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66" name="Freeform 1154"/>
          <p:cNvSpPr>
            <a:spLocks/>
          </p:cNvSpPr>
          <p:nvPr/>
        </p:nvSpPr>
        <p:spPr bwMode="ltGray">
          <a:xfrm>
            <a:off x="2566988" y="3707691"/>
            <a:ext cx="258762" cy="187325"/>
          </a:xfrm>
          <a:custGeom>
            <a:avLst/>
            <a:gdLst/>
            <a:ahLst/>
            <a:cxnLst>
              <a:cxn ang="0">
                <a:pos x="162" y="110"/>
              </a:cxn>
              <a:cxn ang="0">
                <a:pos x="143" y="94"/>
              </a:cxn>
              <a:cxn ang="0">
                <a:pos x="124" y="80"/>
              </a:cxn>
              <a:cxn ang="0">
                <a:pos x="104" y="66"/>
              </a:cxn>
              <a:cxn ang="0">
                <a:pos x="83" y="52"/>
              </a:cxn>
              <a:cxn ang="0">
                <a:pos x="62" y="40"/>
              </a:cxn>
              <a:cxn ang="0">
                <a:pos x="41" y="27"/>
              </a:cxn>
              <a:cxn ang="0">
                <a:pos x="21" y="14"/>
              </a:cxn>
              <a:cxn ang="0">
                <a:pos x="0" y="0"/>
              </a:cxn>
            </a:cxnLst>
            <a:rect l="0" t="0" r="r" b="b"/>
            <a:pathLst>
              <a:path w="163" h="111">
                <a:moveTo>
                  <a:pt x="162" y="110"/>
                </a:moveTo>
                <a:lnTo>
                  <a:pt x="143" y="94"/>
                </a:lnTo>
                <a:lnTo>
                  <a:pt x="124" y="80"/>
                </a:lnTo>
                <a:lnTo>
                  <a:pt x="104" y="66"/>
                </a:lnTo>
                <a:lnTo>
                  <a:pt x="83" y="52"/>
                </a:lnTo>
                <a:lnTo>
                  <a:pt x="62" y="40"/>
                </a:lnTo>
                <a:lnTo>
                  <a:pt x="41" y="27"/>
                </a:lnTo>
                <a:lnTo>
                  <a:pt x="21" y="14"/>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67" name="Line 1155"/>
          <p:cNvSpPr>
            <a:spLocks noChangeShapeType="1"/>
          </p:cNvSpPr>
          <p:nvPr/>
        </p:nvSpPr>
        <p:spPr bwMode="ltGray">
          <a:xfrm flipV="1">
            <a:off x="2803525" y="3882316"/>
            <a:ext cx="36513" cy="17463"/>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68" name="Line 1156"/>
          <p:cNvSpPr>
            <a:spLocks noChangeShapeType="1"/>
          </p:cNvSpPr>
          <p:nvPr/>
        </p:nvSpPr>
        <p:spPr bwMode="ltGray">
          <a:xfrm flipH="1">
            <a:off x="2552700" y="3698166"/>
            <a:ext cx="31750" cy="2063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69" name="Freeform 1157"/>
          <p:cNvSpPr>
            <a:spLocks/>
          </p:cNvSpPr>
          <p:nvPr/>
        </p:nvSpPr>
        <p:spPr bwMode="ltGray">
          <a:xfrm>
            <a:off x="2519363" y="3668004"/>
            <a:ext cx="49212" cy="41275"/>
          </a:xfrm>
          <a:custGeom>
            <a:avLst/>
            <a:gdLst/>
            <a:ahLst/>
            <a:cxnLst>
              <a:cxn ang="0">
                <a:pos x="30" y="24"/>
              </a:cxn>
              <a:cxn ang="0">
                <a:pos x="26" y="21"/>
              </a:cxn>
              <a:cxn ang="0">
                <a:pos x="21" y="18"/>
              </a:cxn>
              <a:cxn ang="0">
                <a:pos x="18" y="16"/>
              </a:cxn>
              <a:cxn ang="0">
                <a:pos x="14" y="12"/>
              </a:cxn>
              <a:cxn ang="0">
                <a:pos x="10" y="9"/>
              </a:cxn>
              <a:cxn ang="0">
                <a:pos x="7" y="7"/>
              </a:cxn>
              <a:cxn ang="0">
                <a:pos x="3" y="3"/>
              </a:cxn>
              <a:cxn ang="0">
                <a:pos x="0" y="0"/>
              </a:cxn>
            </a:cxnLst>
            <a:rect l="0" t="0" r="r" b="b"/>
            <a:pathLst>
              <a:path w="31" h="25">
                <a:moveTo>
                  <a:pt x="30" y="24"/>
                </a:moveTo>
                <a:lnTo>
                  <a:pt x="26" y="21"/>
                </a:lnTo>
                <a:lnTo>
                  <a:pt x="21" y="18"/>
                </a:lnTo>
                <a:lnTo>
                  <a:pt x="18" y="16"/>
                </a:lnTo>
                <a:lnTo>
                  <a:pt x="14" y="12"/>
                </a:lnTo>
                <a:lnTo>
                  <a:pt x="10" y="9"/>
                </a:lnTo>
                <a:lnTo>
                  <a:pt x="7" y="7"/>
                </a:lnTo>
                <a:lnTo>
                  <a:pt x="3" y="3"/>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70" name="Line 1158"/>
          <p:cNvSpPr>
            <a:spLocks noChangeShapeType="1"/>
          </p:cNvSpPr>
          <p:nvPr/>
        </p:nvSpPr>
        <p:spPr bwMode="ltGray">
          <a:xfrm flipV="1">
            <a:off x="2552700" y="3696579"/>
            <a:ext cx="31750" cy="2222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71" name="Line 1159"/>
          <p:cNvSpPr>
            <a:spLocks noChangeShapeType="1"/>
          </p:cNvSpPr>
          <p:nvPr/>
        </p:nvSpPr>
        <p:spPr bwMode="ltGray">
          <a:xfrm flipH="1">
            <a:off x="2498725" y="3661654"/>
            <a:ext cx="41275" cy="1270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72" name="Freeform 1160"/>
          <p:cNvSpPr>
            <a:spLocks/>
          </p:cNvSpPr>
          <p:nvPr/>
        </p:nvSpPr>
        <p:spPr bwMode="ltGray">
          <a:xfrm>
            <a:off x="2490788" y="3609266"/>
            <a:ext cx="28575" cy="60325"/>
          </a:xfrm>
          <a:custGeom>
            <a:avLst/>
            <a:gdLst/>
            <a:ahLst/>
            <a:cxnLst>
              <a:cxn ang="0">
                <a:pos x="17" y="35"/>
              </a:cxn>
              <a:cxn ang="0">
                <a:pos x="14" y="31"/>
              </a:cxn>
              <a:cxn ang="0">
                <a:pos x="10" y="26"/>
              </a:cxn>
              <a:cxn ang="0">
                <a:pos x="8" y="22"/>
              </a:cxn>
              <a:cxn ang="0">
                <a:pos x="6" y="17"/>
              </a:cxn>
              <a:cxn ang="0">
                <a:pos x="3" y="13"/>
              </a:cxn>
              <a:cxn ang="0">
                <a:pos x="2" y="9"/>
              </a:cxn>
              <a:cxn ang="0">
                <a:pos x="0" y="4"/>
              </a:cxn>
              <a:cxn ang="0">
                <a:pos x="0" y="0"/>
              </a:cxn>
            </a:cxnLst>
            <a:rect l="0" t="0" r="r" b="b"/>
            <a:pathLst>
              <a:path w="18" h="36">
                <a:moveTo>
                  <a:pt x="17" y="35"/>
                </a:moveTo>
                <a:lnTo>
                  <a:pt x="14" y="31"/>
                </a:lnTo>
                <a:lnTo>
                  <a:pt x="10" y="26"/>
                </a:lnTo>
                <a:lnTo>
                  <a:pt x="8" y="22"/>
                </a:lnTo>
                <a:lnTo>
                  <a:pt x="6" y="17"/>
                </a:lnTo>
                <a:lnTo>
                  <a:pt x="3" y="13"/>
                </a:lnTo>
                <a:lnTo>
                  <a:pt x="2" y="9"/>
                </a:lnTo>
                <a:lnTo>
                  <a:pt x="0" y="4"/>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73" name="Line 1161"/>
          <p:cNvSpPr>
            <a:spLocks noChangeShapeType="1"/>
          </p:cNvSpPr>
          <p:nvPr/>
        </p:nvSpPr>
        <p:spPr bwMode="ltGray">
          <a:xfrm flipV="1">
            <a:off x="2498725" y="3661654"/>
            <a:ext cx="41275" cy="11112"/>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74" name="Line 1162"/>
          <p:cNvSpPr>
            <a:spLocks noChangeShapeType="1"/>
          </p:cNvSpPr>
          <p:nvPr/>
        </p:nvSpPr>
        <p:spPr bwMode="ltGray">
          <a:xfrm flipH="1">
            <a:off x="2468563" y="3606091"/>
            <a:ext cx="47625" cy="4763"/>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75" name="Freeform 1163"/>
          <p:cNvSpPr>
            <a:spLocks/>
          </p:cNvSpPr>
          <p:nvPr/>
        </p:nvSpPr>
        <p:spPr bwMode="ltGray">
          <a:xfrm>
            <a:off x="2433638" y="3533066"/>
            <a:ext cx="60325" cy="77788"/>
          </a:xfrm>
          <a:custGeom>
            <a:avLst/>
            <a:gdLst/>
            <a:ahLst/>
            <a:cxnLst>
              <a:cxn ang="0">
                <a:pos x="37" y="45"/>
              </a:cxn>
              <a:cxn ang="0">
                <a:pos x="34" y="37"/>
              </a:cxn>
              <a:cxn ang="0">
                <a:pos x="33" y="31"/>
              </a:cxn>
              <a:cxn ang="0">
                <a:pos x="30" y="24"/>
              </a:cxn>
              <a:cxn ang="0">
                <a:pos x="28" y="18"/>
              </a:cxn>
              <a:cxn ang="0">
                <a:pos x="23" y="12"/>
              </a:cxn>
              <a:cxn ang="0">
                <a:pos x="18" y="7"/>
              </a:cxn>
              <a:cxn ang="0">
                <a:pos x="10" y="2"/>
              </a:cxn>
              <a:cxn ang="0">
                <a:pos x="0" y="0"/>
              </a:cxn>
            </a:cxnLst>
            <a:rect l="0" t="0" r="r" b="b"/>
            <a:pathLst>
              <a:path w="38" h="46">
                <a:moveTo>
                  <a:pt x="37" y="45"/>
                </a:moveTo>
                <a:lnTo>
                  <a:pt x="34" y="37"/>
                </a:lnTo>
                <a:lnTo>
                  <a:pt x="33" y="31"/>
                </a:lnTo>
                <a:lnTo>
                  <a:pt x="30" y="24"/>
                </a:lnTo>
                <a:lnTo>
                  <a:pt x="28" y="18"/>
                </a:lnTo>
                <a:lnTo>
                  <a:pt x="23" y="12"/>
                </a:lnTo>
                <a:lnTo>
                  <a:pt x="18" y="7"/>
                </a:lnTo>
                <a:lnTo>
                  <a:pt x="10" y="2"/>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76" name="Line 1164"/>
          <p:cNvSpPr>
            <a:spLocks noChangeShapeType="1"/>
          </p:cNvSpPr>
          <p:nvPr/>
        </p:nvSpPr>
        <p:spPr bwMode="ltGray">
          <a:xfrm flipV="1">
            <a:off x="2466975" y="3606091"/>
            <a:ext cx="46038" cy="4763"/>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77" name="Line 1165"/>
          <p:cNvSpPr>
            <a:spLocks noChangeShapeType="1"/>
          </p:cNvSpPr>
          <p:nvPr/>
        </p:nvSpPr>
        <p:spPr bwMode="ltGray">
          <a:xfrm flipH="1">
            <a:off x="2420938" y="3520366"/>
            <a:ext cx="20637" cy="269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78" name="Freeform 1166"/>
          <p:cNvSpPr>
            <a:spLocks/>
          </p:cNvSpPr>
          <p:nvPr/>
        </p:nvSpPr>
        <p:spPr bwMode="ltGray">
          <a:xfrm>
            <a:off x="2422525" y="3523541"/>
            <a:ext cx="26988" cy="28575"/>
          </a:xfrm>
          <a:custGeom>
            <a:avLst/>
            <a:gdLst/>
            <a:ahLst/>
            <a:cxnLst>
              <a:cxn ang="0">
                <a:pos x="16" y="16"/>
              </a:cxn>
              <a:cxn ang="0">
                <a:pos x="13" y="13"/>
              </a:cxn>
              <a:cxn ang="0">
                <a:pos x="8" y="13"/>
              </a:cxn>
              <a:cxn ang="0">
                <a:pos x="8" y="11"/>
              </a:cxn>
              <a:cxn ang="0">
                <a:pos x="5" y="9"/>
              </a:cxn>
              <a:cxn ang="0">
                <a:pos x="5" y="6"/>
              </a:cxn>
              <a:cxn ang="0">
                <a:pos x="0" y="4"/>
              </a:cxn>
              <a:cxn ang="0">
                <a:pos x="0" y="2"/>
              </a:cxn>
              <a:cxn ang="0">
                <a:pos x="0" y="0"/>
              </a:cxn>
            </a:cxnLst>
            <a:rect l="0" t="0" r="r" b="b"/>
            <a:pathLst>
              <a:path w="17" h="17">
                <a:moveTo>
                  <a:pt x="16" y="16"/>
                </a:moveTo>
                <a:lnTo>
                  <a:pt x="13" y="13"/>
                </a:lnTo>
                <a:lnTo>
                  <a:pt x="8" y="13"/>
                </a:lnTo>
                <a:lnTo>
                  <a:pt x="8" y="11"/>
                </a:lnTo>
                <a:lnTo>
                  <a:pt x="5" y="9"/>
                </a:lnTo>
                <a:lnTo>
                  <a:pt x="5" y="6"/>
                </a:lnTo>
                <a:lnTo>
                  <a:pt x="0" y="4"/>
                </a:lnTo>
                <a:lnTo>
                  <a:pt x="0" y="2"/>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79" name="Line 1167"/>
          <p:cNvSpPr>
            <a:spLocks noChangeShapeType="1"/>
          </p:cNvSpPr>
          <p:nvPr/>
        </p:nvSpPr>
        <p:spPr bwMode="ltGray">
          <a:xfrm flipV="1">
            <a:off x="2425700" y="3518779"/>
            <a:ext cx="11113" cy="30162"/>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80" name="Line 1168"/>
          <p:cNvSpPr>
            <a:spLocks noChangeShapeType="1"/>
          </p:cNvSpPr>
          <p:nvPr/>
        </p:nvSpPr>
        <p:spPr bwMode="ltGray">
          <a:xfrm flipH="1">
            <a:off x="2400300" y="3523541"/>
            <a:ext cx="46038"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81" name="Freeform 1169"/>
          <p:cNvSpPr>
            <a:spLocks/>
          </p:cNvSpPr>
          <p:nvPr/>
        </p:nvSpPr>
        <p:spPr bwMode="ltGray">
          <a:xfrm>
            <a:off x="2408238" y="3485441"/>
            <a:ext cx="26987" cy="39688"/>
          </a:xfrm>
          <a:custGeom>
            <a:avLst/>
            <a:gdLst/>
            <a:ahLst/>
            <a:cxnLst>
              <a:cxn ang="0">
                <a:pos x="16" y="22"/>
              </a:cxn>
              <a:cxn ang="0">
                <a:pos x="14" y="19"/>
              </a:cxn>
              <a:cxn ang="0">
                <a:pos x="14" y="16"/>
              </a:cxn>
              <a:cxn ang="0">
                <a:pos x="10" y="13"/>
              </a:cxn>
              <a:cxn ang="0">
                <a:pos x="10" y="11"/>
              </a:cxn>
              <a:cxn ang="0">
                <a:pos x="8" y="8"/>
              </a:cxn>
              <a:cxn ang="0">
                <a:pos x="5" y="5"/>
              </a:cxn>
              <a:cxn ang="0">
                <a:pos x="5" y="2"/>
              </a:cxn>
              <a:cxn ang="0">
                <a:pos x="0" y="0"/>
              </a:cxn>
            </a:cxnLst>
            <a:rect l="0" t="0" r="r" b="b"/>
            <a:pathLst>
              <a:path w="17" h="23">
                <a:moveTo>
                  <a:pt x="16" y="22"/>
                </a:moveTo>
                <a:lnTo>
                  <a:pt x="14" y="19"/>
                </a:lnTo>
                <a:lnTo>
                  <a:pt x="14" y="16"/>
                </a:lnTo>
                <a:lnTo>
                  <a:pt x="10" y="13"/>
                </a:lnTo>
                <a:lnTo>
                  <a:pt x="10" y="11"/>
                </a:lnTo>
                <a:lnTo>
                  <a:pt x="8" y="8"/>
                </a:lnTo>
                <a:lnTo>
                  <a:pt x="5" y="5"/>
                </a:lnTo>
                <a:lnTo>
                  <a:pt x="5" y="2"/>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82" name="Line 1170"/>
          <p:cNvSpPr>
            <a:spLocks noChangeShapeType="1"/>
          </p:cNvSpPr>
          <p:nvPr/>
        </p:nvSpPr>
        <p:spPr bwMode="ltGray">
          <a:xfrm flipV="1">
            <a:off x="2400300" y="3521954"/>
            <a:ext cx="46038"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83" name="Line 1171"/>
          <p:cNvSpPr>
            <a:spLocks noChangeShapeType="1"/>
          </p:cNvSpPr>
          <p:nvPr/>
        </p:nvSpPr>
        <p:spPr bwMode="ltGray">
          <a:xfrm flipH="1">
            <a:off x="2389188" y="3482266"/>
            <a:ext cx="44450" cy="952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84" name="Freeform 1172"/>
          <p:cNvSpPr>
            <a:spLocks/>
          </p:cNvSpPr>
          <p:nvPr/>
        </p:nvSpPr>
        <p:spPr bwMode="ltGray">
          <a:xfrm>
            <a:off x="2398713" y="3445754"/>
            <a:ext cx="26987" cy="42862"/>
          </a:xfrm>
          <a:custGeom>
            <a:avLst/>
            <a:gdLst/>
            <a:ahLst/>
            <a:cxnLst>
              <a:cxn ang="0">
                <a:pos x="16" y="24"/>
              </a:cxn>
              <a:cxn ang="0">
                <a:pos x="13" y="21"/>
              </a:cxn>
              <a:cxn ang="0">
                <a:pos x="9" y="18"/>
              </a:cxn>
              <a:cxn ang="0">
                <a:pos x="9" y="15"/>
              </a:cxn>
              <a:cxn ang="0">
                <a:pos x="6" y="12"/>
              </a:cxn>
              <a:cxn ang="0">
                <a:pos x="2" y="9"/>
              </a:cxn>
              <a:cxn ang="0">
                <a:pos x="2" y="6"/>
              </a:cxn>
              <a:cxn ang="0">
                <a:pos x="2" y="3"/>
              </a:cxn>
              <a:cxn ang="0">
                <a:pos x="0" y="0"/>
              </a:cxn>
            </a:cxnLst>
            <a:rect l="0" t="0" r="r" b="b"/>
            <a:pathLst>
              <a:path w="17" h="25">
                <a:moveTo>
                  <a:pt x="16" y="24"/>
                </a:moveTo>
                <a:lnTo>
                  <a:pt x="13" y="21"/>
                </a:lnTo>
                <a:lnTo>
                  <a:pt x="9" y="18"/>
                </a:lnTo>
                <a:lnTo>
                  <a:pt x="9" y="15"/>
                </a:lnTo>
                <a:lnTo>
                  <a:pt x="6" y="12"/>
                </a:lnTo>
                <a:lnTo>
                  <a:pt x="2" y="9"/>
                </a:lnTo>
                <a:lnTo>
                  <a:pt x="2" y="6"/>
                </a:lnTo>
                <a:lnTo>
                  <a:pt x="2" y="3"/>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85" name="Line 1173"/>
          <p:cNvSpPr>
            <a:spLocks noChangeShapeType="1"/>
          </p:cNvSpPr>
          <p:nvPr/>
        </p:nvSpPr>
        <p:spPr bwMode="ltGray">
          <a:xfrm flipV="1">
            <a:off x="2389188" y="3482266"/>
            <a:ext cx="44450" cy="952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86" name="Line 1174"/>
          <p:cNvSpPr>
            <a:spLocks noChangeShapeType="1"/>
          </p:cNvSpPr>
          <p:nvPr/>
        </p:nvSpPr>
        <p:spPr bwMode="ltGray">
          <a:xfrm flipH="1">
            <a:off x="2376488" y="3444166"/>
            <a:ext cx="47625"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87" name="Freeform 1175"/>
          <p:cNvSpPr>
            <a:spLocks/>
          </p:cNvSpPr>
          <p:nvPr/>
        </p:nvSpPr>
        <p:spPr bwMode="ltGray">
          <a:xfrm>
            <a:off x="2381250" y="3436229"/>
            <a:ext cx="26988" cy="28575"/>
          </a:xfrm>
          <a:custGeom>
            <a:avLst/>
            <a:gdLst/>
            <a:ahLst/>
            <a:cxnLst>
              <a:cxn ang="0">
                <a:pos x="16" y="16"/>
              </a:cxn>
              <a:cxn ang="0">
                <a:pos x="14" y="13"/>
              </a:cxn>
              <a:cxn ang="0">
                <a:pos x="12" y="11"/>
              </a:cxn>
              <a:cxn ang="0">
                <a:pos x="10" y="11"/>
              </a:cxn>
              <a:cxn ang="0">
                <a:pos x="9" y="9"/>
              </a:cxn>
              <a:cxn ang="0">
                <a:pos x="5" y="6"/>
              </a:cxn>
              <a:cxn ang="0">
                <a:pos x="4" y="4"/>
              </a:cxn>
              <a:cxn ang="0">
                <a:pos x="1" y="4"/>
              </a:cxn>
              <a:cxn ang="0">
                <a:pos x="0" y="0"/>
              </a:cxn>
            </a:cxnLst>
            <a:rect l="0" t="0" r="r" b="b"/>
            <a:pathLst>
              <a:path w="17" h="17">
                <a:moveTo>
                  <a:pt x="16" y="16"/>
                </a:moveTo>
                <a:lnTo>
                  <a:pt x="14" y="13"/>
                </a:lnTo>
                <a:lnTo>
                  <a:pt x="12" y="11"/>
                </a:lnTo>
                <a:lnTo>
                  <a:pt x="10" y="11"/>
                </a:lnTo>
                <a:lnTo>
                  <a:pt x="9" y="9"/>
                </a:lnTo>
                <a:lnTo>
                  <a:pt x="5" y="6"/>
                </a:lnTo>
                <a:lnTo>
                  <a:pt x="4" y="4"/>
                </a:lnTo>
                <a:lnTo>
                  <a:pt x="1" y="4"/>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88" name="Line 1176"/>
          <p:cNvSpPr>
            <a:spLocks noChangeShapeType="1"/>
          </p:cNvSpPr>
          <p:nvPr/>
        </p:nvSpPr>
        <p:spPr bwMode="ltGray">
          <a:xfrm flipV="1">
            <a:off x="2379663" y="3439404"/>
            <a:ext cx="39687" cy="142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89" name="Line 1177"/>
          <p:cNvSpPr>
            <a:spLocks noChangeShapeType="1"/>
          </p:cNvSpPr>
          <p:nvPr/>
        </p:nvSpPr>
        <p:spPr bwMode="ltGray">
          <a:xfrm flipH="1">
            <a:off x="2362200" y="3425116"/>
            <a:ext cx="36513" cy="2063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90" name="Freeform 1178"/>
          <p:cNvSpPr>
            <a:spLocks/>
          </p:cNvSpPr>
          <p:nvPr/>
        </p:nvSpPr>
        <p:spPr bwMode="ltGray">
          <a:xfrm>
            <a:off x="2344738" y="3396541"/>
            <a:ext cx="39687" cy="41275"/>
          </a:xfrm>
          <a:custGeom>
            <a:avLst/>
            <a:gdLst/>
            <a:ahLst/>
            <a:cxnLst>
              <a:cxn ang="0">
                <a:pos x="24" y="23"/>
              </a:cxn>
              <a:cxn ang="0">
                <a:pos x="21" y="22"/>
              </a:cxn>
              <a:cxn ang="0">
                <a:pos x="19" y="19"/>
              </a:cxn>
              <a:cxn ang="0">
                <a:pos x="16" y="16"/>
              </a:cxn>
              <a:cxn ang="0">
                <a:pos x="14" y="13"/>
              </a:cxn>
              <a:cxn ang="0">
                <a:pos x="11" y="11"/>
              </a:cxn>
              <a:cxn ang="0">
                <a:pos x="8" y="8"/>
              </a:cxn>
              <a:cxn ang="0">
                <a:pos x="3" y="3"/>
              </a:cxn>
              <a:cxn ang="0">
                <a:pos x="0" y="0"/>
              </a:cxn>
            </a:cxnLst>
            <a:rect l="0" t="0" r="r" b="b"/>
            <a:pathLst>
              <a:path w="25" h="24">
                <a:moveTo>
                  <a:pt x="24" y="23"/>
                </a:moveTo>
                <a:lnTo>
                  <a:pt x="21" y="22"/>
                </a:lnTo>
                <a:lnTo>
                  <a:pt x="19" y="19"/>
                </a:lnTo>
                <a:lnTo>
                  <a:pt x="16" y="16"/>
                </a:lnTo>
                <a:lnTo>
                  <a:pt x="14" y="13"/>
                </a:lnTo>
                <a:lnTo>
                  <a:pt x="11" y="11"/>
                </a:lnTo>
                <a:lnTo>
                  <a:pt x="8" y="8"/>
                </a:lnTo>
                <a:lnTo>
                  <a:pt x="3" y="3"/>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91" name="Line 1179"/>
          <p:cNvSpPr>
            <a:spLocks noChangeShapeType="1"/>
          </p:cNvSpPr>
          <p:nvPr/>
        </p:nvSpPr>
        <p:spPr bwMode="ltGray">
          <a:xfrm flipV="1">
            <a:off x="2362200" y="3425116"/>
            <a:ext cx="36513" cy="2063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92" name="Line 1180"/>
          <p:cNvSpPr>
            <a:spLocks noChangeShapeType="1"/>
          </p:cNvSpPr>
          <p:nvPr/>
        </p:nvSpPr>
        <p:spPr bwMode="ltGray">
          <a:xfrm flipH="1">
            <a:off x="2324100" y="3388604"/>
            <a:ext cx="38100" cy="1905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93" name="Freeform 1181"/>
          <p:cNvSpPr>
            <a:spLocks/>
          </p:cNvSpPr>
          <p:nvPr/>
        </p:nvSpPr>
        <p:spPr bwMode="ltGray">
          <a:xfrm>
            <a:off x="2217738" y="3317166"/>
            <a:ext cx="127000" cy="80963"/>
          </a:xfrm>
          <a:custGeom>
            <a:avLst/>
            <a:gdLst/>
            <a:ahLst/>
            <a:cxnLst>
              <a:cxn ang="0">
                <a:pos x="79" y="47"/>
              </a:cxn>
              <a:cxn ang="0">
                <a:pos x="69" y="40"/>
              </a:cxn>
              <a:cxn ang="0">
                <a:pos x="60" y="34"/>
              </a:cxn>
              <a:cxn ang="0">
                <a:pos x="50" y="28"/>
              </a:cxn>
              <a:cxn ang="0">
                <a:pos x="41" y="22"/>
              </a:cxn>
              <a:cxn ang="0">
                <a:pos x="29" y="16"/>
              </a:cxn>
              <a:cxn ang="0">
                <a:pos x="20" y="11"/>
              </a:cxn>
              <a:cxn ang="0">
                <a:pos x="9" y="6"/>
              </a:cxn>
              <a:cxn ang="0">
                <a:pos x="0" y="0"/>
              </a:cxn>
            </a:cxnLst>
            <a:rect l="0" t="0" r="r" b="b"/>
            <a:pathLst>
              <a:path w="80" h="48">
                <a:moveTo>
                  <a:pt x="79" y="47"/>
                </a:moveTo>
                <a:lnTo>
                  <a:pt x="69" y="40"/>
                </a:lnTo>
                <a:lnTo>
                  <a:pt x="60" y="34"/>
                </a:lnTo>
                <a:lnTo>
                  <a:pt x="50" y="28"/>
                </a:lnTo>
                <a:lnTo>
                  <a:pt x="41" y="22"/>
                </a:lnTo>
                <a:lnTo>
                  <a:pt x="29" y="16"/>
                </a:lnTo>
                <a:lnTo>
                  <a:pt x="20" y="11"/>
                </a:lnTo>
                <a:lnTo>
                  <a:pt x="9" y="6"/>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94" name="Line 1182"/>
          <p:cNvSpPr>
            <a:spLocks noChangeShapeType="1"/>
          </p:cNvSpPr>
          <p:nvPr/>
        </p:nvSpPr>
        <p:spPr bwMode="ltGray">
          <a:xfrm flipV="1">
            <a:off x="2327275" y="3387016"/>
            <a:ext cx="34925" cy="2222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95" name="Line 1183"/>
          <p:cNvSpPr>
            <a:spLocks noChangeShapeType="1"/>
          </p:cNvSpPr>
          <p:nvPr/>
        </p:nvSpPr>
        <p:spPr bwMode="ltGray">
          <a:xfrm flipH="1">
            <a:off x="2203450" y="3306054"/>
            <a:ext cx="28575" cy="23812"/>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96" name="Freeform 1184"/>
          <p:cNvSpPr>
            <a:spLocks/>
          </p:cNvSpPr>
          <p:nvPr/>
        </p:nvSpPr>
        <p:spPr bwMode="ltGray">
          <a:xfrm>
            <a:off x="2132013" y="3226679"/>
            <a:ext cx="88900" cy="90487"/>
          </a:xfrm>
          <a:custGeom>
            <a:avLst/>
            <a:gdLst/>
            <a:ahLst/>
            <a:cxnLst>
              <a:cxn ang="0">
                <a:pos x="55" y="53"/>
              </a:cxn>
              <a:cxn ang="0">
                <a:pos x="42" y="45"/>
              </a:cxn>
              <a:cxn ang="0">
                <a:pos x="35" y="39"/>
              </a:cxn>
              <a:cxn ang="0">
                <a:pos x="28" y="32"/>
              </a:cxn>
              <a:cxn ang="0">
                <a:pos x="25" y="26"/>
              </a:cxn>
              <a:cxn ang="0">
                <a:pos x="21" y="19"/>
              </a:cxn>
              <a:cxn ang="0">
                <a:pos x="15" y="13"/>
              </a:cxn>
              <a:cxn ang="0">
                <a:pos x="10" y="7"/>
              </a:cxn>
              <a:cxn ang="0">
                <a:pos x="0" y="0"/>
              </a:cxn>
            </a:cxnLst>
            <a:rect l="0" t="0" r="r" b="b"/>
            <a:pathLst>
              <a:path w="56" h="54">
                <a:moveTo>
                  <a:pt x="55" y="53"/>
                </a:moveTo>
                <a:lnTo>
                  <a:pt x="42" y="45"/>
                </a:lnTo>
                <a:lnTo>
                  <a:pt x="35" y="39"/>
                </a:lnTo>
                <a:lnTo>
                  <a:pt x="28" y="32"/>
                </a:lnTo>
                <a:lnTo>
                  <a:pt x="25" y="26"/>
                </a:lnTo>
                <a:lnTo>
                  <a:pt x="21" y="19"/>
                </a:lnTo>
                <a:lnTo>
                  <a:pt x="15" y="13"/>
                </a:lnTo>
                <a:lnTo>
                  <a:pt x="10" y="7"/>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97" name="Line 1185"/>
          <p:cNvSpPr>
            <a:spLocks noChangeShapeType="1"/>
          </p:cNvSpPr>
          <p:nvPr/>
        </p:nvSpPr>
        <p:spPr bwMode="ltGray">
          <a:xfrm flipV="1">
            <a:off x="2200275" y="3306054"/>
            <a:ext cx="33338" cy="23812"/>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98" name="Line 1186"/>
          <p:cNvSpPr>
            <a:spLocks noChangeShapeType="1"/>
          </p:cNvSpPr>
          <p:nvPr/>
        </p:nvSpPr>
        <p:spPr bwMode="ltGray">
          <a:xfrm flipH="1">
            <a:off x="2116138" y="3218741"/>
            <a:ext cx="34925" cy="2063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099" name="Line 1187"/>
          <p:cNvSpPr>
            <a:spLocks noChangeShapeType="1"/>
          </p:cNvSpPr>
          <p:nvPr/>
        </p:nvSpPr>
        <p:spPr bwMode="ltGray">
          <a:xfrm>
            <a:off x="4519613" y="5176129"/>
            <a:ext cx="4762" cy="3175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00" name="Line 1188"/>
          <p:cNvSpPr>
            <a:spLocks noChangeShapeType="1"/>
          </p:cNvSpPr>
          <p:nvPr/>
        </p:nvSpPr>
        <p:spPr bwMode="ltGray">
          <a:xfrm flipH="1" flipV="1">
            <a:off x="4514850" y="5177716"/>
            <a:ext cx="20638" cy="285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01" name="Line 1189"/>
          <p:cNvSpPr>
            <a:spLocks noChangeShapeType="1"/>
          </p:cNvSpPr>
          <p:nvPr/>
        </p:nvSpPr>
        <p:spPr bwMode="ltGray">
          <a:xfrm flipV="1">
            <a:off x="4487863" y="5226929"/>
            <a:ext cx="44450" cy="4762"/>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02" name="Line 1190"/>
          <p:cNvSpPr>
            <a:spLocks noChangeShapeType="1"/>
          </p:cNvSpPr>
          <p:nvPr/>
        </p:nvSpPr>
        <p:spPr bwMode="ltGray">
          <a:xfrm>
            <a:off x="4513263" y="5230104"/>
            <a:ext cx="0" cy="12700"/>
          </a:xfrm>
          <a:prstGeom prst="line">
            <a:avLst/>
          </a:prstGeom>
          <a:noFill/>
          <a:ln w="508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03" name="Line 1191"/>
          <p:cNvSpPr>
            <a:spLocks noChangeShapeType="1"/>
          </p:cNvSpPr>
          <p:nvPr/>
        </p:nvSpPr>
        <p:spPr bwMode="ltGray">
          <a:xfrm flipH="1">
            <a:off x="4487863" y="5230104"/>
            <a:ext cx="4762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04" name="Line 1192"/>
          <p:cNvSpPr>
            <a:spLocks noChangeShapeType="1"/>
          </p:cNvSpPr>
          <p:nvPr/>
        </p:nvSpPr>
        <p:spPr bwMode="ltGray">
          <a:xfrm>
            <a:off x="4487863" y="5242804"/>
            <a:ext cx="4762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05" name="Freeform 1193"/>
          <p:cNvSpPr>
            <a:spLocks/>
          </p:cNvSpPr>
          <p:nvPr/>
        </p:nvSpPr>
        <p:spPr bwMode="ltGray">
          <a:xfrm>
            <a:off x="4513263" y="5242804"/>
            <a:ext cx="42862" cy="28575"/>
          </a:xfrm>
          <a:custGeom>
            <a:avLst/>
            <a:gdLst/>
            <a:ahLst/>
            <a:cxnLst>
              <a:cxn ang="0">
                <a:pos x="0" y="0"/>
              </a:cxn>
              <a:cxn ang="0">
                <a:pos x="0" y="1"/>
              </a:cxn>
              <a:cxn ang="0">
                <a:pos x="0" y="1"/>
              </a:cxn>
              <a:cxn ang="0">
                <a:pos x="2" y="4"/>
              </a:cxn>
              <a:cxn ang="0">
                <a:pos x="6" y="7"/>
              </a:cxn>
              <a:cxn ang="0">
                <a:pos x="8" y="9"/>
              </a:cxn>
              <a:cxn ang="0">
                <a:pos x="13" y="12"/>
              </a:cxn>
              <a:cxn ang="0">
                <a:pos x="19" y="14"/>
              </a:cxn>
              <a:cxn ang="0">
                <a:pos x="26" y="16"/>
              </a:cxn>
            </a:cxnLst>
            <a:rect l="0" t="0" r="r" b="b"/>
            <a:pathLst>
              <a:path w="27" h="17">
                <a:moveTo>
                  <a:pt x="0" y="0"/>
                </a:moveTo>
                <a:lnTo>
                  <a:pt x="0" y="1"/>
                </a:lnTo>
                <a:lnTo>
                  <a:pt x="0" y="1"/>
                </a:lnTo>
                <a:lnTo>
                  <a:pt x="2" y="4"/>
                </a:lnTo>
                <a:lnTo>
                  <a:pt x="6" y="7"/>
                </a:lnTo>
                <a:lnTo>
                  <a:pt x="8" y="9"/>
                </a:lnTo>
                <a:lnTo>
                  <a:pt x="13" y="12"/>
                </a:lnTo>
                <a:lnTo>
                  <a:pt x="19" y="14"/>
                </a:lnTo>
                <a:lnTo>
                  <a:pt x="26" y="16"/>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06" name="Line 1194"/>
          <p:cNvSpPr>
            <a:spLocks noChangeShapeType="1"/>
          </p:cNvSpPr>
          <p:nvPr/>
        </p:nvSpPr>
        <p:spPr bwMode="ltGray">
          <a:xfrm flipH="1">
            <a:off x="4487863" y="5242804"/>
            <a:ext cx="4762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07" name="Line 1195"/>
          <p:cNvSpPr>
            <a:spLocks noChangeShapeType="1"/>
          </p:cNvSpPr>
          <p:nvPr/>
        </p:nvSpPr>
        <p:spPr bwMode="ltGray">
          <a:xfrm flipV="1">
            <a:off x="4549775" y="5253916"/>
            <a:ext cx="14288" cy="285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08" name="Line 1196"/>
          <p:cNvSpPr>
            <a:spLocks noChangeShapeType="1"/>
          </p:cNvSpPr>
          <p:nvPr/>
        </p:nvSpPr>
        <p:spPr bwMode="ltGray">
          <a:xfrm>
            <a:off x="4554538" y="5266616"/>
            <a:ext cx="44450" cy="17463"/>
          </a:xfrm>
          <a:prstGeom prst="line">
            <a:avLst/>
          </a:prstGeom>
          <a:noFill/>
          <a:ln w="508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09" name="Line 1197"/>
          <p:cNvSpPr>
            <a:spLocks noChangeShapeType="1"/>
          </p:cNvSpPr>
          <p:nvPr/>
        </p:nvSpPr>
        <p:spPr bwMode="ltGray">
          <a:xfrm flipH="1">
            <a:off x="4545013" y="5253916"/>
            <a:ext cx="22225" cy="269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10" name="Line 1198"/>
          <p:cNvSpPr>
            <a:spLocks noChangeShapeType="1"/>
          </p:cNvSpPr>
          <p:nvPr/>
        </p:nvSpPr>
        <p:spPr bwMode="ltGray">
          <a:xfrm flipV="1">
            <a:off x="4587875" y="5271379"/>
            <a:ext cx="22225" cy="269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11" name="Freeform 1199"/>
          <p:cNvSpPr>
            <a:spLocks/>
          </p:cNvSpPr>
          <p:nvPr/>
        </p:nvSpPr>
        <p:spPr bwMode="ltGray">
          <a:xfrm>
            <a:off x="4598988" y="5284079"/>
            <a:ext cx="28575" cy="39687"/>
          </a:xfrm>
          <a:custGeom>
            <a:avLst/>
            <a:gdLst/>
            <a:ahLst/>
            <a:cxnLst>
              <a:cxn ang="0">
                <a:pos x="0" y="0"/>
              </a:cxn>
              <a:cxn ang="0">
                <a:pos x="0" y="0"/>
              </a:cxn>
              <a:cxn ang="0">
                <a:pos x="3" y="0"/>
              </a:cxn>
              <a:cxn ang="0">
                <a:pos x="7" y="1"/>
              </a:cxn>
              <a:cxn ang="0">
                <a:pos x="11" y="3"/>
              </a:cxn>
              <a:cxn ang="0">
                <a:pos x="14" y="6"/>
              </a:cxn>
              <a:cxn ang="0">
                <a:pos x="17" y="10"/>
              </a:cxn>
              <a:cxn ang="0">
                <a:pos x="17" y="15"/>
              </a:cxn>
              <a:cxn ang="0">
                <a:pos x="16" y="23"/>
              </a:cxn>
            </a:cxnLst>
            <a:rect l="0" t="0" r="r" b="b"/>
            <a:pathLst>
              <a:path w="18" h="24">
                <a:moveTo>
                  <a:pt x="0" y="0"/>
                </a:moveTo>
                <a:lnTo>
                  <a:pt x="0" y="0"/>
                </a:lnTo>
                <a:lnTo>
                  <a:pt x="3" y="0"/>
                </a:lnTo>
                <a:lnTo>
                  <a:pt x="7" y="1"/>
                </a:lnTo>
                <a:lnTo>
                  <a:pt x="11" y="3"/>
                </a:lnTo>
                <a:lnTo>
                  <a:pt x="14" y="6"/>
                </a:lnTo>
                <a:lnTo>
                  <a:pt x="17" y="10"/>
                </a:lnTo>
                <a:lnTo>
                  <a:pt x="17" y="15"/>
                </a:lnTo>
                <a:lnTo>
                  <a:pt x="16" y="23"/>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12" name="Line 1200"/>
          <p:cNvSpPr>
            <a:spLocks noChangeShapeType="1"/>
          </p:cNvSpPr>
          <p:nvPr/>
        </p:nvSpPr>
        <p:spPr bwMode="ltGray">
          <a:xfrm flipH="1">
            <a:off x="4587875" y="5268204"/>
            <a:ext cx="19050" cy="3175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13" name="Line 1201"/>
          <p:cNvSpPr>
            <a:spLocks noChangeShapeType="1"/>
          </p:cNvSpPr>
          <p:nvPr/>
        </p:nvSpPr>
        <p:spPr bwMode="ltGray">
          <a:xfrm>
            <a:off x="4600575" y="5320591"/>
            <a:ext cx="46038"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14" name="Freeform 1202"/>
          <p:cNvSpPr>
            <a:spLocks/>
          </p:cNvSpPr>
          <p:nvPr/>
        </p:nvSpPr>
        <p:spPr bwMode="ltGray">
          <a:xfrm>
            <a:off x="4619625" y="5322179"/>
            <a:ext cx="26988" cy="33337"/>
          </a:xfrm>
          <a:custGeom>
            <a:avLst/>
            <a:gdLst/>
            <a:ahLst/>
            <a:cxnLst>
              <a:cxn ang="0">
                <a:pos x="16" y="0"/>
              </a:cxn>
              <a:cxn ang="0">
                <a:pos x="0" y="6"/>
              </a:cxn>
              <a:cxn ang="0">
                <a:pos x="0" y="10"/>
              </a:cxn>
              <a:cxn ang="0">
                <a:pos x="0" y="13"/>
              </a:cxn>
              <a:cxn ang="0">
                <a:pos x="0" y="16"/>
              </a:cxn>
              <a:cxn ang="0">
                <a:pos x="0" y="17"/>
              </a:cxn>
              <a:cxn ang="0">
                <a:pos x="10" y="17"/>
              </a:cxn>
              <a:cxn ang="0">
                <a:pos x="16" y="18"/>
              </a:cxn>
            </a:cxnLst>
            <a:rect l="0" t="0" r="r" b="b"/>
            <a:pathLst>
              <a:path w="17" h="19">
                <a:moveTo>
                  <a:pt x="16" y="0"/>
                </a:moveTo>
                <a:lnTo>
                  <a:pt x="0" y="6"/>
                </a:lnTo>
                <a:lnTo>
                  <a:pt x="0" y="10"/>
                </a:lnTo>
                <a:lnTo>
                  <a:pt x="0" y="13"/>
                </a:lnTo>
                <a:lnTo>
                  <a:pt x="0" y="16"/>
                </a:lnTo>
                <a:lnTo>
                  <a:pt x="0" y="17"/>
                </a:lnTo>
                <a:lnTo>
                  <a:pt x="10" y="17"/>
                </a:lnTo>
                <a:lnTo>
                  <a:pt x="16" y="18"/>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15" name="Line 1203"/>
          <p:cNvSpPr>
            <a:spLocks noChangeShapeType="1"/>
          </p:cNvSpPr>
          <p:nvPr/>
        </p:nvSpPr>
        <p:spPr bwMode="ltGray">
          <a:xfrm flipH="1" flipV="1">
            <a:off x="4602163" y="5317416"/>
            <a:ext cx="44450" cy="952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16" name="Line 1204"/>
          <p:cNvSpPr>
            <a:spLocks noChangeShapeType="1"/>
          </p:cNvSpPr>
          <p:nvPr/>
        </p:nvSpPr>
        <p:spPr bwMode="ltGray">
          <a:xfrm flipV="1">
            <a:off x="4624388" y="5334879"/>
            <a:ext cx="0" cy="3175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17" name="Freeform 1205"/>
          <p:cNvSpPr>
            <a:spLocks/>
          </p:cNvSpPr>
          <p:nvPr/>
        </p:nvSpPr>
        <p:spPr bwMode="ltGray">
          <a:xfrm>
            <a:off x="4600575" y="5353929"/>
            <a:ext cx="26988" cy="28575"/>
          </a:xfrm>
          <a:custGeom>
            <a:avLst/>
            <a:gdLst/>
            <a:ahLst/>
            <a:cxnLst>
              <a:cxn ang="0">
                <a:pos x="16" y="0"/>
              </a:cxn>
              <a:cxn ang="0">
                <a:pos x="16" y="0"/>
              </a:cxn>
              <a:cxn ang="0">
                <a:pos x="15" y="2"/>
              </a:cxn>
              <a:cxn ang="0">
                <a:pos x="15" y="5"/>
              </a:cxn>
              <a:cxn ang="0">
                <a:pos x="13" y="7"/>
              </a:cxn>
              <a:cxn ang="0">
                <a:pos x="11" y="10"/>
              </a:cxn>
              <a:cxn ang="0">
                <a:pos x="8" y="12"/>
              </a:cxn>
              <a:cxn ang="0">
                <a:pos x="4" y="15"/>
              </a:cxn>
              <a:cxn ang="0">
                <a:pos x="0" y="16"/>
              </a:cxn>
            </a:cxnLst>
            <a:rect l="0" t="0" r="r" b="b"/>
            <a:pathLst>
              <a:path w="17" h="17">
                <a:moveTo>
                  <a:pt x="16" y="0"/>
                </a:moveTo>
                <a:lnTo>
                  <a:pt x="16" y="0"/>
                </a:lnTo>
                <a:lnTo>
                  <a:pt x="15" y="2"/>
                </a:lnTo>
                <a:lnTo>
                  <a:pt x="15" y="5"/>
                </a:lnTo>
                <a:lnTo>
                  <a:pt x="13" y="7"/>
                </a:lnTo>
                <a:lnTo>
                  <a:pt x="11" y="10"/>
                </a:lnTo>
                <a:lnTo>
                  <a:pt x="8" y="12"/>
                </a:lnTo>
                <a:lnTo>
                  <a:pt x="4" y="15"/>
                </a:lnTo>
                <a:lnTo>
                  <a:pt x="0" y="16"/>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18" name="Line 1206"/>
          <p:cNvSpPr>
            <a:spLocks noChangeShapeType="1"/>
          </p:cNvSpPr>
          <p:nvPr/>
        </p:nvSpPr>
        <p:spPr bwMode="ltGray">
          <a:xfrm flipH="1" flipV="1">
            <a:off x="4602163" y="5347579"/>
            <a:ext cx="42862" cy="952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19" name="Line 1207"/>
          <p:cNvSpPr>
            <a:spLocks noChangeShapeType="1"/>
          </p:cNvSpPr>
          <p:nvPr/>
        </p:nvSpPr>
        <p:spPr bwMode="ltGray">
          <a:xfrm>
            <a:off x="4592638" y="5365041"/>
            <a:ext cx="14287" cy="30163"/>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20" name="Freeform 1208"/>
          <p:cNvSpPr>
            <a:spLocks/>
          </p:cNvSpPr>
          <p:nvPr/>
        </p:nvSpPr>
        <p:spPr bwMode="ltGray">
          <a:xfrm>
            <a:off x="4557713" y="5377741"/>
            <a:ext cx="44450" cy="57150"/>
          </a:xfrm>
          <a:custGeom>
            <a:avLst/>
            <a:gdLst/>
            <a:ahLst/>
            <a:cxnLst>
              <a:cxn ang="0">
                <a:pos x="27" y="0"/>
              </a:cxn>
              <a:cxn ang="0">
                <a:pos x="22" y="1"/>
              </a:cxn>
              <a:cxn ang="0">
                <a:pos x="16" y="4"/>
              </a:cxn>
              <a:cxn ang="0">
                <a:pos x="11" y="7"/>
              </a:cxn>
              <a:cxn ang="0">
                <a:pos x="6" y="11"/>
              </a:cxn>
              <a:cxn ang="0">
                <a:pos x="2" y="16"/>
              </a:cxn>
              <a:cxn ang="0">
                <a:pos x="0" y="21"/>
              </a:cxn>
              <a:cxn ang="0">
                <a:pos x="0" y="27"/>
              </a:cxn>
              <a:cxn ang="0">
                <a:pos x="0" y="33"/>
              </a:cxn>
            </a:cxnLst>
            <a:rect l="0" t="0" r="r" b="b"/>
            <a:pathLst>
              <a:path w="28" h="34">
                <a:moveTo>
                  <a:pt x="27" y="0"/>
                </a:moveTo>
                <a:lnTo>
                  <a:pt x="22" y="1"/>
                </a:lnTo>
                <a:lnTo>
                  <a:pt x="16" y="4"/>
                </a:lnTo>
                <a:lnTo>
                  <a:pt x="11" y="7"/>
                </a:lnTo>
                <a:lnTo>
                  <a:pt x="6" y="11"/>
                </a:lnTo>
                <a:lnTo>
                  <a:pt x="2" y="16"/>
                </a:lnTo>
                <a:lnTo>
                  <a:pt x="0" y="21"/>
                </a:lnTo>
                <a:lnTo>
                  <a:pt x="0" y="27"/>
                </a:lnTo>
                <a:lnTo>
                  <a:pt x="0" y="33"/>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21" name="Line 1209"/>
          <p:cNvSpPr>
            <a:spLocks noChangeShapeType="1"/>
          </p:cNvSpPr>
          <p:nvPr/>
        </p:nvSpPr>
        <p:spPr bwMode="ltGray">
          <a:xfrm flipH="1" flipV="1">
            <a:off x="4591050" y="5366629"/>
            <a:ext cx="15875" cy="285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22" name="Line 1210"/>
          <p:cNvSpPr>
            <a:spLocks noChangeShapeType="1"/>
          </p:cNvSpPr>
          <p:nvPr/>
        </p:nvSpPr>
        <p:spPr bwMode="ltGray">
          <a:xfrm flipV="1">
            <a:off x="4538663" y="5431716"/>
            <a:ext cx="44450" cy="635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23" name="Freeform 1211"/>
          <p:cNvSpPr>
            <a:spLocks/>
          </p:cNvSpPr>
          <p:nvPr/>
        </p:nvSpPr>
        <p:spPr bwMode="ltGray">
          <a:xfrm>
            <a:off x="4559300" y="5433304"/>
            <a:ext cx="26988" cy="39687"/>
          </a:xfrm>
          <a:custGeom>
            <a:avLst/>
            <a:gdLst/>
            <a:ahLst/>
            <a:cxnLst>
              <a:cxn ang="0">
                <a:pos x="0" y="0"/>
              </a:cxn>
              <a:cxn ang="0">
                <a:pos x="7" y="8"/>
              </a:cxn>
              <a:cxn ang="0">
                <a:pos x="10" y="14"/>
              </a:cxn>
              <a:cxn ang="0">
                <a:pos x="16" y="17"/>
              </a:cxn>
              <a:cxn ang="0">
                <a:pos x="16" y="20"/>
              </a:cxn>
              <a:cxn ang="0">
                <a:pos x="16" y="21"/>
              </a:cxn>
              <a:cxn ang="0">
                <a:pos x="16" y="22"/>
              </a:cxn>
              <a:cxn ang="0">
                <a:pos x="16" y="21"/>
              </a:cxn>
            </a:cxnLst>
            <a:rect l="0" t="0" r="r" b="b"/>
            <a:pathLst>
              <a:path w="17" h="23">
                <a:moveTo>
                  <a:pt x="0" y="0"/>
                </a:moveTo>
                <a:lnTo>
                  <a:pt x="7" y="8"/>
                </a:lnTo>
                <a:lnTo>
                  <a:pt x="10" y="14"/>
                </a:lnTo>
                <a:lnTo>
                  <a:pt x="16" y="17"/>
                </a:lnTo>
                <a:lnTo>
                  <a:pt x="16" y="20"/>
                </a:lnTo>
                <a:lnTo>
                  <a:pt x="16" y="21"/>
                </a:lnTo>
                <a:lnTo>
                  <a:pt x="16" y="22"/>
                </a:lnTo>
                <a:lnTo>
                  <a:pt x="16" y="21"/>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24" name="Line 1212"/>
          <p:cNvSpPr>
            <a:spLocks noChangeShapeType="1"/>
          </p:cNvSpPr>
          <p:nvPr/>
        </p:nvSpPr>
        <p:spPr bwMode="ltGray">
          <a:xfrm flipH="1">
            <a:off x="4538663" y="5430129"/>
            <a:ext cx="42862" cy="952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25" name="Line 1213"/>
          <p:cNvSpPr>
            <a:spLocks noChangeShapeType="1"/>
          </p:cNvSpPr>
          <p:nvPr/>
        </p:nvSpPr>
        <p:spPr bwMode="ltGray">
          <a:xfrm flipH="1">
            <a:off x="4549775" y="5469816"/>
            <a:ext cx="46038"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26" name="Freeform 1214"/>
          <p:cNvSpPr>
            <a:spLocks/>
          </p:cNvSpPr>
          <p:nvPr/>
        </p:nvSpPr>
        <p:spPr bwMode="ltGray">
          <a:xfrm>
            <a:off x="4573588" y="5469816"/>
            <a:ext cx="26987" cy="63500"/>
          </a:xfrm>
          <a:custGeom>
            <a:avLst/>
            <a:gdLst/>
            <a:ahLst/>
            <a:cxnLst>
              <a:cxn ang="0">
                <a:pos x="0" y="0"/>
              </a:cxn>
              <a:cxn ang="0">
                <a:pos x="0" y="1"/>
              </a:cxn>
              <a:cxn ang="0">
                <a:pos x="0" y="4"/>
              </a:cxn>
              <a:cxn ang="0">
                <a:pos x="10" y="9"/>
              </a:cxn>
              <a:cxn ang="0">
                <a:pos x="10" y="15"/>
              </a:cxn>
              <a:cxn ang="0">
                <a:pos x="10" y="21"/>
              </a:cxn>
              <a:cxn ang="0">
                <a:pos x="16" y="27"/>
              </a:cxn>
              <a:cxn ang="0">
                <a:pos x="16" y="32"/>
              </a:cxn>
              <a:cxn ang="0">
                <a:pos x="10" y="37"/>
              </a:cxn>
            </a:cxnLst>
            <a:rect l="0" t="0" r="r" b="b"/>
            <a:pathLst>
              <a:path w="17" h="38">
                <a:moveTo>
                  <a:pt x="0" y="0"/>
                </a:moveTo>
                <a:lnTo>
                  <a:pt x="0" y="1"/>
                </a:lnTo>
                <a:lnTo>
                  <a:pt x="0" y="4"/>
                </a:lnTo>
                <a:lnTo>
                  <a:pt x="10" y="9"/>
                </a:lnTo>
                <a:lnTo>
                  <a:pt x="10" y="15"/>
                </a:lnTo>
                <a:lnTo>
                  <a:pt x="10" y="21"/>
                </a:lnTo>
                <a:lnTo>
                  <a:pt x="16" y="27"/>
                </a:lnTo>
                <a:lnTo>
                  <a:pt x="16" y="32"/>
                </a:lnTo>
                <a:lnTo>
                  <a:pt x="10" y="37"/>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27" name="Line 1215"/>
          <p:cNvSpPr>
            <a:spLocks noChangeShapeType="1"/>
          </p:cNvSpPr>
          <p:nvPr/>
        </p:nvSpPr>
        <p:spPr bwMode="ltGray">
          <a:xfrm flipH="1">
            <a:off x="4549775" y="5469816"/>
            <a:ext cx="46038"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28" name="Line 1216"/>
          <p:cNvSpPr>
            <a:spLocks noChangeShapeType="1"/>
          </p:cNvSpPr>
          <p:nvPr/>
        </p:nvSpPr>
        <p:spPr bwMode="ltGray">
          <a:xfrm>
            <a:off x="4552950" y="5531729"/>
            <a:ext cx="46038"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29" name="Freeform 1217"/>
          <p:cNvSpPr>
            <a:spLocks/>
          </p:cNvSpPr>
          <p:nvPr/>
        </p:nvSpPr>
        <p:spPr bwMode="ltGray">
          <a:xfrm>
            <a:off x="2101850" y="2885366"/>
            <a:ext cx="26988" cy="28575"/>
          </a:xfrm>
          <a:custGeom>
            <a:avLst/>
            <a:gdLst/>
            <a:ahLst/>
            <a:cxnLst>
              <a:cxn ang="0">
                <a:pos x="0" y="16"/>
              </a:cxn>
              <a:cxn ang="0">
                <a:pos x="0" y="16"/>
              </a:cxn>
              <a:cxn ang="0">
                <a:pos x="0" y="12"/>
              </a:cxn>
              <a:cxn ang="0">
                <a:pos x="0" y="12"/>
              </a:cxn>
              <a:cxn ang="0">
                <a:pos x="0" y="8"/>
              </a:cxn>
              <a:cxn ang="0">
                <a:pos x="16" y="4"/>
              </a:cxn>
              <a:cxn ang="0">
                <a:pos x="16" y="4"/>
              </a:cxn>
              <a:cxn ang="0">
                <a:pos x="16" y="0"/>
              </a:cxn>
            </a:cxnLst>
            <a:rect l="0" t="0" r="r" b="b"/>
            <a:pathLst>
              <a:path w="17" h="17">
                <a:moveTo>
                  <a:pt x="0" y="16"/>
                </a:moveTo>
                <a:lnTo>
                  <a:pt x="0" y="16"/>
                </a:lnTo>
                <a:lnTo>
                  <a:pt x="0" y="12"/>
                </a:lnTo>
                <a:lnTo>
                  <a:pt x="0" y="12"/>
                </a:lnTo>
                <a:lnTo>
                  <a:pt x="0" y="8"/>
                </a:lnTo>
                <a:lnTo>
                  <a:pt x="16" y="4"/>
                </a:lnTo>
                <a:lnTo>
                  <a:pt x="16" y="4"/>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30" name="Line 1218"/>
          <p:cNvSpPr>
            <a:spLocks noChangeShapeType="1"/>
          </p:cNvSpPr>
          <p:nvPr/>
        </p:nvSpPr>
        <p:spPr bwMode="ltGray">
          <a:xfrm flipV="1">
            <a:off x="2101850" y="2893304"/>
            <a:ext cx="1588"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31" name="Line 1219"/>
          <p:cNvSpPr>
            <a:spLocks noChangeShapeType="1"/>
          </p:cNvSpPr>
          <p:nvPr/>
        </p:nvSpPr>
        <p:spPr bwMode="ltGray">
          <a:xfrm flipH="1" flipV="1">
            <a:off x="2101850" y="2886954"/>
            <a:ext cx="4763"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32" name="Line 1220"/>
          <p:cNvSpPr>
            <a:spLocks noChangeShapeType="1"/>
          </p:cNvSpPr>
          <p:nvPr/>
        </p:nvSpPr>
        <p:spPr bwMode="ltGray">
          <a:xfrm>
            <a:off x="2103438" y="2886954"/>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33" name="Line 1221"/>
          <p:cNvSpPr>
            <a:spLocks noChangeShapeType="1"/>
          </p:cNvSpPr>
          <p:nvPr/>
        </p:nvSpPr>
        <p:spPr bwMode="ltGray">
          <a:xfrm>
            <a:off x="2103438" y="2885366"/>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34" name="Line 1222"/>
          <p:cNvSpPr>
            <a:spLocks noChangeShapeType="1"/>
          </p:cNvSpPr>
          <p:nvPr/>
        </p:nvSpPr>
        <p:spPr bwMode="ltGray">
          <a:xfrm flipV="1">
            <a:off x="2106613" y="2885366"/>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35" name="Freeform 1223"/>
          <p:cNvSpPr>
            <a:spLocks/>
          </p:cNvSpPr>
          <p:nvPr/>
        </p:nvSpPr>
        <p:spPr bwMode="ltGray">
          <a:xfrm>
            <a:off x="2106613" y="2877429"/>
            <a:ext cx="26987" cy="28575"/>
          </a:xfrm>
          <a:custGeom>
            <a:avLst/>
            <a:gdLst/>
            <a:ahLst/>
            <a:cxnLst>
              <a:cxn ang="0">
                <a:pos x="0" y="16"/>
              </a:cxn>
              <a:cxn ang="0">
                <a:pos x="0" y="16"/>
              </a:cxn>
              <a:cxn ang="0">
                <a:pos x="0" y="13"/>
              </a:cxn>
              <a:cxn ang="0">
                <a:pos x="16" y="10"/>
              </a:cxn>
              <a:cxn ang="0">
                <a:pos x="16" y="8"/>
              </a:cxn>
              <a:cxn ang="0">
                <a:pos x="16" y="5"/>
              </a:cxn>
              <a:cxn ang="0">
                <a:pos x="16" y="5"/>
              </a:cxn>
              <a:cxn ang="0">
                <a:pos x="16" y="2"/>
              </a:cxn>
              <a:cxn ang="0">
                <a:pos x="16" y="0"/>
              </a:cxn>
            </a:cxnLst>
            <a:rect l="0" t="0" r="r" b="b"/>
            <a:pathLst>
              <a:path w="17" h="17">
                <a:moveTo>
                  <a:pt x="0" y="16"/>
                </a:moveTo>
                <a:lnTo>
                  <a:pt x="0" y="16"/>
                </a:lnTo>
                <a:lnTo>
                  <a:pt x="0" y="13"/>
                </a:lnTo>
                <a:lnTo>
                  <a:pt x="16" y="10"/>
                </a:lnTo>
                <a:lnTo>
                  <a:pt x="16" y="8"/>
                </a:lnTo>
                <a:lnTo>
                  <a:pt x="16" y="5"/>
                </a:lnTo>
                <a:lnTo>
                  <a:pt x="16" y="5"/>
                </a:lnTo>
                <a:lnTo>
                  <a:pt x="16" y="2"/>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36" name="Line 1224"/>
          <p:cNvSpPr>
            <a:spLocks noChangeShapeType="1"/>
          </p:cNvSpPr>
          <p:nvPr/>
        </p:nvSpPr>
        <p:spPr bwMode="ltGray">
          <a:xfrm>
            <a:off x="2103438" y="2886954"/>
            <a:ext cx="476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37" name="Line 1225"/>
          <p:cNvSpPr>
            <a:spLocks noChangeShapeType="1"/>
          </p:cNvSpPr>
          <p:nvPr/>
        </p:nvSpPr>
        <p:spPr bwMode="ltGray">
          <a:xfrm flipH="1">
            <a:off x="2108200" y="2879016"/>
            <a:ext cx="1588"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38" name="Freeform 1226"/>
          <p:cNvSpPr>
            <a:spLocks/>
          </p:cNvSpPr>
          <p:nvPr/>
        </p:nvSpPr>
        <p:spPr bwMode="ltGray">
          <a:xfrm>
            <a:off x="2106613" y="2877429"/>
            <a:ext cx="26987" cy="28575"/>
          </a:xfrm>
          <a:custGeom>
            <a:avLst/>
            <a:gdLst/>
            <a:ahLst/>
            <a:cxnLst>
              <a:cxn ang="0">
                <a:pos x="0" y="0"/>
              </a:cxn>
              <a:cxn ang="0">
                <a:pos x="0" y="16"/>
              </a:cxn>
              <a:cxn ang="0">
                <a:pos x="10" y="0"/>
              </a:cxn>
              <a:cxn ang="0">
                <a:pos x="16" y="0"/>
              </a:cxn>
            </a:cxnLst>
            <a:rect l="0" t="0" r="r" b="b"/>
            <a:pathLst>
              <a:path w="17" h="17">
                <a:moveTo>
                  <a:pt x="0" y="0"/>
                </a:moveTo>
                <a:lnTo>
                  <a:pt x="0" y="16"/>
                </a:lnTo>
                <a:lnTo>
                  <a:pt x="10"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39" name="Line 1227"/>
          <p:cNvSpPr>
            <a:spLocks noChangeShapeType="1"/>
          </p:cNvSpPr>
          <p:nvPr/>
        </p:nvSpPr>
        <p:spPr bwMode="ltGray">
          <a:xfrm flipH="1">
            <a:off x="2108200" y="2879016"/>
            <a:ext cx="1588"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40" name="Line 1228"/>
          <p:cNvSpPr>
            <a:spLocks noChangeShapeType="1"/>
          </p:cNvSpPr>
          <p:nvPr/>
        </p:nvSpPr>
        <p:spPr bwMode="ltGray">
          <a:xfrm flipV="1">
            <a:off x="2112963" y="2874254"/>
            <a:ext cx="0" cy="4762"/>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41" name="Freeform 1229"/>
          <p:cNvSpPr>
            <a:spLocks/>
          </p:cNvSpPr>
          <p:nvPr/>
        </p:nvSpPr>
        <p:spPr bwMode="ltGray">
          <a:xfrm>
            <a:off x="2111375" y="2864729"/>
            <a:ext cx="26988" cy="28575"/>
          </a:xfrm>
          <a:custGeom>
            <a:avLst/>
            <a:gdLst/>
            <a:ahLst/>
            <a:cxnLst>
              <a:cxn ang="0">
                <a:pos x="0" y="16"/>
              </a:cxn>
              <a:cxn ang="0">
                <a:pos x="0" y="14"/>
              </a:cxn>
              <a:cxn ang="0">
                <a:pos x="3" y="12"/>
              </a:cxn>
              <a:cxn ang="0">
                <a:pos x="3" y="10"/>
              </a:cxn>
              <a:cxn ang="0">
                <a:pos x="9" y="8"/>
              </a:cxn>
              <a:cxn ang="0">
                <a:pos x="9" y="6"/>
              </a:cxn>
              <a:cxn ang="0">
                <a:pos x="12" y="4"/>
              </a:cxn>
              <a:cxn ang="0">
                <a:pos x="16" y="4"/>
              </a:cxn>
              <a:cxn ang="0">
                <a:pos x="16" y="0"/>
              </a:cxn>
            </a:cxnLst>
            <a:rect l="0" t="0" r="r" b="b"/>
            <a:pathLst>
              <a:path w="17" h="17">
                <a:moveTo>
                  <a:pt x="0" y="16"/>
                </a:moveTo>
                <a:lnTo>
                  <a:pt x="0" y="14"/>
                </a:lnTo>
                <a:lnTo>
                  <a:pt x="3" y="12"/>
                </a:lnTo>
                <a:lnTo>
                  <a:pt x="3" y="10"/>
                </a:lnTo>
                <a:lnTo>
                  <a:pt x="9" y="8"/>
                </a:lnTo>
                <a:lnTo>
                  <a:pt x="9" y="6"/>
                </a:lnTo>
                <a:lnTo>
                  <a:pt x="12" y="4"/>
                </a:lnTo>
                <a:lnTo>
                  <a:pt x="16" y="4"/>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42" name="Line 1230"/>
          <p:cNvSpPr>
            <a:spLocks noChangeShapeType="1"/>
          </p:cNvSpPr>
          <p:nvPr/>
        </p:nvSpPr>
        <p:spPr bwMode="ltGray">
          <a:xfrm>
            <a:off x="2109788" y="2877429"/>
            <a:ext cx="4762"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43" name="Line 1231"/>
          <p:cNvSpPr>
            <a:spLocks noChangeShapeType="1"/>
          </p:cNvSpPr>
          <p:nvPr/>
        </p:nvSpPr>
        <p:spPr bwMode="ltGray">
          <a:xfrm flipH="1">
            <a:off x="2120900" y="2866316"/>
            <a:ext cx="1588" cy="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44" name="Freeform 1232"/>
          <p:cNvSpPr>
            <a:spLocks/>
          </p:cNvSpPr>
          <p:nvPr/>
        </p:nvSpPr>
        <p:spPr bwMode="ltGray">
          <a:xfrm>
            <a:off x="2119313" y="2863141"/>
            <a:ext cx="26987" cy="28575"/>
          </a:xfrm>
          <a:custGeom>
            <a:avLst/>
            <a:gdLst/>
            <a:ahLst/>
            <a:cxnLst>
              <a:cxn ang="0">
                <a:pos x="0" y="16"/>
              </a:cxn>
              <a:cxn ang="0">
                <a:pos x="0" y="16"/>
              </a:cxn>
              <a:cxn ang="0">
                <a:pos x="0" y="16"/>
              </a:cxn>
              <a:cxn ang="0">
                <a:pos x="10" y="16"/>
              </a:cxn>
              <a:cxn ang="0">
                <a:pos x="10" y="0"/>
              </a:cxn>
              <a:cxn ang="0">
                <a:pos x="16" y="0"/>
              </a:cxn>
            </a:cxnLst>
            <a:rect l="0" t="0" r="r" b="b"/>
            <a:pathLst>
              <a:path w="17" h="17">
                <a:moveTo>
                  <a:pt x="0" y="16"/>
                </a:moveTo>
                <a:lnTo>
                  <a:pt x="0" y="16"/>
                </a:lnTo>
                <a:lnTo>
                  <a:pt x="0" y="16"/>
                </a:lnTo>
                <a:lnTo>
                  <a:pt x="10" y="16"/>
                </a:lnTo>
                <a:lnTo>
                  <a:pt x="10" y="0"/>
                </a:lnTo>
                <a:lnTo>
                  <a:pt x="16"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45" name="Line 1233"/>
          <p:cNvSpPr>
            <a:spLocks noChangeShapeType="1"/>
          </p:cNvSpPr>
          <p:nvPr/>
        </p:nvSpPr>
        <p:spPr bwMode="ltGray">
          <a:xfrm>
            <a:off x="2120900" y="2866316"/>
            <a:ext cx="1588" cy="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46" name="Line 1234"/>
          <p:cNvSpPr>
            <a:spLocks noChangeShapeType="1"/>
          </p:cNvSpPr>
          <p:nvPr/>
        </p:nvSpPr>
        <p:spPr bwMode="ltGray">
          <a:xfrm flipV="1">
            <a:off x="2125663" y="2863141"/>
            <a:ext cx="0" cy="3175"/>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47" name="Freeform 1235"/>
          <p:cNvSpPr>
            <a:spLocks/>
          </p:cNvSpPr>
          <p:nvPr/>
        </p:nvSpPr>
        <p:spPr bwMode="ltGray">
          <a:xfrm>
            <a:off x="2125663" y="2858379"/>
            <a:ext cx="1587" cy="28575"/>
          </a:xfrm>
          <a:custGeom>
            <a:avLst/>
            <a:gdLst/>
            <a:ahLst/>
            <a:cxnLst>
              <a:cxn ang="0">
                <a:pos x="0" y="16"/>
              </a:cxn>
              <a:cxn ang="0">
                <a:pos x="0" y="16"/>
              </a:cxn>
              <a:cxn ang="0">
                <a:pos x="0" y="10"/>
              </a:cxn>
              <a:cxn ang="0">
                <a:pos x="0" y="10"/>
              </a:cxn>
              <a:cxn ang="0">
                <a:pos x="0" y="5"/>
              </a:cxn>
              <a:cxn ang="0">
                <a:pos x="0" y="0"/>
              </a:cxn>
            </a:cxnLst>
            <a:rect l="0" t="0" r="r" b="b"/>
            <a:pathLst>
              <a:path w="1" h="17">
                <a:moveTo>
                  <a:pt x="0" y="16"/>
                </a:moveTo>
                <a:lnTo>
                  <a:pt x="0" y="16"/>
                </a:lnTo>
                <a:lnTo>
                  <a:pt x="0" y="10"/>
                </a:lnTo>
                <a:lnTo>
                  <a:pt x="0" y="10"/>
                </a:lnTo>
                <a:lnTo>
                  <a:pt x="0" y="5"/>
                </a:lnTo>
                <a:lnTo>
                  <a:pt x="0"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48" name="Line 1236"/>
          <p:cNvSpPr>
            <a:spLocks noChangeShapeType="1"/>
          </p:cNvSpPr>
          <p:nvPr/>
        </p:nvSpPr>
        <p:spPr bwMode="ltGray">
          <a:xfrm flipV="1">
            <a:off x="2125663" y="2864729"/>
            <a:ext cx="0" cy="1587"/>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49" name="Line 1237"/>
          <p:cNvSpPr>
            <a:spLocks noChangeShapeType="1"/>
          </p:cNvSpPr>
          <p:nvPr/>
        </p:nvSpPr>
        <p:spPr bwMode="ltGray">
          <a:xfrm flipH="1">
            <a:off x="2122488" y="2859966"/>
            <a:ext cx="3175" cy="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50" name="Freeform 1238"/>
          <p:cNvSpPr>
            <a:spLocks/>
          </p:cNvSpPr>
          <p:nvPr/>
        </p:nvSpPr>
        <p:spPr bwMode="ltGray">
          <a:xfrm>
            <a:off x="2120900" y="2852029"/>
            <a:ext cx="26988" cy="28575"/>
          </a:xfrm>
          <a:custGeom>
            <a:avLst/>
            <a:gdLst/>
            <a:ahLst/>
            <a:cxnLst>
              <a:cxn ang="0">
                <a:pos x="5" y="16"/>
              </a:cxn>
              <a:cxn ang="0">
                <a:pos x="0" y="16"/>
              </a:cxn>
              <a:cxn ang="0">
                <a:pos x="0" y="12"/>
              </a:cxn>
              <a:cxn ang="0">
                <a:pos x="5" y="9"/>
              </a:cxn>
              <a:cxn ang="0">
                <a:pos x="5" y="6"/>
              </a:cxn>
              <a:cxn ang="0">
                <a:pos x="5" y="3"/>
              </a:cxn>
              <a:cxn ang="0">
                <a:pos x="8" y="3"/>
              </a:cxn>
              <a:cxn ang="0">
                <a:pos x="16" y="0"/>
              </a:cxn>
            </a:cxnLst>
            <a:rect l="0" t="0" r="r" b="b"/>
            <a:pathLst>
              <a:path w="17" h="17">
                <a:moveTo>
                  <a:pt x="5" y="16"/>
                </a:moveTo>
                <a:lnTo>
                  <a:pt x="0" y="16"/>
                </a:lnTo>
                <a:lnTo>
                  <a:pt x="0" y="12"/>
                </a:lnTo>
                <a:lnTo>
                  <a:pt x="5" y="9"/>
                </a:lnTo>
                <a:lnTo>
                  <a:pt x="5" y="6"/>
                </a:lnTo>
                <a:lnTo>
                  <a:pt x="5" y="3"/>
                </a:lnTo>
                <a:lnTo>
                  <a:pt x="8" y="3"/>
                </a:lnTo>
                <a:lnTo>
                  <a:pt x="16"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51" name="Line 1239"/>
          <p:cNvSpPr>
            <a:spLocks noChangeShapeType="1"/>
          </p:cNvSpPr>
          <p:nvPr/>
        </p:nvSpPr>
        <p:spPr bwMode="ltGray">
          <a:xfrm flipV="1">
            <a:off x="2122488" y="2859966"/>
            <a:ext cx="3175" cy="1588"/>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52" name="Line 1240"/>
          <p:cNvSpPr>
            <a:spLocks noChangeShapeType="1"/>
          </p:cNvSpPr>
          <p:nvPr/>
        </p:nvSpPr>
        <p:spPr bwMode="ltGray">
          <a:xfrm flipV="1">
            <a:off x="2130425" y="2852029"/>
            <a:ext cx="0" cy="1587"/>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53" name="Freeform 1241"/>
          <p:cNvSpPr>
            <a:spLocks/>
          </p:cNvSpPr>
          <p:nvPr/>
        </p:nvSpPr>
        <p:spPr bwMode="ltGray">
          <a:xfrm>
            <a:off x="2124075" y="2853616"/>
            <a:ext cx="26988" cy="1588"/>
          </a:xfrm>
          <a:custGeom>
            <a:avLst/>
            <a:gdLst/>
            <a:ahLst/>
            <a:cxnLst>
              <a:cxn ang="0">
                <a:pos x="16" y="0"/>
              </a:cxn>
              <a:cxn ang="0">
                <a:pos x="10" y="0"/>
              </a:cxn>
              <a:cxn ang="0">
                <a:pos x="0" y="0"/>
              </a:cxn>
              <a:cxn ang="0">
                <a:pos x="10" y="0"/>
              </a:cxn>
              <a:cxn ang="0">
                <a:pos x="16" y="0"/>
              </a:cxn>
            </a:cxnLst>
            <a:rect l="0" t="0" r="r" b="b"/>
            <a:pathLst>
              <a:path w="17" h="1">
                <a:moveTo>
                  <a:pt x="16" y="0"/>
                </a:moveTo>
                <a:lnTo>
                  <a:pt x="10" y="0"/>
                </a:lnTo>
                <a:lnTo>
                  <a:pt x="0" y="0"/>
                </a:lnTo>
                <a:lnTo>
                  <a:pt x="10" y="0"/>
                </a:lnTo>
                <a:lnTo>
                  <a:pt x="16" y="0"/>
                </a:lnTo>
              </a:path>
            </a:pathLst>
          </a:custGeom>
          <a:noFill/>
          <a:ln w="25400" cap="rnd" cmpd="sng">
            <a:solidFill>
              <a:srgbClr val="00FF00"/>
            </a:solidFill>
            <a:prstDash val="solid"/>
            <a:round/>
            <a:headEnd/>
            <a:tailEnd/>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54" name="Line 1242"/>
          <p:cNvSpPr>
            <a:spLocks noChangeShapeType="1"/>
          </p:cNvSpPr>
          <p:nvPr/>
        </p:nvSpPr>
        <p:spPr bwMode="ltGray">
          <a:xfrm flipH="1">
            <a:off x="2127250" y="2853616"/>
            <a:ext cx="3175" cy="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55" name="Line 1243"/>
          <p:cNvSpPr>
            <a:spLocks noChangeShapeType="1"/>
          </p:cNvSpPr>
          <p:nvPr/>
        </p:nvSpPr>
        <p:spPr bwMode="ltGray">
          <a:xfrm flipH="1" flipV="1">
            <a:off x="2127250" y="2853616"/>
            <a:ext cx="3175" cy="1588"/>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56" name="Freeform 1244"/>
          <p:cNvSpPr>
            <a:spLocks/>
          </p:cNvSpPr>
          <p:nvPr/>
        </p:nvSpPr>
        <p:spPr bwMode="ltGray">
          <a:xfrm>
            <a:off x="2128838" y="2850441"/>
            <a:ext cx="26987" cy="28575"/>
          </a:xfrm>
          <a:custGeom>
            <a:avLst/>
            <a:gdLst/>
            <a:ahLst/>
            <a:cxnLst>
              <a:cxn ang="0">
                <a:pos x="0" y="16"/>
              </a:cxn>
              <a:cxn ang="0">
                <a:pos x="3" y="16"/>
              </a:cxn>
              <a:cxn ang="0">
                <a:pos x="3" y="16"/>
              </a:cxn>
              <a:cxn ang="0">
                <a:pos x="9" y="16"/>
              </a:cxn>
              <a:cxn ang="0">
                <a:pos x="12" y="0"/>
              </a:cxn>
              <a:cxn ang="0">
                <a:pos x="16" y="0"/>
              </a:cxn>
            </a:cxnLst>
            <a:rect l="0" t="0" r="r" b="b"/>
            <a:pathLst>
              <a:path w="17" h="17">
                <a:moveTo>
                  <a:pt x="0" y="16"/>
                </a:moveTo>
                <a:lnTo>
                  <a:pt x="3" y="16"/>
                </a:lnTo>
                <a:lnTo>
                  <a:pt x="3" y="16"/>
                </a:lnTo>
                <a:lnTo>
                  <a:pt x="9" y="16"/>
                </a:lnTo>
                <a:lnTo>
                  <a:pt x="12" y="0"/>
                </a:lnTo>
                <a:lnTo>
                  <a:pt x="16"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57" name="Line 1245"/>
          <p:cNvSpPr>
            <a:spLocks noChangeShapeType="1"/>
          </p:cNvSpPr>
          <p:nvPr/>
        </p:nvSpPr>
        <p:spPr bwMode="ltGray">
          <a:xfrm>
            <a:off x="2130425" y="2852029"/>
            <a:ext cx="0" cy="3175"/>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58" name="Line 1246"/>
          <p:cNvSpPr>
            <a:spLocks noChangeShapeType="1"/>
          </p:cNvSpPr>
          <p:nvPr/>
        </p:nvSpPr>
        <p:spPr bwMode="ltGray">
          <a:xfrm flipH="1" flipV="1">
            <a:off x="2135188" y="2850441"/>
            <a:ext cx="1587" cy="3175"/>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59" name="Freeform 1247"/>
          <p:cNvSpPr>
            <a:spLocks/>
          </p:cNvSpPr>
          <p:nvPr/>
        </p:nvSpPr>
        <p:spPr bwMode="ltGray">
          <a:xfrm>
            <a:off x="2135188" y="2845679"/>
            <a:ext cx="26987" cy="28575"/>
          </a:xfrm>
          <a:custGeom>
            <a:avLst/>
            <a:gdLst/>
            <a:ahLst/>
            <a:cxnLst>
              <a:cxn ang="0">
                <a:pos x="16" y="16"/>
              </a:cxn>
              <a:cxn ang="0">
                <a:pos x="0" y="16"/>
              </a:cxn>
              <a:cxn ang="0">
                <a:pos x="0" y="8"/>
              </a:cxn>
              <a:cxn ang="0">
                <a:pos x="16" y="8"/>
              </a:cxn>
              <a:cxn ang="0">
                <a:pos x="16" y="0"/>
              </a:cxn>
            </a:cxnLst>
            <a:rect l="0" t="0" r="r" b="b"/>
            <a:pathLst>
              <a:path w="17" h="17">
                <a:moveTo>
                  <a:pt x="16" y="16"/>
                </a:moveTo>
                <a:lnTo>
                  <a:pt x="0" y="16"/>
                </a:lnTo>
                <a:lnTo>
                  <a:pt x="0" y="8"/>
                </a:lnTo>
                <a:lnTo>
                  <a:pt x="16" y="8"/>
                </a:lnTo>
                <a:lnTo>
                  <a:pt x="16"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60" name="Line 1248"/>
          <p:cNvSpPr>
            <a:spLocks noChangeShapeType="1"/>
          </p:cNvSpPr>
          <p:nvPr/>
        </p:nvSpPr>
        <p:spPr bwMode="ltGray">
          <a:xfrm flipV="1">
            <a:off x="2135188" y="2850441"/>
            <a:ext cx="1587" cy="3175"/>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61" name="Line 1249"/>
          <p:cNvSpPr>
            <a:spLocks noChangeShapeType="1"/>
          </p:cNvSpPr>
          <p:nvPr/>
        </p:nvSpPr>
        <p:spPr bwMode="ltGray">
          <a:xfrm flipH="1" flipV="1">
            <a:off x="2136775" y="2848854"/>
            <a:ext cx="1588" cy="1587"/>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62" name="Freeform 1250"/>
          <p:cNvSpPr>
            <a:spLocks/>
          </p:cNvSpPr>
          <p:nvPr/>
        </p:nvSpPr>
        <p:spPr bwMode="ltGray">
          <a:xfrm>
            <a:off x="2136775" y="2837741"/>
            <a:ext cx="26988" cy="28575"/>
          </a:xfrm>
          <a:custGeom>
            <a:avLst/>
            <a:gdLst/>
            <a:ahLst/>
            <a:cxnLst>
              <a:cxn ang="0">
                <a:pos x="0" y="16"/>
              </a:cxn>
              <a:cxn ang="0">
                <a:pos x="2" y="16"/>
              </a:cxn>
              <a:cxn ang="0">
                <a:pos x="6" y="13"/>
              </a:cxn>
              <a:cxn ang="0">
                <a:pos x="8" y="10"/>
              </a:cxn>
              <a:cxn ang="0">
                <a:pos x="8" y="8"/>
              </a:cxn>
              <a:cxn ang="0">
                <a:pos x="10" y="5"/>
              </a:cxn>
              <a:cxn ang="0">
                <a:pos x="14" y="5"/>
              </a:cxn>
              <a:cxn ang="0">
                <a:pos x="14" y="2"/>
              </a:cxn>
              <a:cxn ang="0">
                <a:pos x="16" y="0"/>
              </a:cxn>
            </a:cxnLst>
            <a:rect l="0" t="0" r="r" b="b"/>
            <a:pathLst>
              <a:path w="17" h="17">
                <a:moveTo>
                  <a:pt x="0" y="16"/>
                </a:moveTo>
                <a:lnTo>
                  <a:pt x="2" y="16"/>
                </a:lnTo>
                <a:lnTo>
                  <a:pt x="6" y="13"/>
                </a:lnTo>
                <a:lnTo>
                  <a:pt x="8" y="10"/>
                </a:lnTo>
                <a:lnTo>
                  <a:pt x="8" y="8"/>
                </a:lnTo>
                <a:lnTo>
                  <a:pt x="10" y="5"/>
                </a:lnTo>
                <a:lnTo>
                  <a:pt x="14" y="5"/>
                </a:lnTo>
                <a:lnTo>
                  <a:pt x="14" y="2"/>
                </a:lnTo>
                <a:lnTo>
                  <a:pt x="16"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63" name="Line 1251"/>
          <p:cNvSpPr>
            <a:spLocks noChangeShapeType="1"/>
          </p:cNvSpPr>
          <p:nvPr/>
        </p:nvSpPr>
        <p:spPr bwMode="ltGray">
          <a:xfrm>
            <a:off x="2136775" y="2848854"/>
            <a:ext cx="1588" cy="1587"/>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64" name="Line 1252"/>
          <p:cNvSpPr>
            <a:spLocks noChangeShapeType="1"/>
          </p:cNvSpPr>
          <p:nvPr/>
        </p:nvSpPr>
        <p:spPr bwMode="ltGray">
          <a:xfrm flipH="1">
            <a:off x="2147888" y="2837741"/>
            <a:ext cx="1587" cy="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65" name="Freeform 1253"/>
          <p:cNvSpPr>
            <a:spLocks/>
          </p:cNvSpPr>
          <p:nvPr/>
        </p:nvSpPr>
        <p:spPr bwMode="ltGray">
          <a:xfrm>
            <a:off x="2147888" y="2836154"/>
            <a:ext cx="26987" cy="28575"/>
          </a:xfrm>
          <a:custGeom>
            <a:avLst/>
            <a:gdLst/>
            <a:ahLst/>
            <a:cxnLst>
              <a:cxn ang="0">
                <a:pos x="0" y="16"/>
              </a:cxn>
              <a:cxn ang="0">
                <a:pos x="0" y="16"/>
              </a:cxn>
              <a:cxn ang="0">
                <a:pos x="10" y="16"/>
              </a:cxn>
              <a:cxn ang="0">
                <a:pos x="10" y="0"/>
              </a:cxn>
              <a:cxn ang="0">
                <a:pos x="16" y="0"/>
              </a:cxn>
            </a:cxnLst>
            <a:rect l="0" t="0" r="r" b="b"/>
            <a:pathLst>
              <a:path w="17" h="17">
                <a:moveTo>
                  <a:pt x="0" y="16"/>
                </a:moveTo>
                <a:lnTo>
                  <a:pt x="0" y="16"/>
                </a:lnTo>
                <a:lnTo>
                  <a:pt x="10" y="16"/>
                </a:lnTo>
                <a:lnTo>
                  <a:pt x="10" y="0"/>
                </a:lnTo>
                <a:lnTo>
                  <a:pt x="16"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66" name="Line 1254"/>
          <p:cNvSpPr>
            <a:spLocks noChangeShapeType="1"/>
          </p:cNvSpPr>
          <p:nvPr/>
        </p:nvSpPr>
        <p:spPr bwMode="ltGray">
          <a:xfrm>
            <a:off x="2147888" y="2837741"/>
            <a:ext cx="1587" cy="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67" name="Line 1255"/>
          <p:cNvSpPr>
            <a:spLocks noChangeShapeType="1"/>
          </p:cNvSpPr>
          <p:nvPr/>
        </p:nvSpPr>
        <p:spPr bwMode="ltGray">
          <a:xfrm flipH="1" flipV="1">
            <a:off x="2154238" y="2834566"/>
            <a:ext cx="1587" cy="1588"/>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68" name="Freeform 1256"/>
          <p:cNvSpPr>
            <a:spLocks/>
          </p:cNvSpPr>
          <p:nvPr/>
        </p:nvSpPr>
        <p:spPr bwMode="ltGray">
          <a:xfrm>
            <a:off x="2154238" y="2832979"/>
            <a:ext cx="1587" cy="28575"/>
          </a:xfrm>
          <a:custGeom>
            <a:avLst/>
            <a:gdLst/>
            <a:ahLst/>
            <a:cxnLst>
              <a:cxn ang="0">
                <a:pos x="0" y="16"/>
              </a:cxn>
              <a:cxn ang="0">
                <a:pos x="0" y="8"/>
              </a:cxn>
              <a:cxn ang="0">
                <a:pos x="0" y="0"/>
              </a:cxn>
            </a:cxnLst>
            <a:rect l="0" t="0" r="r" b="b"/>
            <a:pathLst>
              <a:path w="1" h="17">
                <a:moveTo>
                  <a:pt x="0" y="16"/>
                </a:moveTo>
                <a:lnTo>
                  <a:pt x="0" y="8"/>
                </a:lnTo>
                <a:lnTo>
                  <a:pt x="0"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69" name="Line 1257"/>
          <p:cNvSpPr>
            <a:spLocks noChangeShapeType="1"/>
          </p:cNvSpPr>
          <p:nvPr/>
        </p:nvSpPr>
        <p:spPr bwMode="ltGray">
          <a:xfrm>
            <a:off x="2151063" y="2837741"/>
            <a:ext cx="4762" cy="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70" name="Line 1258"/>
          <p:cNvSpPr>
            <a:spLocks noChangeShapeType="1"/>
          </p:cNvSpPr>
          <p:nvPr/>
        </p:nvSpPr>
        <p:spPr bwMode="ltGray">
          <a:xfrm flipH="1">
            <a:off x="2154238" y="2834566"/>
            <a:ext cx="1587" cy="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71" name="Freeform 1259"/>
          <p:cNvSpPr>
            <a:spLocks/>
          </p:cNvSpPr>
          <p:nvPr/>
        </p:nvSpPr>
        <p:spPr bwMode="ltGray">
          <a:xfrm>
            <a:off x="2152650" y="2832979"/>
            <a:ext cx="26988" cy="28575"/>
          </a:xfrm>
          <a:custGeom>
            <a:avLst/>
            <a:gdLst/>
            <a:ahLst/>
            <a:cxnLst>
              <a:cxn ang="0">
                <a:pos x="0" y="16"/>
              </a:cxn>
              <a:cxn ang="0">
                <a:pos x="16" y="16"/>
              </a:cxn>
              <a:cxn ang="0">
                <a:pos x="16" y="16"/>
              </a:cxn>
              <a:cxn ang="0">
                <a:pos x="16" y="0"/>
              </a:cxn>
            </a:cxnLst>
            <a:rect l="0" t="0" r="r" b="b"/>
            <a:pathLst>
              <a:path w="17" h="17">
                <a:moveTo>
                  <a:pt x="0" y="16"/>
                </a:moveTo>
                <a:lnTo>
                  <a:pt x="16" y="16"/>
                </a:lnTo>
                <a:lnTo>
                  <a:pt x="16" y="16"/>
                </a:lnTo>
                <a:lnTo>
                  <a:pt x="16"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72" name="Line 1260"/>
          <p:cNvSpPr>
            <a:spLocks noChangeShapeType="1"/>
          </p:cNvSpPr>
          <p:nvPr/>
        </p:nvSpPr>
        <p:spPr bwMode="ltGray">
          <a:xfrm>
            <a:off x="2154238" y="2834566"/>
            <a:ext cx="0" cy="1588"/>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73" name="Line 1261"/>
          <p:cNvSpPr>
            <a:spLocks noChangeShapeType="1"/>
          </p:cNvSpPr>
          <p:nvPr/>
        </p:nvSpPr>
        <p:spPr bwMode="ltGray">
          <a:xfrm flipH="1">
            <a:off x="2155825" y="2834566"/>
            <a:ext cx="1588" cy="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74" name="Freeform 1262"/>
          <p:cNvSpPr>
            <a:spLocks/>
          </p:cNvSpPr>
          <p:nvPr/>
        </p:nvSpPr>
        <p:spPr bwMode="ltGray">
          <a:xfrm>
            <a:off x="2154238" y="2825041"/>
            <a:ext cx="26987" cy="28575"/>
          </a:xfrm>
          <a:custGeom>
            <a:avLst/>
            <a:gdLst/>
            <a:ahLst/>
            <a:cxnLst>
              <a:cxn ang="0">
                <a:pos x="0" y="16"/>
              </a:cxn>
              <a:cxn ang="0">
                <a:pos x="0" y="16"/>
              </a:cxn>
              <a:cxn ang="0">
                <a:pos x="0" y="12"/>
              </a:cxn>
              <a:cxn ang="0">
                <a:pos x="16" y="12"/>
              </a:cxn>
              <a:cxn ang="0">
                <a:pos x="16" y="9"/>
              </a:cxn>
              <a:cxn ang="0">
                <a:pos x="0" y="9"/>
              </a:cxn>
              <a:cxn ang="0">
                <a:pos x="0" y="6"/>
              </a:cxn>
              <a:cxn ang="0">
                <a:pos x="0" y="3"/>
              </a:cxn>
              <a:cxn ang="0">
                <a:pos x="0" y="0"/>
              </a:cxn>
            </a:cxnLst>
            <a:rect l="0" t="0" r="r" b="b"/>
            <a:pathLst>
              <a:path w="17" h="17">
                <a:moveTo>
                  <a:pt x="0" y="16"/>
                </a:moveTo>
                <a:lnTo>
                  <a:pt x="0" y="16"/>
                </a:lnTo>
                <a:lnTo>
                  <a:pt x="0" y="12"/>
                </a:lnTo>
                <a:lnTo>
                  <a:pt x="16" y="12"/>
                </a:lnTo>
                <a:lnTo>
                  <a:pt x="16" y="9"/>
                </a:lnTo>
                <a:lnTo>
                  <a:pt x="0" y="9"/>
                </a:lnTo>
                <a:lnTo>
                  <a:pt x="0" y="6"/>
                </a:lnTo>
                <a:lnTo>
                  <a:pt x="0" y="3"/>
                </a:lnTo>
                <a:lnTo>
                  <a:pt x="0"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75" name="Line 1263"/>
          <p:cNvSpPr>
            <a:spLocks noChangeShapeType="1"/>
          </p:cNvSpPr>
          <p:nvPr/>
        </p:nvSpPr>
        <p:spPr bwMode="ltGray">
          <a:xfrm>
            <a:off x="2155825" y="2834566"/>
            <a:ext cx="1588" cy="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76" name="Line 1264"/>
          <p:cNvSpPr>
            <a:spLocks noChangeShapeType="1"/>
          </p:cNvSpPr>
          <p:nvPr/>
        </p:nvSpPr>
        <p:spPr bwMode="ltGray">
          <a:xfrm flipH="1">
            <a:off x="2155825" y="2826629"/>
            <a:ext cx="1588" cy="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77" name="Freeform 1265"/>
          <p:cNvSpPr>
            <a:spLocks/>
          </p:cNvSpPr>
          <p:nvPr/>
        </p:nvSpPr>
        <p:spPr bwMode="ltGray">
          <a:xfrm>
            <a:off x="2154238" y="2823454"/>
            <a:ext cx="26987" cy="28575"/>
          </a:xfrm>
          <a:custGeom>
            <a:avLst/>
            <a:gdLst/>
            <a:ahLst/>
            <a:cxnLst>
              <a:cxn ang="0">
                <a:pos x="0" y="16"/>
              </a:cxn>
              <a:cxn ang="0">
                <a:pos x="4" y="16"/>
              </a:cxn>
              <a:cxn ang="0">
                <a:pos x="12" y="16"/>
              </a:cxn>
              <a:cxn ang="0">
                <a:pos x="12" y="16"/>
              </a:cxn>
              <a:cxn ang="0">
                <a:pos x="16" y="0"/>
              </a:cxn>
            </a:cxnLst>
            <a:rect l="0" t="0" r="r" b="b"/>
            <a:pathLst>
              <a:path w="17" h="17">
                <a:moveTo>
                  <a:pt x="0" y="16"/>
                </a:moveTo>
                <a:lnTo>
                  <a:pt x="4" y="16"/>
                </a:lnTo>
                <a:lnTo>
                  <a:pt x="12" y="16"/>
                </a:lnTo>
                <a:lnTo>
                  <a:pt x="12" y="16"/>
                </a:lnTo>
                <a:lnTo>
                  <a:pt x="16"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78" name="Line 1266"/>
          <p:cNvSpPr>
            <a:spLocks noChangeShapeType="1"/>
          </p:cNvSpPr>
          <p:nvPr/>
        </p:nvSpPr>
        <p:spPr bwMode="ltGray">
          <a:xfrm>
            <a:off x="2155825" y="2826629"/>
            <a:ext cx="0" cy="1587"/>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79" name="Line 1267"/>
          <p:cNvSpPr>
            <a:spLocks noChangeShapeType="1"/>
          </p:cNvSpPr>
          <p:nvPr/>
        </p:nvSpPr>
        <p:spPr bwMode="ltGray">
          <a:xfrm flipH="1">
            <a:off x="2160588" y="2825041"/>
            <a:ext cx="1587" cy="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80" name="Freeform 1268"/>
          <p:cNvSpPr>
            <a:spLocks/>
          </p:cNvSpPr>
          <p:nvPr/>
        </p:nvSpPr>
        <p:spPr bwMode="ltGray">
          <a:xfrm>
            <a:off x="2154238" y="2810754"/>
            <a:ext cx="26987" cy="28575"/>
          </a:xfrm>
          <a:custGeom>
            <a:avLst/>
            <a:gdLst/>
            <a:ahLst/>
            <a:cxnLst>
              <a:cxn ang="0">
                <a:pos x="16" y="16"/>
              </a:cxn>
              <a:cxn ang="0">
                <a:pos x="12" y="11"/>
              </a:cxn>
              <a:cxn ang="0">
                <a:pos x="4" y="9"/>
              </a:cxn>
              <a:cxn ang="0">
                <a:pos x="4" y="6"/>
              </a:cxn>
              <a:cxn ang="0">
                <a:pos x="0" y="4"/>
              </a:cxn>
              <a:cxn ang="0">
                <a:pos x="0" y="4"/>
              </a:cxn>
              <a:cxn ang="0">
                <a:pos x="4" y="0"/>
              </a:cxn>
            </a:cxnLst>
            <a:rect l="0" t="0" r="r" b="b"/>
            <a:pathLst>
              <a:path w="17" h="17">
                <a:moveTo>
                  <a:pt x="16" y="16"/>
                </a:moveTo>
                <a:lnTo>
                  <a:pt x="12" y="11"/>
                </a:lnTo>
                <a:lnTo>
                  <a:pt x="4" y="9"/>
                </a:lnTo>
                <a:lnTo>
                  <a:pt x="4" y="6"/>
                </a:lnTo>
                <a:lnTo>
                  <a:pt x="0" y="4"/>
                </a:lnTo>
                <a:lnTo>
                  <a:pt x="0" y="4"/>
                </a:lnTo>
                <a:lnTo>
                  <a:pt x="4"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81" name="Line 1269"/>
          <p:cNvSpPr>
            <a:spLocks noChangeShapeType="1"/>
          </p:cNvSpPr>
          <p:nvPr/>
        </p:nvSpPr>
        <p:spPr bwMode="ltGray">
          <a:xfrm flipV="1">
            <a:off x="2160588" y="2823454"/>
            <a:ext cx="1587" cy="1587"/>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82" name="Line 1270"/>
          <p:cNvSpPr>
            <a:spLocks noChangeShapeType="1"/>
          </p:cNvSpPr>
          <p:nvPr/>
        </p:nvSpPr>
        <p:spPr bwMode="ltGray">
          <a:xfrm flipH="1" flipV="1">
            <a:off x="2155825" y="2812341"/>
            <a:ext cx="4763" cy="1588"/>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83" name="Freeform 1271"/>
          <p:cNvSpPr>
            <a:spLocks/>
          </p:cNvSpPr>
          <p:nvPr/>
        </p:nvSpPr>
        <p:spPr bwMode="ltGray">
          <a:xfrm>
            <a:off x="2155825" y="2804404"/>
            <a:ext cx="26988" cy="28575"/>
          </a:xfrm>
          <a:custGeom>
            <a:avLst/>
            <a:gdLst/>
            <a:ahLst/>
            <a:cxnLst>
              <a:cxn ang="0">
                <a:pos x="0" y="16"/>
              </a:cxn>
              <a:cxn ang="0">
                <a:pos x="0" y="16"/>
              </a:cxn>
              <a:cxn ang="0">
                <a:pos x="5" y="13"/>
              </a:cxn>
              <a:cxn ang="0">
                <a:pos x="5" y="13"/>
              </a:cxn>
              <a:cxn ang="0">
                <a:pos x="8" y="8"/>
              </a:cxn>
              <a:cxn ang="0">
                <a:pos x="8" y="5"/>
              </a:cxn>
              <a:cxn ang="0">
                <a:pos x="13" y="5"/>
              </a:cxn>
              <a:cxn ang="0">
                <a:pos x="16" y="2"/>
              </a:cxn>
              <a:cxn ang="0">
                <a:pos x="16" y="0"/>
              </a:cxn>
            </a:cxnLst>
            <a:rect l="0" t="0" r="r" b="b"/>
            <a:pathLst>
              <a:path w="17" h="17">
                <a:moveTo>
                  <a:pt x="0" y="16"/>
                </a:moveTo>
                <a:lnTo>
                  <a:pt x="0" y="16"/>
                </a:lnTo>
                <a:lnTo>
                  <a:pt x="5" y="13"/>
                </a:lnTo>
                <a:lnTo>
                  <a:pt x="5" y="13"/>
                </a:lnTo>
                <a:lnTo>
                  <a:pt x="8" y="8"/>
                </a:lnTo>
                <a:lnTo>
                  <a:pt x="8" y="5"/>
                </a:lnTo>
                <a:lnTo>
                  <a:pt x="13" y="5"/>
                </a:lnTo>
                <a:lnTo>
                  <a:pt x="16" y="2"/>
                </a:lnTo>
                <a:lnTo>
                  <a:pt x="16"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84" name="Line 1272"/>
          <p:cNvSpPr>
            <a:spLocks noChangeShapeType="1"/>
          </p:cNvSpPr>
          <p:nvPr/>
        </p:nvSpPr>
        <p:spPr bwMode="ltGray">
          <a:xfrm>
            <a:off x="2155825" y="2812341"/>
            <a:ext cx="4763" cy="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85" name="Line 1273"/>
          <p:cNvSpPr>
            <a:spLocks noChangeShapeType="1"/>
          </p:cNvSpPr>
          <p:nvPr/>
        </p:nvSpPr>
        <p:spPr bwMode="ltGray">
          <a:xfrm flipH="1" flipV="1">
            <a:off x="2162175" y="2802816"/>
            <a:ext cx="3175" cy="1588"/>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86" name="Freeform 1274"/>
          <p:cNvSpPr>
            <a:spLocks/>
          </p:cNvSpPr>
          <p:nvPr/>
        </p:nvSpPr>
        <p:spPr bwMode="ltGray">
          <a:xfrm>
            <a:off x="2128838" y="2882191"/>
            <a:ext cx="26987" cy="28575"/>
          </a:xfrm>
          <a:custGeom>
            <a:avLst/>
            <a:gdLst/>
            <a:ahLst/>
            <a:cxnLst>
              <a:cxn ang="0">
                <a:pos x="16" y="0"/>
              </a:cxn>
              <a:cxn ang="0">
                <a:pos x="0" y="0"/>
              </a:cxn>
              <a:cxn ang="0">
                <a:pos x="0" y="16"/>
              </a:cxn>
              <a:cxn ang="0">
                <a:pos x="16" y="16"/>
              </a:cxn>
              <a:cxn ang="0">
                <a:pos x="16" y="16"/>
              </a:cxn>
            </a:cxnLst>
            <a:rect l="0" t="0" r="r" b="b"/>
            <a:pathLst>
              <a:path w="17" h="17">
                <a:moveTo>
                  <a:pt x="16" y="0"/>
                </a:moveTo>
                <a:lnTo>
                  <a:pt x="0" y="0"/>
                </a:lnTo>
                <a:lnTo>
                  <a:pt x="0" y="16"/>
                </a:lnTo>
                <a:lnTo>
                  <a:pt x="16" y="16"/>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87" name="Line 1275"/>
          <p:cNvSpPr>
            <a:spLocks noChangeShapeType="1"/>
          </p:cNvSpPr>
          <p:nvPr/>
        </p:nvSpPr>
        <p:spPr bwMode="ltGray">
          <a:xfrm flipH="1" flipV="1">
            <a:off x="2130425" y="2882191"/>
            <a:ext cx="1588"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88" name="Line 1276"/>
          <p:cNvSpPr>
            <a:spLocks noChangeShapeType="1"/>
          </p:cNvSpPr>
          <p:nvPr/>
        </p:nvSpPr>
        <p:spPr bwMode="ltGray">
          <a:xfrm>
            <a:off x="2130425" y="2885366"/>
            <a:ext cx="1588"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89" name="Freeform 1277"/>
          <p:cNvSpPr>
            <a:spLocks/>
          </p:cNvSpPr>
          <p:nvPr/>
        </p:nvSpPr>
        <p:spPr bwMode="ltGray">
          <a:xfrm>
            <a:off x="2124075" y="2883779"/>
            <a:ext cx="26988" cy="28575"/>
          </a:xfrm>
          <a:custGeom>
            <a:avLst/>
            <a:gdLst/>
            <a:ahLst/>
            <a:cxnLst>
              <a:cxn ang="0">
                <a:pos x="16" y="0"/>
              </a:cxn>
              <a:cxn ang="0">
                <a:pos x="12" y="5"/>
              </a:cxn>
              <a:cxn ang="0">
                <a:pos x="4" y="5"/>
              </a:cxn>
              <a:cxn ang="0">
                <a:pos x="4" y="10"/>
              </a:cxn>
              <a:cxn ang="0">
                <a:pos x="0" y="10"/>
              </a:cxn>
              <a:cxn ang="0">
                <a:pos x="0" y="10"/>
              </a:cxn>
              <a:cxn ang="0">
                <a:pos x="0" y="16"/>
              </a:cxn>
            </a:cxnLst>
            <a:rect l="0" t="0" r="r" b="b"/>
            <a:pathLst>
              <a:path w="17" h="17">
                <a:moveTo>
                  <a:pt x="16" y="0"/>
                </a:moveTo>
                <a:lnTo>
                  <a:pt x="12" y="5"/>
                </a:lnTo>
                <a:lnTo>
                  <a:pt x="4" y="5"/>
                </a:lnTo>
                <a:lnTo>
                  <a:pt x="4" y="10"/>
                </a:lnTo>
                <a:lnTo>
                  <a:pt x="0" y="10"/>
                </a:lnTo>
                <a:lnTo>
                  <a:pt x="0" y="10"/>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90" name="Line 1278"/>
          <p:cNvSpPr>
            <a:spLocks noChangeShapeType="1"/>
          </p:cNvSpPr>
          <p:nvPr/>
        </p:nvSpPr>
        <p:spPr bwMode="ltGray">
          <a:xfrm flipH="1" flipV="1">
            <a:off x="2130425" y="2883779"/>
            <a:ext cx="1588"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91" name="Line 1279"/>
          <p:cNvSpPr>
            <a:spLocks noChangeShapeType="1"/>
          </p:cNvSpPr>
          <p:nvPr/>
        </p:nvSpPr>
        <p:spPr bwMode="ltGray">
          <a:xfrm>
            <a:off x="2125663" y="2890129"/>
            <a:ext cx="1587"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92" name="Freeform 1280"/>
          <p:cNvSpPr>
            <a:spLocks/>
          </p:cNvSpPr>
          <p:nvPr/>
        </p:nvSpPr>
        <p:spPr bwMode="ltGray">
          <a:xfrm>
            <a:off x="2119313" y="2888541"/>
            <a:ext cx="26987" cy="28575"/>
          </a:xfrm>
          <a:custGeom>
            <a:avLst/>
            <a:gdLst/>
            <a:ahLst/>
            <a:cxnLst>
              <a:cxn ang="0">
                <a:pos x="16" y="0"/>
              </a:cxn>
              <a:cxn ang="0">
                <a:pos x="16" y="2"/>
              </a:cxn>
              <a:cxn ang="0">
                <a:pos x="12" y="4"/>
              </a:cxn>
              <a:cxn ang="0">
                <a:pos x="12" y="6"/>
              </a:cxn>
              <a:cxn ang="0">
                <a:pos x="4" y="11"/>
              </a:cxn>
              <a:cxn ang="0">
                <a:pos x="4" y="11"/>
              </a:cxn>
              <a:cxn ang="0">
                <a:pos x="0" y="13"/>
              </a:cxn>
              <a:cxn ang="0">
                <a:pos x="0" y="16"/>
              </a:cxn>
            </a:cxnLst>
            <a:rect l="0" t="0" r="r" b="b"/>
            <a:pathLst>
              <a:path w="17" h="17">
                <a:moveTo>
                  <a:pt x="16" y="0"/>
                </a:moveTo>
                <a:lnTo>
                  <a:pt x="16" y="2"/>
                </a:lnTo>
                <a:lnTo>
                  <a:pt x="12" y="4"/>
                </a:lnTo>
                <a:lnTo>
                  <a:pt x="12" y="6"/>
                </a:lnTo>
                <a:lnTo>
                  <a:pt x="4" y="11"/>
                </a:lnTo>
                <a:lnTo>
                  <a:pt x="4" y="11"/>
                </a:lnTo>
                <a:lnTo>
                  <a:pt x="0" y="13"/>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93" name="Line 1281"/>
          <p:cNvSpPr>
            <a:spLocks noChangeShapeType="1"/>
          </p:cNvSpPr>
          <p:nvPr/>
        </p:nvSpPr>
        <p:spPr bwMode="ltGray">
          <a:xfrm flipH="1" flipV="1">
            <a:off x="2125663" y="2888541"/>
            <a:ext cx="1587"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94" name="Line 1282"/>
          <p:cNvSpPr>
            <a:spLocks noChangeShapeType="1"/>
          </p:cNvSpPr>
          <p:nvPr/>
        </p:nvSpPr>
        <p:spPr bwMode="ltGray">
          <a:xfrm>
            <a:off x="2119313" y="2901241"/>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95" name="Freeform 1283"/>
          <p:cNvSpPr>
            <a:spLocks/>
          </p:cNvSpPr>
          <p:nvPr/>
        </p:nvSpPr>
        <p:spPr bwMode="ltGray">
          <a:xfrm>
            <a:off x="2120900" y="2899654"/>
            <a:ext cx="1588" cy="28575"/>
          </a:xfrm>
          <a:custGeom>
            <a:avLst/>
            <a:gdLst/>
            <a:ahLst/>
            <a:cxnLst>
              <a:cxn ang="0">
                <a:pos x="0" y="0"/>
              </a:cxn>
              <a:cxn ang="0">
                <a:pos x="0" y="2"/>
              </a:cxn>
              <a:cxn ang="0">
                <a:pos x="0" y="4"/>
              </a:cxn>
              <a:cxn ang="0">
                <a:pos x="0" y="6"/>
              </a:cxn>
              <a:cxn ang="0">
                <a:pos x="0" y="9"/>
              </a:cxn>
              <a:cxn ang="0">
                <a:pos x="0" y="11"/>
              </a:cxn>
              <a:cxn ang="0">
                <a:pos x="0" y="13"/>
              </a:cxn>
              <a:cxn ang="0">
                <a:pos x="0" y="13"/>
              </a:cxn>
              <a:cxn ang="0">
                <a:pos x="0" y="16"/>
              </a:cxn>
            </a:cxnLst>
            <a:rect l="0" t="0" r="r" b="b"/>
            <a:pathLst>
              <a:path w="1" h="17">
                <a:moveTo>
                  <a:pt x="0" y="0"/>
                </a:moveTo>
                <a:lnTo>
                  <a:pt x="0" y="2"/>
                </a:lnTo>
                <a:lnTo>
                  <a:pt x="0" y="4"/>
                </a:lnTo>
                <a:lnTo>
                  <a:pt x="0" y="6"/>
                </a:lnTo>
                <a:lnTo>
                  <a:pt x="0" y="9"/>
                </a:lnTo>
                <a:lnTo>
                  <a:pt x="0" y="11"/>
                </a:lnTo>
                <a:lnTo>
                  <a:pt x="0" y="13"/>
                </a:lnTo>
                <a:lnTo>
                  <a:pt x="0" y="13"/>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96" name="Line 1284"/>
          <p:cNvSpPr>
            <a:spLocks noChangeShapeType="1"/>
          </p:cNvSpPr>
          <p:nvPr/>
        </p:nvSpPr>
        <p:spPr bwMode="ltGray">
          <a:xfrm flipH="1">
            <a:off x="2119313" y="2901241"/>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97" name="Line 1285"/>
          <p:cNvSpPr>
            <a:spLocks noChangeShapeType="1"/>
          </p:cNvSpPr>
          <p:nvPr/>
        </p:nvSpPr>
        <p:spPr bwMode="ltGray">
          <a:xfrm>
            <a:off x="2119313" y="2910766"/>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98" name="Freeform 1286"/>
          <p:cNvSpPr>
            <a:spLocks/>
          </p:cNvSpPr>
          <p:nvPr/>
        </p:nvSpPr>
        <p:spPr bwMode="ltGray">
          <a:xfrm>
            <a:off x="2106613" y="2909179"/>
            <a:ext cx="26987" cy="28575"/>
          </a:xfrm>
          <a:custGeom>
            <a:avLst/>
            <a:gdLst/>
            <a:ahLst/>
            <a:cxnLst>
              <a:cxn ang="0">
                <a:pos x="16" y="0"/>
              </a:cxn>
              <a:cxn ang="0">
                <a:pos x="16" y="3"/>
              </a:cxn>
              <a:cxn ang="0">
                <a:pos x="14" y="6"/>
              </a:cxn>
              <a:cxn ang="0">
                <a:pos x="10" y="9"/>
              </a:cxn>
              <a:cxn ang="0">
                <a:pos x="8" y="9"/>
              </a:cxn>
              <a:cxn ang="0">
                <a:pos x="8" y="9"/>
              </a:cxn>
              <a:cxn ang="0">
                <a:pos x="6" y="12"/>
              </a:cxn>
              <a:cxn ang="0">
                <a:pos x="2" y="16"/>
              </a:cxn>
              <a:cxn ang="0">
                <a:pos x="0" y="16"/>
              </a:cxn>
            </a:cxnLst>
            <a:rect l="0" t="0" r="r" b="b"/>
            <a:pathLst>
              <a:path w="17" h="17">
                <a:moveTo>
                  <a:pt x="16" y="0"/>
                </a:moveTo>
                <a:lnTo>
                  <a:pt x="16" y="3"/>
                </a:lnTo>
                <a:lnTo>
                  <a:pt x="14" y="6"/>
                </a:lnTo>
                <a:lnTo>
                  <a:pt x="10" y="9"/>
                </a:lnTo>
                <a:lnTo>
                  <a:pt x="8" y="9"/>
                </a:lnTo>
                <a:lnTo>
                  <a:pt x="8" y="9"/>
                </a:lnTo>
                <a:lnTo>
                  <a:pt x="6" y="12"/>
                </a:lnTo>
                <a:lnTo>
                  <a:pt x="2" y="16"/>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199" name="Line 1287"/>
          <p:cNvSpPr>
            <a:spLocks noChangeShapeType="1"/>
          </p:cNvSpPr>
          <p:nvPr/>
        </p:nvSpPr>
        <p:spPr bwMode="ltGray">
          <a:xfrm flipH="1" flipV="1">
            <a:off x="2119313" y="2910766"/>
            <a:ext cx="3175"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00" name="Line 1288"/>
          <p:cNvSpPr>
            <a:spLocks noChangeShapeType="1"/>
          </p:cNvSpPr>
          <p:nvPr/>
        </p:nvSpPr>
        <p:spPr bwMode="ltGray">
          <a:xfrm>
            <a:off x="2108200" y="2918704"/>
            <a:ext cx="1588"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01" name="Line 1289"/>
          <p:cNvSpPr>
            <a:spLocks noChangeShapeType="1"/>
          </p:cNvSpPr>
          <p:nvPr/>
        </p:nvSpPr>
        <p:spPr bwMode="ltGray">
          <a:xfrm>
            <a:off x="2108200" y="2918704"/>
            <a:ext cx="2381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02" name="Line 1290"/>
          <p:cNvSpPr>
            <a:spLocks noChangeShapeType="1"/>
          </p:cNvSpPr>
          <p:nvPr/>
        </p:nvSpPr>
        <p:spPr bwMode="ltGray">
          <a:xfrm flipH="1" flipV="1">
            <a:off x="2108200" y="2918704"/>
            <a:ext cx="1588"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03" name="Line 1291"/>
          <p:cNvSpPr>
            <a:spLocks noChangeShapeType="1"/>
          </p:cNvSpPr>
          <p:nvPr/>
        </p:nvSpPr>
        <p:spPr bwMode="ltGray">
          <a:xfrm>
            <a:off x="2108200" y="2917116"/>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04" name="Freeform 1292"/>
          <p:cNvSpPr>
            <a:spLocks/>
          </p:cNvSpPr>
          <p:nvPr/>
        </p:nvSpPr>
        <p:spPr bwMode="ltGray">
          <a:xfrm>
            <a:off x="1997075" y="2874254"/>
            <a:ext cx="26988" cy="30162"/>
          </a:xfrm>
          <a:custGeom>
            <a:avLst/>
            <a:gdLst/>
            <a:ahLst/>
            <a:cxnLst>
              <a:cxn ang="0">
                <a:pos x="0" y="0"/>
              </a:cxn>
              <a:cxn ang="0">
                <a:pos x="6" y="3"/>
              </a:cxn>
              <a:cxn ang="0">
                <a:pos x="6" y="3"/>
              </a:cxn>
              <a:cxn ang="0">
                <a:pos x="8" y="6"/>
              </a:cxn>
              <a:cxn ang="0">
                <a:pos x="8" y="8"/>
              </a:cxn>
              <a:cxn ang="0">
                <a:pos x="10" y="9"/>
              </a:cxn>
              <a:cxn ang="0">
                <a:pos x="14" y="12"/>
              </a:cxn>
              <a:cxn ang="0">
                <a:pos x="14" y="12"/>
              </a:cxn>
              <a:cxn ang="0">
                <a:pos x="16" y="16"/>
              </a:cxn>
            </a:cxnLst>
            <a:rect l="0" t="0" r="r" b="b"/>
            <a:pathLst>
              <a:path w="17" h="17">
                <a:moveTo>
                  <a:pt x="0" y="0"/>
                </a:moveTo>
                <a:lnTo>
                  <a:pt x="6" y="3"/>
                </a:lnTo>
                <a:lnTo>
                  <a:pt x="6" y="3"/>
                </a:lnTo>
                <a:lnTo>
                  <a:pt x="8" y="6"/>
                </a:lnTo>
                <a:lnTo>
                  <a:pt x="8" y="8"/>
                </a:lnTo>
                <a:lnTo>
                  <a:pt x="10" y="9"/>
                </a:lnTo>
                <a:lnTo>
                  <a:pt x="14" y="12"/>
                </a:lnTo>
                <a:lnTo>
                  <a:pt x="14" y="12"/>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05" name="Line 1293"/>
          <p:cNvSpPr>
            <a:spLocks noChangeShapeType="1"/>
          </p:cNvSpPr>
          <p:nvPr/>
        </p:nvSpPr>
        <p:spPr bwMode="ltGray">
          <a:xfrm flipH="1">
            <a:off x="1998663" y="2874254"/>
            <a:ext cx="4762" cy="3175"/>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06" name="Line 1294"/>
          <p:cNvSpPr>
            <a:spLocks noChangeShapeType="1"/>
          </p:cNvSpPr>
          <p:nvPr/>
        </p:nvSpPr>
        <p:spPr bwMode="ltGray">
          <a:xfrm flipV="1">
            <a:off x="2008188" y="2888541"/>
            <a:ext cx="3175"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07" name="Freeform 1295"/>
          <p:cNvSpPr>
            <a:spLocks/>
          </p:cNvSpPr>
          <p:nvPr/>
        </p:nvSpPr>
        <p:spPr bwMode="ltGray">
          <a:xfrm>
            <a:off x="2008188" y="2888541"/>
            <a:ext cx="26987" cy="28575"/>
          </a:xfrm>
          <a:custGeom>
            <a:avLst/>
            <a:gdLst/>
            <a:ahLst/>
            <a:cxnLst>
              <a:cxn ang="0">
                <a:pos x="0" y="0"/>
              </a:cxn>
              <a:cxn ang="0">
                <a:pos x="1" y="2"/>
              </a:cxn>
              <a:cxn ang="0">
                <a:pos x="5" y="4"/>
              </a:cxn>
              <a:cxn ang="0">
                <a:pos x="6" y="5"/>
              </a:cxn>
              <a:cxn ang="0">
                <a:pos x="9" y="8"/>
              </a:cxn>
              <a:cxn ang="0">
                <a:pos x="10" y="8"/>
              </a:cxn>
              <a:cxn ang="0">
                <a:pos x="12" y="11"/>
              </a:cxn>
              <a:cxn ang="0">
                <a:pos x="14" y="13"/>
              </a:cxn>
              <a:cxn ang="0">
                <a:pos x="16" y="16"/>
              </a:cxn>
            </a:cxnLst>
            <a:rect l="0" t="0" r="r" b="b"/>
            <a:pathLst>
              <a:path w="17" h="17">
                <a:moveTo>
                  <a:pt x="0" y="0"/>
                </a:moveTo>
                <a:lnTo>
                  <a:pt x="1" y="2"/>
                </a:lnTo>
                <a:lnTo>
                  <a:pt x="5" y="4"/>
                </a:lnTo>
                <a:lnTo>
                  <a:pt x="6" y="5"/>
                </a:lnTo>
                <a:lnTo>
                  <a:pt x="9" y="8"/>
                </a:lnTo>
                <a:lnTo>
                  <a:pt x="10" y="8"/>
                </a:lnTo>
                <a:lnTo>
                  <a:pt x="12" y="11"/>
                </a:lnTo>
                <a:lnTo>
                  <a:pt x="14" y="13"/>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08" name="Line 1296"/>
          <p:cNvSpPr>
            <a:spLocks noChangeShapeType="1"/>
          </p:cNvSpPr>
          <p:nvPr/>
        </p:nvSpPr>
        <p:spPr bwMode="ltGray">
          <a:xfrm flipH="1">
            <a:off x="2008188" y="2888541"/>
            <a:ext cx="3175"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09" name="Line 1297"/>
          <p:cNvSpPr>
            <a:spLocks noChangeShapeType="1"/>
          </p:cNvSpPr>
          <p:nvPr/>
        </p:nvSpPr>
        <p:spPr bwMode="ltGray">
          <a:xfrm>
            <a:off x="2025650" y="2906004"/>
            <a:ext cx="1588"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10" name="Freeform 1298"/>
          <p:cNvSpPr>
            <a:spLocks/>
          </p:cNvSpPr>
          <p:nvPr/>
        </p:nvSpPr>
        <p:spPr bwMode="ltGray">
          <a:xfrm>
            <a:off x="2025650" y="2906004"/>
            <a:ext cx="26988" cy="1587"/>
          </a:xfrm>
          <a:custGeom>
            <a:avLst/>
            <a:gdLst/>
            <a:ahLst/>
            <a:cxnLst>
              <a:cxn ang="0">
                <a:pos x="0" y="0"/>
              </a:cxn>
              <a:cxn ang="0">
                <a:pos x="0" y="0"/>
              </a:cxn>
              <a:cxn ang="0">
                <a:pos x="0" y="0"/>
              </a:cxn>
              <a:cxn ang="0">
                <a:pos x="16" y="0"/>
              </a:cxn>
            </a:cxnLst>
            <a:rect l="0" t="0" r="r" b="b"/>
            <a:pathLst>
              <a:path w="17" h="1">
                <a:moveTo>
                  <a:pt x="0" y="0"/>
                </a:moveTo>
                <a:lnTo>
                  <a:pt x="0" y="0"/>
                </a:lnTo>
                <a:lnTo>
                  <a:pt x="0"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11" name="Line 1299"/>
          <p:cNvSpPr>
            <a:spLocks noChangeShapeType="1"/>
          </p:cNvSpPr>
          <p:nvPr/>
        </p:nvSpPr>
        <p:spPr bwMode="ltGray">
          <a:xfrm flipH="1">
            <a:off x="2025650" y="2906004"/>
            <a:ext cx="1588"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12" name="Line 1300"/>
          <p:cNvSpPr>
            <a:spLocks noChangeShapeType="1"/>
          </p:cNvSpPr>
          <p:nvPr/>
        </p:nvSpPr>
        <p:spPr bwMode="ltGray">
          <a:xfrm flipV="1">
            <a:off x="2028825" y="2906004"/>
            <a:ext cx="0"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13" name="Freeform 1301"/>
          <p:cNvSpPr>
            <a:spLocks/>
          </p:cNvSpPr>
          <p:nvPr/>
        </p:nvSpPr>
        <p:spPr bwMode="ltGray">
          <a:xfrm>
            <a:off x="2027238" y="2906004"/>
            <a:ext cx="26987" cy="28575"/>
          </a:xfrm>
          <a:custGeom>
            <a:avLst/>
            <a:gdLst/>
            <a:ahLst/>
            <a:cxnLst>
              <a:cxn ang="0">
                <a:pos x="0" y="0"/>
              </a:cxn>
              <a:cxn ang="0">
                <a:pos x="0" y="3"/>
              </a:cxn>
              <a:cxn ang="0">
                <a:pos x="2" y="6"/>
              </a:cxn>
              <a:cxn ang="0">
                <a:pos x="2" y="9"/>
              </a:cxn>
              <a:cxn ang="0">
                <a:pos x="6" y="9"/>
              </a:cxn>
              <a:cxn ang="0">
                <a:pos x="6" y="9"/>
              </a:cxn>
              <a:cxn ang="0">
                <a:pos x="9" y="9"/>
              </a:cxn>
              <a:cxn ang="0">
                <a:pos x="13" y="12"/>
              </a:cxn>
              <a:cxn ang="0">
                <a:pos x="16" y="16"/>
              </a:cxn>
            </a:cxnLst>
            <a:rect l="0" t="0" r="r" b="b"/>
            <a:pathLst>
              <a:path w="17" h="17">
                <a:moveTo>
                  <a:pt x="0" y="0"/>
                </a:moveTo>
                <a:lnTo>
                  <a:pt x="0" y="3"/>
                </a:lnTo>
                <a:lnTo>
                  <a:pt x="2" y="6"/>
                </a:lnTo>
                <a:lnTo>
                  <a:pt x="2" y="9"/>
                </a:lnTo>
                <a:lnTo>
                  <a:pt x="6" y="9"/>
                </a:lnTo>
                <a:lnTo>
                  <a:pt x="6" y="9"/>
                </a:lnTo>
                <a:lnTo>
                  <a:pt x="9" y="9"/>
                </a:lnTo>
                <a:lnTo>
                  <a:pt x="13" y="12"/>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14" name="Line 1302"/>
          <p:cNvSpPr>
            <a:spLocks noChangeShapeType="1"/>
          </p:cNvSpPr>
          <p:nvPr/>
        </p:nvSpPr>
        <p:spPr bwMode="ltGray">
          <a:xfrm flipH="1">
            <a:off x="2027238" y="2906004"/>
            <a:ext cx="476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15" name="Line 1303"/>
          <p:cNvSpPr>
            <a:spLocks noChangeShapeType="1"/>
          </p:cNvSpPr>
          <p:nvPr/>
        </p:nvSpPr>
        <p:spPr bwMode="ltGray">
          <a:xfrm flipV="1">
            <a:off x="2038350" y="2910766"/>
            <a:ext cx="1588"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16" name="Freeform 1304"/>
          <p:cNvSpPr>
            <a:spLocks/>
          </p:cNvSpPr>
          <p:nvPr/>
        </p:nvSpPr>
        <p:spPr bwMode="ltGray">
          <a:xfrm>
            <a:off x="2039938" y="2912354"/>
            <a:ext cx="1587" cy="28575"/>
          </a:xfrm>
          <a:custGeom>
            <a:avLst/>
            <a:gdLst/>
            <a:ahLst/>
            <a:cxnLst>
              <a:cxn ang="0">
                <a:pos x="0" y="0"/>
              </a:cxn>
              <a:cxn ang="0">
                <a:pos x="0" y="0"/>
              </a:cxn>
              <a:cxn ang="0">
                <a:pos x="0" y="4"/>
              </a:cxn>
              <a:cxn ang="0">
                <a:pos x="0" y="4"/>
              </a:cxn>
              <a:cxn ang="0">
                <a:pos x="0" y="6"/>
              </a:cxn>
              <a:cxn ang="0">
                <a:pos x="0" y="9"/>
              </a:cxn>
              <a:cxn ang="0">
                <a:pos x="0" y="11"/>
              </a:cxn>
              <a:cxn ang="0">
                <a:pos x="0" y="13"/>
              </a:cxn>
              <a:cxn ang="0">
                <a:pos x="0" y="16"/>
              </a:cxn>
            </a:cxnLst>
            <a:rect l="0" t="0" r="r" b="b"/>
            <a:pathLst>
              <a:path w="1" h="17">
                <a:moveTo>
                  <a:pt x="0" y="0"/>
                </a:moveTo>
                <a:lnTo>
                  <a:pt x="0" y="0"/>
                </a:lnTo>
                <a:lnTo>
                  <a:pt x="0" y="4"/>
                </a:lnTo>
                <a:lnTo>
                  <a:pt x="0" y="4"/>
                </a:lnTo>
                <a:lnTo>
                  <a:pt x="0" y="6"/>
                </a:lnTo>
                <a:lnTo>
                  <a:pt x="0" y="9"/>
                </a:lnTo>
                <a:lnTo>
                  <a:pt x="0" y="11"/>
                </a:lnTo>
                <a:lnTo>
                  <a:pt x="0" y="13"/>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17" name="Line 1305"/>
          <p:cNvSpPr>
            <a:spLocks noChangeShapeType="1"/>
          </p:cNvSpPr>
          <p:nvPr/>
        </p:nvSpPr>
        <p:spPr bwMode="ltGray">
          <a:xfrm flipH="1">
            <a:off x="2038350" y="2912354"/>
            <a:ext cx="1588"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18" name="Line 1306"/>
          <p:cNvSpPr>
            <a:spLocks noChangeShapeType="1"/>
          </p:cNvSpPr>
          <p:nvPr/>
        </p:nvSpPr>
        <p:spPr bwMode="ltGray">
          <a:xfrm>
            <a:off x="2039938" y="2923466"/>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19" name="Freeform 1307"/>
          <p:cNvSpPr>
            <a:spLocks/>
          </p:cNvSpPr>
          <p:nvPr/>
        </p:nvSpPr>
        <p:spPr bwMode="ltGray">
          <a:xfrm>
            <a:off x="1971675" y="2877429"/>
            <a:ext cx="26988" cy="28575"/>
          </a:xfrm>
          <a:custGeom>
            <a:avLst/>
            <a:gdLst/>
            <a:ahLst/>
            <a:cxnLst>
              <a:cxn ang="0">
                <a:pos x="0" y="0"/>
              </a:cxn>
              <a:cxn ang="0">
                <a:pos x="1" y="0"/>
              </a:cxn>
              <a:cxn ang="0">
                <a:pos x="4" y="2"/>
              </a:cxn>
              <a:cxn ang="0">
                <a:pos x="7" y="4"/>
              </a:cxn>
              <a:cxn ang="0">
                <a:pos x="8" y="6"/>
              </a:cxn>
              <a:cxn ang="0">
                <a:pos x="11" y="9"/>
              </a:cxn>
              <a:cxn ang="0">
                <a:pos x="13" y="11"/>
              </a:cxn>
              <a:cxn ang="0">
                <a:pos x="15" y="13"/>
              </a:cxn>
              <a:cxn ang="0">
                <a:pos x="16" y="16"/>
              </a:cxn>
            </a:cxnLst>
            <a:rect l="0" t="0" r="r" b="b"/>
            <a:pathLst>
              <a:path w="17" h="17">
                <a:moveTo>
                  <a:pt x="0" y="0"/>
                </a:moveTo>
                <a:lnTo>
                  <a:pt x="1" y="0"/>
                </a:lnTo>
                <a:lnTo>
                  <a:pt x="4" y="2"/>
                </a:lnTo>
                <a:lnTo>
                  <a:pt x="7" y="4"/>
                </a:lnTo>
                <a:lnTo>
                  <a:pt x="8" y="6"/>
                </a:lnTo>
                <a:lnTo>
                  <a:pt x="11" y="9"/>
                </a:lnTo>
                <a:lnTo>
                  <a:pt x="13" y="11"/>
                </a:lnTo>
                <a:lnTo>
                  <a:pt x="15" y="13"/>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20" name="Line 1308"/>
          <p:cNvSpPr>
            <a:spLocks noChangeShapeType="1"/>
          </p:cNvSpPr>
          <p:nvPr/>
        </p:nvSpPr>
        <p:spPr bwMode="ltGray">
          <a:xfrm flipH="1">
            <a:off x="1970088" y="2877429"/>
            <a:ext cx="3175"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21" name="Line 1309"/>
          <p:cNvSpPr>
            <a:spLocks noChangeShapeType="1"/>
          </p:cNvSpPr>
          <p:nvPr/>
        </p:nvSpPr>
        <p:spPr bwMode="ltGray">
          <a:xfrm flipV="1">
            <a:off x="1997075" y="2888541"/>
            <a:ext cx="1588"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22" name="Freeform 1310"/>
          <p:cNvSpPr>
            <a:spLocks/>
          </p:cNvSpPr>
          <p:nvPr/>
        </p:nvSpPr>
        <p:spPr bwMode="ltGray">
          <a:xfrm>
            <a:off x="1995488" y="2888541"/>
            <a:ext cx="26987" cy="28575"/>
          </a:xfrm>
          <a:custGeom>
            <a:avLst/>
            <a:gdLst/>
            <a:ahLst/>
            <a:cxnLst>
              <a:cxn ang="0">
                <a:pos x="0" y="0"/>
              </a:cxn>
              <a:cxn ang="0">
                <a:pos x="2" y="16"/>
              </a:cxn>
              <a:cxn ang="0">
                <a:pos x="6" y="16"/>
              </a:cxn>
              <a:cxn ang="0">
                <a:pos x="8" y="16"/>
              </a:cxn>
              <a:cxn ang="0">
                <a:pos x="10" y="16"/>
              </a:cxn>
              <a:cxn ang="0">
                <a:pos x="14" y="16"/>
              </a:cxn>
              <a:cxn ang="0">
                <a:pos x="16" y="16"/>
              </a:cxn>
            </a:cxnLst>
            <a:rect l="0" t="0" r="r" b="b"/>
            <a:pathLst>
              <a:path w="17" h="17">
                <a:moveTo>
                  <a:pt x="0" y="0"/>
                </a:moveTo>
                <a:lnTo>
                  <a:pt x="2" y="16"/>
                </a:lnTo>
                <a:lnTo>
                  <a:pt x="6" y="16"/>
                </a:lnTo>
                <a:lnTo>
                  <a:pt x="8" y="16"/>
                </a:lnTo>
                <a:lnTo>
                  <a:pt x="10" y="16"/>
                </a:lnTo>
                <a:lnTo>
                  <a:pt x="14" y="16"/>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23" name="Line 1311"/>
          <p:cNvSpPr>
            <a:spLocks noChangeShapeType="1"/>
          </p:cNvSpPr>
          <p:nvPr/>
        </p:nvSpPr>
        <p:spPr bwMode="ltGray">
          <a:xfrm flipH="1">
            <a:off x="1997075" y="2890129"/>
            <a:ext cx="1588"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24" name="Line 1312"/>
          <p:cNvSpPr>
            <a:spLocks noChangeShapeType="1"/>
          </p:cNvSpPr>
          <p:nvPr/>
        </p:nvSpPr>
        <p:spPr bwMode="ltGray">
          <a:xfrm flipV="1">
            <a:off x="2008188" y="2890129"/>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25" name="Freeform 1313"/>
          <p:cNvSpPr>
            <a:spLocks/>
          </p:cNvSpPr>
          <p:nvPr/>
        </p:nvSpPr>
        <p:spPr bwMode="ltGray">
          <a:xfrm>
            <a:off x="2006600" y="2890129"/>
            <a:ext cx="26988" cy="28575"/>
          </a:xfrm>
          <a:custGeom>
            <a:avLst/>
            <a:gdLst/>
            <a:ahLst/>
            <a:cxnLst>
              <a:cxn ang="0">
                <a:pos x="0" y="0"/>
              </a:cxn>
              <a:cxn ang="0">
                <a:pos x="0" y="16"/>
              </a:cxn>
              <a:cxn ang="0">
                <a:pos x="3" y="16"/>
              </a:cxn>
              <a:cxn ang="0">
                <a:pos x="9" y="16"/>
              </a:cxn>
              <a:cxn ang="0">
                <a:pos x="12" y="16"/>
              </a:cxn>
              <a:cxn ang="0">
                <a:pos x="16" y="16"/>
              </a:cxn>
            </a:cxnLst>
            <a:rect l="0" t="0" r="r" b="b"/>
            <a:pathLst>
              <a:path w="17" h="17">
                <a:moveTo>
                  <a:pt x="0" y="0"/>
                </a:moveTo>
                <a:lnTo>
                  <a:pt x="0" y="16"/>
                </a:lnTo>
                <a:lnTo>
                  <a:pt x="3" y="16"/>
                </a:lnTo>
                <a:lnTo>
                  <a:pt x="9" y="16"/>
                </a:lnTo>
                <a:lnTo>
                  <a:pt x="12" y="16"/>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26" name="Line 1314"/>
          <p:cNvSpPr>
            <a:spLocks noChangeShapeType="1"/>
          </p:cNvSpPr>
          <p:nvPr/>
        </p:nvSpPr>
        <p:spPr bwMode="ltGray">
          <a:xfrm flipH="1">
            <a:off x="2006600" y="2891716"/>
            <a:ext cx="1588"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27" name="Line 1315"/>
          <p:cNvSpPr>
            <a:spLocks noChangeShapeType="1"/>
          </p:cNvSpPr>
          <p:nvPr/>
        </p:nvSpPr>
        <p:spPr bwMode="ltGray">
          <a:xfrm flipV="1">
            <a:off x="2014538" y="2891716"/>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28" name="Freeform 1316"/>
          <p:cNvSpPr>
            <a:spLocks/>
          </p:cNvSpPr>
          <p:nvPr/>
        </p:nvSpPr>
        <p:spPr bwMode="ltGray">
          <a:xfrm>
            <a:off x="2024063" y="2918704"/>
            <a:ext cx="26987" cy="28575"/>
          </a:xfrm>
          <a:custGeom>
            <a:avLst/>
            <a:gdLst/>
            <a:ahLst/>
            <a:cxnLst>
              <a:cxn ang="0">
                <a:pos x="0" y="0"/>
              </a:cxn>
              <a:cxn ang="0">
                <a:pos x="3" y="1"/>
              </a:cxn>
              <a:cxn ang="0">
                <a:pos x="6" y="2"/>
              </a:cxn>
              <a:cxn ang="0">
                <a:pos x="8" y="4"/>
              </a:cxn>
              <a:cxn ang="0">
                <a:pos x="9" y="5"/>
              </a:cxn>
              <a:cxn ang="0">
                <a:pos x="12" y="7"/>
              </a:cxn>
              <a:cxn ang="0">
                <a:pos x="13" y="10"/>
              </a:cxn>
              <a:cxn ang="0">
                <a:pos x="15" y="11"/>
              </a:cxn>
              <a:cxn ang="0">
                <a:pos x="16" y="16"/>
              </a:cxn>
            </a:cxnLst>
            <a:rect l="0" t="0" r="r" b="b"/>
            <a:pathLst>
              <a:path w="17" h="17">
                <a:moveTo>
                  <a:pt x="0" y="0"/>
                </a:moveTo>
                <a:lnTo>
                  <a:pt x="3" y="1"/>
                </a:lnTo>
                <a:lnTo>
                  <a:pt x="6" y="2"/>
                </a:lnTo>
                <a:lnTo>
                  <a:pt x="8" y="4"/>
                </a:lnTo>
                <a:lnTo>
                  <a:pt x="9" y="5"/>
                </a:lnTo>
                <a:lnTo>
                  <a:pt x="12" y="7"/>
                </a:lnTo>
                <a:lnTo>
                  <a:pt x="13" y="10"/>
                </a:lnTo>
                <a:lnTo>
                  <a:pt x="15" y="11"/>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29" name="Line 1317"/>
          <p:cNvSpPr>
            <a:spLocks noChangeShapeType="1"/>
          </p:cNvSpPr>
          <p:nvPr/>
        </p:nvSpPr>
        <p:spPr bwMode="ltGray">
          <a:xfrm flipH="1">
            <a:off x="2025650" y="2918704"/>
            <a:ext cx="1588"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30" name="Line 1318"/>
          <p:cNvSpPr>
            <a:spLocks noChangeShapeType="1"/>
          </p:cNvSpPr>
          <p:nvPr/>
        </p:nvSpPr>
        <p:spPr bwMode="ltGray">
          <a:xfrm flipV="1">
            <a:off x="2049463" y="2934579"/>
            <a:ext cx="4762"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31" name="Freeform 1319"/>
          <p:cNvSpPr>
            <a:spLocks/>
          </p:cNvSpPr>
          <p:nvPr/>
        </p:nvSpPr>
        <p:spPr bwMode="ltGray">
          <a:xfrm>
            <a:off x="2047875" y="2936166"/>
            <a:ext cx="26988" cy="28575"/>
          </a:xfrm>
          <a:custGeom>
            <a:avLst/>
            <a:gdLst/>
            <a:ahLst/>
            <a:cxnLst>
              <a:cxn ang="0">
                <a:pos x="0" y="0"/>
              </a:cxn>
              <a:cxn ang="0">
                <a:pos x="1" y="2"/>
              </a:cxn>
              <a:cxn ang="0">
                <a:pos x="4" y="4"/>
              </a:cxn>
              <a:cxn ang="0">
                <a:pos x="5" y="6"/>
              </a:cxn>
              <a:cxn ang="0">
                <a:pos x="8" y="8"/>
              </a:cxn>
              <a:cxn ang="0">
                <a:pos x="10" y="12"/>
              </a:cxn>
              <a:cxn ang="0">
                <a:pos x="11" y="14"/>
              </a:cxn>
              <a:cxn ang="0">
                <a:pos x="16" y="14"/>
              </a:cxn>
              <a:cxn ang="0">
                <a:pos x="16" y="16"/>
              </a:cxn>
            </a:cxnLst>
            <a:rect l="0" t="0" r="r" b="b"/>
            <a:pathLst>
              <a:path w="17" h="17">
                <a:moveTo>
                  <a:pt x="0" y="0"/>
                </a:moveTo>
                <a:lnTo>
                  <a:pt x="1" y="2"/>
                </a:lnTo>
                <a:lnTo>
                  <a:pt x="4" y="4"/>
                </a:lnTo>
                <a:lnTo>
                  <a:pt x="5" y="6"/>
                </a:lnTo>
                <a:lnTo>
                  <a:pt x="8" y="8"/>
                </a:lnTo>
                <a:lnTo>
                  <a:pt x="10" y="12"/>
                </a:lnTo>
                <a:lnTo>
                  <a:pt x="11" y="14"/>
                </a:lnTo>
                <a:lnTo>
                  <a:pt x="16" y="14"/>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32" name="Line 1320"/>
          <p:cNvSpPr>
            <a:spLocks noChangeShapeType="1"/>
          </p:cNvSpPr>
          <p:nvPr/>
        </p:nvSpPr>
        <p:spPr bwMode="ltGray">
          <a:xfrm flipH="1">
            <a:off x="2049463" y="2934579"/>
            <a:ext cx="4762"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33" name="Line 1321"/>
          <p:cNvSpPr>
            <a:spLocks noChangeShapeType="1"/>
          </p:cNvSpPr>
          <p:nvPr/>
        </p:nvSpPr>
        <p:spPr bwMode="ltGray">
          <a:xfrm flipV="1">
            <a:off x="2066925" y="2947279"/>
            <a:ext cx="1588"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34" name="Freeform 1322"/>
          <p:cNvSpPr>
            <a:spLocks/>
          </p:cNvSpPr>
          <p:nvPr/>
        </p:nvSpPr>
        <p:spPr bwMode="ltGray">
          <a:xfrm>
            <a:off x="2058988" y="2945691"/>
            <a:ext cx="26987" cy="28575"/>
          </a:xfrm>
          <a:custGeom>
            <a:avLst/>
            <a:gdLst/>
            <a:ahLst/>
            <a:cxnLst>
              <a:cxn ang="0">
                <a:pos x="12" y="0"/>
              </a:cxn>
              <a:cxn ang="0">
                <a:pos x="16" y="2"/>
              </a:cxn>
              <a:cxn ang="0">
                <a:pos x="16" y="4"/>
              </a:cxn>
              <a:cxn ang="0">
                <a:pos x="16" y="6"/>
              </a:cxn>
              <a:cxn ang="0">
                <a:pos x="12" y="8"/>
              </a:cxn>
              <a:cxn ang="0">
                <a:pos x="12" y="11"/>
              </a:cxn>
              <a:cxn ang="0">
                <a:pos x="9" y="13"/>
              </a:cxn>
              <a:cxn ang="0">
                <a:pos x="3" y="14"/>
              </a:cxn>
              <a:cxn ang="0">
                <a:pos x="0" y="16"/>
              </a:cxn>
            </a:cxnLst>
            <a:rect l="0" t="0" r="r" b="b"/>
            <a:pathLst>
              <a:path w="17" h="17">
                <a:moveTo>
                  <a:pt x="12" y="0"/>
                </a:moveTo>
                <a:lnTo>
                  <a:pt x="16" y="2"/>
                </a:lnTo>
                <a:lnTo>
                  <a:pt x="16" y="4"/>
                </a:lnTo>
                <a:lnTo>
                  <a:pt x="16" y="6"/>
                </a:lnTo>
                <a:lnTo>
                  <a:pt x="12" y="8"/>
                </a:lnTo>
                <a:lnTo>
                  <a:pt x="12" y="11"/>
                </a:lnTo>
                <a:lnTo>
                  <a:pt x="9" y="13"/>
                </a:lnTo>
                <a:lnTo>
                  <a:pt x="3" y="14"/>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35" name="Line 1323"/>
          <p:cNvSpPr>
            <a:spLocks noChangeShapeType="1"/>
          </p:cNvSpPr>
          <p:nvPr/>
        </p:nvSpPr>
        <p:spPr bwMode="ltGray">
          <a:xfrm flipH="1">
            <a:off x="2066925" y="2947279"/>
            <a:ext cx="1588"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36" name="Line 1324"/>
          <p:cNvSpPr>
            <a:spLocks noChangeShapeType="1"/>
          </p:cNvSpPr>
          <p:nvPr/>
        </p:nvSpPr>
        <p:spPr bwMode="ltGray">
          <a:xfrm>
            <a:off x="2057400" y="2967916"/>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37" name="Freeform 1325"/>
          <p:cNvSpPr>
            <a:spLocks/>
          </p:cNvSpPr>
          <p:nvPr/>
        </p:nvSpPr>
        <p:spPr bwMode="ltGray">
          <a:xfrm>
            <a:off x="2049463" y="2926641"/>
            <a:ext cx="26987" cy="28575"/>
          </a:xfrm>
          <a:custGeom>
            <a:avLst/>
            <a:gdLst/>
            <a:ahLst/>
            <a:cxnLst>
              <a:cxn ang="0">
                <a:pos x="0" y="16"/>
              </a:cxn>
              <a:cxn ang="0">
                <a:pos x="0" y="12"/>
              </a:cxn>
              <a:cxn ang="0">
                <a:pos x="5" y="8"/>
              </a:cxn>
              <a:cxn ang="0">
                <a:pos x="8" y="8"/>
              </a:cxn>
              <a:cxn ang="0">
                <a:pos x="13" y="4"/>
              </a:cxn>
              <a:cxn ang="0">
                <a:pos x="16" y="0"/>
              </a:cxn>
            </a:cxnLst>
            <a:rect l="0" t="0" r="r" b="b"/>
            <a:pathLst>
              <a:path w="17" h="17">
                <a:moveTo>
                  <a:pt x="0" y="16"/>
                </a:moveTo>
                <a:lnTo>
                  <a:pt x="0" y="12"/>
                </a:lnTo>
                <a:lnTo>
                  <a:pt x="5" y="8"/>
                </a:lnTo>
                <a:lnTo>
                  <a:pt x="8" y="8"/>
                </a:lnTo>
                <a:lnTo>
                  <a:pt x="13" y="4"/>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38" name="Line 1326"/>
          <p:cNvSpPr>
            <a:spLocks noChangeShapeType="1"/>
          </p:cNvSpPr>
          <p:nvPr/>
        </p:nvSpPr>
        <p:spPr bwMode="ltGray">
          <a:xfrm>
            <a:off x="2049463" y="2934579"/>
            <a:ext cx="476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39" name="Line 1327"/>
          <p:cNvSpPr>
            <a:spLocks noChangeShapeType="1"/>
          </p:cNvSpPr>
          <p:nvPr/>
        </p:nvSpPr>
        <p:spPr bwMode="ltGray">
          <a:xfrm flipH="1" flipV="1">
            <a:off x="2057400" y="2928229"/>
            <a:ext cx="3175"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40" name="Freeform 1328"/>
          <p:cNvSpPr>
            <a:spLocks/>
          </p:cNvSpPr>
          <p:nvPr/>
        </p:nvSpPr>
        <p:spPr bwMode="ltGray">
          <a:xfrm>
            <a:off x="2058988" y="2912354"/>
            <a:ext cx="26987" cy="28575"/>
          </a:xfrm>
          <a:custGeom>
            <a:avLst/>
            <a:gdLst/>
            <a:ahLst/>
            <a:cxnLst>
              <a:cxn ang="0">
                <a:pos x="0" y="16"/>
              </a:cxn>
              <a:cxn ang="0">
                <a:pos x="0" y="14"/>
              </a:cxn>
              <a:cxn ang="0">
                <a:pos x="2" y="12"/>
              </a:cxn>
              <a:cxn ang="0">
                <a:pos x="2" y="9"/>
              </a:cxn>
              <a:cxn ang="0">
                <a:pos x="5" y="8"/>
              </a:cxn>
              <a:cxn ang="0">
                <a:pos x="10" y="6"/>
              </a:cxn>
              <a:cxn ang="0">
                <a:pos x="10" y="4"/>
              </a:cxn>
              <a:cxn ang="0">
                <a:pos x="13" y="1"/>
              </a:cxn>
              <a:cxn ang="0">
                <a:pos x="16" y="0"/>
              </a:cxn>
            </a:cxnLst>
            <a:rect l="0" t="0" r="r" b="b"/>
            <a:pathLst>
              <a:path w="17" h="17">
                <a:moveTo>
                  <a:pt x="0" y="16"/>
                </a:moveTo>
                <a:lnTo>
                  <a:pt x="0" y="14"/>
                </a:lnTo>
                <a:lnTo>
                  <a:pt x="2" y="12"/>
                </a:lnTo>
                <a:lnTo>
                  <a:pt x="2" y="9"/>
                </a:lnTo>
                <a:lnTo>
                  <a:pt x="5" y="8"/>
                </a:lnTo>
                <a:lnTo>
                  <a:pt x="10" y="6"/>
                </a:lnTo>
                <a:lnTo>
                  <a:pt x="10" y="4"/>
                </a:lnTo>
                <a:lnTo>
                  <a:pt x="13" y="1"/>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41" name="Line 1329"/>
          <p:cNvSpPr>
            <a:spLocks noChangeShapeType="1"/>
          </p:cNvSpPr>
          <p:nvPr/>
        </p:nvSpPr>
        <p:spPr bwMode="ltGray">
          <a:xfrm>
            <a:off x="2055813" y="2928229"/>
            <a:ext cx="4762"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42" name="Line 1330"/>
          <p:cNvSpPr>
            <a:spLocks noChangeShapeType="1"/>
          </p:cNvSpPr>
          <p:nvPr/>
        </p:nvSpPr>
        <p:spPr bwMode="ltGray">
          <a:xfrm flipH="1" flipV="1">
            <a:off x="2068513" y="2913941"/>
            <a:ext cx="3175"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43" name="Freeform 1331"/>
          <p:cNvSpPr>
            <a:spLocks/>
          </p:cNvSpPr>
          <p:nvPr/>
        </p:nvSpPr>
        <p:spPr bwMode="ltGray">
          <a:xfrm>
            <a:off x="2068513" y="2906004"/>
            <a:ext cx="26987" cy="28575"/>
          </a:xfrm>
          <a:custGeom>
            <a:avLst/>
            <a:gdLst/>
            <a:ahLst/>
            <a:cxnLst>
              <a:cxn ang="0">
                <a:pos x="0" y="16"/>
              </a:cxn>
              <a:cxn ang="0">
                <a:pos x="5" y="16"/>
              </a:cxn>
              <a:cxn ang="0">
                <a:pos x="5" y="12"/>
              </a:cxn>
              <a:cxn ang="0">
                <a:pos x="5" y="9"/>
              </a:cxn>
              <a:cxn ang="0">
                <a:pos x="8" y="9"/>
              </a:cxn>
              <a:cxn ang="0">
                <a:pos x="8" y="6"/>
              </a:cxn>
              <a:cxn ang="0">
                <a:pos x="13" y="3"/>
              </a:cxn>
              <a:cxn ang="0">
                <a:pos x="16" y="0"/>
              </a:cxn>
            </a:cxnLst>
            <a:rect l="0" t="0" r="r" b="b"/>
            <a:pathLst>
              <a:path w="17" h="17">
                <a:moveTo>
                  <a:pt x="0" y="16"/>
                </a:moveTo>
                <a:lnTo>
                  <a:pt x="5" y="16"/>
                </a:lnTo>
                <a:lnTo>
                  <a:pt x="5" y="12"/>
                </a:lnTo>
                <a:lnTo>
                  <a:pt x="5" y="9"/>
                </a:lnTo>
                <a:lnTo>
                  <a:pt x="8" y="9"/>
                </a:lnTo>
                <a:lnTo>
                  <a:pt x="8" y="6"/>
                </a:lnTo>
                <a:lnTo>
                  <a:pt x="13" y="3"/>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44" name="Line 1332"/>
          <p:cNvSpPr>
            <a:spLocks noChangeShapeType="1"/>
          </p:cNvSpPr>
          <p:nvPr/>
        </p:nvSpPr>
        <p:spPr bwMode="ltGray">
          <a:xfrm>
            <a:off x="2068513" y="2913941"/>
            <a:ext cx="3175"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45" name="Line 1333"/>
          <p:cNvSpPr>
            <a:spLocks noChangeShapeType="1"/>
          </p:cNvSpPr>
          <p:nvPr/>
        </p:nvSpPr>
        <p:spPr bwMode="ltGray">
          <a:xfrm flipH="1" flipV="1">
            <a:off x="2073275" y="2906004"/>
            <a:ext cx="4763"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46" name="Freeform 1334"/>
          <p:cNvSpPr>
            <a:spLocks/>
          </p:cNvSpPr>
          <p:nvPr/>
        </p:nvSpPr>
        <p:spPr bwMode="ltGray">
          <a:xfrm>
            <a:off x="2076450" y="2893304"/>
            <a:ext cx="26988" cy="28575"/>
          </a:xfrm>
          <a:custGeom>
            <a:avLst/>
            <a:gdLst/>
            <a:ahLst/>
            <a:cxnLst>
              <a:cxn ang="0">
                <a:pos x="0" y="16"/>
              </a:cxn>
              <a:cxn ang="0">
                <a:pos x="0" y="14"/>
              </a:cxn>
              <a:cxn ang="0">
                <a:pos x="0" y="12"/>
              </a:cxn>
              <a:cxn ang="0">
                <a:pos x="0" y="10"/>
              </a:cxn>
              <a:cxn ang="0">
                <a:pos x="0" y="8"/>
              </a:cxn>
              <a:cxn ang="0">
                <a:pos x="0" y="4"/>
              </a:cxn>
              <a:cxn ang="0">
                <a:pos x="0" y="2"/>
              </a:cxn>
              <a:cxn ang="0">
                <a:pos x="0" y="2"/>
              </a:cxn>
              <a:cxn ang="0">
                <a:pos x="16" y="0"/>
              </a:cxn>
            </a:cxnLst>
            <a:rect l="0" t="0" r="r" b="b"/>
            <a:pathLst>
              <a:path w="17" h="17">
                <a:moveTo>
                  <a:pt x="0" y="16"/>
                </a:moveTo>
                <a:lnTo>
                  <a:pt x="0" y="14"/>
                </a:lnTo>
                <a:lnTo>
                  <a:pt x="0" y="12"/>
                </a:lnTo>
                <a:lnTo>
                  <a:pt x="0" y="10"/>
                </a:lnTo>
                <a:lnTo>
                  <a:pt x="0" y="8"/>
                </a:lnTo>
                <a:lnTo>
                  <a:pt x="0" y="4"/>
                </a:lnTo>
                <a:lnTo>
                  <a:pt x="0" y="2"/>
                </a:lnTo>
                <a:lnTo>
                  <a:pt x="0" y="2"/>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47" name="Line 1335"/>
          <p:cNvSpPr>
            <a:spLocks noChangeShapeType="1"/>
          </p:cNvSpPr>
          <p:nvPr/>
        </p:nvSpPr>
        <p:spPr bwMode="ltGray">
          <a:xfrm>
            <a:off x="2073275" y="2906004"/>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48" name="Line 1336"/>
          <p:cNvSpPr>
            <a:spLocks noChangeShapeType="1"/>
          </p:cNvSpPr>
          <p:nvPr/>
        </p:nvSpPr>
        <p:spPr bwMode="ltGray">
          <a:xfrm flipH="1" flipV="1">
            <a:off x="2079625" y="2893304"/>
            <a:ext cx="1588"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49" name="Freeform 1337"/>
          <p:cNvSpPr>
            <a:spLocks/>
          </p:cNvSpPr>
          <p:nvPr/>
        </p:nvSpPr>
        <p:spPr bwMode="ltGray">
          <a:xfrm>
            <a:off x="2078038" y="2891716"/>
            <a:ext cx="26987" cy="28575"/>
          </a:xfrm>
          <a:custGeom>
            <a:avLst/>
            <a:gdLst/>
            <a:ahLst/>
            <a:cxnLst>
              <a:cxn ang="0">
                <a:pos x="0" y="16"/>
              </a:cxn>
              <a:cxn ang="0">
                <a:pos x="3" y="16"/>
              </a:cxn>
              <a:cxn ang="0">
                <a:pos x="4" y="16"/>
              </a:cxn>
              <a:cxn ang="0">
                <a:pos x="5" y="0"/>
              </a:cxn>
              <a:cxn ang="0">
                <a:pos x="8" y="0"/>
              </a:cxn>
              <a:cxn ang="0">
                <a:pos x="10" y="16"/>
              </a:cxn>
              <a:cxn ang="0">
                <a:pos x="12" y="16"/>
              </a:cxn>
              <a:cxn ang="0">
                <a:pos x="14" y="16"/>
              </a:cxn>
              <a:cxn ang="0">
                <a:pos x="16" y="16"/>
              </a:cxn>
            </a:cxnLst>
            <a:rect l="0" t="0" r="r" b="b"/>
            <a:pathLst>
              <a:path w="17" h="17">
                <a:moveTo>
                  <a:pt x="0" y="16"/>
                </a:moveTo>
                <a:lnTo>
                  <a:pt x="3" y="16"/>
                </a:lnTo>
                <a:lnTo>
                  <a:pt x="4" y="16"/>
                </a:lnTo>
                <a:lnTo>
                  <a:pt x="5" y="0"/>
                </a:lnTo>
                <a:lnTo>
                  <a:pt x="8" y="0"/>
                </a:lnTo>
                <a:lnTo>
                  <a:pt x="10" y="16"/>
                </a:lnTo>
                <a:lnTo>
                  <a:pt x="12" y="16"/>
                </a:lnTo>
                <a:lnTo>
                  <a:pt x="14" y="16"/>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50" name="Line 1338"/>
          <p:cNvSpPr>
            <a:spLocks noChangeShapeType="1"/>
          </p:cNvSpPr>
          <p:nvPr/>
        </p:nvSpPr>
        <p:spPr bwMode="ltGray">
          <a:xfrm>
            <a:off x="2079625" y="2893304"/>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51" name="Line 1339"/>
          <p:cNvSpPr>
            <a:spLocks noChangeShapeType="1"/>
          </p:cNvSpPr>
          <p:nvPr/>
        </p:nvSpPr>
        <p:spPr bwMode="ltGray">
          <a:xfrm flipV="1">
            <a:off x="2101850" y="2893304"/>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52" name="Freeform 1340"/>
          <p:cNvSpPr>
            <a:spLocks/>
          </p:cNvSpPr>
          <p:nvPr/>
        </p:nvSpPr>
        <p:spPr bwMode="ltGray">
          <a:xfrm>
            <a:off x="2100263" y="2893304"/>
            <a:ext cx="26987" cy="28575"/>
          </a:xfrm>
          <a:custGeom>
            <a:avLst/>
            <a:gdLst/>
            <a:ahLst/>
            <a:cxnLst>
              <a:cxn ang="0">
                <a:pos x="0" y="0"/>
              </a:cxn>
              <a:cxn ang="0">
                <a:pos x="3" y="1"/>
              </a:cxn>
              <a:cxn ang="0">
                <a:pos x="9" y="2"/>
              </a:cxn>
              <a:cxn ang="0">
                <a:pos x="12" y="4"/>
              </a:cxn>
              <a:cxn ang="0">
                <a:pos x="12" y="7"/>
              </a:cxn>
              <a:cxn ang="0">
                <a:pos x="16" y="8"/>
              </a:cxn>
              <a:cxn ang="0">
                <a:pos x="16" y="11"/>
              </a:cxn>
              <a:cxn ang="0">
                <a:pos x="16" y="13"/>
              </a:cxn>
              <a:cxn ang="0">
                <a:pos x="16" y="16"/>
              </a:cxn>
            </a:cxnLst>
            <a:rect l="0" t="0" r="r" b="b"/>
            <a:pathLst>
              <a:path w="17" h="17">
                <a:moveTo>
                  <a:pt x="0" y="0"/>
                </a:moveTo>
                <a:lnTo>
                  <a:pt x="3" y="1"/>
                </a:lnTo>
                <a:lnTo>
                  <a:pt x="9" y="2"/>
                </a:lnTo>
                <a:lnTo>
                  <a:pt x="12" y="4"/>
                </a:lnTo>
                <a:lnTo>
                  <a:pt x="12" y="7"/>
                </a:lnTo>
                <a:lnTo>
                  <a:pt x="16" y="8"/>
                </a:lnTo>
                <a:lnTo>
                  <a:pt x="16" y="11"/>
                </a:lnTo>
                <a:lnTo>
                  <a:pt x="16" y="13"/>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53" name="Line 1341"/>
          <p:cNvSpPr>
            <a:spLocks noChangeShapeType="1"/>
          </p:cNvSpPr>
          <p:nvPr/>
        </p:nvSpPr>
        <p:spPr bwMode="ltGray">
          <a:xfrm>
            <a:off x="2101850" y="2893304"/>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54" name="Line 1342"/>
          <p:cNvSpPr>
            <a:spLocks noChangeShapeType="1"/>
          </p:cNvSpPr>
          <p:nvPr/>
        </p:nvSpPr>
        <p:spPr bwMode="ltGray">
          <a:xfrm>
            <a:off x="2106613" y="2910766"/>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55" name="Freeform 1343"/>
          <p:cNvSpPr>
            <a:spLocks/>
          </p:cNvSpPr>
          <p:nvPr/>
        </p:nvSpPr>
        <p:spPr bwMode="ltGray">
          <a:xfrm>
            <a:off x="2103438" y="2910766"/>
            <a:ext cx="26987" cy="41275"/>
          </a:xfrm>
          <a:custGeom>
            <a:avLst/>
            <a:gdLst/>
            <a:ahLst/>
            <a:cxnLst>
              <a:cxn ang="0">
                <a:pos x="16" y="0"/>
              </a:cxn>
              <a:cxn ang="0">
                <a:pos x="16" y="3"/>
              </a:cxn>
              <a:cxn ang="0">
                <a:pos x="16" y="6"/>
              </a:cxn>
              <a:cxn ang="0">
                <a:pos x="16" y="8"/>
              </a:cxn>
              <a:cxn ang="0">
                <a:pos x="16" y="12"/>
              </a:cxn>
              <a:cxn ang="0">
                <a:pos x="16" y="15"/>
              </a:cxn>
              <a:cxn ang="0">
                <a:pos x="16" y="17"/>
              </a:cxn>
              <a:cxn ang="0">
                <a:pos x="10" y="20"/>
              </a:cxn>
              <a:cxn ang="0">
                <a:pos x="0" y="24"/>
              </a:cxn>
            </a:cxnLst>
            <a:rect l="0" t="0" r="r" b="b"/>
            <a:pathLst>
              <a:path w="17" h="25">
                <a:moveTo>
                  <a:pt x="16" y="0"/>
                </a:moveTo>
                <a:lnTo>
                  <a:pt x="16" y="3"/>
                </a:lnTo>
                <a:lnTo>
                  <a:pt x="16" y="6"/>
                </a:lnTo>
                <a:lnTo>
                  <a:pt x="16" y="8"/>
                </a:lnTo>
                <a:lnTo>
                  <a:pt x="16" y="12"/>
                </a:lnTo>
                <a:lnTo>
                  <a:pt x="16" y="15"/>
                </a:lnTo>
                <a:lnTo>
                  <a:pt x="16" y="17"/>
                </a:lnTo>
                <a:lnTo>
                  <a:pt x="10" y="20"/>
                </a:lnTo>
                <a:lnTo>
                  <a:pt x="0" y="24"/>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56" name="Line 1344"/>
          <p:cNvSpPr>
            <a:spLocks noChangeShapeType="1"/>
          </p:cNvSpPr>
          <p:nvPr/>
        </p:nvSpPr>
        <p:spPr bwMode="ltGray">
          <a:xfrm flipH="1">
            <a:off x="2106613" y="2910766"/>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57" name="Line 1345"/>
          <p:cNvSpPr>
            <a:spLocks noChangeShapeType="1"/>
          </p:cNvSpPr>
          <p:nvPr/>
        </p:nvSpPr>
        <p:spPr bwMode="ltGray">
          <a:xfrm>
            <a:off x="2101850" y="2950454"/>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58" name="Freeform 1346"/>
          <p:cNvSpPr>
            <a:spLocks/>
          </p:cNvSpPr>
          <p:nvPr/>
        </p:nvSpPr>
        <p:spPr bwMode="ltGray">
          <a:xfrm>
            <a:off x="2101850" y="2950454"/>
            <a:ext cx="26988" cy="1587"/>
          </a:xfrm>
          <a:custGeom>
            <a:avLst/>
            <a:gdLst/>
            <a:ahLst/>
            <a:cxnLst>
              <a:cxn ang="0">
                <a:pos x="16" y="0"/>
              </a:cxn>
              <a:cxn ang="0">
                <a:pos x="16" y="0"/>
              </a:cxn>
              <a:cxn ang="0">
                <a:pos x="0" y="0"/>
              </a:cxn>
            </a:cxnLst>
            <a:rect l="0" t="0" r="r" b="b"/>
            <a:pathLst>
              <a:path w="17" h="1">
                <a:moveTo>
                  <a:pt x="16" y="0"/>
                </a:moveTo>
                <a:lnTo>
                  <a:pt x="16" y="0"/>
                </a:lnTo>
                <a:lnTo>
                  <a:pt x="0"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59" name="Line 1347"/>
          <p:cNvSpPr>
            <a:spLocks noChangeShapeType="1"/>
          </p:cNvSpPr>
          <p:nvPr/>
        </p:nvSpPr>
        <p:spPr bwMode="ltGray">
          <a:xfrm flipH="1" flipV="1">
            <a:off x="2103438" y="2948866"/>
            <a:ext cx="3175"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60" name="Line 1348"/>
          <p:cNvSpPr>
            <a:spLocks noChangeShapeType="1"/>
          </p:cNvSpPr>
          <p:nvPr/>
        </p:nvSpPr>
        <p:spPr bwMode="ltGray">
          <a:xfrm>
            <a:off x="2101850" y="2950454"/>
            <a:ext cx="0"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61" name="Freeform 1349"/>
          <p:cNvSpPr>
            <a:spLocks/>
          </p:cNvSpPr>
          <p:nvPr/>
        </p:nvSpPr>
        <p:spPr bwMode="ltGray">
          <a:xfrm>
            <a:off x="2095500" y="2948866"/>
            <a:ext cx="26988" cy="28575"/>
          </a:xfrm>
          <a:custGeom>
            <a:avLst/>
            <a:gdLst/>
            <a:ahLst/>
            <a:cxnLst>
              <a:cxn ang="0">
                <a:pos x="16" y="0"/>
              </a:cxn>
              <a:cxn ang="0">
                <a:pos x="12" y="0"/>
              </a:cxn>
              <a:cxn ang="0">
                <a:pos x="12" y="5"/>
              </a:cxn>
              <a:cxn ang="0">
                <a:pos x="4" y="5"/>
              </a:cxn>
              <a:cxn ang="0">
                <a:pos x="4" y="10"/>
              </a:cxn>
              <a:cxn ang="0">
                <a:pos x="0" y="16"/>
              </a:cxn>
            </a:cxnLst>
            <a:rect l="0" t="0" r="r" b="b"/>
            <a:pathLst>
              <a:path w="17" h="17">
                <a:moveTo>
                  <a:pt x="16" y="0"/>
                </a:moveTo>
                <a:lnTo>
                  <a:pt x="12" y="0"/>
                </a:lnTo>
                <a:lnTo>
                  <a:pt x="12" y="5"/>
                </a:lnTo>
                <a:lnTo>
                  <a:pt x="4" y="5"/>
                </a:lnTo>
                <a:lnTo>
                  <a:pt x="4" y="10"/>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62" name="Line 1350"/>
          <p:cNvSpPr>
            <a:spLocks noChangeShapeType="1"/>
          </p:cNvSpPr>
          <p:nvPr/>
        </p:nvSpPr>
        <p:spPr bwMode="ltGray">
          <a:xfrm flipV="1">
            <a:off x="2101850" y="2950454"/>
            <a:ext cx="0"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63" name="Line 1351"/>
          <p:cNvSpPr>
            <a:spLocks noChangeShapeType="1"/>
          </p:cNvSpPr>
          <p:nvPr/>
        </p:nvSpPr>
        <p:spPr bwMode="ltGray">
          <a:xfrm>
            <a:off x="2097088" y="2952041"/>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64" name="Freeform 1352"/>
          <p:cNvSpPr>
            <a:spLocks/>
          </p:cNvSpPr>
          <p:nvPr/>
        </p:nvSpPr>
        <p:spPr bwMode="ltGray">
          <a:xfrm>
            <a:off x="2076450" y="2953629"/>
            <a:ext cx="26988" cy="28575"/>
          </a:xfrm>
          <a:custGeom>
            <a:avLst/>
            <a:gdLst/>
            <a:ahLst/>
            <a:cxnLst>
              <a:cxn ang="0">
                <a:pos x="16" y="0"/>
              </a:cxn>
              <a:cxn ang="0">
                <a:pos x="14" y="4"/>
              </a:cxn>
              <a:cxn ang="0">
                <a:pos x="11" y="4"/>
              </a:cxn>
              <a:cxn ang="0">
                <a:pos x="9" y="4"/>
              </a:cxn>
              <a:cxn ang="0">
                <a:pos x="6" y="4"/>
              </a:cxn>
              <a:cxn ang="0">
                <a:pos x="4" y="8"/>
              </a:cxn>
              <a:cxn ang="0">
                <a:pos x="3" y="12"/>
              </a:cxn>
              <a:cxn ang="0">
                <a:pos x="0" y="12"/>
              </a:cxn>
              <a:cxn ang="0">
                <a:pos x="0" y="16"/>
              </a:cxn>
            </a:cxnLst>
            <a:rect l="0" t="0" r="r" b="b"/>
            <a:pathLst>
              <a:path w="17" h="17">
                <a:moveTo>
                  <a:pt x="16" y="0"/>
                </a:moveTo>
                <a:lnTo>
                  <a:pt x="14" y="4"/>
                </a:lnTo>
                <a:lnTo>
                  <a:pt x="11" y="4"/>
                </a:lnTo>
                <a:lnTo>
                  <a:pt x="9" y="4"/>
                </a:lnTo>
                <a:lnTo>
                  <a:pt x="6" y="4"/>
                </a:lnTo>
                <a:lnTo>
                  <a:pt x="4" y="8"/>
                </a:lnTo>
                <a:lnTo>
                  <a:pt x="3" y="12"/>
                </a:lnTo>
                <a:lnTo>
                  <a:pt x="0" y="12"/>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65" name="Line 1353"/>
          <p:cNvSpPr>
            <a:spLocks noChangeShapeType="1"/>
          </p:cNvSpPr>
          <p:nvPr/>
        </p:nvSpPr>
        <p:spPr bwMode="ltGray">
          <a:xfrm flipH="1" flipV="1">
            <a:off x="2097088" y="2952041"/>
            <a:ext cx="1587"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66" name="Line 1354"/>
          <p:cNvSpPr>
            <a:spLocks noChangeShapeType="1"/>
          </p:cNvSpPr>
          <p:nvPr/>
        </p:nvSpPr>
        <p:spPr bwMode="ltGray">
          <a:xfrm>
            <a:off x="2074863" y="2961566"/>
            <a:ext cx="3175"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67" name="Freeform 1355"/>
          <p:cNvSpPr>
            <a:spLocks/>
          </p:cNvSpPr>
          <p:nvPr/>
        </p:nvSpPr>
        <p:spPr bwMode="ltGray">
          <a:xfrm>
            <a:off x="2065338" y="2961566"/>
            <a:ext cx="26987" cy="28575"/>
          </a:xfrm>
          <a:custGeom>
            <a:avLst/>
            <a:gdLst/>
            <a:ahLst/>
            <a:cxnLst>
              <a:cxn ang="0">
                <a:pos x="16" y="0"/>
              </a:cxn>
              <a:cxn ang="0">
                <a:pos x="14" y="4"/>
              </a:cxn>
              <a:cxn ang="0">
                <a:pos x="10" y="8"/>
              </a:cxn>
              <a:cxn ang="0">
                <a:pos x="8" y="8"/>
              </a:cxn>
              <a:cxn ang="0">
                <a:pos x="6" y="12"/>
              </a:cxn>
              <a:cxn ang="0">
                <a:pos x="2" y="12"/>
              </a:cxn>
              <a:cxn ang="0">
                <a:pos x="2" y="16"/>
              </a:cxn>
              <a:cxn ang="0">
                <a:pos x="0" y="16"/>
              </a:cxn>
            </a:cxnLst>
            <a:rect l="0" t="0" r="r" b="b"/>
            <a:pathLst>
              <a:path w="17" h="17">
                <a:moveTo>
                  <a:pt x="16" y="0"/>
                </a:moveTo>
                <a:lnTo>
                  <a:pt x="14" y="4"/>
                </a:lnTo>
                <a:lnTo>
                  <a:pt x="10" y="8"/>
                </a:lnTo>
                <a:lnTo>
                  <a:pt x="8" y="8"/>
                </a:lnTo>
                <a:lnTo>
                  <a:pt x="6" y="12"/>
                </a:lnTo>
                <a:lnTo>
                  <a:pt x="2" y="12"/>
                </a:lnTo>
                <a:lnTo>
                  <a:pt x="2" y="16"/>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68" name="Line 1356"/>
          <p:cNvSpPr>
            <a:spLocks noChangeShapeType="1"/>
          </p:cNvSpPr>
          <p:nvPr/>
        </p:nvSpPr>
        <p:spPr bwMode="ltGray">
          <a:xfrm flipH="1" flipV="1">
            <a:off x="2074863" y="2961566"/>
            <a:ext cx="3175"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69" name="Line 1357"/>
          <p:cNvSpPr>
            <a:spLocks noChangeShapeType="1"/>
          </p:cNvSpPr>
          <p:nvPr/>
        </p:nvSpPr>
        <p:spPr bwMode="ltGray">
          <a:xfrm>
            <a:off x="2066925" y="2966329"/>
            <a:ext cx="0"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70" name="Freeform 1358"/>
          <p:cNvSpPr>
            <a:spLocks/>
          </p:cNvSpPr>
          <p:nvPr/>
        </p:nvSpPr>
        <p:spPr bwMode="ltGray">
          <a:xfrm>
            <a:off x="2155825" y="2853616"/>
            <a:ext cx="26988" cy="28575"/>
          </a:xfrm>
          <a:custGeom>
            <a:avLst/>
            <a:gdLst/>
            <a:ahLst/>
            <a:cxnLst>
              <a:cxn ang="0">
                <a:pos x="0" y="0"/>
              </a:cxn>
              <a:cxn ang="0">
                <a:pos x="0" y="0"/>
              </a:cxn>
              <a:cxn ang="0">
                <a:pos x="0" y="8"/>
              </a:cxn>
              <a:cxn ang="0">
                <a:pos x="0" y="16"/>
              </a:cxn>
              <a:cxn ang="0">
                <a:pos x="16" y="16"/>
              </a:cxn>
            </a:cxnLst>
            <a:rect l="0" t="0" r="r" b="b"/>
            <a:pathLst>
              <a:path w="17" h="17">
                <a:moveTo>
                  <a:pt x="0" y="0"/>
                </a:moveTo>
                <a:lnTo>
                  <a:pt x="0" y="0"/>
                </a:lnTo>
                <a:lnTo>
                  <a:pt x="0" y="8"/>
                </a:lnTo>
                <a:lnTo>
                  <a:pt x="0" y="16"/>
                </a:lnTo>
                <a:lnTo>
                  <a:pt x="16" y="16"/>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71" name="Line 1359"/>
          <p:cNvSpPr>
            <a:spLocks noChangeShapeType="1"/>
          </p:cNvSpPr>
          <p:nvPr/>
        </p:nvSpPr>
        <p:spPr bwMode="ltGray">
          <a:xfrm flipH="1">
            <a:off x="2155825" y="2855204"/>
            <a:ext cx="4763" cy="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72" name="Line 1360"/>
          <p:cNvSpPr>
            <a:spLocks noChangeShapeType="1"/>
          </p:cNvSpPr>
          <p:nvPr/>
        </p:nvSpPr>
        <p:spPr bwMode="ltGray">
          <a:xfrm>
            <a:off x="2159000" y="2856791"/>
            <a:ext cx="23813" cy="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73" name="Freeform 1361"/>
          <p:cNvSpPr>
            <a:spLocks/>
          </p:cNvSpPr>
          <p:nvPr/>
        </p:nvSpPr>
        <p:spPr bwMode="ltGray">
          <a:xfrm>
            <a:off x="2159000" y="2855204"/>
            <a:ext cx="26988" cy="28575"/>
          </a:xfrm>
          <a:custGeom>
            <a:avLst/>
            <a:gdLst/>
            <a:ahLst/>
            <a:cxnLst>
              <a:cxn ang="0">
                <a:pos x="0" y="0"/>
              </a:cxn>
              <a:cxn ang="0">
                <a:pos x="2" y="1"/>
              </a:cxn>
              <a:cxn ang="0">
                <a:pos x="6" y="3"/>
              </a:cxn>
              <a:cxn ang="0">
                <a:pos x="8" y="5"/>
              </a:cxn>
              <a:cxn ang="0">
                <a:pos x="10" y="7"/>
              </a:cxn>
              <a:cxn ang="0">
                <a:pos x="10" y="8"/>
              </a:cxn>
              <a:cxn ang="0">
                <a:pos x="10" y="10"/>
              </a:cxn>
              <a:cxn ang="0">
                <a:pos x="14" y="14"/>
              </a:cxn>
              <a:cxn ang="0">
                <a:pos x="16" y="16"/>
              </a:cxn>
            </a:cxnLst>
            <a:rect l="0" t="0" r="r" b="b"/>
            <a:pathLst>
              <a:path w="17" h="17">
                <a:moveTo>
                  <a:pt x="0" y="0"/>
                </a:moveTo>
                <a:lnTo>
                  <a:pt x="2" y="1"/>
                </a:lnTo>
                <a:lnTo>
                  <a:pt x="6" y="3"/>
                </a:lnTo>
                <a:lnTo>
                  <a:pt x="8" y="5"/>
                </a:lnTo>
                <a:lnTo>
                  <a:pt x="10" y="7"/>
                </a:lnTo>
                <a:lnTo>
                  <a:pt x="10" y="8"/>
                </a:lnTo>
                <a:lnTo>
                  <a:pt x="10" y="10"/>
                </a:lnTo>
                <a:lnTo>
                  <a:pt x="14" y="14"/>
                </a:lnTo>
                <a:lnTo>
                  <a:pt x="16" y="16"/>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74" name="Line 1362"/>
          <p:cNvSpPr>
            <a:spLocks noChangeShapeType="1"/>
          </p:cNvSpPr>
          <p:nvPr/>
        </p:nvSpPr>
        <p:spPr bwMode="ltGray">
          <a:xfrm flipH="1">
            <a:off x="2157413" y="2856791"/>
            <a:ext cx="4762" cy="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75" name="Line 1363"/>
          <p:cNvSpPr>
            <a:spLocks noChangeShapeType="1"/>
          </p:cNvSpPr>
          <p:nvPr/>
        </p:nvSpPr>
        <p:spPr bwMode="ltGray">
          <a:xfrm>
            <a:off x="2166938" y="2869491"/>
            <a:ext cx="4762" cy="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76" name="Freeform 1364"/>
          <p:cNvSpPr>
            <a:spLocks/>
          </p:cNvSpPr>
          <p:nvPr/>
        </p:nvSpPr>
        <p:spPr bwMode="ltGray">
          <a:xfrm>
            <a:off x="2166938" y="2869491"/>
            <a:ext cx="26987" cy="28575"/>
          </a:xfrm>
          <a:custGeom>
            <a:avLst/>
            <a:gdLst/>
            <a:ahLst/>
            <a:cxnLst>
              <a:cxn ang="0">
                <a:pos x="16" y="0"/>
              </a:cxn>
              <a:cxn ang="0">
                <a:pos x="16" y="0"/>
              </a:cxn>
              <a:cxn ang="0">
                <a:pos x="16" y="5"/>
              </a:cxn>
              <a:cxn ang="0">
                <a:pos x="0" y="5"/>
              </a:cxn>
              <a:cxn ang="0">
                <a:pos x="0" y="10"/>
              </a:cxn>
              <a:cxn ang="0">
                <a:pos x="16" y="16"/>
              </a:cxn>
            </a:cxnLst>
            <a:rect l="0" t="0" r="r" b="b"/>
            <a:pathLst>
              <a:path w="17" h="17">
                <a:moveTo>
                  <a:pt x="16" y="0"/>
                </a:moveTo>
                <a:lnTo>
                  <a:pt x="16" y="0"/>
                </a:lnTo>
                <a:lnTo>
                  <a:pt x="16" y="5"/>
                </a:lnTo>
                <a:lnTo>
                  <a:pt x="0" y="5"/>
                </a:lnTo>
                <a:lnTo>
                  <a:pt x="0" y="10"/>
                </a:lnTo>
                <a:lnTo>
                  <a:pt x="16" y="16"/>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77" name="Line 1365"/>
          <p:cNvSpPr>
            <a:spLocks noChangeShapeType="1"/>
          </p:cNvSpPr>
          <p:nvPr/>
        </p:nvSpPr>
        <p:spPr bwMode="ltGray">
          <a:xfrm flipH="1">
            <a:off x="2166938" y="2869491"/>
            <a:ext cx="4762" cy="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78" name="Line 1366"/>
          <p:cNvSpPr>
            <a:spLocks noChangeShapeType="1"/>
          </p:cNvSpPr>
          <p:nvPr/>
        </p:nvSpPr>
        <p:spPr bwMode="ltGray">
          <a:xfrm flipV="1">
            <a:off x="2166938" y="2872666"/>
            <a:ext cx="3175" cy="1588"/>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79" name="Freeform 1367"/>
          <p:cNvSpPr>
            <a:spLocks/>
          </p:cNvSpPr>
          <p:nvPr/>
        </p:nvSpPr>
        <p:spPr bwMode="ltGray">
          <a:xfrm>
            <a:off x="2168525" y="2874254"/>
            <a:ext cx="26988" cy="30162"/>
          </a:xfrm>
          <a:custGeom>
            <a:avLst/>
            <a:gdLst/>
            <a:ahLst/>
            <a:cxnLst>
              <a:cxn ang="0">
                <a:pos x="0" y="0"/>
              </a:cxn>
              <a:cxn ang="0">
                <a:pos x="0" y="2"/>
              </a:cxn>
              <a:cxn ang="0">
                <a:pos x="0" y="2"/>
              </a:cxn>
              <a:cxn ang="0">
                <a:pos x="4" y="6"/>
              </a:cxn>
              <a:cxn ang="0">
                <a:pos x="4" y="9"/>
              </a:cxn>
              <a:cxn ang="0">
                <a:pos x="4" y="9"/>
              </a:cxn>
              <a:cxn ang="0">
                <a:pos x="12" y="13"/>
              </a:cxn>
              <a:cxn ang="0">
                <a:pos x="12" y="13"/>
              </a:cxn>
              <a:cxn ang="0">
                <a:pos x="16" y="16"/>
              </a:cxn>
            </a:cxnLst>
            <a:rect l="0" t="0" r="r" b="b"/>
            <a:pathLst>
              <a:path w="17" h="17">
                <a:moveTo>
                  <a:pt x="0" y="0"/>
                </a:moveTo>
                <a:lnTo>
                  <a:pt x="0" y="2"/>
                </a:lnTo>
                <a:lnTo>
                  <a:pt x="0" y="2"/>
                </a:lnTo>
                <a:lnTo>
                  <a:pt x="4" y="6"/>
                </a:lnTo>
                <a:lnTo>
                  <a:pt x="4" y="9"/>
                </a:lnTo>
                <a:lnTo>
                  <a:pt x="4" y="9"/>
                </a:lnTo>
                <a:lnTo>
                  <a:pt x="12" y="13"/>
                </a:lnTo>
                <a:lnTo>
                  <a:pt x="12" y="13"/>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80" name="Line 1368"/>
          <p:cNvSpPr>
            <a:spLocks noChangeShapeType="1"/>
          </p:cNvSpPr>
          <p:nvPr/>
        </p:nvSpPr>
        <p:spPr bwMode="ltGray">
          <a:xfrm flipH="1">
            <a:off x="2166938" y="2874254"/>
            <a:ext cx="4762" cy="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81" name="Line 1369"/>
          <p:cNvSpPr>
            <a:spLocks noChangeShapeType="1"/>
          </p:cNvSpPr>
          <p:nvPr/>
        </p:nvSpPr>
        <p:spPr bwMode="ltGray">
          <a:xfrm flipV="1">
            <a:off x="2173288" y="2883779"/>
            <a:ext cx="4762"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82" name="Freeform 1370"/>
          <p:cNvSpPr>
            <a:spLocks/>
          </p:cNvSpPr>
          <p:nvPr/>
        </p:nvSpPr>
        <p:spPr bwMode="ltGray">
          <a:xfrm>
            <a:off x="2174875" y="2883779"/>
            <a:ext cx="26988" cy="28575"/>
          </a:xfrm>
          <a:custGeom>
            <a:avLst/>
            <a:gdLst/>
            <a:ahLst/>
            <a:cxnLst>
              <a:cxn ang="0">
                <a:pos x="0" y="0"/>
              </a:cxn>
              <a:cxn ang="0">
                <a:pos x="0" y="2"/>
              </a:cxn>
              <a:cxn ang="0">
                <a:pos x="3" y="5"/>
              </a:cxn>
              <a:cxn ang="0">
                <a:pos x="3" y="5"/>
              </a:cxn>
              <a:cxn ang="0">
                <a:pos x="3" y="8"/>
              </a:cxn>
              <a:cxn ang="0">
                <a:pos x="9" y="10"/>
              </a:cxn>
              <a:cxn ang="0">
                <a:pos x="12" y="13"/>
              </a:cxn>
              <a:cxn ang="0">
                <a:pos x="12" y="13"/>
              </a:cxn>
              <a:cxn ang="0">
                <a:pos x="16" y="16"/>
              </a:cxn>
            </a:cxnLst>
            <a:rect l="0" t="0" r="r" b="b"/>
            <a:pathLst>
              <a:path w="17" h="17">
                <a:moveTo>
                  <a:pt x="0" y="0"/>
                </a:moveTo>
                <a:lnTo>
                  <a:pt x="0" y="2"/>
                </a:lnTo>
                <a:lnTo>
                  <a:pt x="3" y="5"/>
                </a:lnTo>
                <a:lnTo>
                  <a:pt x="3" y="5"/>
                </a:lnTo>
                <a:lnTo>
                  <a:pt x="3" y="8"/>
                </a:lnTo>
                <a:lnTo>
                  <a:pt x="9" y="10"/>
                </a:lnTo>
                <a:lnTo>
                  <a:pt x="12" y="13"/>
                </a:lnTo>
                <a:lnTo>
                  <a:pt x="12" y="13"/>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83" name="Line 1371"/>
          <p:cNvSpPr>
            <a:spLocks noChangeShapeType="1"/>
          </p:cNvSpPr>
          <p:nvPr/>
        </p:nvSpPr>
        <p:spPr bwMode="ltGray">
          <a:xfrm flipH="1">
            <a:off x="2173288" y="2883779"/>
            <a:ext cx="4762"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84" name="Line 1372"/>
          <p:cNvSpPr>
            <a:spLocks noChangeShapeType="1"/>
          </p:cNvSpPr>
          <p:nvPr/>
        </p:nvSpPr>
        <p:spPr bwMode="ltGray">
          <a:xfrm flipV="1">
            <a:off x="2182813" y="2893304"/>
            <a:ext cx="1587"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85" name="Freeform 1373"/>
          <p:cNvSpPr>
            <a:spLocks/>
          </p:cNvSpPr>
          <p:nvPr/>
        </p:nvSpPr>
        <p:spPr bwMode="ltGray">
          <a:xfrm>
            <a:off x="2182813" y="2893304"/>
            <a:ext cx="26987" cy="28575"/>
          </a:xfrm>
          <a:custGeom>
            <a:avLst/>
            <a:gdLst/>
            <a:ahLst/>
            <a:cxnLst>
              <a:cxn ang="0">
                <a:pos x="0" y="0"/>
              </a:cxn>
              <a:cxn ang="0">
                <a:pos x="0" y="1"/>
              </a:cxn>
              <a:cxn ang="0">
                <a:pos x="3" y="2"/>
              </a:cxn>
              <a:cxn ang="0">
                <a:pos x="9" y="5"/>
              </a:cxn>
              <a:cxn ang="0">
                <a:pos x="9" y="7"/>
              </a:cxn>
              <a:cxn ang="0">
                <a:pos x="12" y="10"/>
              </a:cxn>
              <a:cxn ang="0">
                <a:pos x="12" y="11"/>
              </a:cxn>
              <a:cxn ang="0">
                <a:pos x="16" y="14"/>
              </a:cxn>
              <a:cxn ang="0">
                <a:pos x="16" y="16"/>
              </a:cxn>
            </a:cxnLst>
            <a:rect l="0" t="0" r="r" b="b"/>
            <a:pathLst>
              <a:path w="17" h="17">
                <a:moveTo>
                  <a:pt x="0" y="0"/>
                </a:moveTo>
                <a:lnTo>
                  <a:pt x="0" y="1"/>
                </a:lnTo>
                <a:lnTo>
                  <a:pt x="3" y="2"/>
                </a:lnTo>
                <a:lnTo>
                  <a:pt x="9" y="5"/>
                </a:lnTo>
                <a:lnTo>
                  <a:pt x="9" y="7"/>
                </a:lnTo>
                <a:lnTo>
                  <a:pt x="12" y="10"/>
                </a:lnTo>
                <a:lnTo>
                  <a:pt x="12" y="11"/>
                </a:lnTo>
                <a:lnTo>
                  <a:pt x="16" y="14"/>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86" name="Line 1374"/>
          <p:cNvSpPr>
            <a:spLocks noChangeShapeType="1"/>
          </p:cNvSpPr>
          <p:nvPr/>
        </p:nvSpPr>
        <p:spPr bwMode="ltGray">
          <a:xfrm flipH="1">
            <a:off x="2182813" y="2893304"/>
            <a:ext cx="1587"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87" name="Line 1375"/>
          <p:cNvSpPr>
            <a:spLocks noChangeShapeType="1"/>
          </p:cNvSpPr>
          <p:nvPr/>
        </p:nvSpPr>
        <p:spPr bwMode="ltGray">
          <a:xfrm>
            <a:off x="2190750" y="2910766"/>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88" name="Freeform 1376"/>
          <p:cNvSpPr>
            <a:spLocks/>
          </p:cNvSpPr>
          <p:nvPr/>
        </p:nvSpPr>
        <p:spPr bwMode="ltGray">
          <a:xfrm>
            <a:off x="2182813" y="2909179"/>
            <a:ext cx="26987" cy="28575"/>
          </a:xfrm>
          <a:custGeom>
            <a:avLst/>
            <a:gdLst/>
            <a:ahLst/>
            <a:cxnLst>
              <a:cxn ang="0">
                <a:pos x="16" y="0"/>
              </a:cxn>
              <a:cxn ang="0">
                <a:pos x="16" y="2"/>
              </a:cxn>
              <a:cxn ang="0">
                <a:pos x="12" y="5"/>
              </a:cxn>
              <a:cxn ang="0">
                <a:pos x="12" y="8"/>
              </a:cxn>
              <a:cxn ang="0">
                <a:pos x="9" y="8"/>
              </a:cxn>
              <a:cxn ang="0">
                <a:pos x="9" y="10"/>
              </a:cxn>
              <a:cxn ang="0">
                <a:pos x="3" y="13"/>
              </a:cxn>
              <a:cxn ang="0">
                <a:pos x="0" y="16"/>
              </a:cxn>
            </a:cxnLst>
            <a:rect l="0" t="0" r="r" b="b"/>
            <a:pathLst>
              <a:path w="17" h="17">
                <a:moveTo>
                  <a:pt x="16" y="0"/>
                </a:moveTo>
                <a:lnTo>
                  <a:pt x="16" y="2"/>
                </a:lnTo>
                <a:lnTo>
                  <a:pt x="12" y="5"/>
                </a:lnTo>
                <a:lnTo>
                  <a:pt x="12" y="8"/>
                </a:lnTo>
                <a:lnTo>
                  <a:pt x="9" y="8"/>
                </a:lnTo>
                <a:lnTo>
                  <a:pt x="9" y="10"/>
                </a:lnTo>
                <a:lnTo>
                  <a:pt x="3" y="13"/>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89" name="Line 1377"/>
          <p:cNvSpPr>
            <a:spLocks noChangeShapeType="1"/>
          </p:cNvSpPr>
          <p:nvPr/>
        </p:nvSpPr>
        <p:spPr bwMode="ltGray">
          <a:xfrm flipH="1">
            <a:off x="2190750" y="2910766"/>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90" name="Line 1378"/>
          <p:cNvSpPr>
            <a:spLocks noChangeShapeType="1"/>
          </p:cNvSpPr>
          <p:nvPr/>
        </p:nvSpPr>
        <p:spPr bwMode="ltGray">
          <a:xfrm>
            <a:off x="2182813" y="2920291"/>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91" name="Freeform 1379"/>
          <p:cNvSpPr>
            <a:spLocks/>
          </p:cNvSpPr>
          <p:nvPr/>
        </p:nvSpPr>
        <p:spPr bwMode="ltGray">
          <a:xfrm>
            <a:off x="2181225" y="2918704"/>
            <a:ext cx="26988" cy="28575"/>
          </a:xfrm>
          <a:custGeom>
            <a:avLst/>
            <a:gdLst/>
            <a:ahLst/>
            <a:cxnLst>
              <a:cxn ang="0">
                <a:pos x="16" y="0"/>
              </a:cxn>
              <a:cxn ang="0">
                <a:pos x="16" y="5"/>
              </a:cxn>
              <a:cxn ang="0">
                <a:pos x="16" y="5"/>
              </a:cxn>
              <a:cxn ang="0">
                <a:pos x="16" y="10"/>
              </a:cxn>
              <a:cxn ang="0">
                <a:pos x="16" y="10"/>
              </a:cxn>
              <a:cxn ang="0">
                <a:pos x="16" y="16"/>
              </a:cxn>
              <a:cxn ang="0">
                <a:pos x="0" y="16"/>
              </a:cxn>
            </a:cxnLst>
            <a:rect l="0" t="0" r="r" b="b"/>
            <a:pathLst>
              <a:path w="17" h="17">
                <a:moveTo>
                  <a:pt x="16" y="0"/>
                </a:moveTo>
                <a:lnTo>
                  <a:pt x="16" y="5"/>
                </a:lnTo>
                <a:lnTo>
                  <a:pt x="16" y="5"/>
                </a:lnTo>
                <a:lnTo>
                  <a:pt x="16" y="10"/>
                </a:lnTo>
                <a:lnTo>
                  <a:pt x="16" y="10"/>
                </a:lnTo>
                <a:lnTo>
                  <a:pt x="16" y="16"/>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92" name="Line 1380"/>
          <p:cNvSpPr>
            <a:spLocks noChangeShapeType="1"/>
          </p:cNvSpPr>
          <p:nvPr/>
        </p:nvSpPr>
        <p:spPr bwMode="ltGray">
          <a:xfrm flipH="1">
            <a:off x="2182813" y="2920291"/>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93" name="Line 1381"/>
          <p:cNvSpPr>
            <a:spLocks noChangeShapeType="1"/>
          </p:cNvSpPr>
          <p:nvPr/>
        </p:nvSpPr>
        <p:spPr bwMode="ltGray">
          <a:xfrm>
            <a:off x="2182813" y="2923466"/>
            <a:ext cx="0"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94" name="Freeform 1382"/>
          <p:cNvSpPr>
            <a:spLocks/>
          </p:cNvSpPr>
          <p:nvPr/>
        </p:nvSpPr>
        <p:spPr bwMode="ltGray">
          <a:xfrm>
            <a:off x="2174875" y="2923466"/>
            <a:ext cx="26988" cy="1588"/>
          </a:xfrm>
          <a:custGeom>
            <a:avLst/>
            <a:gdLst/>
            <a:ahLst/>
            <a:cxnLst>
              <a:cxn ang="0">
                <a:pos x="16" y="0"/>
              </a:cxn>
              <a:cxn ang="0">
                <a:pos x="16" y="0"/>
              </a:cxn>
              <a:cxn ang="0">
                <a:pos x="12" y="0"/>
              </a:cxn>
              <a:cxn ang="0">
                <a:pos x="4" y="0"/>
              </a:cxn>
              <a:cxn ang="0">
                <a:pos x="0" y="0"/>
              </a:cxn>
              <a:cxn ang="0">
                <a:pos x="0" y="0"/>
              </a:cxn>
            </a:cxnLst>
            <a:rect l="0" t="0" r="r" b="b"/>
            <a:pathLst>
              <a:path w="17" h="1">
                <a:moveTo>
                  <a:pt x="16" y="0"/>
                </a:moveTo>
                <a:lnTo>
                  <a:pt x="16" y="0"/>
                </a:lnTo>
                <a:lnTo>
                  <a:pt x="12" y="0"/>
                </a:lnTo>
                <a:lnTo>
                  <a:pt x="4" y="0"/>
                </a:lnTo>
                <a:lnTo>
                  <a:pt x="0" y="0"/>
                </a:lnTo>
                <a:lnTo>
                  <a:pt x="0"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95" name="Line 1383"/>
          <p:cNvSpPr>
            <a:spLocks noChangeShapeType="1"/>
          </p:cNvSpPr>
          <p:nvPr/>
        </p:nvSpPr>
        <p:spPr bwMode="ltGray">
          <a:xfrm flipH="1" flipV="1">
            <a:off x="2182813" y="2923466"/>
            <a:ext cx="1587"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96" name="Line 1384"/>
          <p:cNvSpPr>
            <a:spLocks noChangeShapeType="1"/>
          </p:cNvSpPr>
          <p:nvPr/>
        </p:nvSpPr>
        <p:spPr bwMode="ltGray">
          <a:xfrm flipH="1">
            <a:off x="2173288" y="2923466"/>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97" name="Freeform 1385"/>
          <p:cNvSpPr>
            <a:spLocks/>
          </p:cNvSpPr>
          <p:nvPr/>
        </p:nvSpPr>
        <p:spPr bwMode="ltGray">
          <a:xfrm>
            <a:off x="2160588" y="2921879"/>
            <a:ext cx="26987" cy="28575"/>
          </a:xfrm>
          <a:custGeom>
            <a:avLst/>
            <a:gdLst/>
            <a:ahLst/>
            <a:cxnLst>
              <a:cxn ang="0">
                <a:pos x="16" y="0"/>
              </a:cxn>
              <a:cxn ang="0">
                <a:pos x="14" y="1"/>
              </a:cxn>
              <a:cxn ang="0">
                <a:pos x="11" y="6"/>
              </a:cxn>
              <a:cxn ang="0">
                <a:pos x="10" y="6"/>
              </a:cxn>
              <a:cxn ang="0">
                <a:pos x="8" y="9"/>
              </a:cxn>
              <a:cxn ang="0">
                <a:pos x="5" y="11"/>
              </a:cxn>
              <a:cxn ang="0">
                <a:pos x="4" y="12"/>
              </a:cxn>
              <a:cxn ang="0">
                <a:pos x="1" y="14"/>
              </a:cxn>
              <a:cxn ang="0">
                <a:pos x="0" y="16"/>
              </a:cxn>
            </a:cxnLst>
            <a:rect l="0" t="0" r="r" b="b"/>
            <a:pathLst>
              <a:path w="17" h="17">
                <a:moveTo>
                  <a:pt x="16" y="0"/>
                </a:moveTo>
                <a:lnTo>
                  <a:pt x="14" y="1"/>
                </a:lnTo>
                <a:lnTo>
                  <a:pt x="11" y="6"/>
                </a:lnTo>
                <a:lnTo>
                  <a:pt x="10" y="6"/>
                </a:lnTo>
                <a:lnTo>
                  <a:pt x="8" y="9"/>
                </a:lnTo>
                <a:lnTo>
                  <a:pt x="5" y="11"/>
                </a:lnTo>
                <a:lnTo>
                  <a:pt x="4" y="12"/>
                </a:lnTo>
                <a:lnTo>
                  <a:pt x="1" y="14"/>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98" name="Line 1386"/>
          <p:cNvSpPr>
            <a:spLocks noChangeShapeType="1"/>
          </p:cNvSpPr>
          <p:nvPr/>
        </p:nvSpPr>
        <p:spPr bwMode="ltGray">
          <a:xfrm flipH="1">
            <a:off x="2173288" y="2923466"/>
            <a:ext cx="476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299" name="Line 1387"/>
          <p:cNvSpPr>
            <a:spLocks noChangeShapeType="1"/>
          </p:cNvSpPr>
          <p:nvPr/>
        </p:nvSpPr>
        <p:spPr bwMode="ltGray">
          <a:xfrm>
            <a:off x="2160588" y="2939341"/>
            <a:ext cx="1587"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00" name="Freeform 1388"/>
          <p:cNvSpPr>
            <a:spLocks/>
          </p:cNvSpPr>
          <p:nvPr/>
        </p:nvSpPr>
        <p:spPr bwMode="ltGray">
          <a:xfrm>
            <a:off x="2155825" y="2939341"/>
            <a:ext cx="26988" cy="28575"/>
          </a:xfrm>
          <a:custGeom>
            <a:avLst/>
            <a:gdLst/>
            <a:ahLst/>
            <a:cxnLst>
              <a:cxn ang="0">
                <a:pos x="16" y="0"/>
              </a:cxn>
              <a:cxn ang="0">
                <a:pos x="10" y="4"/>
              </a:cxn>
              <a:cxn ang="0">
                <a:pos x="10" y="8"/>
              </a:cxn>
              <a:cxn ang="0">
                <a:pos x="0" y="8"/>
              </a:cxn>
              <a:cxn ang="0">
                <a:pos x="0" y="8"/>
              </a:cxn>
              <a:cxn ang="0">
                <a:pos x="0" y="12"/>
              </a:cxn>
              <a:cxn ang="0">
                <a:pos x="0" y="16"/>
              </a:cxn>
            </a:cxnLst>
            <a:rect l="0" t="0" r="r" b="b"/>
            <a:pathLst>
              <a:path w="17" h="17">
                <a:moveTo>
                  <a:pt x="16" y="0"/>
                </a:moveTo>
                <a:lnTo>
                  <a:pt x="10" y="4"/>
                </a:lnTo>
                <a:lnTo>
                  <a:pt x="10" y="8"/>
                </a:lnTo>
                <a:lnTo>
                  <a:pt x="0" y="8"/>
                </a:lnTo>
                <a:lnTo>
                  <a:pt x="0" y="8"/>
                </a:lnTo>
                <a:lnTo>
                  <a:pt x="0" y="12"/>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01" name="Line 1389"/>
          <p:cNvSpPr>
            <a:spLocks noChangeShapeType="1"/>
          </p:cNvSpPr>
          <p:nvPr/>
        </p:nvSpPr>
        <p:spPr bwMode="ltGray">
          <a:xfrm flipH="1" flipV="1">
            <a:off x="2160588" y="2939341"/>
            <a:ext cx="1587"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02" name="Line 1390"/>
          <p:cNvSpPr>
            <a:spLocks noChangeShapeType="1"/>
          </p:cNvSpPr>
          <p:nvPr/>
        </p:nvSpPr>
        <p:spPr bwMode="ltGray">
          <a:xfrm>
            <a:off x="2155825" y="2945691"/>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03" name="Freeform 1391"/>
          <p:cNvSpPr>
            <a:spLocks/>
          </p:cNvSpPr>
          <p:nvPr/>
        </p:nvSpPr>
        <p:spPr bwMode="ltGray">
          <a:xfrm>
            <a:off x="2152650" y="2944104"/>
            <a:ext cx="26988" cy="28575"/>
          </a:xfrm>
          <a:custGeom>
            <a:avLst/>
            <a:gdLst/>
            <a:ahLst/>
            <a:cxnLst>
              <a:cxn ang="0">
                <a:pos x="16" y="0"/>
              </a:cxn>
              <a:cxn ang="0">
                <a:pos x="8" y="2"/>
              </a:cxn>
              <a:cxn ang="0">
                <a:pos x="8" y="4"/>
              </a:cxn>
              <a:cxn ang="0">
                <a:pos x="8" y="9"/>
              </a:cxn>
              <a:cxn ang="0">
                <a:pos x="8" y="11"/>
              </a:cxn>
              <a:cxn ang="0">
                <a:pos x="0" y="11"/>
              </a:cxn>
              <a:cxn ang="0">
                <a:pos x="0" y="13"/>
              </a:cxn>
              <a:cxn ang="0">
                <a:pos x="0" y="16"/>
              </a:cxn>
            </a:cxnLst>
            <a:rect l="0" t="0" r="r" b="b"/>
            <a:pathLst>
              <a:path w="17" h="17">
                <a:moveTo>
                  <a:pt x="16" y="0"/>
                </a:moveTo>
                <a:lnTo>
                  <a:pt x="8" y="2"/>
                </a:lnTo>
                <a:lnTo>
                  <a:pt x="8" y="4"/>
                </a:lnTo>
                <a:lnTo>
                  <a:pt x="8" y="9"/>
                </a:lnTo>
                <a:lnTo>
                  <a:pt x="8" y="11"/>
                </a:lnTo>
                <a:lnTo>
                  <a:pt x="0" y="11"/>
                </a:lnTo>
                <a:lnTo>
                  <a:pt x="0" y="13"/>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04" name="Line 1392"/>
          <p:cNvSpPr>
            <a:spLocks noChangeShapeType="1"/>
          </p:cNvSpPr>
          <p:nvPr/>
        </p:nvSpPr>
        <p:spPr bwMode="ltGray">
          <a:xfrm flipH="1">
            <a:off x="2155825" y="2945691"/>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05" name="Line 1393"/>
          <p:cNvSpPr>
            <a:spLocks noChangeShapeType="1"/>
          </p:cNvSpPr>
          <p:nvPr/>
        </p:nvSpPr>
        <p:spPr bwMode="ltGray">
          <a:xfrm>
            <a:off x="2151063" y="2955216"/>
            <a:ext cx="476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06" name="Freeform 1394"/>
          <p:cNvSpPr>
            <a:spLocks/>
          </p:cNvSpPr>
          <p:nvPr/>
        </p:nvSpPr>
        <p:spPr bwMode="ltGray">
          <a:xfrm>
            <a:off x="2146300" y="2953629"/>
            <a:ext cx="26988" cy="28575"/>
          </a:xfrm>
          <a:custGeom>
            <a:avLst/>
            <a:gdLst/>
            <a:ahLst/>
            <a:cxnLst>
              <a:cxn ang="0">
                <a:pos x="16" y="0"/>
              </a:cxn>
              <a:cxn ang="0">
                <a:pos x="12" y="3"/>
              </a:cxn>
              <a:cxn ang="0">
                <a:pos x="12" y="6"/>
              </a:cxn>
              <a:cxn ang="0">
                <a:pos x="12" y="9"/>
              </a:cxn>
              <a:cxn ang="0">
                <a:pos x="4" y="9"/>
              </a:cxn>
              <a:cxn ang="0">
                <a:pos x="4" y="12"/>
              </a:cxn>
              <a:cxn ang="0">
                <a:pos x="0" y="16"/>
              </a:cxn>
            </a:cxnLst>
            <a:rect l="0" t="0" r="r" b="b"/>
            <a:pathLst>
              <a:path w="17" h="17">
                <a:moveTo>
                  <a:pt x="16" y="0"/>
                </a:moveTo>
                <a:lnTo>
                  <a:pt x="12" y="3"/>
                </a:lnTo>
                <a:lnTo>
                  <a:pt x="12" y="6"/>
                </a:lnTo>
                <a:lnTo>
                  <a:pt x="12" y="9"/>
                </a:lnTo>
                <a:lnTo>
                  <a:pt x="4" y="9"/>
                </a:lnTo>
                <a:lnTo>
                  <a:pt x="4" y="12"/>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07" name="Line 1395"/>
          <p:cNvSpPr>
            <a:spLocks noChangeShapeType="1"/>
          </p:cNvSpPr>
          <p:nvPr/>
        </p:nvSpPr>
        <p:spPr bwMode="ltGray">
          <a:xfrm flipH="1">
            <a:off x="2151063" y="2955216"/>
            <a:ext cx="476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08" name="Line 1396"/>
          <p:cNvSpPr>
            <a:spLocks noChangeShapeType="1"/>
          </p:cNvSpPr>
          <p:nvPr/>
        </p:nvSpPr>
        <p:spPr bwMode="ltGray">
          <a:xfrm>
            <a:off x="2147888" y="2963154"/>
            <a:ext cx="1587"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09" name="Freeform 1397"/>
          <p:cNvSpPr>
            <a:spLocks/>
          </p:cNvSpPr>
          <p:nvPr/>
        </p:nvSpPr>
        <p:spPr bwMode="ltGray">
          <a:xfrm>
            <a:off x="2136775" y="2963154"/>
            <a:ext cx="26988" cy="28575"/>
          </a:xfrm>
          <a:custGeom>
            <a:avLst/>
            <a:gdLst/>
            <a:ahLst/>
            <a:cxnLst>
              <a:cxn ang="0">
                <a:pos x="16" y="0"/>
              </a:cxn>
              <a:cxn ang="0">
                <a:pos x="13" y="0"/>
              </a:cxn>
              <a:cxn ang="0">
                <a:pos x="13" y="4"/>
              </a:cxn>
              <a:cxn ang="0">
                <a:pos x="8" y="4"/>
              </a:cxn>
              <a:cxn ang="0">
                <a:pos x="8" y="8"/>
              </a:cxn>
              <a:cxn ang="0">
                <a:pos x="5" y="8"/>
              </a:cxn>
              <a:cxn ang="0">
                <a:pos x="5" y="12"/>
              </a:cxn>
              <a:cxn ang="0">
                <a:pos x="0" y="12"/>
              </a:cxn>
              <a:cxn ang="0">
                <a:pos x="0" y="16"/>
              </a:cxn>
            </a:cxnLst>
            <a:rect l="0" t="0" r="r" b="b"/>
            <a:pathLst>
              <a:path w="17" h="17">
                <a:moveTo>
                  <a:pt x="16" y="0"/>
                </a:moveTo>
                <a:lnTo>
                  <a:pt x="13" y="0"/>
                </a:lnTo>
                <a:lnTo>
                  <a:pt x="13" y="4"/>
                </a:lnTo>
                <a:lnTo>
                  <a:pt x="8" y="4"/>
                </a:lnTo>
                <a:lnTo>
                  <a:pt x="8" y="8"/>
                </a:lnTo>
                <a:lnTo>
                  <a:pt x="5" y="8"/>
                </a:lnTo>
                <a:lnTo>
                  <a:pt x="5" y="12"/>
                </a:lnTo>
                <a:lnTo>
                  <a:pt x="0" y="12"/>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10" name="Line 1398"/>
          <p:cNvSpPr>
            <a:spLocks noChangeShapeType="1"/>
          </p:cNvSpPr>
          <p:nvPr/>
        </p:nvSpPr>
        <p:spPr bwMode="ltGray">
          <a:xfrm flipH="1" flipV="1">
            <a:off x="2147888" y="2961566"/>
            <a:ext cx="1587" cy="4763"/>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11" name="Line 1399"/>
          <p:cNvSpPr>
            <a:spLocks noChangeShapeType="1"/>
          </p:cNvSpPr>
          <p:nvPr/>
        </p:nvSpPr>
        <p:spPr bwMode="ltGray">
          <a:xfrm>
            <a:off x="2136775" y="2967916"/>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12" name="Freeform 1400"/>
          <p:cNvSpPr>
            <a:spLocks/>
          </p:cNvSpPr>
          <p:nvPr/>
        </p:nvSpPr>
        <p:spPr bwMode="ltGray">
          <a:xfrm>
            <a:off x="2130425" y="2967916"/>
            <a:ext cx="26988" cy="28575"/>
          </a:xfrm>
          <a:custGeom>
            <a:avLst/>
            <a:gdLst/>
            <a:ahLst/>
            <a:cxnLst>
              <a:cxn ang="0">
                <a:pos x="16" y="0"/>
              </a:cxn>
              <a:cxn ang="0">
                <a:pos x="12" y="5"/>
              </a:cxn>
              <a:cxn ang="0">
                <a:pos x="12" y="5"/>
              </a:cxn>
              <a:cxn ang="0">
                <a:pos x="9" y="10"/>
              </a:cxn>
              <a:cxn ang="0">
                <a:pos x="3" y="10"/>
              </a:cxn>
              <a:cxn ang="0">
                <a:pos x="3" y="10"/>
              </a:cxn>
              <a:cxn ang="0">
                <a:pos x="0" y="16"/>
              </a:cxn>
            </a:cxnLst>
            <a:rect l="0" t="0" r="r" b="b"/>
            <a:pathLst>
              <a:path w="17" h="17">
                <a:moveTo>
                  <a:pt x="16" y="0"/>
                </a:moveTo>
                <a:lnTo>
                  <a:pt x="12" y="5"/>
                </a:lnTo>
                <a:lnTo>
                  <a:pt x="12" y="5"/>
                </a:lnTo>
                <a:lnTo>
                  <a:pt x="9" y="10"/>
                </a:lnTo>
                <a:lnTo>
                  <a:pt x="3" y="10"/>
                </a:lnTo>
                <a:lnTo>
                  <a:pt x="3" y="10"/>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13" name="Line 1401"/>
          <p:cNvSpPr>
            <a:spLocks noChangeShapeType="1"/>
          </p:cNvSpPr>
          <p:nvPr/>
        </p:nvSpPr>
        <p:spPr bwMode="ltGray">
          <a:xfrm flipH="1">
            <a:off x="2136775" y="2967916"/>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14" name="Line 1402"/>
          <p:cNvSpPr>
            <a:spLocks noChangeShapeType="1"/>
          </p:cNvSpPr>
          <p:nvPr/>
        </p:nvSpPr>
        <p:spPr bwMode="ltGray">
          <a:xfrm>
            <a:off x="2132013" y="2972679"/>
            <a:ext cx="0"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15" name="Freeform 1403"/>
          <p:cNvSpPr>
            <a:spLocks/>
          </p:cNvSpPr>
          <p:nvPr/>
        </p:nvSpPr>
        <p:spPr bwMode="ltGray">
          <a:xfrm>
            <a:off x="2132013" y="2971091"/>
            <a:ext cx="1587" cy="28575"/>
          </a:xfrm>
          <a:custGeom>
            <a:avLst/>
            <a:gdLst/>
            <a:ahLst/>
            <a:cxnLst>
              <a:cxn ang="0">
                <a:pos x="0" y="0"/>
              </a:cxn>
              <a:cxn ang="0">
                <a:pos x="0" y="5"/>
              </a:cxn>
              <a:cxn ang="0">
                <a:pos x="0" y="10"/>
              </a:cxn>
              <a:cxn ang="0">
                <a:pos x="0" y="16"/>
              </a:cxn>
            </a:cxnLst>
            <a:rect l="0" t="0" r="r" b="b"/>
            <a:pathLst>
              <a:path w="1" h="17">
                <a:moveTo>
                  <a:pt x="0" y="0"/>
                </a:moveTo>
                <a:lnTo>
                  <a:pt x="0" y="5"/>
                </a:lnTo>
                <a:lnTo>
                  <a:pt x="0" y="10"/>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16" name="Line 1404"/>
          <p:cNvSpPr>
            <a:spLocks noChangeShapeType="1"/>
          </p:cNvSpPr>
          <p:nvPr/>
        </p:nvSpPr>
        <p:spPr bwMode="ltGray">
          <a:xfrm flipV="1">
            <a:off x="2132013" y="2972679"/>
            <a:ext cx="0"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17" name="Line 1405"/>
          <p:cNvSpPr>
            <a:spLocks noChangeShapeType="1"/>
          </p:cNvSpPr>
          <p:nvPr/>
        </p:nvSpPr>
        <p:spPr bwMode="ltGray">
          <a:xfrm>
            <a:off x="2130425" y="2975854"/>
            <a:ext cx="1588"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18" name="Freeform 1406"/>
          <p:cNvSpPr>
            <a:spLocks/>
          </p:cNvSpPr>
          <p:nvPr/>
        </p:nvSpPr>
        <p:spPr bwMode="ltGray">
          <a:xfrm>
            <a:off x="2125663" y="2975854"/>
            <a:ext cx="26987" cy="28575"/>
          </a:xfrm>
          <a:custGeom>
            <a:avLst/>
            <a:gdLst/>
            <a:ahLst/>
            <a:cxnLst>
              <a:cxn ang="0">
                <a:pos x="16" y="0"/>
              </a:cxn>
              <a:cxn ang="0">
                <a:pos x="10" y="0"/>
              </a:cxn>
              <a:cxn ang="0">
                <a:pos x="10" y="16"/>
              </a:cxn>
              <a:cxn ang="0">
                <a:pos x="0" y="16"/>
              </a:cxn>
              <a:cxn ang="0">
                <a:pos x="0" y="16"/>
              </a:cxn>
            </a:cxnLst>
            <a:rect l="0" t="0" r="r" b="b"/>
            <a:pathLst>
              <a:path w="17" h="17">
                <a:moveTo>
                  <a:pt x="16" y="0"/>
                </a:moveTo>
                <a:lnTo>
                  <a:pt x="10" y="0"/>
                </a:lnTo>
                <a:lnTo>
                  <a:pt x="10" y="16"/>
                </a:lnTo>
                <a:lnTo>
                  <a:pt x="0" y="16"/>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19" name="Line 1407"/>
          <p:cNvSpPr>
            <a:spLocks noChangeShapeType="1"/>
          </p:cNvSpPr>
          <p:nvPr/>
        </p:nvSpPr>
        <p:spPr bwMode="ltGray">
          <a:xfrm flipH="1" flipV="1">
            <a:off x="2130425" y="2975854"/>
            <a:ext cx="1588"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20" name="Line 1408"/>
          <p:cNvSpPr>
            <a:spLocks noChangeShapeType="1"/>
          </p:cNvSpPr>
          <p:nvPr/>
        </p:nvSpPr>
        <p:spPr bwMode="ltGray">
          <a:xfrm>
            <a:off x="2125663" y="2977441"/>
            <a:ext cx="1587"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21" name="Freeform 1409"/>
          <p:cNvSpPr>
            <a:spLocks/>
          </p:cNvSpPr>
          <p:nvPr/>
        </p:nvSpPr>
        <p:spPr bwMode="ltGray">
          <a:xfrm>
            <a:off x="2124075" y="2977441"/>
            <a:ext cx="26988" cy="28575"/>
          </a:xfrm>
          <a:custGeom>
            <a:avLst/>
            <a:gdLst/>
            <a:ahLst/>
            <a:cxnLst>
              <a:cxn ang="0">
                <a:pos x="16" y="0"/>
              </a:cxn>
              <a:cxn ang="0">
                <a:pos x="0" y="0"/>
              </a:cxn>
              <a:cxn ang="0">
                <a:pos x="0" y="16"/>
              </a:cxn>
            </a:cxnLst>
            <a:rect l="0" t="0" r="r" b="b"/>
            <a:pathLst>
              <a:path w="17" h="17">
                <a:moveTo>
                  <a:pt x="16" y="0"/>
                </a:moveTo>
                <a:lnTo>
                  <a:pt x="0" y="0"/>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22" name="Line 1410"/>
          <p:cNvSpPr>
            <a:spLocks noChangeShapeType="1"/>
          </p:cNvSpPr>
          <p:nvPr/>
        </p:nvSpPr>
        <p:spPr bwMode="ltGray">
          <a:xfrm flipH="1" flipV="1">
            <a:off x="2125663" y="2977441"/>
            <a:ext cx="1587"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23" name="Line 1411"/>
          <p:cNvSpPr>
            <a:spLocks noChangeShapeType="1"/>
          </p:cNvSpPr>
          <p:nvPr/>
        </p:nvSpPr>
        <p:spPr bwMode="ltGray">
          <a:xfrm>
            <a:off x="2125663" y="2980616"/>
            <a:ext cx="1587"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24" name="Freeform 1412"/>
          <p:cNvSpPr>
            <a:spLocks/>
          </p:cNvSpPr>
          <p:nvPr/>
        </p:nvSpPr>
        <p:spPr bwMode="ltGray">
          <a:xfrm>
            <a:off x="2119313" y="2979029"/>
            <a:ext cx="26987" cy="28575"/>
          </a:xfrm>
          <a:custGeom>
            <a:avLst/>
            <a:gdLst/>
            <a:ahLst/>
            <a:cxnLst>
              <a:cxn ang="0">
                <a:pos x="16" y="0"/>
              </a:cxn>
              <a:cxn ang="0">
                <a:pos x="16" y="4"/>
              </a:cxn>
              <a:cxn ang="0">
                <a:pos x="16" y="8"/>
              </a:cxn>
              <a:cxn ang="0">
                <a:pos x="12" y="8"/>
              </a:cxn>
              <a:cxn ang="0">
                <a:pos x="12" y="8"/>
              </a:cxn>
              <a:cxn ang="0">
                <a:pos x="4" y="8"/>
              </a:cxn>
              <a:cxn ang="0">
                <a:pos x="4" y="12"/>
              </a:cxn>
              <a:cxn ang="0">
                <a:pos x="4" y="16"/>
              </a:cxn>
              <a:cxn ang="0">
                <a:pos x="0" y="16"/>
              </a:cxn>
            </a:cxnLst>
            <a:rect l="0" t="0" r="r" b="b"/>
            <a:pathLst>
              <a:path w="17" h="17">
                <a:moveTo>
                  <a:pt x="16" y="0"/>
                </a:moveTo>
                <a:lnTo>
                  <a:pt x="16" y="4"/>
                </a:lnTo>
                <a:lnTo>
                  <a:pt x="16" y="8"/>
                </a:lnTo>
                <a:lnTo>
                  <a:pt x="12" y="8"/>
                </a:lnTo>
                <a:lnTo>
                  <a:pt x="12" y="8"/>
                </a:lnTo>
                <a:lnTo>
                  <a:pt x="4" y="8"/>
                </a:lnTo>
                <a:lnTo>
                  <a:pt x="4" y="12"/>
                </a:lnTo>
                <a:lnTo>
                  <a:pt x="4" y="16"/>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25" name="Line 1413"/>
          <p:cNvSpPr>
            <a:spLocks noChangeShapeType="1"/>
          </p:cNvSpPr>
          <p:nvPr/>
        </p:nvSpPr>
        <p:spPr bwMode="ltGray">
          <a:xfrm flipH="1" flipV="1">
            <a:off x="2125663" y="2979029"/>
            <a:ext cx="1587"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26" name="Line 1414"/>
          <p:cNvSpPr>
            <a:spLocks noChangeShapeType="1"/>
          </p:cNvSpPr>
          <p:nvPr/>
        </p:nvSpPr>
        <p:spPr bwMode="ltGray">
          <a:xfrm>
            <a:off x="2120900" y="2983791"/>
            <a:ext cx="0" cy="4763"/>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27" name="Freeform 1415"/>
          <p:cNvSpPr>
            <a:spLocks/>
          </p:cNvSpPr>
          <p:nvPr/>
        </p:nvSpPr>
        <p:spPr bwMode="ltGray">
          <a:xfrm>
            <a:off x="2108200" y="2985379"/>
            <a:ext cx="26988" cy="30162"/>
          </a:xfrm>
          <a:custGeom>
            <a:avLst/>
            <a:gdLst/>
            <a:ahLst/>
            <a:cxnLst>
              <a:cxn ang="0">
                <a:pos x="16" y="0"/>
              </a:cxn>
              <a:cxn ang="0">
                <a:pos x="13" y="2"/>
              </a:cxn>
              <a:cxn ang="0">
                <a:pos x="9" y="2"/>
              </a:cxn>
              <a:cxn ang="0">
                <a:pos x="6" y="4"/>
              </a:cxn>
              <a:cxn ang="0">
                <a:pos x="2" y="6"/>
              </a:cxn>
              <a:cxn ang="0">
                <a:pos x="0" y="8"/>
              </a:cxn>
              <a:cxn ang="0">
                <a:pos x="0" y="10"/>
              </a:cxn>
              <a:cxn ang="0">
                <a:pos x="0" y="14"/>
              </a:cxn>
              <a:cxn ang="0">
                <a:pos x="2" y="16"/>
              </a:cxn>
            </a:cxnLst>
            <a:rect l="0" t="0" r="r" b="b"/>
            <a:pathLst>
              <a:path w="17" h="17">
                <a:moveTo>
                  <a:pt x="16" y="0"/>
                </a:moveTo>
                <a:lnTo>
                  <a:pt x="13" y="2"/>
                </a:lnTo>
                <a:lnTo>
                  <a:pt x="9" y="2"/>
                </a:lnTo>
                <a:lnTo>
                  <a:pt x="6" y="4"/>
                </a:lnTo>
                <a:lnTo>
                  <a:pt x="2" y="6"/>
                </a:lnTo>
                <a:lnTo>
                  <a:pt x="0" y="8"/>
                </a:lnTo>
                <a:lnTo>
                  <a:pt x="0" y="10"/>
                </a:lnTo>
                <a:lnTo>
                  <a:pt x="0" y="14"/>
                </a:lnTo>
                <a:lnTo>
                  <a:pt x="2"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28" name="Line 1416"/>
          <p:cNvSpPr>
            <a:spLocks noChangeShapeType="1"/>
          </p:cNvSpPr>
          <p:nvPr/>
        </p:nvSpPr>
        <p:spPr bwMode="ltGray">
          <a:xfrm flipH="1" flipV="1">
            <a:off x="2120900" y="2983791"/>
            <a:ext cx="1588" cy="4763"/>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29" name="Line 1417"/>
          <p:cNvSpPr>
            <a:spLocks noChangeShapeType="1"/>
          </p:cNvSpPr>
          <p:nvPr/>
        </p:nvSpPr>
        <p:spPr bwMode="ltGray">
          <a:xfrm>
            <a:off x="2109788" y="2998079"/>
            <a:ext cx="476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30" name="Freeform 1418"/>
          <p:cNvSpPr>
            <a:spLocks/>
          </p:cNvSpPr>
          <p:nvPr/>
        </p:nvSpPr>
        <p:spPr bwMode="ltGray">
          <a:xfrm>
            <a:off x="2111375" y="2994904"/>
            <a:ext cx="26988" cy="28575"/>
          </a:xfrm>
          <a:custGeom>
            <a:avLst/>
            <a:gdLst/>
            <a:ahLst/>
            <a:cxnLst>
              <a:cxn ang="0">
                <a:pos x="0" y="16"/>
              </a:cxn>
              <a:cxn ang="0">
                <a:pos x="1" y="8"/>
              </a:cxn>
              <a:cxn ang="0">
                <a:pos x="4" y="8"/>
              </a:cxn>
              <a:cxn ang="0">
                <a:pos x="5" y="8"/>
              </a:cxn>
              <a:cxn ang="0">
                <a:pos x="9" y="8"/>
              </a:cxn>
              <a:cxn ang="0">
                <a:pos x="10" y="8"/>
              </a:cxn>
              <a:cxn ang="0">
                <a:pos x="12" y="8"/>
              </a:cxn>
              <a:cxn ang="0">
                <a:pos x="14" y="8"/>
              </a:cxn>
              <a:cxn ang="0">
                <a:pos x="16" y="0"/>
              </a:cxn>
            </a:cxnLst>
            <a:rect l="0" t="0" r="r" b="b"/>
            <a:pathLst>
              <a:path w="17" h="17">
                <a:moveTo>
                  <a:pt x="0" y="16"/>
                </a:moveTo>
                <a:lnTo>
                  <a:pt x="1" y="8"/>
                </a:lnTo>
                <a:lnTo>
                  <a:pt x="4" y="8"/>
                </a:lnTo>
                <a:lnTo>
                  <a:pt x="5" y="8"/>
                </a:lnTo>
                <a:lnTo>
                  <a:pt x="9" y="8"/>
                </a:lnTo>
                <a:lnTo>
                  <a:pt x="10" y="8"/>
                </a:lnTo>
                <a:lnTo>
                  <a:pt x="12" y="8"/>
                </a:lnTo>
                <a:lnTo>
                  <a:pt x="14" y="8"/>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31" name="Line 1419"/>
          <p:cNvSpPr>
            <a:spLocks noChangeShapeType="1"/>
          </p:cNvSpPr>
          <p:nvPr/>
        </p:nvSpPr>
        <p:spPr bwMode="ltGray">
          <a:xfrm>
            <a:off x="2112963" y="2996491"/>
            <a:ext cx="0"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32" name="Line 1420"/>
          <p:cNvSpPr>
            <a:spLocks noChangeShapeType="1"/>
          </p:cNvSpPr>
          <p:nvPr/>
        </p:nvSpPr>
        <p:spPr bwMode="ltGray">
          <a:xfrm flipH="1" flipV="1">
            <a:off x="2132013" y="2994904"/>
            <a:ext cx="3175"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33" name="Freeform 1421"/>
          <p:cNvSpPr>
            <a:spLocks/>
          </p:cNvSpPr>
          <p:nvPr/>
        </p:nvSpPr>
        <p:spPr bwMode="ltGray">
          <a:xfrm>
            <a:off x="2132013" y="2993316"/>
            <a:ext cx="26987" cy="28575"/>
          </a:xfrm>
          <a:custGeom>
            <a:avLst/>
            <a:gdLst/>
            <a:ahLst/>
            <a:cxnLst>
              <a:cxn ang="0">
                <a:pos x="0" y="16"/>
              </a:cxn>
              <a:cxn ang="0">
                <a:pos x="10" y="16"/>
              </a:cxn>
              <a:cxn ang="0">
                <a:pos x="10" y="0"/>
              </a:cxn>
              <a:cxn ang="0">
                <a:pos x="16" y="0"/>
              </a:cxn>
            </a:cxnLst>
            <a:rect l="0" t="0" r="r" b="b"/>
            <a:pathLst>
              <a:path w="17" h="17">
                <a:moveTo>
                  <a:pt x="0" y="16"/>
                </a:moveTo>
                <a:lnTo>
                  <a:pt x="10" y="16"/>
                </a:lnTo>
                <a:lnTo>
                  <a:pt x="10"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34" name="Line 1422"/>
          <p:cNvSpPr>
            <a:spLocks noChangeShapeType="1"/>
          </p:cNvSpPr>
          <p:nvPr/>
        </p:nvSpPr>
        <p:spPr bwMode="ltGray">
          <a:xfrm>
            <a:off x="2132013" y="2994904"/>
            <a:ext cx="0"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35" name="Line 1423"/>
          <p:cNvSpPr>
            <a:spLocks noChangeShapeType="1"/>
          </p:cNvSpPr>
          <p:nvPr/>
        </p:nvSpPr>
        <p:spPr bwMode="ltGray">
          <a:xfrm flipH="1" flipV="1">
            <a:off x="2136775" y="2993316"/>
            <a:ext cx="1588"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36" name="Freeform 1424"/>
          <p:cNvSpPr>
            <a:spLocks/>
          </p:cNvSpPr>
          <p:nvPr/>
        </p:nvSpPr>
        <p:spPr bwMode="ltGray">
          <a:xfrm>
            <a:off x="2136775" y="2990141"/>
            <a:ext cx="26988" cy="28575"/>
          </a:xfrm>
          <a:custGeom>
            <a:avLst/>
            <a:gdLst/>
            <a:ahLst/>
            <a:cxnLst>
              <a:cxn ang="0">
                <a:pos x="0" y="16"/>
              </a:cxn>
              <a:cxn ang="0">
                <a:pos x="0" y="8"/>
              </a:cxn>
              <a:cxn ang="0">
                <a:pos x="0" y="8"/>
              </a:cxn>
              <a:cxn ang="0">
                <a:pos x="10" y="8"/>
              </a:cxn>
              <a:cxn ang="0">
                <a:pos x="10" y="0"/>
              </a:cxn>
              <a:cxn ang="0">
                <a:pos x="16" y="0"/>
              </a:cxn>
            </a:cxnLst>
            <a:rect l="0" t="0" r="r" b="b"/>
            <a:pathLst>
              <a:path w="17" h="17">
                <a:moveTo>
                  <a:pt x="0" y="16"/>
                </a:moveTo>
                <a:lnTo>
                  <a:pt x="0" y="8"/>
                </a:lnTo>
                <a:lnTo>
                  <a:pt x="0" y="8"/>
                </a:lnTo>
                <a:lnTo>
                  <a:pt x="10" y="8"/>
                </a:lnTo>
                <a:lnTo>
                  <a:pt x="10"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37" name="Line 1425"/>
          <p:cNvSpPr>
            <a:spLocks noChangeShapeType="1"/>
          </p:cNvSpPr>
          <p:nvPr/>
        </p:nvSpPr>
        <p:spPr bwMode="ltGray">
          <a:xfrm>
            <a:off x="2135188" y="2994904"/>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38" name="Line 1426"/>
          <p:cNvSpPr>
            <a:spLocks noChangeShapeType="1"/>
          </p:cNvSpPr>
          <p:nvPr/>
        </p:nvSpPr>
        <p:spPr bwMode="ltGray">
          <a:xfrm>
            <a:off x="2139950" y="2991729"/>
            <a:ext cx="2381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39" name="Freeform 1427"/>
          <p:cNvSpPr>
            <a:spLocks/>
          </p:cNvSpPr>
          <p:nvPr/>
        </p:nvSpPr>
        <p:spPr bwMode="ltGray">
          <a:xfrm>
            <a:off x="2139950" y="2980616"/>
            <a:ext cx="26988" cy="28575"/>
          </a:xfrm>
          <a:custGeom>
            <a:avLst/>
            <a:gdLst/>
            <a:ahLst/>
            <a:cxnLst>
              <a:cxn ang="0">
                <a:pos x="0" y="16"/>
              </a:cxn>
              <a:cxn ang="0">
                <a:pos x="1" y="13"/>
              </a:cxn>
              <a:cxn ang="0">
                <a:pos x="4" y="13"/>
              </a:cxn>
              <a:cxn ang="0">
                <a:pos x="6" y="10"/>
              </a:cxn>
              <a:cxn ang="0">
                <a:pos x="9" y="8"/>
              </a:cxn>
              <a:cxn ang="0">
                <a:pos x="10" y="8"/>
              </a:cxn>
              <a:cxn ang="0">
                <a:pos x="12" y="8"/>
              </a:cxn>
              <a:cxn ang="0">
                <a:pos x="14" y="2"/>
              </a:cxn>
              <a:cxn ang="0">
                <a:pos x="16" y="0"/>
              </a:cxn>
            </a:cxnLst>
            <a:rect l="0" t="0" r="r" b="b"/>
            <a:pathLst>
              <a:path w="17" h="17">
                <a:moveTo>
                  <a:pt x="0" y="16"/>
                </a:moveTo>
                <a:lnTo>
                  <a:pt x="1" y="13"/>
                </a:lnTo>
                <a:lnTo>
                  <a:pt x="4" y="13"/>
                </a:lnTo>
                <a:lnTo>
                  <a:pt x="6" y="10"/>
                </a:lnTo>
                <a:lnTo>
                  <a:pt x="9" y="8"/>
                </a:lnTo>
                <a:lnTo>
                  <a:pt x="10" y="8"/>
                </a:lnTo>
                <a:lnTo>
                  <a:pt x="12" y="8"/>
                </a:lnTo>
                <a:lnTo>
                  <a:pt x="14" y="2"/>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40" name="Line 1428"/>
          <p:cNvSpPr>
            <a:spLocks noChangeShapeType="1"/>
          </p:cNvSpPr>
          <p:nvPr/>
        </p:nvSpPr>
        <p:spPr bwMode="ltGray">
          <a:xfrm>
            <a:off x="2139950" y="2991729"/>
            <a:ext cx="2381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41" name="Line 1429"/>
          <p:cNvSpPr>
            <a:spLocks noChangeShapeType="1"/>
          </p:cNvSpPr>
          <p:nvPr/>
        </p:nvSpPr>
        <p:spPr bwMode="ltGray">
          <a:xfrm flipH="1">
            <a:off x="2157413" y="2982204"/>
            <a:ext cx="476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42" name="Freeform 1430"/>
          <p:cNvSpPr>
            <a:spLocks/>
          </p:cNvSpPr>
          <p:nvPr/>
        </p:nvSpPr>
        <p:spPr bwMode="ltGray">
          <a:xfrm>
            <a:off x="2159000" y="2959979"/>
            <a:ext cx="26988" cy="28575"/>
          </a:xfrm>
          <a:custGeom>
            <a:avLst/>
            <a:gdLst/>
            <a:ahLst/>
            <a:cxnLst>
              <a:cxn ang="0">
                <a:pos x="0" y="16"/>
              </a:cxn>
              <a:cxn ang="0">
                <a:pos x="2" y="13"/>
              </a:cxn>
              <a:cxn ang="0">
                <a:pos x="2" y="11"/>
              </a:cxn>
              <a:cxn ang="0">
                <a:pos x="6" y="9"/>
              </a:cxn>
              <a:cxn ang="0">
                <a:pos x="8" y="8"/>
              </a:cxn>
              <a:cxn ang="0">
                <a:pos x="8" y="6"/>
              </a:cxn>
              <a:cxn ang="0">
                <a:pos x="10" y="4"/>
              </a:cxn>
              <a:cxn ang="0">
                <a:pos x="14" y="2"/>
              </a:cxn>
              <a:cxn ang="0">
                <a:pos x="16" y="0"/>
              </a:cxn>
            </a:cxnLst>
            <a:rect l="0" t="0" r="r" b="b"/>
            <a:pathLst>
              <a:path w="17" h="17">
                <a:moveTo>
                  <a:pt x="0" y="16"/>
                </a:moveTo>
                <a:lnTo>
                  <a:pt x="2" y="13"/>
                </a:lnTo>
                <a:lnTo>
                  <a:pt x="2" y="11"/>
                </a:lnTo>
                <a:lnTo>
                  <a:pt x="6" y="9"/>
                </a:lnTo>
                <a:lnTo>
                  <a:pt x="8" y="8"/>
                </a:lnTo>
                <a:lnTo>
                  <a:pt x="8" y="6"/>
                </a:lnTo>
                <a:lnTo>
                  <a:pt x="10" y="4"/>
                </a:lnTo>
                <a:lnTo>
                  <a:pt x="14" y="2"/>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43" name="Line 1431"/>
          <p:cNvSpPr>
            <a:spLocks noChangeShapeType="1"/>
          </p:cNvSpPr>
          <p:nvPr/>
        </p:nvSpPr>
        <p:spPr bwMode="ltGray">
          <a:xfrm>
            <a:off x="2157413" y="2982204"/>
            <a:ext cx="476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44" name="Line 1432"/>
          <p:cNvSpPr>
            <a:spLocks noChangeShapeType="1"/>
          </p:cNvSpPr>
          <p:nvPr/>
        </p:nvSpPr>
        <p:spPr bwMode="ltGray">
          <a:xfrm flipH="1">
            <a:off x="2166938" y="2961566"/>
            <a:ext cx="476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45" name="Freeform 1433"/>
          <p:cNvSpPr>
            <a:spLocks/>
          </p:cNvSpPr>
          <p:nvPr/>
        </p:nvSpPr>
        <p:spPr bwMode="ltGray">
          <a:xfrm>
            <a:off x="2168525" y="2961566"/>
            <a:ext cx="26988" cy="1588"/>
          </a:xfrm>
          <a:custGeom>
            <a:avLst/>
            <a:gdLst/>
            <a:ahLst/>
            <a:cxnLst>
              <a:cxn ang="0">
                <a:pos x="0" y="0"/>
              </a:cxn>
              <a:cxn ang="0">
                <a:pos x="0" y="0"/>
              </a:cxn>
              <a:cxn ang="0">
                <a:pos x="16" y="0"/>
              </a:cxn>
            </a:cxnLst>
            <a:rect l="0" t="0" r="r" b="b"/>
            <a:pathLst>
              <a:path w="17" h="1">
                <a:moveTo>
                  <a:pt x="0" y="0"/>
                </a:moveTo>
                <a:lnTo>
                  <a:pt x="0"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46" name="Line 1434"/>
          <p:cNvSpPr>
            <a:spLocks noChangeShapeType="1"/>
          </p:cNvSpPr>
          <p:nvPr/>
        </p:nvSpPr>
        <p:spPr bwMode="ltGray">
          <a:xfrm>
            <a:off x="2166938" y="2961566"/>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47" name="Line 1435"/>
          <p:cNvSpPr>
            <a:spLocks noChangeShapeType="1"/>
          </p:cNvSpPr>
          <p:nvPr/>
        </p:nvSpPr>
        <p:spPr bwMode="ltGray">
          <a:xfrm flipH="1" flipV="1">
            <a:off x="2171700" y="2959979"/>
            <a:ext cx="1588"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48" name="Freeform 1436"/>
          <p:cNvSpPr>
            <a:spLocks/>
          </p:cNvSpPr>
          <p:nvPr/>
        </p:nvSpPr>
        <p:spPr bwMode="ltGray">
          <a:xfrm>
            <a:off x="2170113" y="2944104"/>
            <a:ext cx="26987" cy="28575"/>
          </a:xfrm>
          <a:custGeom>
            <a:avLst/>
            <a:gdLst/>
            <a:ahLst/>
            <a:cxnLst>
              <a:cxn ang="0">
                <a:pos x="0" y="16"/>
              </a:cxn>
              <a:cxn ang="0">
                <a:pos x="2" y="12"/>
              </a:cxn>
              <a:cxn ang="0">
                <a:pos x="6" y="12"/>
              </a:cxn>
              <a:cxn ang="0">
                <a:pos x="8" y="9"/>
              </a:cxn>
              <a:cxn ang="0">
                <a:pos x="10" y="8"/>
              </a:cxn>
              <a:cxn ang="0">
                <a:pos x="14" y="6"/>
              </a:cxn>
              <a:cxn ang="0">
                <a:pos x="14" y="3"/>
              </a:cxn>
              <a:cxn ang="0">
                <a:pos x="16" y="3"/>
              </a:cxn>
              <a:cxn ang="0">
                <a:pos x="16" y="0"/>
              </a:cxn>
            </a:cxnLst>
            <a:rect l="0" t="0" r="r" b="b"/>
            <a:pathLst>
              <a:path w="17" h="17">
                <a:moveTo>
                  <a:pt x="0" y="16"/>
                </a:moveTo>
                <a:lnTo>
                  <a:pt x="2" y="12"/>
                </a:lnTo>
                <a:lnTo>
                  <a:pt x="6" y="12"/>
                </a:lnTo>
                <a:lnTo>
                  <a:pt x="8" y="9"/>
                </a:lnTo>
                <a:lnTo>
                  <a:pt x="10" y="8"/>
                </a:lnTo>
                <a:lnTo>
                  <a:pt x="14" y="6"/>
                </a:lnTo>
                <a:lnTo>
                  <a:pt x="14" y="3"/>
                </a:lnTo>
                <a:lnTo>
                  <a:pt x="16" y="3"/>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49" name="Line 1437"/>
          <p:cNvSpPr>
            <a:spLocks noChangeShapeType="1"/>
          </p:cNvSpPr>
          <p:nvPr/>
        </p:nvSpPr>
        <p:spPr bwMode="ltGray">
          <a:xfrm>
            <a:off x="2171700" y="2959979"/>
            <a:ext cx="1588"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50" name="Line 1438"/>
          <p:cNvSpPr>
            <a:spLocks noChangeShapeType="1"/>
          </p:cNvSpPr>
          <p:nvPr/>
        </p:nvSpPr>
        <p:spPr bwMode="ltGray">
          <a:xfrm flipH="1">
            <a:off x="2182813" y="2945691"/>
            <a:ext cx="1587"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51" name="Freeform 1439"/>
          <p:cNvSpPr>
            <a:spLocks/>
          </p:cNvSpPr>
          <p:nvPr/>
        </p:nvSpPr>
        <p:spPr bwMode="ltGray">
          <a:xfrm>
            <a:off x="2181225" y="2939341"/>
            <a:ext cx="26988" cy="28575"/>
          </a:xfrm>
          <a:custGeom>
            <a:avLst/>
            <a:gdLst/>
            <a:ahLst/>
            <a:cxnLst>
              <a:cxn ang="0">
                <a:pos x="16" y="16"/>
              </a:cxn>
              <a:cxn ang="0">
                <a:pos x="0" y="16"/>
              </a:cxn>
              <a:cxn ang="0">
                <a:pos x="0" y="12"/>
              </a:cxn>
              <a:cxn ang="0">
                <a:pos x="0" y="8"/>
              </a:cxn>
              <a:cxn ang="0">
                <a:pos x="0" y="8"/>
              </a:cxn>
              <a:cxn ang="0">
                <a:pos x="0" y="4"/>
              </a:cxn>
              <a:cxn ang="0">
                <a:pos x="16" y="4"/>
              </a:cxn>
              <a:cxn ang="0">
                <a:pos x="16" y="0"/>
              </a:cxn>
            </a:cxnLst>
            <a:rect l="0" t="0" r="r" b="b"/>
            <a:pathLst>
              <a:path w="17" h="17">
                <a:moveTo>
                  <a:pt x="16" y="16"/>
                </a:moveTo>
                <a:lnTo>
                  <a:pt x="0" y="16"/>
                </a:lnTo>
                <a:lnTo>
                  <a:pt x="0" y="12"/>
                </a:lnTo>
                <a:lnTo>
                  <a:pt x="0" y="8"/>
                </a:lnTo>
                <a:lnTo>
                  <a:pt x="0" y="8"/>
                </a:lnTo>
                <a:lnTo>
                  <a:pt x="0" y="4"/>
                </a:lnTo>
                <a:lnTo>
                  <a:pt x="16" y="4"/>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52" name="Line 1440"/>
          <p:cNvSpPr>
            <a:spLocks noChangeShapeType="1"/>
          </p:cNvSpPr>
          <p:nvPr/>
        </p:nvSpPr>
        <p:spPr bwMode="ltGray">
          <a:xfrm flipV="1">
            <a:off x="2182813" y="2944104"/>
            <a:ext cx="1587"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53" name="Line 1441"/>
          <p:cNvSpPr>
            <a:spLocks noChangeShapeType="1"/>
          </p:cNvSpPr>
          <p:nvPr/>
        </p:nvSpPr>
        <p:spPr bwMode="ltGray">
          <a:xfrm flipH="1" flipV="1">
            <a:off x="2182813" y="2937754"/>
            <a:ext cx="3175"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54" name="Freeform 1442"/>
          <p:cNvSpPr>
            <a:spLocks/>
          </p:cNvSpPr>
          <p:nvPr/>
        </p:nvSpPr>
        <p:spPr bwMode="ltGray">
          <a:xfrm>
            <a:off x="2182813" y="2932991"/>
            <a:ext cx="26987" cy="28575"/>
          </a:xfrm>
          <a:custGeom>
            <a:avLst/>
            <a:gdLst/>
            <a:ahLst/>
            <a:cxnLst>
              <a:cxn ang="0">
                <a:pos x="0" y="16"/>
              </a:cxn>
              <a:cxn ang="0">
                <a:pos x="0" y="12"/>
              </a:cxn>
              <a:cxn ang="0">
                <a:pos x="2" y="8"/>
              </a:cxn>
              <a:cxn ang="0">
                <a:pos x="6" y="8"/>
              </a:cxn>
              <a:cxn ang="0">
                <a:pos x="6" y="8"/>
              </a:cxn>
              <a:cxn ang="0">
                <a:pos x="8" y="4"/>
              </a:cxn>
              <a:cxn ang="0">
                <a:pos x="10" y="4"/>
              </a:cxn>
              <a:cxn ang="0">
                <a:pos x="14" y="0"/>
              </a:cxn>
              <a:cxn ang="0">
                <a:pos x="16" y="0"/>
              </a:cxn>
            </a:cxnLst>
            <a:rect l="0" t="0" r="r" b="b"/>
            <a:pathLst>
              <a:path w="17" h="17">
                <a:moveTo>
                  <a:pt x="0" y="16"/>
                </a:moveTo>
                <a:lnTo>
                  <a:pt x="0" y="12"/>
                </a:lnTo>
                <a:lnTo>
                  <a:pt x="2" y="8"/>
                </a:lnTo>
                <a:lnTo>
                  <a:pt x="6" y="8"/>
                </a:lnTo>
                <a:lnTo>
                  <a:pt x="6" y="8"/>
                </a:lnTo>
                <a:lnTo>
                  <a:pt x="8" y="4"/>
                </a:lnTo>
                <a:lnTo>
                  <a:pt x="10" y="4"/>
                </a:lnTo>
                <a:lnTo>
                  <a:pt x="14"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55" name="Line 1443"/>
          <p:cNvSpPr>
            <a:spLocks noChangeShapeType="1"/>
          </p:cNvSpPr>
          <p:nvPr/>
        </p:nvSpPr>
        <p:spPr bwMode="ltGray">
          <a:xfrm>
            <a:off x="2182813" y="2937754"/>
            <a:ext cx="3175"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56" name="Line 1444"/>
          <p:cNvSpPr>
            <a:spLocks noChangeShapeType="1"/>
          </p:cNvSpPr>
          <p:nvPr/>
        </p:nvSpPr>
        <p:spPr bwMode="ltGray">
          <a:xfrm>
            <a:off x="2195513" y="2934579"/>
            <a:ext cx="25400"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57" name="Freeform 1445"/>
          <p:cNvSpPr>
            <a:spLocks/>
          </p:cNvSpPr>
          <p:nvPr/>
        </p:nvSpPr>
        <p:spPr bwMode="ltGray">
          <a:xfrm>
            <a:off x="2193925" y="2925054"/>
            <a:ext cx="26988" cy="28575"/>
          </a:xfrm>
          <a:custGeom>
            <a:avLst/>
            <a:gdLst/>
            <a:ahLst/>
            <a:cxnLst>
              <a:cxn ang="0">
                <a:pos x="8" y="16"/>
              </a:cxn>
              <a:cxn ang="0">
                <a:pos x="8" y="12"/>
              </a:cxn>
              <a:cxn ang="0">
                <a:pos x="0" y="12"/>
              </a:cxn>
              <a:cxn ang="0">
                <a:pos x="0" y="12"/>
              </a:cxn>
              <a:cxn ang="0">
                <a:pos x="8" y="8"/>
              </a:cxn>
              <a:cxn ang="0">
                <a:pos x="8" y="4"/>
              </a:cxn>
              <a:cxn ang="0">
                <a:pos x="8" y="4"/>
              </a:cxn>
              <a:cxn ang="0">
                <a:pos x="16" y="0"/>
              </a:cxn>
            </a:cxnLst>
            <a:rect l="0" t="0" r="r" b="b"/>
            <a:pathLst>
              <a:path w="17" h="17">
                <a:moveTo>
                  <a:pt x="8" y="16"/>
                </a:moveTo>
                <a:lnTo>
                  <a:pt x="8" y="12"/>
                </a:lnTo>
                <a:lnTo>
                  <a:pt x="0" y="12"/>
                </a:lnTo>
                <a:lnTo>
                  <a:pt x="0" y="12"/>
                </a:lnTo>
                <a:lnTo>
                  <a:pt x="8" y="8"/>
                </a:lnTo>
                <a:lnTo>
                  <a:pt x="8" y="4"/>
                </a:lnTo>
                <a:lnTo>
                  <a:pt x="8" y="4"/>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58" name="Line 1446"/>
          <p:cNvSpPr>
            <a:spLocks noChangeShapeType="1"/>
          </p:cNvSpPr>
          <p:nvPr/>
        </p:nvSpPr>
        <p:spPr bwMode="ltGray">
          <a:xfrm>
            <a:off x="2195513" y="2934579"/>
            <a:ext cx="25400"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59" name="Line 1447"/>
          <p:cNvSpPr>
            <a:spLocks noChangeShapeType="1"/>
          </p:cNvSpPr>
          <p:nvPr/>
        </p:nvSpPr>
        <p:spPr bwMode="ltGray">
          <a:xfrm flipH="1" flipV="1">
            <a:off x="2195513" y="2926641"/>
            <a:ext cx="1587"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60" name="Freeform 1448"/>
          <p:cNvSpPr>
            <a:spLocks/>
          </p:cNvSpPr>
          <p:nvPr/>
        </p:nvSpPr>
        <p:spPr bwMode="ltGray">
          <a:xfrm>
            <a:off x="2197100" y="2913941"/>
            <a:ext cx="26988" cy="28575"/>
          </a:xfrm>
          <a:custGeom>
            <a:avLst/>
            <a:gdLst/>
            <a:ahLst/>
            <a:cxnLst>
              <a:cxn ang="0">
                <a:pos x="0" y="16"/>
              </a:cxn>
              <a:cxn ang="0">
                <a:pos x="1" y="12"/>
              </a:cxn>
              <a:cxn ang="0">
                <a:pos x="3" y="12"/>
              </a:cxn>
              <a:cxn ang="0">
                <a:pos x="4" y="8"/>
              </a:cxn>
              <a:cxn ang="0">
                <a:pos x="5" y="4"/>
              </a:cxn>
              <a:cxn ang="0">
                <a:pos x="7" y="4"/>
              </a:cxn>
              <a:cxn ang="0">
                <a:pos x="10" y="0"/>
              </a:cxn>
              <a:cxn ang="0">
                <a:pos x="11" y="0"/>
              </a:cxn>
              <a:cxn ang="0">
                <a:pos x="16" y="0"/>
              </a:cxn>
            </a:cxnLst>
            <a:rect l="0" t="0" r="r" b="b"/>
            <a:pathLst>
              <a:path w="17" h="17">
                <a:moveTo>
                  <a:pt x="0" y="16"/>
                </a:moveTo>
                <a:lnTo>
                  <a:pt x="1" y="12"/>
                </a:lnTo>
                <a:lnTo>
                  <a:pt x="3" y="12"/>
                </a:lnTo>
                <a:lnTo>
                  <a:pt x="4" y="8"/>
                </a:lnTo>
                <a:lnTo>
                  <a:pt x="5" y="4"/>
                </a:lnTo>
                <a:lnTo>
                  <a:pt x="7" y="4"/>
                </a:lnTo>
                <a:lnTo>
                  <a:pt x="10" y="0"/>
                </a:lnTo>
                <a:lnTo>
                  <a:pt x="11"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61" name="Line 1449"/>
          <p:cNvSpPr>
            <a:spLocks noChangeShapeType="1"/>
          </p:cNvSpPr>
          <p:nvPr/>
        </p:nvSpPr>
        <p:spPr bwMode="ltGray">
          <a:xfrm>
            <a:off x="2195513" y="2926641"/>
            <a:ext cx="4762"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62" name="Line 1450"/>
          <p:cNvSpPr>
            <a:spLocks noChangeShapeType="1"/>
          </p:cNvSpPr>
          <p:nvPr/>
        </p:nvSpPr>
        <p:spPr bwMode="ltGray">
          <a:xfrm flipV="1">
            <a:off x="2219325" y="2913941"/>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63" name="Freeform 1451"/>
          <p:cNvSpPr>
            <a:spLocks/>
          </p:cNvSpPr>
          <p:nvPr/>
        </p:nvSpPr>
        <p:spPr bwMode="ltGray">
          <a:xfrm>
            <a:off x="2217738" y="2913941"/>
            <a:ext cx="26987" cy="28575"/>
          </a:xfrm>
          <a:custGeom>
            <a:avLst/>
            <a:gdLst/>
            <a:ahLst/>
            <a:cxnLst>
              <a:cxn ang="0">
                <a:pos x="0" y="0"/>
              </a:cxn>
              <a:cxn ang="0">
                <a:pos x="1" y="0"/>
              </a:cxn>
              <a:cxn ang="0">
                <a:pos x="3" y="8"/>
              </a:cxn>
              <a:cxn ang="0">
                <a:pos x="4" y="8"/>
              </a:cxn>
              <a:cxn ang="0">
                <a:pos x="8" y="16"/>
              </a:cxn>
              <a:cxn ang="0">
                <a:pos x="9" y="16"/>
              </a:cxn>
              <a:cxn ang="0">
                <a:pos x="11" y="16"/>
              </a:cxn>
              <a:cxn ang="0">
                <a:pos x="14" y="16"/>
              </a:cxn>
              <a:cxn ang="0">
                <a:pos x="16" y="16"/>
              </a:cxn>
            </a:cxnLst>
            <a:rect l="0" t="0" r="r" b="b"/>
            <a:pathLst>
              <a:path w="17" h="17">
                <a:moveTo>
                  <a:pt x="0" y="0"/>
                </a:moveTo>
                <a:lnTo>
                  <a:pt x="1" y="0"/>
                </a:lnTo>
                <a:lnTo>
                  <a:pt x="3" y="8"/>
                </a:lnTo>
                <a:lnTo>
                  <a:pt x="4" y="8"/>
                </a:lnTo>
                <a:lnTo>
                  <a:pt x="8" y="16"/>
                </a:lnTo>
                <a:lnTo>
                  <a:pt x="9" y="16"/>
                </a:lnTo>
                <a:lnTo>
                  <a:pt x="11" y="16"/>
                </a:lnTo>
                <a:lnTo>
                  <a:pt x="14" y="16"/>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64" name="Line 1452"/>
          <p:cNvSpPr>
            <a:spLocks noChangeShapeType="1"/>
          </p:cNvSpPr>
          <p:nvPr/>
        </p:nvSpPr>
        <p:spPr bwMode="ltGray">
          <a:xfrm>
            <a:off x="2219325" y="2913941"/>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65" name="Line 1453"/>
          <p:cNvSpPr>
            <a:spLocks noChangeShapeType="1"/>
          </p:cNvSpPr>
          <p:nvPr/>
        </p:nvSpPr>
        <p:spPr bwMode="ltGray">
          <a:xfrm flipV="1">
            <a:off x="2238375" y="2917116"/>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66" name="Freeform 1454"/>
          <p:cNvSpPr>
            <a:spLocks/>
          </p:cNvSpPr>
          <p:nvPr/>
        </p:nvSpPr>
        <p:spPr bwMode="ltGray">
          <a:xfrm>
            <a:off x="2236788" y="2917116"/>
            <a:ext cx="26987" cy="28575"/>
          </a:xfrm>
          <a:custGeom>
            <a:avLst/>
            <a:gdLst/>
            <a:ahLst/>
            <a:cxnLst>
              <a:cxn ang="0">
                <a:pos x="0" y="0"/>
              </a:cxn>
              <a:cxn ang="0">
                <a:pos x="0" y="0"/>
              </a:cxn>
              <a:cxn ang="0">
                <a:pos x="10" y="0"/>
              </a:cxn>
              <a:cxn ang="0">
                <a:pos x="10" y="16"/>
              </a:cxn>
              <a:cxn ang="0">
                <a:pos x="16" y="16"/>
              </a:cxn>
            </a:cxnLst>
            <a:rect l="0" t="0" r="r" b="b"/>
            <a:pathLst>
              <a:path w="17" h="17">
                <a:moveTo>
                  <a:pt x="0" y="0"/>
                </a:moveTo>
                <a:lnTo>
                  <a:pt x="0" y="0"/>
                </a:lnTo>
                <a:lnTo>
                  <a:pt x="10" y="0"/>
                </a:lnTo>
                <a:lnTo>
                  <a:pt x="10" y="16"/>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67" name="Line 1455"/>
          <p:cNvSpPr>
            <a:spLocks noChangeShapeType="1"/>
          </p:cNvSpPr>
          <p:nvPr/>
        </p:nvSpPr>
        <p:spPr bwMode="ltGray">
          <a:xfrm flipH="1">
            <a:off x="2236788" y="2918704"/>
            <a:ext cx="476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68" name="Line 1456"/>
          <p:cNvSpPr>
            <a:spLocks noChangeShapeType="1"/>
          </p:cNvSpPr>
          <p:nvPr/>
        </p:nvSpPr>
        <p:spPr bwMode="ltGray">
          <a:xfrm flipV="1">
            <a:off x="2243138" y="2918704"/>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69" name="Freeform 1457"/>
          <p:cNvSpPr>
            <a:spLocks/>
          </p:cNvSpPr>
          <p:nvPr/>
        </p:nvSpPr>
        <p:spPr bwMode="ltGray">
          <a:xfrm>
            <a:off x="2241550" y="2918704"/>
            <a:ext cx="31750" cy="28575"/>
          </a:xfrm>
          <a:custGeom>
            <a:avLst/>
            <a:gdLst/>
            <a:ahLst/>
            <a:cxnLst>
              <a:cxn ang="0">
                <a:pos x="0" y="0"/>
              </a:cxn>
              <a:cxn ang="0">
                <a:pos x="0" y="2"/>
              </a:cxn>
              <a:cxn ang="0">
                <a:pos x="2" y="4"/>
              </a:cxn>
              <a:cxn ang="0">
                <a:pos x="4" y="7"/>
              </a:cxn>
              <a:cxn ang="0">
                <a:pos x="7" y="8"/>
              </a:cxn>
              <a:cxn ang="0">
                <a:pos x="10" y="10"/>
              </a:cxn>
              <a:cxn ang="0">
                <a:pos x="12" y="12"/>
              </a:cxn>
              <a:cxn ang="0">
                <a:pos x="16" y="14"/>
              </a:cxn>
              <a:cxn ang="0">
                <a:pos x="19" y="16"/>
              </a:cxn>
            </a:cxnLst>
            <a:rect l="0" t="0" r="r" b="b"/>
            <a:pathLst>
              <a:path w="20" h="17">
                <a:moveTo>
                  <a:pt x="0" y="0"/>
                </a:moveTo>
                <a:lnTo>
                  <a:pt x="0" y="2"/>
                </a:lnTo>
                <a:lnTo>
                  <a:pt x="2" y="4"/>
                </a:lnTo>
                <a:lnTo>
                  <a:pt x="4" y="7"/>
                </a:lnTo>
                <a:lnTo>
                  <a:pt x="7" y="8"/>
                </a:lnTo>
                <a:lnTo>
                  <a:pt x="10" y="10"/>
                </a:lnTo>
                <a:lnTo>
                  <a:pt x="12" y="12"/>
                </a:lnTo>
                <a:lnTo>
                  <a:pt x="16" y="14"/>
                </a:lnTo>
                <a:lnTo>
                  <a:pt x="19"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70" name="Line 1458"/>
          <p:cNvSpPr>
            <a:spLocks noChangeShapeType="1"/>
          </p:cNvSpPr>
          <p:nvPr/>
        </p:nvSpPr>
        <p:spPr bwMode="ltGray">
          <a:xfrm flipH="1">
            <a:off x="2241550" y="2920291"/>
            <a:ext cx="1588"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71" name="Line 1459"/>
          <p:cNvSpPr>
            <a:spLocks noChangeShapeType="1"/>
          </p:cNvSpPr>
          <p:nvPr/>
        </p:nvSpPr>
        <p:spPr bwMode="ltGray">
          <a:xfrm>
            <a:off x="2271713" y="2945691"/>
            <a:ext cx="476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72" name="Freeform 1460"/>
          <p:cNvSpPr>
            <a:spLocks/>
          </p:cNvSpPr>
          <p:nvPr/>
        </p:nvSpPr>
        <p:spPr bwMode="ltGray">
          <a:xfrm>
            <a:off x="2273300" y="2944104"/>
            <a:ext cx="39688" cy="28575"/>
          </a:xfrm>
          <a:custGeom>
            <a:avLst/>
            <a:gdLst/>
            <a:ahLst/>
            <a:cxnLst>
              <a:cxn ang="0">
                <a:pos x="0" y="0"/>
              </a:cxn>
              <a:cxn ang="0">
                <a:pos x="2" y="4"/>
              </a:cxn>
              <a:cxn ang="0">
                <a:pos x="4" y="4"/>
              </a:cxn>
              <a:cxn ang="0">
                <a:pos x="9" y="8"/>
              </a:cxn>
              <a:cxn ang="0">
                <a:pos x="11" y="8"/>
              </a:cxn>
              <a:cxn ang="0">
                <a:pos x="14" y="12"/>
              </a:cxn>
              <a:cxn ang="0">
                <a:pos x="17" y="12"/>
              </a:cxn>
              <a:cxn ang="0">
                <a:pos x="21" y="12"/>
              </a:cxn>
              <a:cxn ang="0">
                <a:pos x="24" y="16"/>
              </a:cxn>
            </a:cxnLst>
            <a:rect l="0" t="0" r="r" b="b"/>
            <a:pathLst>
              <a:path w="25" h="17">
                <a:moveTo>
                  <a:pt x="0" y="0"/>
                </a:moveTo>
                <a:lnTo>
                  <a:pt x="2" y="4"/>
                </a:lnTo>
                <a:lnTo>
                  <a:pt x="4" y="4"/>
                </a:lnTo>
                <a:lnTo>
                  <a:pt x="9" y="8"/>
                </a:lnTo>
                <a:lnTo>
                  <a:pt x="11" y="8"/>
                </a:lnTo>
                <a:lnTo>
                  <a:pt x="14" y="12"/>
                </a:lnTo>
                <a:lnTo>
                  <a:pt x="17" y="12"/>
                </a:lnTo>
                <a:lnTo>
                  <a:pt x="21" y="12"/>
                </a:lnTo>
                <a:lnTo>
                  <a:pt x="24"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73" name="Line 1461"/>
          <p:cNvSpPr>
            <a:spLocks noChangeShapeType="1"/>
          </p:cNvSpPr>
          <p:nvPr/>
        </p:nvSpPr>
        <p:spPr bwMode="ltGray">
          <a:xfrm flipH="1">
            <a:off x="2271713" y="2945691"/>
            <a:ext cx="476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74" name="Line 1462"/>
          <p:cNvSpPr>
            <a:spLocks noChangeShapeType="1"/>
          </p:cNvSpPr>
          <p:nvPr/>
        </p:nvSpPr>
        <p:spPr bwMode="ltGray">
          <a:xfrm flipV="1">
            <a:off x="2311400" y="2950454"/>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75" name="Freeform 1463"/>
          <p:cNvSpPr>
            <a:spLocks/>
          </p:cNvSpPr>
          <p:nvPr/>
        </p:nvSpPr>
        <p:spPr bwMode="ltGray">
          <a:xfrm>
            <a:off x="2239963" y="2917116"/>
            <a:ext cx="26987" cy="28575"/>
          </a:xfrm>
          <a:custGeom>
            <a:avLst/>
            <a:gdLst/>
            <a:ahLst/>
            <a:cxnLst>
              <a:cxn ang="0">
                <a:pos x="0" y="0"/>
              </a:cxn>
              <a:cxn ang="0">
                <a:pos x="1" y="16"/>
              </a:cxn>
              <a:cxn ang="0">
                <a:pos x="3" y="16"/>
              </a:cxn>
              <a:cxn ang="0">
                <a:pos x="5" y="16"/>
              </a:cxn>
              <a:cxn ang="0">
                <a:pos x="6" y="16"/>
              </a:cxn>
              <a:cxn ang="0">
                <a:pos x="10" y="16"/>
              </a:cxn>
              <a:cxn ang="0">
                <a:pos x="11" y="16"/>
              </a:cxn>
              <a:cxn ang="0">
                <a:pos x="14" y="16"/>
              </a:cxn>
              <a:cxn ang="0">
                <a:pos x="16" y="16"/>
              </a:cxn>
            </a:cxnLst>
            <a:rect l="0" t="0" r="r" b="b"/>
            <a:pathLst>
              <a:path w="17" h="17">
                <a:moveTo>
                  <a:pt x="0" y="0"/>
                </a:moveTo>
                <a:lnTo>
                  <a:pt x="1" y="16"/>
                </a:lnTo>
                <a:lnTo>
                  <a:pt x="3" y="16"/>
                </a:lnTo>
                <a:lnTo>
                  <a:pt x="5" y="16"/>
                </a:lnTo>
                <a:lnTo>
                  <a:pt x="6" y="16"/>
                </a:lnTo>
                <a:lnTo>
                  <a:pt x="10" y="16"/>
                </a:lnTo>
                <a:lnTo>
                  <a:pt x="11" y="16"/>
                </a:lnTo>
                <a:lnTo>
                  <a:pt x="14" y="16"/>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76" name="Line 1464"/>
          <p:cNvSpPr>
            <a:spLocks noChangeShapeType="1"/>
          </p:cNvSpPr>
          <p:nvPr/>
        </p:nvSpPr>
        <p:spPr bwMode="ltGray">
          <a:xfrm>
            <a:off x="2241550" y="2918704"/>
            <a:ext cx="0"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77" name="Line 1465"/>
          <p:cNvSpPr>
            <a:spLocks noChangeShapeType="1"/>
          </p:cNvSpPr>
          <p:nvPr/>
        </p:nvSpPr>
        <p:spPr bwMode="ltGray">
          <a:xfrm flipV="1">
            <a:off x="2260600" y="2918704"/>
            <a:ext cx="0"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78" name="Freeform 1466"/>
          <p:cNvSpPr>
            <a:spLocks/>
          </p:cNvSpPr>
          <p:nvPr/>
        </p:nvSpPr>
        <p:spPr bwMode="ltGray">
          <a:xfrm>
            <a:off x="2259013" y="2910766"/>
            <a:ext cx="26987" cy="28575"/>
          </a:xfrm>
          <a:custGeom>
            <a:avLst/>
            <a:gdLst/>
            <a:ahLst/>
            <a:cxnLst>
              <a:cxn ang="0">
                <a:pos x="0" y="16"/>
              </a:cxn>
              <a:cxn ang="0">
                <a:pos x="5" y="16"/>
              </a:cxn>
              <a:cxn ang="0">
                <a:pos x="8" y="12"/>
              </a:cxn>
              <a:cxn ang="0">
                <a:pos x="13" y="12"/>
              </a:cxn>
              <a:cxn ang="0">
                <a:pos x="13" y="9"/>
              </a:cxn>
              <a:cxn ang="0">
                <a:pos x="16" y="9"/>
              </a:cxn>
              <a:cxn ang="0">
                <a:pos x="16" y="3"/>
              </a:cxn>
              <a:cxn ang="0">
                <a:pos x="16" y="0"/>
              </a:cxn>
            </a:cxnLst>
            <a:rect l="0" t="0" r="r" b="b"/>
            <a:pathLst>
              <a:path w="17" h="17">
                <a:moveTo>
                  <a:pt x="0" y="16"/>
                </a:moveTo>
                <a:lnTo>
                  <a:pt x="5" y="16"/>
                </a:lnTo>
                <a:lnTo>
                  <a:pt x="8" y="12"/>
                </a:lnTo>
                <a:lnTo>
                  <a:pt x="13" y="12"/>
                </a:lnTo>
                <a:lnTo>
                  <a:pt x="13" y="9"/>
                </a:lnTo>
                <a:lnTo>
                  <a:pt x="16" y="9"/>
                </a:lnTo>
                <a:lnTo>
                  <a:pt x="16" y="3"/>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79" name="Line 1467"/>
          <p:cNvSpPr>
            <a:spLocks noChangeShapeType="1"/>
          </p:cNvSpPr>
          <p:nvPr/>
        </p:nvSpPr>
        <p:spPr bwMode="ltGray">
          <a:xfrm>
            <a:off x="2260600" y="2918704"/>
            <a:ext cx="0"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80" name="Line 1468"/>
          <p:cNvSpPr>
            <a:spLocks noChangeShapeType="1"/>
          </p:cNvSpPr>
          <p:nvPr/>
        </p:nvSpPr>
        <p:spPr bwMode="ltGray">
          <a:xfrm flipH="1">
            <a:off x="2266950" y="2912354"/>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81" name="Freeform 1469"/>
          <p:cNvSpPr>
            <a:spLocks/>
          </p:cNvSpPr>
          <p:nvPr/>
        </p:nvSpPr>
        <p:spPr bwMode="ltGray">
          <a:xfrm>
            <a:off x="2268538" y="2909179"/>
            <a:ext cx="26987" cy="28575"/>
          </a:xfrm>
          <a:custGeom>
            <a:avLst/>
            <a:gdLst/>
            <a:ahLst/>
            <a:cxnLst>
              <a:cxn ang="0">
                <a:pos x="0" y="16"/>
              </a:cxn>
              <a:cxn ang="0">
                <a:pos x="0" y="16"/>
              </a:cxn>
              <a:cxn ang="0">
                <a:pos x="8" y="16"/>
              </a:cxn>
              <a:cxn ang="0">
                <a:pos x="16" y="0"/>
              </a:cxn>
            </a:cxnLst>
            <a:rect l="0" t="0" r="r" b="b"/>
            <a:pathLst>
              <a:path w="17" h="17">
                <a:moveTo>
                  <a:pt x="0" y="16"/>
                </a:moveTo>
                <a:lnTo>
                  <a:pt x="0" y="16"/>
                </a:lnTo>
                <a:lnTo>
                  <a:pt x="8" y="16"/>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82" name="Line 1470"/>
          <p:cNvSpPr>
            <a:spLocks noChangeShapeType="1"/>
          </p:cNvSpPr>
          <p:nvPr/>
        </p:nvSpPr>
        <p:spPr bwMode="ltGray">
          <a:xfrm>
            <a:off x="2266950" y="2912354"/>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83" name="Line 1471"/>
          <p:cNvSpPr>
            <a:spLocks noChangeShapeType="1"/>
          </p:cNvSpPr>
          <p:nvPr/>
        </p:nvSpPr>
        <p:spPr bwMode="ltGray">
          <a:xfrm flipH="1">
            <a:off x="2271713" y="2910766"/>
            <a:ext cx="1587"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84" name="Line 1472"/>
          <p:cNvSpPr>
            <a:spLocks noChangeShapeType="1"/>
          </p:cNvSpPr>
          <p:nvPr/>
        </p:nvSpPr>
        <p:spPr bwMode="ltGray">
          <a:xfrm flipH="1">
            <a:off x="2271713" y="2910766"/>
            <a:ext cx="1587"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85" name="Line 1473"/>
          <p:cNvSpPr>
            <a:spLocks noChangeShapeType="1"/>
          </p:cNvSpPr>
          <p:nvPr/>
        </p:nvSpPr>
        <p:spPr bwMode="ltGray">
          <a:xfrm>
            <a:off x="2273300" y="2910766"/>
            <a:ext cx="2222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86" name="Line 1474"/>
          <p:cNvSpPr>
            <a:spLocks noChangeShapeType="1"/>
          </p:cNvSpPr>
          <p:nvPr/>
        </p:nvSpPr>
        <p:spPr bwMode="ltGray">
          <a:xfrm flipH="1">
            <a:off x="2270125" y="2910766"/>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87" name="Freeform 1475"/>
          <p:cNvSpPr>
            <a:spLocks/>
          </p:cNvSpPr>
          <p:nvPr/>
        </p:nvSpPr>
        <p:spPr bwMode="ltGray">
          <a:xfrm>
            <a:off x="2270125" y="2898066"/>
            <a:ext cx="26988" cy="28575"/>
          </a:xfrm>
          <a:custGeom>
            <a:avLst/>
            <a:gdLst/>
            <a:ahLst/>
            <a:cxnLst>
              <a:cxn ang="0">
                <a:pos x="0" y="16"/>
              </a:cxn>
              <a:cxn ang="0">
                <a:pos x="0" y="14"/>
              </a:cxn>
              <a:cxn ang="0">
                <a:pos x="2" y="12"/>
              </a:cxn>
              <a:cxn ang="0">
                <a:pos x="6" y="10"/>
              </a:cxn>
              <a:cxn ang="0">
                <a:pos x="9" y="8"/>
              </a:cxn>
              <a:cxn ang="0">
                <a:pos x="13" y="6"/>
              </a:cxn>
              <a:cxn ang="0">
                <a:pos x="13" y="4"/>
              </a:cxn>
              <a:cxn ang="0">
                <a:pos x="16" y="2"/>
              </a:cxn>
              <a:cxn ang="0">
                <a:pos x="16" y="0"/>
              </a:cxn>
            </a:cxnLst>
            <a:rect l="0" t="0" r="r" b="b"/>
            <a:pathLst>
              <a:path w="17" h="17">
                <a:moveTo>
                  <a:pt x="0" y="16"/>
                </a:moveTo>
                <a:lnTo>
                  <a:pt x="0" y="14"/>
                </a:lnTo>
                <a:lnTo>
                  <a:pt x="2" y="12"/>
                </a:lnTo>
                <a:lnTo>
                  <a:pt x="6" y="10"/>
                </a:lnTo>
                <a:lnTo>
                  <a:pt x="9" y="8"/>
                </a:lnTo>
                <a:lnTo>
                  <a:pt x="13" y="6"/>
                </a:lnTo>
                <a:lnTo>
                  <a:pt x="13" y="4"/>
                </a:lnTo>
                <a:lnTo>
                  <a:pt x="16" y="2"/>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88" name="Line 1476"/>
          <p:cNvSpPr>
            <a:spLocks noChangeShapeType="1"/>
          </p:cNvSpPr>
          <p:nvPr/>
        </p:nvSpPr>
        <p:spPr bwMode="ltGray">
          <a:xfrm>
            <a:off x="2270125" y="2909179"/>
            <a:ext cx="3175"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89" name="Line 1477"/>
          <p:cNvSpPr>
            <a:spLocks noChangeShapeType="1"/>
          </p:cNvSpPr>
          <p:nvPr/>
        </p:nvSpPr>
        <p:spPr bwMode="ltGray">
          <a:xfrm flipH="1" flipV="1">
            <a:off x="2279650" y="2898066"/>
            <a:ext cx="3175"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90" name="Freeform 1478"/>
          <p:cNvSpPr>
            <a:spLocks/>
          </p:cNvSpPr>
          <p:nvPr/>
        </p:nvSpPr>
        <p:spPr bwMode="ltGray">
          <a:xfrm>
            <a:off x="2281238" y="2882191"/>
            <a:ext cx="26987" cy="28575"/>
          </a:xfrm>
          <a:custGeom>
            <a:avLst/>
            <a:gdLst/>
            <a:ahLst/>
            <a:cxnLst>
              <a:cxn ang="0">
                <a:pos x="0" y="16"/>
              </a:cxn>
              <a:cxn ang="0">
                <a:pos x="0" y="14"/>
              </a:cxn>
              <a:cxn ang="0">
                <a:pos x="16" y="12"/>
              </a:cxn>
              <a:cxn ang="0">
                <a:pos x="16" y="11"/>
              </a:cxn>
              <a:cxn ang="0">
                <a:pos x="16" y="8"/>
              </a:cxn>
              <a:cxn ang="0">
                <a:pos x="16" y="6"/>
              </a:cxn>
              <a:cxn ang="0">
                <a:pos x="16" y="3"/>
              </a:cxn>
              <a:cxn ang="0">
                <a:pos x="16" y="3"/>
              </a:cxn>
              <a:cxn ang="0">
                <a:pos x="16" y="0"/>
              </a:cxn>
            </a:cxnLst>
            <a:rect l="0" t="0" r="r" b="b"/>
            <a:pathLst>
              <a:path w="17" h="17">
                <a:moveTo>
                  <a:pt x="0" y="16"/>
                </a:moveTo>
                <a:lnTo>
                  <a:pt x="0" y="14"/>
                </a:lnTo>
                <a:lnTo>
                  <a:pt x="16" y="12"/>
                </a:lnTo>
                <a:lnTo>
                  <a:pt x="16" y="11"/>
                </a:lnTo>
                <a:lnTo>
                  <a:pt x="16" y="8"/>
                </a:lnTo>
                <a:lnTo>
                  <a:pt x="16" y="6"/>
                </a:lnTo>
                <a:lnTo>
                  <a:pt x="16" y="3"/>
                </a:lnTo>
                <a:lnTo>
                  <a:pt x="16" y="3"/>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91" name="Line 1479"/>
          <p:cNvSpPr>
            <a:spLocks noChangeShapeType="1"/>
          </p:cNvSpPr>
          <p:nvPr/>
        </p:nvSpPr>
        <p:spPr bwMode="ltGray">
          <a:xfrm>
            <a:off x="2279650" y="2899654"/>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92" name="Line 1480"/>
          <p:cNvSpPr>
            <a:spLocks noChangeShapeType="1"/>
          </p:cNvSpPr>
          <p:nvPr/>
        </p:nvSpPr>
        <p:spPr bwMode="ltGray">
          <a:xfrm>
            <a:off x="2282825" y="2883779"/>
            <a:ext cx="25400"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93" name="Freeform 1481"/>
          <p:cNvSpPr>
            <a:spLocks/>
          </p:cNvSpPr>
          <p:nvPr/>
        </p:nvSpPr>
        <p:spPr bwMode="ltGray">
          <a:xfrm>
            <a:off x="2281238" y="2877429"/>
            <a:ext cx="26987" cy="28575"/>
          </a:xfrm>
          <a:custGeom>
            <a:avLst/>
            <a:gdLst/>
            <a:ahLst/>
            <a:cxnLst>
              <a:cxn ang="0">
                <a:pos x="0" y="16"/>
              </a:cxn>
              <a:cxn ang="0">
                <a:pos x="0" y="16"/>
              </a:cxn>
              <a:cxn ang="0">
                <a:pos x="3" y="10"/>
              </a:cxn>
              <a:cxn ang="0">
                <a:pos x="9" y="10"/>
              </a:cxn>
              <a:cxn ang="0">
                <a:pos x="12" y="10"/>
              </a:cxn>
              <a:cxn ang="0">
                <a:pos x="12" y="5"/>
              </a:cxn>
              <a:cxn ang="0">
                <a:pos x="16" y="0"/>
              </a:cxn>
            </a:cxnLst>
            <a:rect l="0" t="0" r="r" b="b"/>
            <a:pathLst>
              <a:path w="17" h="17">
                <a:moveTo>
                  <a:pt x="0" y="16"/>
                </a:moveTo>
                <a:lnTo>
                  <a:pt x="0" y="16"/>
                </a:lnTo>
                <a:lnTo>
                  <a:pt x="3" y="10"/>
                </a:lnTo>
                <a:lnTo>
                  <a:pt x="9" y="10"/>
                </a:lnTo>
                <a:lnTo>
                  <a:pt x="12" y="10"/>
                </a:lnTo>
                <a:lnTo>
                  <a:pt x="12" y="5"/>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94" name="Line 1482"/>
          <p:cNvSpPr>
            <a:spLocks noChangeShapeType="1"/>
          </p:cNvSpPr>
          <p:nvPr/>
        </p:nvSpPr>
        <p:spPr bwMode="ltGray">
          <a:xfrm>
            <a:off x="2282825" y="2883779"/>
            <a:ext cx="25400"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95" name="Line 1483"/>
          <p:cNvSpPr>
            <a:spLocks noChangeShapeType="1"/>
          </p:cNvSpPr>
          <p:nvPr/>
        </p:nvSpPr>
        <p:spPr bwMode="ltGray">
          <a:xfrm flipH="1">
            <a:off x="2287588" y="2879016"/>
            <a:ext cx="476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96" name="Freeform 1484"/>
          <p:cNvSpPr>
            <a:spLocks/>
          </p:cNvSpPr>
          <p:nvPr/>
        </p:nvSpPr>
        <p:spPr bwMode="ltGray">
          <a:xfrm>
            <a:off x="2287588" y="2863141"/>
            <a:ext cx="26987" cy="28575"/>
          </a:xfrm>
          <a:custGeom>
            <a:avLst/>
            <a:gdLst/>
            <a:ahLst/>
            <a:cxnLst>
              <a:cxn ang="0">
                <a:pos x="0" y="16"/>
              </a:cxn>
              <a:cxn ang="0">
                <a:pos x="2" y="14"/>
              </a:cxn>
              <a:cxn ang="0">
                <a:pos x="2" y="11"/>
              </a:cxn>
              <a:cxn ang="0">
                <a:pos x="6" y="9"/>
              </a:cxn>
              <a:cxn ang="0">
                <a:pos x="6" y="8"/>
              </a:cxn>
              <a:cxn ang="0">
                <a:pos x="9" y="6"/>
              </a:cxn>
              <a:cxn ang="0">
                <a:pos x="13" y="3"/>
              </a:cxn>
              <a:cxn ang="0">
                <a:pos x="16" y="1"/>
              </a:cxn>
              <a:cxn ang="0">
                <a:pos x="16" y="0"/>
              </a:cxn>
            </a:cxnLst>
            <a:rect l="0" t="0" r="r" b="b"/>
            <a:pathLst>
              <a:path w="17" h="17">
                <a:moveTo>
                  <a:pt x="0" y="16"/>
                </a:moveTo>
                <a:lnTo>
                  <a:pt x="2" y="14"/>
                </a:lnTo>
                <a:lnTo>
                  <a:pt x="2" y="11"/>
                </a:lnTo>
                <a:lnTo>
                  <a:pt x="6" y="9"/>
                </a:lnTo>
                <a:lnTo>
                  <a:pt x="6" y="8"/>
                </a:lnTo>
                <a:lnTo>
                  <a:pt x="9" y="6"/>
                </a:lnTo>
                <a:lnTo>
                  <a:pt x="13" y="3"/>
                </a:lnTo>
                <a:lnTo>
                  <a:pt x="16" y="1"/>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97" name="Line 1485"/>
          <p:cNvSpPr>
            <a:spLocks noChangeShapeType="1"/>
          </p:cNvSpPr>
          <p:nvPr/>
        </p:nvSpPr>
        <p:spPr bwMode="ltGray">
          <a:xfrm>
            <a:off x="2287588" y="2879016"/>
            <a:ext cx="476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98" name="Line 1486"/>
          <p:cNvSpPr>
            <a:spLocks noChangeShapeType="1"/>
          </p:cNvSpPr>
          <p:nvPr/>
        </p:nvSpPr>
        <p:spPr bwMode="ltGray">
          <a:xfrm flipH="1" flipV="1">
            <a:off x="2300288" y="2863141"/>
            <a:ext cx="1587" cy="1588"/>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399" name="Freeform 1487"/>
          <p:cNvSpPr>
            <a:spLocks/>
          </p:cNvSpPr>
          <p:nvPr/>
        </p:nvSpPr>
        <p:spPr bwMode="ltGray">
          <a:xfrm>
            <a:off x="2193925" y="2907591"/>
            <a:ext cx="28575" cy="28575"/>
          </a:xfrm>
          <a:custGeom>
            <a:avLst/>
            <a:gdLst/>
            <a:ahLst/>
            <a:cxnLst>
              <a:cxn ang="0">
                <a:pos x="0" y="16"/>
              </a:cxn>
              <a:cxn ang="0">
                <a:pos x="0" y="16"/>
              </a:cxn>
              <a:cxn ang="0">
                <a:pos x="3" y="16"/>
              </a:cxn>
              <a:cxn ang="0">
                <a:pos x="5" y="16"/>
              </a:cxn>
              <a:cxn ang="0">
                <a:pos x="8" y="16"/>
              </a:cxn>
              <a:cxn ang="0">
                <a:pos x="11" y="16"/>
              </a:cxn>
              <a:cxn ang="0">
                <a:pos x="12" y="16"/>
              </a:cxn>
              <a:cxn ang="0">
                <a:pos x="14" y="16"/>
              </a:cxn>
              <a:cxn ang="0">
                <a:pos x="17" y="0"/>
              </a:cxn>
            </a:cxnLst>
            <a:rect l="0" t="0" r="r" b="b"/>
            <a:pathLst>
              <a:path w="18" h="17">
                <a:moveTo>
                  <a:pt x="0" y="16"/>
                </a:moveTo>
                <a:lnTo>
                  <a:pt x="0" y="16"/>
                </a:lnTo>
                <a:lnTo>
                  <a:pt x="3" y="16"/>
                </a:lnTo>
                <a:lnTo>
                  <a:pt x="5" y="16"/>
                </a:lnTo>
                <a:lnTo>
                  <a:pt x="8" y="16"/>
                </a:lnTo>
                <a:lnTo>
                  <a:pt x="11" y="16"/>
                </a:lnTo>
                <a:lnTo>
                  <a:pt x="12" y="16"/>
                </a:lnTo>
                <a:lnTo>
                  <a:pt x="14" y="16"/>
                </a:lnTo>
                <a:lnTo>
                  <a:pt x="17"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00" name="Line 1488"/>
          <p:cNvSpPr>
            <a:spLocks noChangeShapeType="1"/>
          </p:cNvSpPr>
          <p:nvPr/>
        </p:nvSpPr>
        <p:spPr bwMode="ltGray">
          <a:xfrm>
            <a:off x="2193925" y="2909179"/>
            <a:ext cx="0"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01" name="Line 1489"/>
          <p:cNvSpPr>
            <a:spLocks noChangeShapeType="1"/>
          </p:cNvSpPr>
          <p:nvPr/>
        </p:nvSpPr>
        <p:spPr bwMode="ltGray">
          <a:xfrm flipV="1">
            <a:off x="2220913" y="2907591"/>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02" name="Freeform 1490"/>
          <p:cNvSpPr>
            <a:spLocks/>
          </p:cNvSpPr>
          <p:nvPr/>
        </p:nvSpPr>
        <p:spPr bwMode="ltGray">
          <a:xfrm>
            <a:off x="2219325" y="2901241"/>
            <a:ext cx="26988" cy="28575"/>
          </a:xfrm>
          <a:custGeom>
            <a:avLst/>
            <a:gdLst/>
            <a:ahLst/>
            <a:cxnLst>
              <a:cxn ang="0">
                <a:pos x="0" y="16"/>
              </a:cxn>
              <a:cxn ang="0">
                <a:pos x="0" y="12"/>
              </a:cxn>
              <a:cxn ang="0">
                <a:pos x="0" y="8"/>
              </a:cxn>
              <a:cxn ang="0">
                <a:pos x="2" y="8"/>
              </a:cxn>
              <a:cxn ang="0">
                <a:pos x="6" y="8"/>
              </a:cxn>
              <a:cxn ang="0">
                <a:pos x="6" y="4"/>
              </a:cxn>
              <a:cxn ang="0">
                <a:pos x="9" y="0"/>
              </a:cxn>
              <a:cxn ang="0">
                <a:pos x="13" y="0"/>
              </a:cxn>
              <a:cxn ang="0">
                <a:pos x="16" y="0"/>
              </a:cxn>
            </a:cxnLst>
            <a:rect l="0" t="0" r="r" b="b"/>
            <a:pathLst>
              <a:path w="17" h="17">
                <a:moveTo>
                  <a:pt x="0" y="16"/>
                </a:moveTo>
                <a:lnTo>
                  <a:pt x="0" y="12"/>
                </a:lnTo>
                <a:lnTo>
                  <a:pt x="0" y="8"/>
                </a:lnTo>
                <a:lnTo>
                  <a:pt x="2" y="8"/>
                </a:lnTo>
                <a:lnTo>
                  <a:pt x="6" y="8"/>
                </a:lnTo>
                <a:lnTo>
                  <a:pt x="6" y="4"/>
                </a:lnTo>
                <a:lnTo>
                  <a:pt x="9" y="0"/>
                </a:lnTo>
                <a:lnTo>
                  <a:pt x="13"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03" name="Line 1491"/>
          <p:cNvSpPr>
            <a:spLocks noChangeShapeType="1"/>
          </p:cNvSpPr>
          <p:nvPr/>
        </p:nvSpPr>
        <p:spPr bwMode="ltGray">
          <a:xfrm>
            <a:off x="2219325" y="2909179"/>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04" name="Line 1492"/>
          <p:cNvSpPr>
            <a:spLocks noChangeShapeType="1"/>
          </p:cNvSpPr>
          <p:nvPr/>
        </p:nvSpPr>
        <p:spPr bwMode="ltGray">
          <a:xfrm flipV="1">
            <a:off x="2230438" y="2899654"/>
            <a:ext cx="0"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05" name="Freeform 1493"/>
          <p:cNvSpPr>
            <a:spLocks/>
          </p:cNvSpPr>
          <p:nvPr/>
        </p:nvSpPr>
        <p:spPr bwMode="ltGray">
          <a:xfrm>
            <a:off x="2170113" y="2920291"/>
            <a:ext cx="26987" cy="28575"/>
          </a:xfrm>
          <a:custGeom>
            <a:avLst/>
            <a:gdLst/>
            <a:ahLst/>
            <a:cxnLst>
              <a:cxn ang="0">
                <a:pos x="0" y="0"/>
              </a:cxn>
              <a:cxn ang="0">
                <a:pos x="0" y="0"/>
              </a:cxn>
              <a:cxn ang="0">
                <a:pos x="10" y="16"/>
              </a:cxn>
              <a:cxn ang="0">
                <a:pos x="16" y="16"/>
              </a:cxn>
            </a:cxnLst>
            <a:rect l="0" t="0" r="r" b="b"/>
            <a:pathLst>
              <a:path w="17" h="17">
                <a:moveTo>
                  <a:pt x="0" y="0"/>
                </a:moveTo>
                <a:lnTo>
                  <a:pt x="0" y="0"/>
                </a:lnTo>
                <a:lnTo>
                  <a:pt x="10" y="16"/>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06" name="Line 1494"/>
          <p:cNvSpPr>
            <a:spLocks noChangeShapeType="1"/>
          </p:cNvSpPr>
          <p:nvPr/>
        </p:nvSpPr>
        <p:spPr bwMode="ltGray">
          <a:xfrm>
            <a:off x="2171700" y="2920291"/>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07" name="Line 1495"/>
          <p:cNvSpPr>
            <a:spLocks noChangeShapeType="1"/>
          </p:cNvSpPr>
          <p:nvPr/>
        </p:nvSpPr>
        <p:spPr bwMode="ltGray">
          <a:xfrm flipV="1">
            <a:off x="2176463" y="2921879"/>
            <a:ext cx="0"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08" name="Freeform 1496"/>
          <p:cNvSpPr>
            <a:spLocks/>
          </p:cNvSpPr>
          <p:nvPr/>
        </p:nvSpPr>
        <p:spPr bwMode="ltGray">
          <a:xfrm>
            <a:off x="2174875" y="2921879"/>
            <a:ext cx="26988" cy="28575"/>
          </a:xfrm>
          <a:custGeom>
            <a:avLst/>
            <a:gdLst/>
            <a:ahLst/>
            <a:cxnLst>
              <a:cxn ang="0">
                <a:pos x="0" y="0"/>
              </a:cxn>
              <a:cxn ang="0">
                <a:pos x="2" y="4"/>
              </a:cxn>
              <a:cxn ang="0">
                <a:pos x="2" y="4"/>
              </a:cxn>
              <a:cxn ang="0">
                <a:pos x="6" y="4"/>
              </a:cxn>
              <a:cxn ang="0">
                <a:pos x="8" y="4"/>
              </a:cxn>
              <a:cxn ang="0">
                <a:pos x="10" y="8"/>
              </a:cxn>
              <a:cxn ang="0">
                <a:pos x="14" y="12"/>
              </a:cxn>
              <a:cxn ang="0">
                <a:pos x="14" y="12"/>
              </a:cxn>
              <a:cxn ang="0">
                <a:pos x="16" y="16"/>
              </a:cxn>
            </a:cxnLst>
            <a:rect l="0" t="0" r="r" b="b"/>
            <a:pathLst>
              <a:path w="17" h="17">
                <a:moveTo>
                  <a:pt x="0" y="0"/>
                </a:moveTo>
                <a:lnTo>
                  <a:pt x="2" y="4"/>
                </a:lnTo>
                <a:lnTo>
                  <a:pt x="2" y="4"/>
                </a:lnTo>
                <a:lnTo>
                  <a:pt x="6" y="4"/>
                </a:lnTo>
                <a:lnTo>
                  <a:pt x="8" y="4"/>
                </a:lnTo>
                <a:lnTo>
                  <a:pt x="10" y="8"/>
                </a:lnTo>
                <a:lnTo>
                  <a:pt x="14" y="12"/>
                </a:lnTo>
                <a:lnTo>
                  <a:pt x="14" y="12"/>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09" name="Line 1497"/>
          <p:cNvSpPr>
            <a:spLocks noChangeShapeType="1"/>
          </p:cNvSpPr>
          <p:nvPr/>
        </p:nvSpPr>
        <p:spPr bwMode="ltGray">
          <a:xfrm flipH="1">
            <a:off x="2173288" y="2921879"/>
            <a:ext cx="4762"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10" name="Line 1498"/>
          <p:cNvSpPr>
            <a:spLocks noChangeShapeType="1"/>
          </p:cNvSpPr>
          <p:nvPr/>
        </p:nvSpPr>
        <p:spPr bwMode="ltGray">
          <a:xfrm flipV="1">
            <a:off x="2185988" y="2928229"/>
            <a:ext cx="4762"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11" name="Freeform 1499"/>
          <p:cNvSpPr>
            <a:spLocks/>
          </p:cNvSpPr>
          <p:nvPr/>
        </p:nvSpPr>
        <p:spPr bwMode="ltGray">
          <a:xfrm>
            <a:off x="2187575" y="2926641"/>
            <a:ext cx="26988" cy="28575"/>
          </a:xfrm>
          <a:custGeom>
            <a:avLst/>
            <a:gdLst/>
            <a:ahLst/>
            <a:cxnLst>
              <a:cxn ang="0">
                <a:pos x="0" y="0"/>
              </a:cxn>
              <a:cxn ang="0">
                <a:pos x="0" y="2"/>
              </a:cxn>
              <a:cxn ang="0">
                <a:pos x="8" y="4"/>
              </a:cxn>
              <a:cxn ang="0">
                <a:pos x="8" y="6"/>
              </a:cxn>
              <a:cxn ang="0">
                <a:pos x="8" y="8"/>
              </a:cxn>
              <a:cxn ang="0">
                <a:pos x="16" y="10"/>
              </a:cxn>
              <a:cxn ang="0">
                <a:pos x="16" y="12"/>
              </a:cxn>
              <a:cxn ang="0">
                <a:pos x="16" y="13"/>
              </a:cxn>
              <a:cxn ang="0">
                <a:pos x="16" y="16"/>
              </a:cxn>
            </a:cxnLst>
            <a:rect l="0" t="0" r="r" b="b"/>
            <a:pathLst>
              <a:path w="17" h="17">
                <a:moveTo>
                  <a:pt x="0" y="0"/>
                </a:moveTo>
                <a:lnTo>
                  <a:pt x="0" y="2"/>
                </a:lnTo>
                <a:lnTo>
                  <a:pt x="8" y="4"/>
                </a:lnTo>
                <a:lnTo>
                  <a:pt x="8" y="6"/>
                </a:lnTo>
                <a:lnTo>
                  <a:pt x="8" y="8"/>
                </a:lnTo>
                <a:lnTo>
                  <a:pt x="16" y="10"/>
                </a:lnTo>
                <a:lnTo>
                  <a:pt x="16" y="12"/>
                </a:lnTo>
                <a:lnTo>
                  <a:pt x="16" y="13"/>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12" name="Line 1500"/>
          <p:cNvSpPr>
            <a:spLocks noChangeShapeType="1"/>
          </p:cNvSpPr>
          <p:nvPr/>
        </p:nvSpPr>
        <p:spPr bwMode="ltGray">
          <a:xfrm flipH="1">
            <a:off x="2185988" y="2928229"/>
            <a:ext cx="476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13" name="Line 1501"/>
          <p:cNvSpPr>
            <a:spLocks noChangeShapeType="1"/>
          </p:cNvSpPr>
          <p:nvPr/>
        </p:nvSpPr>
        <p:spPr bwMode="ltGray">
          <a:xfrm>
            <a:off x="2190750" y="2945691"/>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14" name="Freeform 1502"/>
          <p:cNvSpPr>
            <a:spLocks/>
          </p:cNvSpPr>
          <p:nvPr/>
        </p:nvSpPr>
        <p:spPr bwMode="ltGray">
          <a:xfrm>
            <a:off x="2190750" y="2944104"/>
            <a:ext cx="26988" cy="28575"/>
          </a:xfrm>
          <a:custGeom>
            <a:avLst/>
            <a:gdLst/>
            <a:ahLst/>
            <a:cxnLst>
              <a:cxn ang="0">
                <a:pos x="0" y="0"/>
              </a:cxn>
              <a:cxn ang="0">
                <a:pos x="0" y="5"/>
              </a:cxn>
              <a:cxn ang="0">
                <a:pos x="5" y="5"/>
              </a:cxn>
              <a:cxn ang="0">
                <a:pos x="5" y="10"/>
              </a:cxn>
              <a:cxn ang="0">
                <a:pos x="8" y="10"/>
              </a:cxn>
              <a:cxn ang="0">
                <a:pos x="13" y="10"/>
              </a:cxn>
              <a:cxn ang="0">
                <a:pos x="13" y="16"/>
              </a:cxn>
              <a:cxn ang="0">
                <a:pos x="16" y="16"/>
              </a:cxn>
            </a:cxnLst>
            <a:rect l="0" t="0" r="r" b="b"/>
            <a:pathLst>
              <a:path w="17" h="17">
                <a:moveTo>
                  <a:pt x="0" y="0"/>
                </a:moveTo>
                <a:lnTo>
                  <a:pt x="0" y="5"/>
                </a:lnTo>
                <a:lnTo>
                  <a:pt x="5" y="5"/>
                </a:lnTo>
                <a:lnTo>
                  <a:pt x="5" y="10"/>
                </a:lnTo>
                <a:lnTo>
                  <a:pt x="8" y="10"/>
                </a:lnTo>
                <a:lnTo>
                  <a:pt x="13" y="10"/>
                </a:lnTo>
                <a:lnTo>
                  <a:pt x="13" y="16"/>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15" name="Line 1503"/>
          <p:cNvSpPr>
            <a:spLocks noChangeShapeType="1"/>
          </p:cNvSpPr>
          <p:nvPr/>
        </p:nvSpPr>
        <p:spPr bwMode="ltGray">
          <a:xfrm flipH="1">
            <a:off x="2190750" y="2945691"/>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16" name="Line 1504"/>
          <p:cNvSpPr>
            <a:spLocks noChangeShapeType="1"/>
          </p:cNvSpPr>
          <p:nvPr/>
        </p:nvSpPr>
        <p:spPr bwMode="ltGray">
          <a:xfrm flipV="1">
            <a:off x="2200275" y="2948866"/>
            <a:ext cx="0"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17" name="Freeform 1505"/>
          <p:cNvSpPr>
            <a:spLocks/>
          </p:cNvSpPr>
          <p:nvPr/>
        </p:nvSpPr>
        <p:spPr bwMode="ltGray">
          <a:xfrm>
            <a:off x="2198688" y="2948866"/>
            <a:ext cx="26987" cy="28575"/>
          </a:xfrm>
          <a:custGeom>
            <a:avLst/>
            <a:gdLst/>
            <a:ahLst/>
            <a:cxnLst>
              <a:cxn ang="0">
                <a:pos x="0" y="0"/>
              </a:cxn>
              <a:cxn ang="0">
                <a:pos x="8" y="2"/>
              </a:cxn>
              <a:cxn ang="0">
                <a:pos x="8" y="2"/>
              </a:cxn>
              <a:cxn ang="0">
                <a:pos x="16" y="5"/>
              </a:cxn>
              <a:cxn ang="0">
                <a:pos x="16" y="8"/>
              </a:cxn>
              <a:cxn ang="0">
                <a:pos x="16" y="13"/>
              </a:cxn>
              <a:cxn ang="0">
                <a:pos x="16" y="13"/>
              </a:cxn>
              <a:cxn ang="0">
                <a:pos x="8" y="16"/>
              </a:cxn>
            </a:cxnLst>
            <a:rect l="0" t="0" r="r" b="b"/>
            <a:pathLst>
              <a:path w="17" h="17">
                <a:moveTo>
                  <a:pt x="0" y="0"/>
                </a:moveTo>
                <a:lnTo>
                  <a:pt x="8" y="2"/>
                </a:lnTo>
                <a:lnTo>
                  <a:pt x="8" y="2"/>
                </a:lnTo>
                <a:lnTo>
                  <a:pt x="16" y="5"/>
                </a:lnTo>
                <a:lnTo>
                  <a:pt x="16" y="8"/>
                </a:lnTo>
                <a:lnTo>
                  <a:pt x="16" y="13"/>
                </a:lnTo>
                <a:lnTo>
                  <a:pt x="16" y="13"/>
                </a:lnTo>
                <a:lnTo>
                  <a:pt x="8"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18" name="Line 1506"/>
          <p:cNvSpPr>
            <a:spLocks noChangeShapeType="1"/>
          </p:cNvSpPr>
          <p:nvPr/>
        </p:nvSpPr>
        <p:spPr bwMode="ltGray">
          <a:xfrm flipH="1">
            <a:off x="2197100" y="2948866"/>
            <a:ext cx="4763"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19" name="Line 1507"/>
          <p:cNvSpPr>
            <a:spLocks noChangeShapeType="1"/>
          </p:cNvSpPr>
          <p:nvPr/>
        </p:nvSpPr>
        <p:spPr bwMode="ltGray">
          <a:xfrm>
            <a:off x="2201863" y="2961566"/>
            <a:ext cx="1587"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20" name="Freeform 1508"/>
          <p:cNvSpPr>
            <a:spLocks/>
          </p:cNvSpPr>
          <p:nvPr/>
        </p:nvSpPr>
        <p:spPr bwMode="ltGray">
          <a:xfrm>
            <a:off x="2189163" y="2959979"/>
            <a:ext cx="26987" cy="28575"/>
          </a:xfrm>
          <a:custGeom>
            <a:avLst/>
            <a:gdLst/>
            <a:ahLst/>
            <a:cxnLst>
              <a:cxn ang="0">
                <a:pos x="16" y="0"/>
              </a:cxn>
              <a:cxn ang="0">
                <a:pos x="14" y="3"/>
              </a:cxn>
              <a:cxn ang="0">
                <a:pos x="10" y="6"/>
              </a:cxn>
              <a:cxn ang="0">
                <a:pos x="8" y="6"/>
              </a:cxn>
              <a:cxn ang="0">
                <a:pos x="6" y="9"/>
              </a:cxn>
              <a:cxn ang="0">
                <a:pos x="2" y="9"/>
              </a:cxn>
              <a:cxn ang="0">
                <a:pos x="2" y="12"/>
              </a:cxn>
              <a:cxn ang="0">
                <a:pos x="0" y="12"/>
              </a:cxn>
              <a:cxn ang="0">
                <a:pos x="0" y="16"/>
              </a:cxn>
            </a:cxnLst>
            <a:rect l="0" t="0" r="r" b="b"/>
            <a:pathLst>
              <a:path w="17" h="17">
                <a:moveTo>
                  <a:pt x="16" y="0"/>
                </a:moveTo>
                <a:lnTo>
                  <a:pt x="14" y="3"/>
                </a:lnTo>
                <a:lnTo>
                  <a:pt x="10" y="6"/>
                </a:lnTo>
                <a:lnTo>
                  <a:pt x="8" y="6"/>
                </a:lnTo>
                <a:lnTo>
                  <a:pt x="6" y="9"/>
                </a:lnTo>
                <a:lnTo>
                  <a:pt x="2" y="9"/>
                </a:lnTo>
                <a:lnTo>
                  <a:pt x="2" y="12"/>
                </a:lnTo>
                <a:lnTo>
                  <a:pt x="0" y="12"/>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21" name="Line 1509"/>
          <p:cNvSpPr>
            <a:spLocks noChangeShapeType="1"/>
          </p:cNvSpPr>
          <p:nvPr/>
        </p:nvSpPr>
        <p:spPr bwMode="ltGray">
          <a:xfrm flipH="1" flipV="1">
            <a:off x="2201863" y="2961566"/>
            <a:ext cx="1587"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22" name="Line 1510"/>
          <p:cNvSpPr>
            <a:spLocks noChangeShapeType="1"/>
          </p:cNvSpPr>
          <p:nvPr/>
        </p:nvSpPr>
        <p:spPr bwMode="ltGray">
          <a:xfrm>
            <a:off x="2189163" y="2967916"/>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23" name="Freeform 1511"/>
          <p:cNvSpPr>
            <a:spLocks/>
          </p:cNvSpPr>
          <p:nvPr/>
        </p:nvSpPr>
        <p:spPr bwMode="ltGray">
          <a:xfrm>
            <a:off x="2189163" y="2967916"/>
            <a:ext cx="26987" cy="28575"/>
          </a:xfrm>
          <a:custGeom>
            <a:avLst/>
            <a:gdLst/>
            <a:ahLst/>
            <a:cxnLst>
              <a:cxn ang="0">
                <a:pos x="0" y="0"/>
              </a:cxn>
              <a:cxn ang="0">
                <a:pos x="0" y="4"/>
              </a:cxn>
              <a:cxn ang="0">
                <a:pos x="0" y="4"/>
              </a:cxn>
              <a:cxn ang="0">
                <a:pos x="0" y="6"/>
              </a:cxn>
              <a:cxn ang="0">
                <a:pos x="10" y="9"/>
              </a:cxn>
              <a:cxn ang="0">
                <a:pos x="10" y="11"/>
              </a:cxn>
              <a:cxn ang="0">
                <a:pos x="16" y="11"/>
              </a:cxn>
              <a:cxn ang="0">
                <a:pos x="16" y="13"/>
              </a:cxn>
              <a:cxn ang="0">
                <a:pos x="10" y="16"/>
              </a:cxn>
            </a:cxnLst>
            <a:rect l="0" t="0" r="r" b="b"/>
            <a:pathLst>
              <a:path w="17" h="17">
                <a:moveTo>
                  <a:pt x="0" y="0"/>
                </a:moveTo>
                <a:lnTo>
                  <a:pt x="0" y="4"/>
                </a:lnTo>
                <a:lnTo>
                  <a:pt x="0" y="4"/>
                </a:lnTo>
                <a:lnTo>
                  <a:pt x="0" y="6"/>
                </a:lnTo>
                <a:lnTo>
                  <a:pt x="10" y="9"/>
                </a:lnTo>
                <a:lnTo>
                  <a:pt x="10" y="11"/>
                </a:lnTo>
                <a:lnTo>
                  <a:pt x="16" y="11"/>
                </a:lnTo>
                <a:lnTo>
                  <a:pt x="16" y="13"/>
                </a:lnTo>
                <a:lnTo>
                  <a:pt x="1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24" name="Line 1512"/>
          <p:cNvSpPr>
            <a:spLocks noChangeShapeType="1"/>
          </p:cNvSpPr>
          <p:nvPr/>
        </p:nvSpPr>
        <p:spPr bwMode="ltGray">
          <a:xfrm flipH="1">
            <a:off x="2189163" y="2967916"/>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25" name="Line 1513"/>
          <p:cNvSpPr>
            <a:spLocks noChangeShapeType="1"/>
          </p:cNvSpPr>
          <p:nvPr/>
        </p:nvSpPr>
        <p:spPr bwMode="ltGray">
          <a:xfrm>
            <a:off x="2190750" y="2977441"/>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26" name="Freeform 1514"/>
          <p:cNvSpPr>
            <a:spLocks/>
          </p:cNvSpPr>
          <p:nvPr/>
        </p:nvSpPr>
        <p:spPr bwMode="ltGray">
          <a:xfrm>
            <a:off x="2182813" y="2975854"/>
            <a:ext cx="26987" cy="28575"/>
          </a:xfrm>
          <a:custGeom>
            <a:avLst/>
            <a:gdLst/>
            <a:ahLst/>
            <a:cxnLst>
              <a:cxn ang="0">
                <a:pos x="16" y="0"/>
              </a:cxn>
              <a:cxn ang="0">
                <a:pos x="16" y="4"/>
              </a:cxn>
              <a:cxn ang="0">
                <a:pos x="12" y="4"/>
              </a:cxn>
              <a:cxn ang="0">
                <a:pos x="9" y="4"/>
              </a:cxn>
              <a:cxn ang="0">
                <a:pos x="9" y="8"/>
              </a:cxn>
              <a:cxn ang="0">
                <a:pos x="3" y="12"/>
              </a:cxn>
              <a:cxn ang="0">
                <a:pos x="0" y="12"/>
              </a:cxn>
              <a:cxn ang="0">
                <a:pos x="0" y="16"/>
              </a:cxn>
            </a:cxnLst>
            <a:rect l="0" t="0" r="r" b="b"/>
            <a:pathLst>
              <a:path w="17" h="17">
                <a:moveTo>
                  <a:pt x="16" y="0"/>
                </a:moveTo>
                <a:lnTo>
                  <a:pt x="16" y="4"/>
                </a:lnTo>
                <a:lnTo>
                  <a:pt x="12" y="4"/>
                </a:lnTo>
                <a:lnTo>
                  <a:pt x="9" y="4"/>
                </a:lnTo>
                <a:lnTo>
                  <a:pt x="9" y="8"/>
                </a:lnTo>
                <a:lnTo>
                  <a:pt x="3" y="12"/>
                </a:lnTo>
                <a:lnTo>
                  <a:pt x="0" y="12"/>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27" name="Line 1515"/>
          <p:cNvSpPr>
            <a:spLocks noChangeShapeType="1"/>
          </p:cNvSpPr>
          <p:nvPr/>
        </p:nvSpPr>
        <p:spPr bwMode="ltGray">
          <a:xfrm flipH="1" flipV="1">
            <a:off x="2190750" y="2975854"/>
            <a:ext cx="3175"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28" name="Line 1516"/>
          <p:cNvSpPr>
            <a:spLocks noChangeShapeType="1"/>
          </p:cNvSpPr>
          <p:nvPr/>
        </p:nvSpPr>
        <p:spPr bwMode="ltGray">
          <a:xfrm>
            <a:off x="2182813" y="2983791"/>
            <a:ext cx="1587"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29" name="Freeform 1517"/>
          <p:cNvSpPr>
            <a:spLocks/>
          </p:cNvSpPr>
          <p:nvPr/>
        </p:nvSpPr>
        <p:spPr bwMode="ltGray">
          <a:xfrm>
            <a:off x="2178050" y="2982204"/>
            <a:ext cx="26988" cy="28575"/>
          </a:xfrm>
          <a:custGeom>
            <a:avLst/>
            <a:gdLst/>
            <a:ahLst/>
            <a:cxnLst>
              <a:cxn ang="0">
                <a:pos x="12" y="0"/>
              </a:cxn>
              <a:cxn ang="0">
                <a:pos x="4" y="2"/>
              </a:cxn>
              <a:cxn ang="0">
                <a:pos x="0" y="4"/>
              </a:cxn>
              <a:cxn ang="0">
                <a:pos x="0" y="6"/>
              </a:cxn>
              <a:cxn ang="0">
                <a:pos x="0" y="8"/>
              </a:cxn>
              <a:cxn ang="0">
                <a:pos x="0" y="11"/>
              </a:cxn>
              <a:cxn ang="0">
                <a:pos x="4" y="12"/>
              </a:cxn>
              <a:cxn ang="0">
                <a:pos x="12" y="14"/>
              </a:cxn>
              <a:cxn ang="0">
                <a:pos x="16" y="16"/>
              </a:cxn>
            </a:cxnLst>
            <a:rect l="0" t="0" r="r" b="b"/>
            <a:pathLst>
              <a:path w="17" h="17">
                <a:moveTo>
                  <a:pt x="12" y="0"/>
                </a:moveTo>
                <a:lnTo>
                  <a:pt x="4" y="2"/>
                </a:lnTo>
                <a:lnTo>
                  <a:pt x="0" y="4"/>
                </a:lnTo>
                <a:lnTo>
                  <a:pt x="0" y="6"/>
                </a:lnTo>
                <a:lnTo>
                  <a:pt x="0" y="8"/>
                </a:lnTo>
                <a:lnTo>
                  <a:pt x="0" y="11"/>
                </a:lnTo>
                <a:lnTo>
                  <a:pt x="4" y="12"/>
                </a:lnTo>
                <a:lnTo>
                  <a:pt x="12" y="14"/>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30" name="Line 1518"/>
          <p:cNvSpPr>
            <a:spLocks noChangeShapeType="1"/>
          </p:cNvSpPr>
          <p:nvPr/>
        </p:nvSpPr>
        <p:spPr bwMode="ltGray">
          <a:xfrm flipH="1" flipV="1">
            <a:off x="2182813" y="2983791"/>
            <a:ext cx="1587"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31" name="Line 1519"/>
          <p:cNvSpPr>
            <a:spLocks noChangeShapeType="1"/>
          </p:cNvSpPr>
          <p:nvPr/>
        </p:nvSpPr>
        <p:spPr bwMode="ltGray">
          <a:xfrm flipV="1">
            <a:off x="2185988" y="3004429"/>
            <a:ext cx="3175"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32" name="Line 1520"/>
          <p:cNvSpPr>
            <a:spLocks noChangeShapeType="1"/>
          </p:cNvSpPr>
          <p:nvPr/>
        </p:nvSpPr>
        <p:spPr bwMode="ltGray">
          <a:xfrm>
            <a:off x="2185988" y="3004429"/>
            <a:ext cx="0"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33" name="Line 1521"/>
          <p:cNvSpPr>
            <a:spLocks noChangeShapeType="1"/>
          </p:cNvSpPr>
          <p:nvPr/>
        </p:nvSpPr>
        <p:spPr bwMode="ltGray">
          <a:xfrm flipH="1">
            <a:off x="2184400" y="3004429"/>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34" name="Line 1522"/>
          <p:cNvSpPr>
            <a:spLocks noChangeShapeType="1"/>
          </p:cNvSpPr>
          <p:nvPr/>
        </p:nvSpPr>
        <p:spPr bwMode="ltGray">
          <a:xfrm>
            <a:off x="2184400" y="3006016"/>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35" name="Freeform 1523"/>
          <p:cNvSpPr>
            <a:spLocks/>
          </p:cNvSpPr>
          <p:nvPr/>
        </p:nvSpPr>
        <p:spPr bwMode="ltGray">
          <a:xfrm>
            <a:off x="2184400" y="3004429"/>
            <a:ext cx="26988" cy="28575"/>
          </a:xfrm>
          <a:custGeom>
            <a:avLst/>
            <a:gdLst/>
            <a:ahLst/>
            <a:cxnLst>
              <a:cxn ang="0">
                <a:pos x="0" y="0"/>
              </a:cxn>
              <a:cxn ang="0">
                <a:pos x="0" y="16"/>
              </a:cxn>
              <a:cxn ang="0">
                <a:pos x="10" y="16"/>
              </a:cxn>
              <a:cxn ang="0">
                <a:pos x="10" y="0"/>
              </a:cxn>
              <a:cxn ang="0">
                <a:pos x="16" y="0"/>
              </a:cxn>
            </a:cxnLst>
            <a:rect l="0" t="0" r="r" b="b"/>
            <a:pathLst>
              <a:path w="17" h="17">
                <a:moveTo>
                  <a:pt x="0" y="0"/>
                </a:moveTo>
                <a:lnTo>
                  <a:pt x="0" y="16"/>
                </a:lnTo>
                <a:lnTo>
                  <a:pt x="10" y="16"/>
                </a:lnTo>
                <a:lnTo>
                  <a:pt x="10"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36" name="Line 1524"/>
          <p:cNvSpPr>
            <a:spLocks noChangeShapeType="1"/>
          </p:cNvSpPr>
          <p:nvPr/>
        </p:nvSpPr>
        <p:spPr bwMode="ltGray">
          <a:xfrm flipH="1">
            <a:off x="2184400" y="3006016"/>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37" name="Line 1525"/>
          <p:cNvSpPr>
            <a:spLocks noChangeShapeType="1"/>
          </p:cNvSpPr>
          <p:nvPr/>
        </p:nvSpPr>
        <p:spPr bwMode="ltGray">
          <a:xfrm flipH="1" flipV="1">
            <a:off x="2189163" y="3004429"/>
            <a:ext cx="1587"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38" name="Freeform 1526"/>
          <p:cNvSpPr>
            <a:spLocks/>
          </p:cNvSpPr>
          <p:nvPr/>
        </p:nvSpPr>
        <p:spPr bwMode="ltGray">
          <a:xfrm>
            <a:off x="2182813" y="3004429"/>
            <a:ext cx="26987" cy="28575"/>
          </a:xfrm>
          <a:custGeom>
            <a:avLst/>
            <a:gdLst/>
            <a:ahLst/>
            <a:cxnLst>
              <a:cxn ang="0">
                <a:pos x="16" y="0"/>
              </a:cxn>
              <a:cxn ang="0">
                <a:pos x="16" y="3"/>
              </a:cxn>
              <a:cxn ang="0">
                <a:pos x="16" y="6"/>
              </a:cxn>
              <a:cxn ang="0">
                <a:pos x="12" y="9"/>
              </a:cxn>
              <a:cxn ang="0">
                <a:pos x="12" y="9"/>
              </a:cxn>
              <a:cxn ang="0">
                <a:pos x="12" y="12"/>
              </a:cxn>
              <a:cxn ang="0">
                <a:pos x="4" y="16"/>
              </a:cxn>
              <a:cxn ang="0">
                <a:pos x="0" y="16"/>
              </a:cxn>
            </a:cxnLst>
            <a:rect l="0" t="0" r="r" b="b"/>
            <a:pathLst>
              <a:path w="17" h="17">
                <a:moveTo>
                  <a:pt x="16" y="0"/>
                </a:moveTo>
                <a:lnTo>
                  <a:pt x="16" y="3"/>
                </a:lnTo>
                <a:lnTo>
                  <a:pt x="16" y="6"/>
                </a:lnTo>
                <a:lnTo>
                  <a:pt x="12" y="9"/>
                </a:lnTo>
                <a:lnTo>
                  <a:pt x="12" y="9"/>
                </a:lnTo>
                <a:lnTo>
                  <a:pt x="12" y="12"/>
                </a:lnTo>
                <a:lnTo>
                  <a:pt x="4" y="16"/>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39" name="Line 1527"/>
          <p:cNvSpPr>
            <a:spLocks noChangeShapeType="1"/>
          </p:cNvSpPr>
          <p:nvPr/>
        </p:nvSpPr>
        <p:spPr bwMode="ltGray">
          <a:xfrm flipH="1">
            <a:off x="2189163" y="3006016"/>
            <a:ext cx="1587"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40" name="Line 1528"/>
          <p:cNvSpPr>
            <a:spLocks noChangeShapeType="1"/>
          </p:cNvSpPr>
          <p:nvPr/>
        </p:nvSpPr>
        <p:spPr bwMode="ltGray">
          <a:xfrm>
            <a:off x="2184400" y="3012366"/>
            <a:ext cx="1588"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41" name="Freeform 1529"/>
          <p:cNvSpPr>
            <a:spLocks/>
          </p:cNvSpPr>
          <p:nvPr/>
        </p:nvSpPr>
        <p:spPr bwMode="ltGray">
          <a:xfrm>
            <a:off x="2201863" y="2953629"/>
            <a:ext cx="26987" cy="28575"/>
          </a:xfrm>
          <a:custGeom>
            <a:avLst/>
            <a:gdLst/>
            <a:ahLst/>
            <a:cxnLst>
              <a:cxn ang="0">
                <a:pos x="0" y="0"/>
              </a:cxn>
              <a:cxn ang="0">
                <a:pos x="2" y="8"/>
              </a:cxn>
              <a:cxn ang="0">
                <a:pos x="6" y="8"/>
              </a:cxn>
              <a:cxn ang="0">
                <a:pos x="8" y="16"/>
              </a:cxn>
              <a:cxn ang="0">
                <a:pos x="10" y="16"/>
              </a:cxn>
              <a:cxn ang="0">
                <a:pos x="14" y="16"/>
              </a:cxn>
              <a:cxn ang="0">
                <a:pos x="16" y="16"/>
              </a:cxn>
            </a:cxnLst>
            <a:rect l="0" t="0" r="r" b="b"/>
            <a:pathLst>
              <a:path w="17" h="17">
                <a:moveTo>
                  <a:pt x="0" y="0"/>
                </a:moveTo>
                <a:lnTo>
                  <a:pt x="2" y="8"/>
                </a:lnTo>
                <a:lnTo>
                  <a:pt x="6" y="8"/>
                </a:lnTo>
                <a:lnTo>
                  <a:pt x="8" y="16"/>
                </a:lnTo>
                <a:lnTo>
                  <a:pt x="10" y="16"/>
                </a:lnTo>
                <a:lnTo>
                  <a:pt x="14" y="16"/>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42" name="Line 1530"/>
          <p:cNvSpPr>
            <a:spLocks noChangeShapeType="1"/>
          </p:cNvSpPr>
          <p:nvPr/>
        </p:nvSpPr>
        <p:spPr bwMode="ltGray">
          <a:xfrm>
            <a:off x="2203450" y="2955216"/>
            <a:ext cx="0" cy="4763"/>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43" name="Line 1531"/>
          <p:cNvSpPr>
            <a:spLocks noChangeShapeType="1"/>
          </p:cNvSpPr>
          <p:nvPr/>
        </p:nvSpPr>
        <p:spPr bwMode="ltGray">
          <a:xfrm flipV="1">
            <a:off x="2214563" y="2955216"/>
            <a:ext cx="0" cy="635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44" name="Freeform 1532"/>
          <p:cNvSpPr>
            <a:spLocks/>
          </p:cNvSpPr>
          <p:nvPr/>
        </p:nvSpPr>
        <p:spPr bwMode="ltGray">
          <a:xfrm>
            <a:off x="2212975" y="2953629"/>
            <a:ext cx="26988" cy="28575"/>
          </a:xfrm>
          <a:custGeom>
            <a:avLst/>
            <a:gdLst/>
            <a:ahLst/>
            <a:cxnLst>
              <a:cxn ang="0">
                <a:pos x="0" y="16"/>
              </a:cxn>
              <a:cxn ang="0">
                <a:pos x="0" y="16"/>
              </a:cxn>
              <a:cxn ang="0">
                <a:pos x="10" y="8"/>
              </a:cxn>
              <a:cxn ang="0">
                <a:pos x="10" y="0"/>
              </a:cxn>
              <a:cxn ang="0">
                <a:pos x="16" y="0"/>
              </a:cxn>
            </a:cxnLst>
            <a:rect l="0" t="0" r="r" b="b"/>
            <a:pathLst>
              <a:path w="17" h="17">
                <a:moveTo>
                  <a:pt x="0" y="16"/>
                </a:moveTo>
                <a:lnTo>
                  <a:pt x="0" y="16"/>
                </a:lnTo>
                <a:lnTo>
                  <a:pt x="10" y="8"/>
                </a:lnTo>
                <a:lnTo>
                  <a:pt x="10"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45" name="Line 1533"/>
          <p:cNvSpPr>
            <a:spLocks noChangeShapeType="1"/>
          </p:cNvSpPr>
          <p:nvPr/>
        </p:nvSpPr>
        <p:spPr bwMode="ltGray">
          <a:xfrm>
            <a:off x="2214563" y="2955216"/>
            <a:ext cx="0" cy="635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46" name="Line 1534"/>
          <p:cNvSpPr>
            <a:spLocks noChangeShapeType="1"/>
          </p:cNvSpPr>
          <p:nvPr/>
        </p:nvSpPr>
        <p:spPr bwMode="ltGray">
          <a:xfrm>
            <a:off x="2217738" y="2955216"/>
            <a:ext cx="2381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47" name="Freeform 1535"/>
          <p:cNvSpPr>
            <a:spLocks/>
          </p:cNvSpPr>
          <p:nvPr/>
        </p:nvSpPr>
        <p:spPr bwMode="ltGray">
          <a:xfrm>
            <a:off x="2217738" y="2950454"/>
            <a:ext cx="26987" cy="28575"/>
          </a:xfrm>
          <a:custGeom>
            <a:avLst/>
            <a:gdLst/>
            <a:ahLst/>
            <a:cxnLst>
              <a:cxn ang="0">
                <a:pos x="0" y="16"/>
              </a:cxn>
              <a:cxn ang="0">
                <a:pos x="0" y="8"/>
              </a:cxn>
              <a:cxn ang="0">
                <a:pos x="0" y="8"/>
              </a:cxn>
              <a:cxn ang="0">
                <a:pos x="0" y="0"/>
              </a:cxn>
              <a:cxn ang="0">
                <a:pos x="16" y="0"/>
              </a:cxn>
            </a:cxnLst>
            <a:rect l="0" t="0" r="r" b="b"/>
            <a:pathLst>
              <a:path w="17" h="17">
                <a:moveTo>
                  <a:pt x="0" y="16"/>
                </a:moveTo>
                <a:lnTo>
                  <a:pt x="0" y="8"/>
                </a:lnTo>
                <a:lnTo>
                  <a:pt x="0" y="8"/>
                </a:lnTo>
                <a:lnTo>
                  <a:pt x="0"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48" name="Line 1536"/>
          <p:cNvSpPr>
            <a:spLocks noChangeShapeType="1"/>
          </p:cNvSpPr>
          <p:nvPr/>
        </p:nvSpPr>
        <p:spPr bwMode="ltGray">
          <a:xfrm>
            <a:off x="2219325" y="2955216"/>
            <a:ext cx="1588"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49" name="Line 1537"/>
          <p:cNvSpPr>
            <a:spLocks noChangeShapeType="1"/>
          </p:cNvSpPr>
          <p:nvPr/>
        </p:nvSpPr>
        <p:spPr bwMode="ltGray">
          <a:xfrm flipH="1" flipV="1">
            <a:off x="2219325" y="2950454"/>
            <a:ext cx="1588"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50" name="Freeform 1538"/>
          <p:cNvSpPr>
            <a:spLocks/>
          </p:cNvSpPr>
          <p:nvPr/>
        </p:nvSpPr>
        <p:spPr bwMode="ltGray">
          <a:xfrm>
            <a:off x="2219325" y="2952041"/>
            <a:ext cx="26988" cy="1588"/>
          </a:xfrm>
          <a:custGeom>
            <a:avLst/>
            <a:gdLst/>
            <a:ahLst/>
            <a:cxnLst>
              <a:cxn ang="0">
                <a:pos x="0" y="0"/>
              </a:cxn>
              <a:cxn ang="0">
                <a:pos x="5" y="0"/>
              </a:cxn>
              <a:cxn ang="0">
                <a:pos x="8" y="0"/>
              </a:cxn>
              <a:cxn ang="0">
                <a:pos x="13" y="0"/>
              </a:cxn>
              <a:cxn ang="0">
                <a:pos x="16" y="0"/>
              </a:cxn>
            </a:cxnLst>
            <a:rect l="0" t="0" r="r" b="b"/>
            <a:pathLst>
              <a:path w="17" h="1">
                <a:moveTo>
                  <a:pt x="0" y="0"/>
                </a:moveTo>
                <a:lnTo>
                  <a:pt x="5" y="0"/>
                </a:lnTo>
                <a:lnTo>
                  <a:pt x="8" y="0"/>
                </a:lnTo>
                <a:lnTo>
                  <a:pt x="13"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51" name="Line 1539"/>
          <p:cNvSpPr>
            <a:spLocks noChangeShapeType="1"/>
          </p:cNvSpPr>
          <p:nvPr/>
        </p:nvSpPr>
        <p:spPr bwMode="ltGray">
          <a:xfrm>
            <a:off x="2220913" y="2950454"/>
            <a:ext cx="0"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52" name="Line 1540"/>
          <p:cNvSpPr>
            <a:spLocks noChangeShapeType="1"/>
          </p:cNvSpPr>
          <p:nvPr/>
        </p:nvSpPr>
        <p:spPr bwMode="ltGray">
          <a:xfrm flipV="1">
            <a:off x="2228850" y="2950454"/>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53" name="Freeform 1541"/>
          <p:cNvSpPr>
            <a:spLocks/>
          </p:cNvSpPr>
          <p:nvPr/>
        </p:nvSpPr>
        <p:spPr bwMode="ltGray">
          <a:xfrm>
            <a:off x="2227263" y="2948866"/>
            <a:ext cx="26987" cy="28575"/>
          </a:xfrm>
          <a:custGeom>
            <a:avLst/>
            <a:gdLst/>
            <a:ahLst/>
            <a:cxnLst>
              <a:cxn ang="0">
                <a:pos x="0" y="16"/>
              </a:cxn>
              <a:cxn ang="0">
                <a:pos x="3" y="16"/>
              </a:cxn>
              <a:cxn ang="0">
                <a:pos x="9" y="16"/>
              </a:cxn>
              <a:cxn ang="0">
                <a:pos x="12" y="16"/>
              </a:cxn>
              <a:cxn ang="0">
                <a:pos x="16" y="0"/>
              </a:cxn>
            </a:cxnLst>
            <a:rect l="0" t="0" r="r" b="b"/>
            <a:pathLst>
              <a:path w="17" h="17">
                <a:moveTo>
                  <a:pt x="0" y="16"/>
                </a:moveTo>
                <a:lnTo>
                  <a:pt x="3" y="16"/>
                </a:lnTo>
                <a:lnTo>
                  <a:pt x="9" y="16"/>
                </a:lnTo>
                <a:lnTo>
                  <a:pt x="12" y="16"/>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54" name="Line 1542"/>
          <p:cNvSpPr>
            <a:spLocks noChangeShapeType="1"/>
          </p:cNvSpPr>
          <p:nvPr/>
        </p:nvSpPr>
        <p:spPr bwMode="ltGray">
          <a:xfrm flipH="1">
            <a:off x="2228850" y="2952041"/>
            <a:ext cx="1588"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55" name="Line 1543"/>
          <p:cNvSpPr>
            <a:spLocks noChangeShapeType="1"/>
          </p:cNvSpPr>
          <p:nvPr/>
        </p:nvSpPr>
        <p:spPr bwMode="ltGray">
          <a:xfrm flipH="1" flipV="1">
            <a:off x="2235200" y="2950454"/>
            <a:ext cx="1588"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56" name="Freeform 1544"/>
          <p:cNvSpPr>
            <a:spLocks/>
          </p:cNvSpPr>
          <p:nvPr/>
        </p:nvSpPr>
        <p:spPr bwMode="ltGray">
          <a:xfrm>
            <a:off x="2193925" y="2977441"/>
            <a:ext cx="26988" cy="1588"/>
          </a:xfrm>
          <a:custGeom>
            <a:avLst/>
            <a:gdLst/>
            <a:ahLst/>
            <a:cxnLst>
              <a:cxn ang="0">
                <a:pos x="0" y="0"/>
              </a:cxn>
              <a:cxn ang="0">
                <a:pos x="0" y="0"/>
              </a:cxn>
              <a:cxn ang="0">
                <a:pos x="4" y="0"/>
              </a:cxn>
              <a:cxn ang="0">
                <a:pos x="12" y="0"/>
              </a:cxn>
              <a:cxn ang="0">
                <a:pos x="16" y="0"/>
              </a:cxn>
            </a:cxnLst>
            <a:rect l="0" t="0" r="r" b="b"/>
            <a:pathLst>
              <a:path w="17" h="1">
                <a:moveTo>
                  <a:pt x="0" y="0"/>
                </a:moveTo>
                <a:lnTo>
                  <a:pt x="0" y="0"/>
                </a:lnTo>
                <a:lnTo>
                  <a:pt x="4" y="0"/>
                </a:lnTo>
                <a:lnTo>
                  <a:pt x="12"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57" name="Line 1545"/>
          <p:cNvSpPr>
            <a:spLocks noChangeShapeType="1"/>
          </p:cNvSpPr>
          <p:nvPr/>
        </p:nvSpPr>
        <p:spPr bwMode="ltGray">
          <a:xfrm flipH="1">
            <a:off x="2190750" y="2977441"/>
            <a:ext cx="1588"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58" name="Line 1546"/>
          <p:cNvSpPr>
            <a:spLocks noChangeShapeType="1"/>
          </p:cNvSpPr>
          <p:nvPr/>
        </p:nvSpPr>
        <p:spPr bwMode="ltGray">
          <a:xfrm flipV="1">
            <a:off x="2200275" y="2975854"/>
            <a:ext cx="0"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59" name="Freeform 1547"/>
          <p:cNvSpPr>
            <a:spLocks/>
          </p:cNvSpPr>
          <p:nvPr/>
        </p:nvSpPr>
        <p:spPr bwMode="ltGray">
          <a:xfrm>
            <a:off x="2198688" y="2974266"/>
            <a:ext cx="26987" cy="28575"/>
          </a:xfrm>
          <a:custGeom>
            <a:avLst/>
            <a:gdLst/>
            <a:ahLst/>
            <a:cxnLst>
              <a:cxn ang="0">
                <a:pos x="0" y="16"/>
              </a:cxn>
              <a:cxn ang="0">
                <a:pos x="2" y="16"/>
              </a:cxn>
              <a:cxn ang="0">
                <a:pos x="5" y="16"/>
              </a:cxn>
              <a:cxn ang="0">
                <a:pos x="5" y="16"/>
              </a:cxn>
              <a:cxn ang="0">
                <a:pos x="10" y="16"/>
              </a:cxn>
              <a:cxn ang="0">
                <a:pos x="13" y="0"/>
              </a:cxn>
              <a:cxn ang="0">
                <a:pos x="16" y="0"/>
              </a:cxn>
            </a:cxnLst>
            <a:rect l="0" t="0" r="r" b="b"/>
            <a:pathLst>
              <a:path w="17" h="17">
                <a:moveTo>
                  <a:pt x="0" y="16"/>
                </a:moveTo>
                <a:lnTo>
                  <a:pt x="2" y="16"/>
                </a:lnTo>
                <a:lnTo>
                  <a:pt x="5" y="16"/>
                </a:lnTo>
                <a:lnTo>
                  <a:pt x="5" y="16"/>
                </a:lnTo>
                <a:lnTo>
                  <a:pt x="10" y="16"/>
                </a:lnTo>
                <a:lnTo>
                  <a:pt x="13"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60" name="Line 1548"/>
          <p:cNvSpPr>
            <a:spLocks noChangeShapeType="1"/>
          </p:cNvSpPr>
          <p:nvPr/>
        </p:nvSpPr>
        <p:spPr bwMode="ltGray">
          <a:xfrm flipH="1">
            <a:off x="2200275" y="2975854"/>
            <a:ext cx="1588"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61" name="Line 1549"/>
          <p:cNvSpPr>
            <a:spLocks noChangeShapeType="1"/>
          </p:cNvSpPr>
          <p:nvPr/>
        </p:nvSpPr>
        <p:spPr bwMode="ltGray">
          <a:xfrm flipH="1" flipV="1">
            <a:off x="2206625" y="2974266"/>
            <a:ext cx="1588"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62" name="Freeform 1550"/>
          <p:cNvSpPr>
            <a:spLocks/>
          </p:cNvSpPr>
          <p:nvPr/>
        </p:nvSpPr>
        <p:spPr bwMode="ltGray">
          <a:xfrm>
            <a:off x="2206625" y="2971091"/>
            <a:ext cx="26988" cy="28575"/>
          </a:xfrm>
          <a:custGeom>
            <a:avLst/>
            <a:gdLst/>
            <a:ahLst/>
            <a:cxnLst>
              <a:cxn ang="0">
                <a:pos x="0" y="16"/>
              </a:cxn>
              <a:cxn ang="0">
                <a:pos x="1" y="16"/>
              </a:cxn>
              <a:cxn ang="0">
                <a:pos x="3" y="16"/>
              </a:cxn>
              <a:cxn ang="0">
                <a:pos x="5" y="16"/>
              </a:cxn>
              <a:cxn ang="0">
                <a:pos x="7" y="8"/>
              </a:cxn>
              <a:cxn ang="0">
                <a:pos x="8" y="8"/>
              </a:cxn>
              <a:cxn ang="0">
                <a:pos x="11" y="8"/>
              </a:cxn>
              <a:cxn ang="0">
                <a:pos x="12" y="0"/>
              </a:cxn>
              <a:cxn ang="0">
                <a:pos x="16" y="0"/>
              </a:cxn>
            </a:cxnLst>
            <a:rect l="0" t="0" r="r" b="b"/>
            <a:pathLst>
              <a:path w="17" h="17">
                <a:moveTo>
                  <a:pt x="0" y="16"/>
                </a:moveTo>
                <a:lnTo>
                  <a:pt x="1" y="16"/>
                </a:lnTo>
                <a:lnTo>
                  <a:pt x="3" y="16"/>
                </a:lnTo>
                <a:lnTo>
                  <a:pt x="5" y="16"/>
                </a:lnTo>
                <a:lnTo>
                  <a:pt x="7" y="8"/>
                </a:lnTo>
                <a:lnTo>
                  <a:pt x="8" y="8"/>
                </a:lnTo>
                <a:lnTo>
                  <a:pt x="11" y="8"/>
                </a:lnTo>
                <a:lnTo>
                  <a:pt x="12"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63" name="Line 1551"/>
          <p:cNvSpPr>
            <a:spLocks noChangeShapeType="1"/>
          </p:cNvSpPr>
          <p:nvPr/>
        </p:nvSpPr>
        <p:spPr bwMode="ltGray">
          <a:xfrm>
            <a:off x="2208213" y="2974266"/>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64" name="Line 1552"/>
          <p:cNvSpPr>
            <a:spLocks noChangeShapeType="1"/>
          </p:cNvSpPr>
          <p:nvPr/>
        </p:nvSpPr>
        <p:spPr bwMode="ltGray">
          <a:xfrm flipH="1" flipV="1">
            <a:off x="2228850" y="2971091"/>
            <a:ext cx="1588"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65" name="Freeform 1553"/>
          <p:cNvSpPr>
            <a:spLocks/>
          </p:cNvSpPr>
          <p:nvPr/>
        </p:nvSpPr>
        <p:spPr bwMode="ltGray">
          <a:xfrm>
            <a:off x="2181225" y="2990141"/>
            <a:ext cx="26988" cy="28575"/>
          </a:xfrm>
          <a:custGeom>
            <a:avLst/>
            <a:gdLst/>
            <a:ahLst/>
            <a:cxnLst>
              <a:cxn ang="0">
                <a:pos x="0" y="8"/>
              </a:cxn>
              <a:cxn ang="0">
                <a:pos x="2" y="8"/>
              </a:cxn>
              <a:cxn ang="0">
                <a:pos x="2" y="16"/>
              </a:cxn>
              <a:cxn ang="0">
                <a:pos x="5" y="8"/>
              </a:cxn>
              <a:cxn ang="0">
                <a:pos x="10" y="8"/>
              </a:cxn>
              <a:cxn ang="0">
                <a:pos x="13" y="8"/>
              </a:cxn>
              <a:cxn ang="0">
                <a:pos x="16" y="0"/>
              </a:cxn>
            </a:cxnLst>
            <a:rect l="0" t="0" r="r" b="b"/>
            <a:pathLst>
              <a:path w="17" h="17">
                <a:moveTo>
                  <a:pt x="0" y="8"/>
                </a:moveTo>
                <a:lnTo>
                  <a:pt x="2" y="8"/>
                </a:lnTo>
                <a:lnTo>
                  <a:pt x="2" y="16"/>
                </a:lnTo>
                <a:lnTo>
                  <a:pt x="5" y="8"/>
                </a:lnTo>
                <a:lnTo>
                  <a:pt x="10" y="8"/>
                </a:lnTo>
                <a:lnTo>
                  <a:pt x="13" y="8"/>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66" name="Line 1554"/>
          <p:cNvSpPr>
            <a:spLocks noChangeShapeType="1"/>
          </p:cNvSpPr>
          <p:nvPr/>
        </p:nvSpPr>
        <p:spPr bwMode="ltGray">
          <a:xfrm flipH="1">
            <a:off x="2182813" y="2991729"/>
            <a:ext cx="1587"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67" name="Line 1555"/>
          <p:cNvSpPr>
            <a:spLocks noChangeShapeType="1"/>
          </p:cNvSpPr>
          <p:nvPr/>
        </p:nvSpPr>
        <p:spPr bwMode="ltGray">
          <a:xfrm flipH="1" flipV="1">
            <a:off x="2190750" y="2991729"/>
            <a:ext cx="1588"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68" name="Freeform 1556"/>
          <p:cNvSpPr>
            <a:spLocks/>
          </p:cNvSpPr>
          <p:nvPr/>
        </p:nvSpPr>
        <p:spPr bwMode="ltGray">
          <a:xfrm>
            <a:off x="2190750" y="2990141"/>
            <a:ext cx="26988" cy="28575"/>
          </a:xfrm>
          <a:custGeom>
            <a:avLst/>
            <a:gdLst/>
            <a:ahLst/>
            <a:cxnLst>
              <a:cxn ang="0">
                <a:pos x="0" y="0"/>
              </a:cxn>
              <a:cxn ang="0">
                <a:pos x="2" y="0"/>
              </a:cxn>
              <a:cxn ang="0">
                <a:pos x="6" y="0"/>
              </a:cxn>
              <a:cxn ang="0">
                <a:pos x="9" y="8"/>
              </a:cxn>
              <a:cxn ang="0">
                <a:pos x="13" y="16"/>
              </a:cxn>
              <a:cxn ang="0">
                <a:pos x="16" y="16"/>
              </a:cxn>
            </a:cxnLst>
            <a:rect l="0" t="0" r="r" b="b"/>
            <a:pathLst>
              <a:path w="17" h="17">
                <a:moveTo>
                  <a:pt x="0" y="0"/>
                </a:moveTo>
                <a:lnTo>
                  <a:pt x="2" y="0"/>
                </a:lnTo>
                <a:lnTo>
                  <a:pt x="6" y="0"/>
                </a:lnTo>
                <a:lnTo>
                  <a:pt x="9" y="8"/>
                </a:lnTo>
                <a:lnTo>
                  <a:pt x="13" y="16"/>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69" name="Line 1557"/>
          <p:cNvSpPr>
            <a:spLocks noChangeShapeType="1"/>
          </p:cNvSpPr>
          <p:nvPr/>
        </p:nvSpPr>
        <p:spPr bwMode="ltGray">
          <a:xfrm>
            <a:off x="2192338" y="2991729"/>
            <a:ext cx="0"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70" name="Line 1558"/>
          <p:cNvSpPr>
            <a:spLocks noChangeShapeType="1"/>
          </p:cNvSpPr>
          <p:nvPr/>
        </p:nvSpPr>
        <p:spPr bwMode="ltGray">
          <a:xfrm flipV="1">
            <a:off x="2201863" y="2991729"/>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71" name="Freeform 1559"/>
          <p:cNvSpPr>
            <a:spLocks/>
          </p:cNvSpPr>
          <p:nvPr/>
        </p:nvSpPr>
        <p:spPr bwMode="ltGray">
          <a:xfrm>
            <a:off x="2200275" y="2991729"/>
            <a:ext cx="26988" cy="28575"/>
          </a:xfrm>
          <a:custGeom>
            <a:avLst/>
            <a:gdLst/>
            <a:ahLst/>
            <a:cxnLst>
              <a:cxn ang="0">
                <a:pos x="0" y="16"/>
              </a:cxn>
              <a:cxn ang="0">
                <a:pos x="0" y="16"/>
              </a:cxn>
              <a:cxn ang="0">
                <a:pos x="10" y="0"/>
              </a:cxn>
              <a:cxn ang="0">
                <a:pos x="16" y="0"/>
              </a:cxn>
            </a:cxnLst>
            <a:rect l="0" t="0" r="r" b="b"/>
            <a:pathLst>
              <a:path w="17" h="17">
                <a:moveTo>
                  <a:pt x="0" y="16"/>
                </a:moveTo>
                <a:lnTo>
                  <a:pt x="0" y="16"/>
                </a:lnTo>
                <a:lnTo>
                  <a:pt x="10"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72" name="Line 1560"/>
          <p:cNvSpPr>
            <a:spLocks noChangeShapeType="1"/>
          </p:cNvSpPr>
          <p:nvPr/>
        </p:nvSpPr>
        <p:spPr bwMode="ltGray">
          <a:xfrm flipH="1">
            <a:off x="2200275" y="2994904"/>
            <a:ext cx="1588"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73" name="Line 1561"/>
          <p:cNvSpPr>
            <a:spLocks noChangeShapeType="1"/>
          </p:cNvSpPr>
          <p:nvPr/>
        </p:nvSpPr>
        <p:spPr bwMode="ltGray">
          <a:xfrm flipH="1" flipV="1">
            <a:off x="2203450" y="2991729"/>
            <a:ext cx="1588"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74" name="Freeform 1562"/>
          <p:cNvSpPr>
            <a:spLocks/>
          </p:cNvSpPr>
          <p:nvPr/>
        </p:nvSpPr>
        <p:spPr bwMode="ltGray">
          <a:xfrm>
            <a:off x="2203450" y="2991729"/>
            <a:ext cx="26988" cy="28575"/>
          </a:xfrm>
          <a:custGeom>
            <a:avLst/>
            <a:gdLst/>
            <a:ahLst/>
            <a:cxnLst>
              <a:cxn ang="0">
                <a:pos x="0" y="0"/>
              </a:cxn>
              <a:cxn ang="0">
                <a:pos x="1" y="16"/>
              </a:cxn>
              <a:cxn ang="0">
                <a:pos x="4" y="16"/>
              </a:cxn>
              <a:cxn ang="0">
                <a:pos x="5" y="16"/>
              </a:cxn>
              <a:cxn ang="0">
                <a:pos x="8" y="16"/>
              </a:cxn>
              <a:cxn ang="0">
                <a:pos x="11" y="16"/>
              </a:cxn>
              <a:cxn ang="0">
                <a:pos x="12" y="16"/>
              </a:cxn>
              <a:cxn ang="0">
                <a:pos x="15" y="16"/>
              </a:cxn>
              <a:cxn ang="0">
                <a:pos x="16" y="0"/>
              </a:cxn>
            </a:cxnLst>
            <a:rect l="0" t="0" r="r" b="b"/>
            <a:pathLst>
              <a:path w="17" h="17">
                <a:moveTo>
                  <a:pt x="0" y="0"/>
                </a:moveTo>
                <a:lnTo>
                  <a:pt x="1" y="16"/>
                </a:lnTo>
                <a:lnTo>
                  <a:pt x="4" y="16"/>
                </a:lnTo>
                <a:lnTo>
                  <a:pt x="5" y="16"/>
                </a:lnTo>
                <a:lnTo>
                  <a:pt x="8" y="16"/>
                </a:lnTo>
                <a:lnTo>
                  <a:pt x="11" y="16"/>
                </a:lnTo>
                <a:lnTo>
                  <a:pt x="12" y="16"/>
                </a:lnTo>
                <a:lnTo>
                  <a:pt x="15" y="16"/>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75" name="Line 1563"/>
          <p:cNvSpPr>
            <a:spLocks noChangeShapeType="1"/>
          </p:cNvSpPr>
          <p:nvPr/>
        </p:nvSpPr>
        <p:spPr bwMode="ltGray">
          <a:xfrm flipH="1">
            <a:off x="2203450" y="2991729"/>
            <a:ext cx="1588"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76" name="Line 1564"/>
          <p:cNvSpPr>
            <a:spLocks noChangeShapeType="1"/>
          </p:cNvSpPr>
          <p:nvPr/>
        </p:nvSpPr>
        <p:spPr bwMode="ltGray">
          <a:xfrm flipH="1" flipV="1">
            <a:off x="2228850" y="2991729"/>
            <a:ext cx="1588"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77" name="Freeform 1565"/>
          <p:cNvSpPr>
            <a:spLocks/>
          </p:cNvSpPr>
          <p:nvPr/>
        </p:nvSpPr>
        <p:spPr bwMode="ltGray">
          <a:xfrm>
            <a:off x="2227263" y="2990141"/>
            <a:ext cx="26987" cy="28575"/>
          </a:xfrm>
          <a:custGeom>
            <a:avLst/>
            <a:gdLst/>
            <a:ahLst/>
            <a:cxnLst>
              <a:cxn ang="0">
                <a:pos x="0" y="16"/>
              </a:cxn>
              <a:cxn ang="0">
                <a:pos x="2" y="16"/>
              </a:cxn>
              <a:cxn ang="0">
                <a:pos x="6" y="8"/>
              </a:cxn>
              <a:cxn ang="0">
                <a:pos x="8" y="8"/>
              </a:cxn>
              <a:cxn ang="0">
                <a:pos x="10" y="8"/>
              </a:cxn>
              <a:cxn ang="0">
                <a:pos x="14" y="8"/>
              </a:cxn>
              <a:cxn ang="0">
                <a:pos x="16" y="0"/>
              </a:cxn>
            </a:cxnLst>
            <a:rect l="0" t="0" r="r" b="b"/>
            <a:pathLst>
              <a:path w="17" h="17">
                <a:moveTo>
                  <a:pt x="0" y="16"/>
                </a:moveTo>
                <a:lnTo>
                  <a:pt x="2" y="16"/>
                </a:lnTo>
                <a:lnTo>
                  <a:pt x="6" y="8"/>
                </a:lnTo>
                <a:lnTo>
                  <a:pt x="8" y="8"/>
                </a:lnTo>
                <a:lnTo>
                  <a:pt x="10" y="8"/>
                </a:lnTo>
                <a:lnTo>
                  <a:pt x="14" y="8"/>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78" name="Line 1566"/>
          <p:cNvSpPr>
            <a:spLocks noChangeShapeType="1"/>
          </p:cNvSpPr>
          <p:nvPr/>
        </p:nvSpPr>
        <p:spPr bwMode="ltGray">
          <a:xfrm>
            <a:off x="2228850" y="2991729"/>
            <a:ext cx="1588"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79" name="Line 1567"/>
          <p:cNvSpPr>
            <a:spLocks noChangeShapeType="1"/>
          </p:cNvSpPr>
          <p:nvPr/>
        </p:nvSpPr>
        <p:spPr bwMode="ltGray">
          <a:xfrm flipH="1">
            <a:off x="2238375" y="2991729"/>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80" name="Freeform 1568"/>
          <p:cNvSpPr>
            <a:spLocks/>
          </p:cNvSpPr>
          <p:nvPr/>
        </p:nvSpPr>
        <p:spPr bwMode="ltGray">
          <a:xfrm>
            <a:off x="2120900" y="2998079"/>
            <a:ext cx="26988" cy="28575"/>
          </a:xfrm>
          <a:custGeom>
            <a:avLst/>
            <a:gdLst/>
            <a:ahLst/>
            <a:cxnLst>
              <a:cxn ang="0">
                <a:pos x="16" y="0"/>
              </a:cxn>
              <a:cxn ang="0">
                <a:pos x="16" y="8"/>
              </a:cxn>
              <a:cxn ang="0">
                <a:pos x="10" y="8"/>
              </a:cxn>
              <a:cxn ang="0">
                <a:pos x="10" y="16"/>
              </a:cxn>
              <a:cxn ang="0">
                <a:pos x="0" y="16"/>
              </a:cxn>
            </a:cxnLst>
            <a:rect l="0" t="0" r="r" b="b"/>
            <a:pathLst>
              <a:path w="17" h="17">
                <a:moveTo>
                  <a:pt x="16" y="0"/>
                </a:moveTo>
                <a:lnTo>
                  <a:pt x="16" y="8"/>
                </a:lnTo>
                <a:lnTo>
                  <a:pt x="10" y="8"/>
                </a:lnTo>
                <a:lnTo>
                  <a:pt x="10" y="16"/>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81" name="Line 1569"/>
          <p:cNvSpPr>
            <a:spLocks noChangeShapeType="1"/>
          </p:cNvSpPr>
          <p:nvPr/>
        </p:nvSpPr>
        <p:spPr bwMode="ltGray">
          <a:xfrm flipH="1">
            <a:off x="2125663" y="2998079"/>
            <a:ext cx="1587"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82" name="Line 1570"/>
          <p:cNvSpPr>
            <a:spLocks noChangeShapeType="1"/>
          </p:cNvSpPr>
          <p:nvPr/>
        </p:nvSpPr>
        <p:spPr bwMode="ltGray">
          <a:xfrm>
            <a:off x="2122488" y="2999666"/>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83" name="Freeform 1571"/>
          <p:cNvSpPr>
            <a:spLocks/>
          </p:cNvSpPr>
          <p:nvPr/>
        </p:nvSpPr>
        <p:spPr bwMode="ltGray">
          <a:xfrm>
            <a:off x="2122488" y="3001254"/>
            <a:ext cx="1587" cy="28575"/>
          </a:xfrm>
          <a:custGeom>
            <a:avLst/>
            <a:gdLst/>
            <a:ahLst/>
            <a:cxnLst>
              <a:cxn ang="0">
                <a:pos x="0" y="0"/>
              </a:cxn>
              <a:cxn ang="0">
                <a:pos x="0" y="0"/>
              </a:cxn>
              <a:cxn ang="0">
                <a:pos x="0" y="8"/>
              </a:cxn>
              <a:cxn ang="0">
                <a:pos x="0" y="8"/>
              </a:cxn>
              <a:cxn ang="0">
                <a:pos x="0" y="16"/>
              </a:cxn>
            </a:cxnLst>
            <a:rect l="0" t="0" r="r" b="b"/>
            <a:pathLst>
              <a:path w="1" h="17">
                <a:moveTo>
                  <a:pt x="0" y="0"/>
                </a:moveTo>
                <a:lnTo>
                  <a:pt x="0" y="0"/>
                </a:lnTo>
                <a:lnTo>
                  <a:pt x="0" y="8"/>
                </a:lnTo>
                <a:lnTo>
                  <a:pt x="0" y="8"/>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84" name="Line 1572"/>
          <p:cNvSpPr>
            <a:spLocks noChangeShapeType="1"/>
          </p:cNvSpPr>
          <p:nvPr/>
        </p:nvSpPr>
        <p:spPr bwMode="ltGray">
          <a:xfrm flipH="1" flipV="1">
            <a:off x="2122488" y="3001254"/>
            <a:ext cx="3175"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85" name="Line 1573"/>
          <p:cNvSpPr>
            <a:spLocks noChangeShapeType="1"/>
          </p:cNvSpPr>
          <p:nvPr/>
        </p:nvSpPr>
        <p:spPr bwMode="ltGray">
          <a:xfrm flipV="1">
            <a:off x="2122488" y="3002841"/>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86" name="Freeform 1574"/>
          <p:cNvSpPr>
            <a:spLocks/>
          </p:cNvSpPr>
          <p:nvPr/>
        </p:nvSpPr>
        <p:spPr bwMode="ltGray">
          <a:xfrm>
            <a:off x="2120900" y="3002841"/>
            <a:ext cx="26988" cy="28575"/>
          </a:xfrm>
          <a:custGeom>
            <a:avLst/>
            <a:gdLst/>
            <a:ahLst/>
            <a:cxnLst>
              <a:cxn ang="0">
                <a:pos x="0" y="0"/>
              </a:cxn>
              <a:cxn ang="0">
                <a:pos x="1" y="3"/>
              </a:cxn>
              <a:cxn ang="0">
                <a:pos x="4" y="4"/>
              </a:cxn>
              <a:cxn ang="0">
                <a:pos x="6" y="6"/>
              </a:cxn>
              <a:cxn ang="0">
                <a:pos x="9" y="8"/>
              </a:cxn>
              <a:cxn ang="0">
                <a:pos x="11" y="9"/>
              </a:cxn>
              <a:cxn ang="0">
                <a:pos x="14" y="11"/>
              </a:cxn>
              <a:cxn ang="0">
                <a:pos x="14" y="12"/>
              </a:cxn>
              <a:cxn ang="0">
                <a:pos x="16" y="16"/>
              </a:cxn>
            </a:cxnLst>
            <a:rect l="0" t="0" r="r" b="b"/>
            <a:pathLst>
              <a:path w="17" h="17">
                <a:moveTo>
                  <a:pt x="0" y="0"/>
                </a:moveTo>
                <a:lnTo>
                  <a:pt x="1" y="3"/>
                </a:lnTo>
                <a:lnTo>
                  <a:pt x="4" y="4"/>
                </a:lnTo>
                <a:lnTo>
                  <a:pt x="6" y="6"/>
                </a:lnTo>
                <a:lnTo>
                  <a:pt x="9" y="8"/>
                </a:lnTo>
                <a:lnTo>
                  <a:pt x="11" y="9"/>
                </a:lnTo>
                <a:lnTo>
                  <a:pt x="14" y="11"/>
                </a:lnTo>
                <a:lnTo>
                  <a:pt x="14" y="12"/>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87" name="Line 1575"/>
          <p:cNvSpPr>
            <a:spLocks noChangeShapeType="1"/>
          </p:cNvSpPr>
          <p:nvPr/>
        </p:nvSpPr>
        <p:spPr bwMode="ltGray">
          <a:xfrm flipH="1">
            <a:off x="2120900" y="3004429"/>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88" name="Line 1576"/>
          <p:cNvSpPr>
            <a:spLocks noChangeShapeType="1"/>
          </p:cNvSpPr>
          <p:nvPr/>
        </p:nvSpPr>
        <p:spPr bwMode="ltGray">
          <a:xfrm>
            <a:off x="2132013" y="3020304"/>
            <a:ext cx="476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89" name="Freeform 1577"/>
          <p:cNvSpPr>
            <a:spLocks/>
          </p:cNvSpPr>
          <p:nvPr/>
        </p:nvSpPr>
        <p:spPr bwMode="ltGray">
          <a:xfrm>
            <a:off x="2130425" y="3018716"/>
            <a:ext cx="26988" cy="28575"/>
          </a:xfrm>
          <a:custGeom>
            <a:avLst/>
            <a:gdLst/>
            <a:ahLst/>
            <a:cxnLst>
              <a:cxn ang="0">
                <a:pos x="16" y="0"/>
              </a:cxn>
              <a:cxn ang="0">
                <a:pos x="10" y="4"/>
              </a:cxn>
              <a:cxn ang="0">
                <a:pos x="10" y="8"/>
              </a:cxn>
              <a:cxn ang="0">
                <a:pos x="0" y="8"/>
              </a:cxn>
              <a:cxn ang="0">
                <a:pos x="0" y="12"/>
              </a:cxn>
              <a:cxn ang="0">
                <a:pos x="0" y="16"/>
              </a:cxn>
            </a:cxnLst>
            <a:rect l="0" t="0" r="r" b="b"/>
            <a:pathLst>
              <a:path w="17" h="17">
                <a:moveTo>
                  <a:pt x="16" y="0"/>
                </a:moveTo>
                <a:lnTo>
                  <a:pt x="10" y="4"/>
                </a:lnTo>
                <a:lnTo>
                  <a:pt x="10" y="8"/>
                </a:lnTo>
                <a:lnTo>
                  <a:pt x="0" y="8"/>
                </a:lnTo>
                <a:lnTo>
                  <a:pt x="0" y="12"/>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90" name="Line 1578"/>
          <p:cNvSpPr>
            <a:spLocks noChangeShapeType="1"/>
          </p:cNvSpPr>
          <p:nvPr/>
        </p:nvSpPr>
        <p:spPr bwMode="ltGray">
          <a:xfrm flipH="1" flipV="1">
            <a:off x="2132013" y="3018716"/>
            <a:ext cx="4762"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91" name="Line 1579"/>
          <p:cNvSpPr>
            <a:spLocks noChangeShapeType="1"/>
          </p:cNvSpPr>
          <p:nvPr/>
        </p:nvSpPr>
        <p:spPr bwMode="ltGray">
          <a:xfrm flipV="1">
            <a:off x="2128838" y="3026654"/>
            <a:ext cx="1587"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92" name="Freeform 1580"/>
          <p:cNvSpPr>
            <a:spLocks/>
          </p:cNvSpPr>
          <p:nvPr/>
        </p:nvSpPr>
        <p:spPr bwMode="ltGray">
          <a:xfrm>
            <a:off x="2135188" y="2994904"/>
            <a:ext cx="26987" cy="28575"/>
          </a:xfrm>
          <a:custGeom>
            <a:avLst/>
            <a:gdLst/>
            <a:ahLst/>
            <a:cxnLst>
              <a:cxn ang="0">
                <a:pos x="0" y="0"/>
              </a:cxn>
              <a:cxn ang="0">
                <a:pos x="2" y="2"/>
              </a:cxn>
              <a:cxn ang="0">
                <a:pos x="2" y="4"/>
              </a:cxn>
              <a:cxn ang="0">
                <a:pos x="6" y="6"/>
              </a:cxn>
              <a:cxn ang="0">
                <a:pos x="8" y="10"/>
              </a:cxn>
              <a:cxn ang="0">
                <a:pos x="8" y="12"/>
              </a:cxn>
              <a:cxn ang="0">
                <a:pos x="10" y="14"/>
              </a:cxn>
              <a:cxn ang="0">
                <a:pos x="14" y="16"/>
              </a:cxn>
              <a:cxn ang="0">
                <a:pos x="16" y="16"/>
              </a:cxn>
            </a:cxnLst>
            <a:rect l="0" t="0" r="r" b="b"/>
            <a:pathLst>
              <a:path w="17" h="17">
                <a:moveTo>
                  <a:pt x="0" y="0"/>
                </a:moveTo>
                <a:lnTo>
                  <a:pt x="2" y="2"/>
                </a:lnTo>
                <a:lnTo>
                  <a:pt x="2" y="4"/>
                </a:lnTo>
                <a:lnTo>
                  <a:pt x="6" y="6"/>
                </a:lnTo>
                <a:lnTo>
                  <a:pt x="8" y="10"/>
                </a:lnTo>
                <a:lnTo>
                  <a:pt x="8" y="12"/>
                </a:lnTo>
                <a:lnTo>
                  <a:pt x="10" y="14"/>
                </a:lnTo>
                <a:lnTo>
                  <a:pt x="14" y="16"/>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93" name="Line 1581"/>
          <p:cNvSpPr>
            <a:spLocks noChangeShapeType="1"/>
          </p:cNvSpPr>
          <p:nvPr/>
        </p:nvSpPr>
        <p:spPr bwMode="ltGray">
          <a:xfrm flipH="1">
            <a:off x="2132013" y="2996491"/>
            <a:ext cx="476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94" name="Line 1582"/>
          <p:cNvSpPr>
            <a:spLocks noChangeShapeType="1"/>
          </p:cNvSpPr>
          <p:nvPr/>
        </p:nvSpPr>
        <p:spPr bwMode="ltGray">
          <a:xfrm flipV="1">
            <a:off x="2147888" y="3006016"/>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95" name="Freeform 1583"/>
          <p:cNvSpPr>
            <a:spLocks/>
          </p:cNvSpPr>
          <p:nvPr/>
        </p:nvSpPr>
        <p:spPr bwMode="ltGray">
          <a:xfrm>
            <a:off x="2146300" y="3004429"/>
            <a:ext cx="26988" cy="28575"/>
          </a:xfrm>
          <a:custGeom>
            <a:avLst/>
            <a:gdLst/>
            <a:ahLst/>
            <a:cxnLst>
              <a:cxn ang="0">
                <a:pos x="0" y="8"/>
              </a:cxn>
              <a:cxn ang="0">
                <a:pos x="1" y="8"/>
              </a:cxn>
              <a:cxn ang="0">
                <a:pos x="4" y="16"/>
              </a:cxn>
              <a:cxn ang="0">
                <a:pos x="5" y="16"/>
              </a:cxn>
              <a:cxn ang="0">
                <a:pos x="6" y="8"/>
              </a:cxn>
              <a:cxn ang="0">
                <a:pos x="9" y="8"/>
              </a:cxn>
              <a:cxn ang="0">
                <a:pos x="12" y="8"/>
              </a:cxn>
              <a:cxn ang="0">
                <a:pos x="14" y="8"/>
              </a:cxn>
              <a:cxn ang="0">
                <a:pos x="16" y="0"/>
              </a:cxn>
            </a:cxnLst>
            <a:rect l="0" t="0" r="r" b="b"/>
            <a:pathLst>
              <a:path w="17" h="17">
                <a:moveTo>
                  <a:pt x="0" y="8"/>
                </a:moveTo>
                <a:lnTo>
                  <a:pt x="1" y="8"/>
                </a:lnTo>
                <a:lnTo>
                  <a:pt x="4" y="16"/>
                </a:lnTo>
                <a:lnTo>
                  <a:pt x="5" y="16"/>
                </a:lnTo>
                <a:lnTo>
                  <a:pt x="6" y="8"/>
                </a:lnTo>
                <a:lnTo>
                  <a:pt x="9" y="8"/>
                </a:lnTo>
                <a:lnTo>
                  <a:pt x="12" y="8"/>
                </a:lnTo>
                <a:lnTo>
                  <a:pt x="14" y="8"/>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96" name="Line 1584"/>
          <p:cNvSpPr>
            <a:spLocks noChangeShapeType="1"/>
          </p:cNvSpPr>
          <p:nvPr/>
        </p:nvSpPr>
        <p:spPr bwMode="ltGray">
          <a:xfrm flipH="1">
            <a:off x="2144713" y="3006016"/>
            <a:ext cx="4762"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97" name="Line 1585"/>
          <p:cNvSpPr>
            <a:spLocks noChangeShapeType="1"/>
          </p:cNvSpPr>
          <p:nvPr/>
        </p:nvSpPr>
        <p:spPr bwMode="ltGray">
          <a:xfrm flipV="1">
            <a:off x="2163763" y="3004429"/>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98" name="Freeform 1586"/>
          <p:cNvSpPr>
            <a:spLocks/>
          </p:cNvSpPr>
          <p:nvPr/>
        </p:nvSpPr>
        <p:spPr bwMode="ltGray">
          <a:xfrm>
            <a:off x="2163763" y="3004429"/>
            <a:ext cx="26987" cy="28575"/>
          </a:xfrm>
          <a:custGeom>
            <a:avLst/>
            <a:gdLst/>
            <a:ahLst/>
            <a:cxnLst>
              <a:cxn ang="0">
                <a:pos x="0" y="0"/>
              </a:cxn>
              <a:cxn ang="0">
                <a:pos x="1" y="0"/>
              </a:cxn>
              <a:cxn ang="0">
                <a:pos x="5" y="0"/>
              </a:cxn>
              <a:cxn ang="0">
                <a:pos x="7" y="0"/>
              </a:cxn>
              <a:cxn ang="0">
                <a:pos x="8" y="0"/>
              </a:cxn>
              <a:cxn ang="0">
                <a:pos x="8" y="8"/>
              </a:cxn>
              <a:cxn ang="0">
                <a:pos x="10" y="8"/>
              </a:cxn>
              <a:cxn ang="0">
                <a:pos x="14" y="8"/>
              </a:cxn>
              <a:cxn ang="0">
                <a:pos x="16" y="16"/>
              </a:cxn>
            </a:cxnLst>
            <a:rect l="0" t="0" r="r" b="b"/>
            <a:pathLst>
              <a:path w="17" h="17">
                <a:moveTo>
                  <a:pt x="0" y="0"/>
                </a:moveTo>
                <a:lnTo>
                  <a:pt x="1" y="0"/>
                </a:lnTo>
                <a:lnTo>
                  <a:pt x="5" y="0"/>
                </a:lnTo>
                <a:lnTo>
                  <a:pt x="7" y="0"/>
                </a:lnTo>
                <a:lnTo>
                  <a:pt x="8" y="0"/>
                </a:lnTo>
                <a:lnTo>
                  <a:pt x="8" y="8"/>
                </a:lnTo>
                <a:lnTo>
                  <a:pt x="10" y="8"/>
                </a:lnTo>
                <a:lnTo>
                  <a:pt x="14" y="8"/>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499" name="Line 1587"/>
          <p:cNvSpPr>
            <a:spLocks noChangeShapeType="1"/>
          </p:cNvSpPr>
          <p:nvPr/>
        </p:nvSpPr>
        <p:spPr bwMode="ltGray">
          <a:xfrm>
            <a:off x="2163763" y="3004429"/>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00" name="Line 1588"/>
          <p:cNvSpPr>
            <a:spLocks noChangeShapeType="1"/>
          </p:cNvSpPr>
          <p:nvPr/>
        </p:nvSpPr>
        <p:spPr bwMode="ltGray">
          <a:xfrm flipV="1">
            <a:off x="2178050" y="3007604"/>
            <a:ext cx="0"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01" name="Freeform 1589"/>
          <p:cNvSpPr>
            <a:spLocks/>
          </p:cNvSpPr>
          <p:nvPr/>
        </p:nvSpPr>
        <p:spPr bwMode="ltGray">
          <a:xfrm>
            <a:off x="2176463" y="3007604"/>
            <a:ext cx="26987" cy="28575"/>
          </a:xfrm>
          <a:custGeom>
            <a:avLst/>
            <a:gdLst/>
            <a:ahLst/>
            <a:cxnLst>
              <a:cxn ang="0">
                <a:pos x="0" y="0"/>
              </a:cxn>
              <a:cxn ang="0">
                <a:pos x="0" y="0"/>
              </a:cxn>
              <a:cxn ang="0">
                <a:pos x="3" y="5"/>
              </a:cxn>
              <a:cxn ang="0">
                <a:pos x="9" y="10"/>
              </a:cxn>
              <a:cxn ang="0">
                <a:pos x="12" y="10"/>
              </a:cxn>
              <a:cxn ang="0">
                <a:pos x="12" y="16"/>
              </a:cxn>
              <a:cxn ang="0">
                <a:pos x="16" y="16"/>
              </a:cxn>
            </a:cxnLst>
            <a:rect l="0" t="0" r="r" b="b"/>
            <a:pathLst>
              <a:path w="17" h="17">
                <a:moveTo>
                  <a:pt x="0" y="0"/>
                </a:moveTo>
                <a:lnTo>
                  <a:pt x="0" y="0"/>
                </a:lnTo>
                <a:lnTo>
                  <a:pt x="3" y="5"/>
                </a:lnTo>
                <a:lnTo>
                  <a:pt x="9" y="10"/>
                </a:lnTo>
                <a:lnTo>
                  <a:pt x="12" y="10"/>
                </a:lnTo>
                <a:lnTo>
                  <a:pt x="12" y="16"/>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02" name="Line 1590"/>
          <p:cNvSpPr>
            <a:spLocks noChangeShapeType="1"/>
          </p:cNvSpPr>
          <p:nvPr/>
        </p:nvSpPr>
        <p:spPr bwMode="ltGray">
          <a:xfrm flipH="1">
            <a:off x="2176463" y="3009191"/>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03" name="Line 1591"/>
          <p:cNvSpPr>
            <a:spLocks noChangeShapeType="1"/>
          </p:cNvSpPr>
          <p:nvPr/>
        </p:nvSpPr>
        <p:spPr bwMode="ltGray">
          <a:xfrm flipV="1">
            <a:off x="2185988" y="3012366"/>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04" name="Freeform 1592"/>
          <p:cNvSpPr>
            <a:spLocks/>
          </p:cNvSpPr>
          <p:nvPr/>
        </p:nvSpPr>
        <p:spPr bwMode="ltGray">
          <a:xfrm>
            <a:off x="2184400" y="3010779"/>
            <a:ext cx="26988" cy="28575"/>
          </a:xfrm>
          <a:custGeom>
            <a:avLst/>
            <a:gdLst/>
            <a:ahLst/>
            <a:cxnLst>
              <a:cxn ang="0">
                <a:pos x="0" y="0"/>
              </a:cxn>
              <a:cxn ang="0">
                <a:pos x="0" y="8"/>
              </a:cxn>
              <a:cxn ang="0">
                <a:pos x="5" y="8"/>
              </a:cxn>
              <a:cxn ang="0">
                <a:pos x="8" y="8"/>
              </a:cxn>
              <a:cxn ang="0">
                <a:pos x="13" y="8"/>
              </a:cxn>
              <a:cxn ang="0">
                <a:pos x="13" y="16"/>
              </a:cxn>
              <a:cxn ang="0">
                <a:pos x="16" y="16"/>
              </a:cxn>
            </a:cxnLst>
            <a:rect l="0" t="0" r="r" b="b"/>
            <a:pathLst>
              <a:path w="17" h="17">
                <a:moveTo>
                  <a:pt x="0" y="0"/>
                </a:moveTo>
                <a:lnTo>
                  <a:pt x="0" y="8"/>
                </a:lnTo>
                <a:lnTo>
                  <a:pt x="5" y="8"/>
                </a:lnTo>
                <a:lnTo>
                  <a:pt x="8" y="8"/>
                </a:lnTo>
                <a:lnTo>
                  <a:pt x="13" y="8"/>
                </a:lnTo>
                <a:lnTo>
                  <a:pt x="13" y="16"/>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05" name="Line 1593"/>
          <p:cNvSpPr>
            <a:spLocks noChangeShapeType="1"/>
          </p:cNvSpPr>
          <p:nvPr/>
        </p:nvSpPr>
        <p:spPr bwMode="ltGray">
          <a:xfrm flipH="1">
            <a:off x="2184400" y="3012366"/>
            <a:ext cx="4763"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06" name="Line 1594"/>
          <p:cNvSpPr>
            <a:spLocks noChangeShapeType="1"/>
          </p:cNvSpPr>
          <p:nvPr/>
        </p:nvSpPr>
        <p:spPr bwMode="ltGray">
          <a:xfrm flipV="1">
            <a:off x="2190750" y="3015541"/>
            <a:ext cx="1588"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07" name="Freeform 1595"/>
          <p:cNvSpPr>
            <a:spLocks/>
          </p:cNvSpPr>
          <p:nvPr/>
        </p:nvSpPr>
        <p:spPr bwMode="ltGray">
          <a:xfrm>
            <a:off x="2193925" y="3015541"/>
            <a:ext cx="1588" cy="28575"/>
          </a:xfrm>
          <a:custGeom>
            <a:avLst/>
            <a:gdLst/>
            <a:ahLst/>
            <a:cxnLst>
              <a:cxn ang="0">
                <a:pos x="0" y="0"/>
              </a:cxn>
              <a:cxn ang="0">
                <a:pos x="0" y="5"/>
              </a:cxn>
              <a:cxn ang="0">
                <a:pos x="0" y="10"/>
              </a:cxn>
              <a:cxn ang="0">
                <a:pos x="0" y="10"/>
              </a:cxn>
              <a:cxn ang="0">
                <a:pos x="0" y="16"/>
              </a:cxn>
            </a:cxnLst>
            <a:rect l="0" t="0" r="r" b="b"/>
            <a:pathLst>
              <a:path w="1" h="17">
                <a:moveTo>
                  <a:pt x="0" y="0"/>
                </a:moveTo>
                <a:lnTo>
                  <a:pt x="0" y="5"/>
                </a:lnTo>
                <a:lnTo>
                  <a:pt x="0" y="10"/>
                </a:lnTo>
                <a:lnTo>
                  <a:pt x="0" y="10"/>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08" name="Line 1596"/>
          <p:cNvSpPr>
            <a:spLocks noChangeShapeType="1"/>
          </p:cNvSpPr>
          <p:nvPr/>
        </p:nvSpPr>
        <p:spPr bwMode="ltGray">
          <a:xfrm flipH="1">
            <a:off x="2192338" y="3017129"/>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09" name="Line 1597"/>
          <p:cNvSpPr>
            <a:spLocks noChangeShapeType="1"/>
          </p:cNvSpPr>
          <p:nvPr/>
        </p:nvSpPr>
        <p:spPr bwMode="ltGray">
          <a:xfrm>
            <a:off x="2192338" y="3021891"/>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10" name="Freeform 1598"/>
          <p:cNvSpPr>
            <a:spLocks/>
          </p:cNvSpPr>
          <p:nvPr/>
        </p:nvSpPr>
        <p:spPr bwMode="ltGray">
          <a:xfrm>
            <a:off x="2184400" y="3020304"/>
            <a:ext cx="26988" cy="28575"/>
          </a:xfrm>
          <a:custGeom>
            <a:avLst/>
            <a:gdLst/>
            <a:ahLst/>
            <a:cxnLst>
              <a:cxn ang="0">
                <a:pos x="16" y="0"/>
              </a:cxn>
              <a:cxn ang="0">
                <a:pos x="13" y="3"/>
              </a:cxn>
              <a:cxn ang="0">
                <a:pos x="8" y="3"/>
              </a:cxn>
              <a:cxn ang="0">
                <a:pos x="8" y="6"/>
              </a:cxn>
              <a:cxn ang="0">
                <a:pos x="5" y="9"/>
              </a:cxn>
              <a:cxn ang="0">
                <a:pos x="0" y="12"/>
              </a:cxn>
              <a:cxn ang="0">
                <a:pos x="0" y="12"/>
              </a:cxn>
              <a:cxn ang="0">
                <a:pos x="0" y="16"/>
              </a:cxn>
            </a:cxnLst>
            <a:rect l="0" t="0" r="r" b="b"/>
            <a:pathLst>
              <a:path w="17" h="17">
                <a:moveTo>
                  <a:pt x="16" y="0"/>
                </a:moveTo>
                <a:lnTo>
                  <a:pt x="13" y="3"/>
                </a:lnTo>
                <a:lnTo>
                  <a:pt x="8" y="3"/>
                </a:lnTo>
                <a:lnTo>
                  <a:pt x="8" y="6"/>
                </a:lnTo>
                <a:lnTo>
                  <a:pt x="5" y="9"/>
                </a:lnTo>
                <a:lnTo>
                  <a:pt x="0" y="12"/>
                </a:lnTo>
                <a:lnTo>
                  <a:pt x="0" y="12"/>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11" name="Line 1599"/>
          <p:cNvSpPr>
            <a:spLocks noChangeShapeType="1"/>
          </p:cNvSpPr>
          <p:nvPr/>
        </p:nvSpPr>
        <p:spPr bwMode="ltGray">
          <a:xfrm flipH="1" flipV="1">
            <a:off x="2192338" y="3020304"/>
            <a:ext cx="3175"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12" name="Line 1600"/>
          <p:cNvSpPr>
            <a:spLocks noChangeShapeType="1"/>
          </p:cNvSpPr>
          <p:nvPr/>
        </p:nvSpPr>
        <p:spPr bwMode="ltGray">
          <a:xfrm>
            <a:off x="2184400" y="3028241"/>
            <a:ext cx="4763"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13" name="Freeform 1601"/>
          <p:cNvSpPr>
            <a:spLocks/>
          </p:cNvSpPr>
          <p:nvPr/>
        </p:nvSpPr>
        <p:spPr bwMode="ltGray">
          <a:xfrm>
            <a:off x="2182813" y="3028241"/>
            <a:ext cx="26987" cy="28575"/>
          </a:xfrm>
          <a:custGeom>
            <a:avLst/>
            <a:gdLst/>
            <a:ahLst/>
            <a:cxnLst>
              <a:cxn ang="0">
                <a:pos x="16" y="0"/>
              </a:cxn>
              <a:cxn ang="0">
                <a:pos x="0" y="0"/>
              </a:cxn>
              <a:cxn ang="0">
                <a:pos x="0" y="3"/>
              </a:cxn>
              <a:cxn ang="0">
                <a:pos x="16" y="6"/>
              </a:cxn>
              <a:cxn ang="0">
                <a:pos x="16" y="9"/>
              </a:cxn>
              <a:cxn ang="0">
                <a:pos x="16" y="12"/>
              </a:cxn>
              <a:cxn ang="0">
                <a:pos x="16" y="12"/>
              </a:cxn>
              <a:cxn ang="0">
                <a:pos x="16" y="16"/>
              </a:cxn>
            </a:cxnLst>
            <a:rect l="0" t="0" r="r" b="b"/>
            <a:pathLst>
              <a:path w="17" h="17">
                <a:moveTo>
                  <a:pt x="16" y="0"/>
                </a:moveTo>
                <a:lnTo>
                  <a:pt x="0" y="0"/>
                </a:lnTo>
                <a:lnTo>
                  <a:pt x="0" y="3"/>
                </a:lnTo>
                <a:lnTo>
                  <a:pt x="16" y="6"/>
                </a:lnTo>
                <a:lnTo>
                  <a:pt x="16" y="9"/>
                </a:lnTo>
                <a:lnTo>
                  <a:pt x="16" y="12"/>
                </a:lnTo>
                <a:lnTo>
                  <a:pt x="16" y="12"/>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14" name="Line 1602"/>
          <p:cNvSpPr>
            <a:spLocks noChangeShapeType="1"/>
          </p:cNvSpPr>
          <p:nvPr/>
        </p:nvSpPr>
        <p:spPr bwMode="ltGray">
          <a:xfrm flipH="1" flipV="1">
            <a:off x="2184400" y="3028241"/>
            <a:ext cx="4763"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15" name="Line 1603"/>
          <p:cNvSpPr>
            <a:spLocks noChangeShapeType="1"/>
          </p:cNvSpPr>
          <p:nvPr/>
        </p:nvSpPr>
        <p:spPr bwMode="ltGray">
          <a:xfrm>
            <a:off x="2184400" y="3034591"/>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16" name="Freeform 1604"/>
          <p:cNvSpPr>
            <a:spLocks/>
          </p:cNvSpPr>
          <p:nvPr/>
        </p:nvSpPr>
        <p:spPr bwMode="ltGray">
          <a:xfrm>
            <a:off x="2182813" y="3034591"/>
            <a:ext cx="26987" cy="28575"/>
          </a:xfrm>
          <a:custGeom>
            <a:avLst/>
            <a:gdLst/>
            <a:ahLst/>
            <a:cxnLst>
              <a:cxn ang="0">
                <a:pos x="16" y="0"/>
              </a:cxn>
              <a:cxn ang="0">
                <a:pos x="0" y="0"/>
              </a:cxn>
              <a:cxn ang="0">
                <a:pos x="0" y="4"/>
              </a:cxn>
              <a:cxn ang="0">
                <a:pos x="0" y="8"/>
              </a:cxn>
              <a:cxn ang="0">
                <a:pos x="0" y="8"/>
              </a:cxn>
              <a:cxn ang="0">
                <a:pos x="0" y="12"/>
              </a:cxn>
              <a:cxn ang="0">
                <a:pos x="0" y="16"/>
              </a:cxn>
            </a:cxnLst>
            <a:rect l="0" t="0" r="r" b="b"/>
            <a:pathLst>
              <a:path w="17" h="17">
                <a:moveTo>
                  <a:pt x="16" y="0"/>
                </a:moveTo>
                <a:lnTo>
                  <a:pt x="0" y="0"/>
                </a:lnTo>
                <a:lnTo>
                  <a:pt x="0" y="4"/>
                </a:lnTo>
                <a:lnTo>
                  <a:pt x="0" y="8"/>
                </a:lnTo>
                <a:lnTo>
                  <a:pt x="0" y="8"/>
                </a:lnTo>
                <a:lnTo>
                  <a:pt x="0" y="12"/>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17" name="Line 1605"/>
          <p:cNvSpPr>
            <a:spLocks noChangeShapeType="1"/>
          </p:cNvSpPr>
          <p:nvPr/>
        </p:nvSpPr>
        <p:spPr bwMode="ltGray">
          <a:xfrm flipH="1">
            <a:off x="2184400" y="3034591"/>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18" name="Line 1606"/>
          <p:cNvSpPr>
            <a:spLocks noChangeShapeType="1"/>
          </p:cNvSpPr>
          <p:nvPr/>
        </p:nvSpPr>
        <p:spPr bwMode="ltGray">
          <a:xfrm>
            <a:off x="2182813" y="3040941"/>
            <a:ext cx="1587"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19" name="Freeform 1607"/>
          <p:cNvSpPr>
            <a:spLocks/>
          </p:cNvSpPr>
          <p:nvPr/>
        </p:nvSpPr>
        <p:spPr bwMode="ltGray">
          <a:xfrm>
            <a:off x="2181225" y="3039354"/>
            <a:ext cx="26988" cy="28575"/>
          </a:xfrm>
          <a:custGeom>
            <a:avLst/>
            <a:gdLst/>
            <a:ahLst/>
            <a:cxnLst>
              <a:cxn ang="0">
                <a:pos x="16" y="0"/>
              </a:cxn>
              <a:cxn ang="0">
                <a:pos x="0" y="2"/>
              </a:cxn>
              <a:cxn ang="0">
                <a:pos x="0" y="4"/>
              </a:cxn>
              <a:cxn ang="0">
                <a:pos x="0" y="6"/>
              </a:cxn>
              <a:cxn ang="0">
                <a:pos x="0" y="8"/>
              </a:cxn>
              <a:cxn ang="0">
                <a:pos x="0" y="10"/>
              </a:cxn>
              <a:cxn ang="0">
                <a:pos x="0" y="12"/>
              </a:cxn>
              <a:cxn ang="0">
                <a:pos x="16" y="14"/>
              </a:cxn>
              <a:cxn ang="0">
                <a:pos x="16" y="16"/>
              </a:cxn>
            </a:cxnLst>
            <a:rect l="0" t="0" r="r" b="b"/>
            <a:pathLst>
              <a:path w="17" h="17">
                <a:moveTo>
                  <a:pt x="16" y="0"/>
                </a:moveTo>
                <a:lnTo>
                  <a:pt x="0" y="2"/>
                </a:lnTo>
                <a:lnTo>
                  <a:pt x="0" y="4"/>
                </a:lnTo>
                <a:lnTo>
                  <a:pt x="0" y="6"/>
                </a:lnTo>
                <a:lnTo>
                  <a:pt x="0" y="8"/>
                </a:lnTo>
                <a:lnTo>
                  <a:pt x="0" y="10"/>
                </a:lnTo>
                <a:lnTo>
                  <a:pt x="0" y="12"/>
                </a:lnTo>
                <a:lnTo>
                  <a:pt x="16" y="14"/>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20" name="Line 1608"/>
          <p:cNvSpPr>
            <a:spLocks noChangeShapeType="1"/>
          </p:cNvSpPr>
          <p:nvPr/>
        </p:nvSpPr>
        <p:spPr bwMode="ltGray">
          <a:xfrm flipH="1">
            <a:off x="2182813" y="3040941"/>
            <a:ext cx="1587"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21" name="Line 1609"/>
          <p:cNvSpPr>
            <a:spLocks noChangeShapeType="1"/>
          </p:cNvSpPr>
          <p:nvPr/>
        </p:nvSpPr>
        <p:spPr bwMode="ltGray">
          <a:xfrm flipV="1">
            <a:off x="2182813" y="3053641"/>
            <a:ext cx="3175"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22" name="Freeform 1610"/>
          <p:cNvSpPr>
            <a:spLocks/>
          </p:cNvSpPr>
          <p:nvPr/>
        </p:nvSpPr>
        <p:spPr bwMode="ltGray">
          <a:xfrm>
            <a:off x="2182813" y="3053641"/>
            <a:ext cx="26987" cy="28575"/>
          </a:xfrm>
          <a:custGeom>
            <a:avLst/>
            <a:gdLst/>
            <a:ahLst/>
            <a:cxnLst>
              <a:cxn ang="0">
                <a:pos x="0" y="0"/>
              </a:cxn>
              <a:cxn ang="0">
                <a:pos x="0" y="3"/>
              </a:cxn>
              <a:cxn ang="0">
                <a:pos x="0" y="3"/>
              </a:cxn>
              <a:cxn ang="0">
                <a:pos x="0" y="6"/>
              </a:cxn>
              <a:cxn ang="0">
                <a:pos x="0" y="9"/>
              </a:cxn>
              <a:cxn ang="0">
                <a:pos x="10" y="12"/>
              </a:cxn>
              <a:cxn ang="0">
                <a:pos x="10" y="12"/>
              </a:cxn>
              <a:cxn ang="0">
                <a:pos x="16" y="12"/>
              </a:cxn>
              <a:cxn ang="0">
                <a:pos x="16" y="16"/>
              </a:cxn>
            </a:cxnLst>
            <a:rect l="0" t="0" r="r" b="b"/>
            <a:pathLst>
              <a:path w="17" h="17">
                <a:moveTo>
                  <a:pt x="0" y="0"/>
                </a:moveTo>
                <a:lnTo>
                  <a:pt x="0" y="3"/>
                </a:lnTo>
                <a:lnTo>
                  <a:pt x="0" y="3"/>
                </a:lnTo>
                <a:lnTo>
                  <a:pt x="0" y="6"/>
                </a:lnTo>
                <a:lnTo>
                  <a:pt x="0" y="9"/>
                </a:lnTo>
                <a:lnTo>
                  <a:pt x="10" y="12"/>
                </a:lnTo>
                <a:lnTo>
                  <a:pt x="10" y="12"/>
                </a:lnTo>
                <a:lnTo>
                  <a:pt x="16" y="12"/>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23" name="Line 1611"/>
          <p:cNvSpPr>
            <a:spLocks noChangeShapeType="1"/>
          </p:cNvSpPr>
          <p:nvPr/>
        </p:nvSpPr>
        <p:spPr bwMode="ltGray">
          <a:xfrm flipH="1">
            <a:off x="2182813" y="3055229"/>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24" name="Line 1612"/>
          <p:cNvSpPr>
            <a:spLocks noChangeShapeType="1"/>
          </p:cNvSpPr>
          <p:nvPr/>
        </p:nvSpPr>
        <p:spPr bwMode="ltGray">
          <a:xfrm flipV="1">
            <a:off x="2189163" y="3058404"/>
            <a:ext cx="1587"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25" name="Freeform 1613"/>
          <p:cNvSpPr>
            <a:spLocks/>
          </p:cNvSpPr>
          <p:nvPr/>
        </p:nvSpPr>
        <p:spPr bwMode="ltGray">
          <a:xfrm>
            <a:off x="2187575" y="3059991"/>
            <a:ext cx="26988" cy="28575"/>
          </a:xfrm>
          <a:custGeom>
            <a:avLst/>
            <a:gdLst/>
            <a:ahLst/>
            <a:cxnLst>
              <a:cxn ang="0">
                <a:pos x="0" y="0"/>
              </a:cxn>
              <a:cxn ang="0">
                <a:pos x="2" y="16"/>
              </a:cxn>
              <a:cxn ang="0">
                <a:pos x="6" y="16"/>
              </a:cxn>
              <a:cxn ang="0">
                <a:pos x="8" y="16"/>
              </a:cxn>
              <a:cxn ang="0">
                <a:pos x="10" y="16"/>
              </a:cxn>
              <a:cxn ang="0">
                <a:pos x="14" y="16"/>
              </a:cxn>
              <a:cxn ang="0">
                <a:pos x="16" y="16"/>
              </a:cxn>
            </a:cxnLst>
            <a:rect l="0" t="0" r="r" b="b"/>
            <a:pathLst>
              <a:path w="17" h="17">
                <a:moveTo>
                  <a:pt x="0" y="0"/>
                </a:moveTo>
                <a:lnTo>
                  <a:pt x="2" y="16"/>
                </a:lnTo>
                <a:lnTo>
                  <a:pt x="6" y="16"/>
                </a:lnTo>
                <a:lnTo>
                  <a:pt x="8" y="16"/>
                </a:lnTo>
                <a:lnTo>
                  <a:pt x="10" y="16"/>
                </a:lnTo>
                <a:lnTo>
                  <a:pt x="14" y="16"/>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26" name="Line 1614"/>
          <p:cNvSpPr>
            <a:spLocks noChangeShapeType="1"/>
          </p:cNvSpPr>
          <p:nvPr/>
        </p:nvSpPr>
        <p:spPr bwMode="ltGray">
          <a:xfrm flipH="1">
            <a:off x="2189163" y="3058404"/>
            <a:ext cx="1587"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27" name="Line 1615"/>
          <p:cNvSpPr>
            <a:spLocks noChangeShapeType="1"/>
          </p:cNvSpPr>
          <p:nvPr/>
        </p:nvSpPr>
        <p:spPr bwMode="ltGray">
          <a:xfrm flipH="1" flipV="1">
            <a:off x="2197100" y="3058404"/>
            <a:ext cx="3175"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28" name="Freeform 1616"/>
          <p:cNvSpPr>
            <a:spLocks/>
          </p:cNvSpPr>
          <p:nvPr/>
        </p:nvSpPr>
        <p:spPr bwMode="ltGray">
          <a:xfrm>
            <a:off x="2198688" y="3055229"/>
            <a:ext cx="26987" cy="28575"/>
          </a:xfrm>
          <a:custGeom>
            <a:avLst/>
            <a:gdLst/>
            <a:ahLst/>
            <a:cxnLst>
              <a:cxn ang="0">
                <a:pos x="0" y="16"/>
              </a:cxn>
              <a:cxn ang="0">
                <a:pos x="0" y="12"/>
              </a:cxn>
              <a:cxn ang="0">
                <a:pos x="2" y="9"/>
              </a:cxn>
              <a:cxn ang="0">
                <a:pos x="5" y="9"/>
              </a:cxn>
              <a:cxn ang="0">
                <a:pos x="10" y="6"/>
              </a:cxn>
              <a:cxn ang="0">
                <a:pos x="13" y="3"/>
              </a:cxn>
              <a:cxn ang="0">
                <a:pos x="13" y="0"/>
              </a:cxn>
              <a:cxn ang="0">
                <a:pos x="16" y="0"/>
              </a:cxn>
            </a:cxnLst>
            <a:rect l="0" t="0" r="r" b="b"/>
            <a:pathLst>
              <a:path w="17" h="17">
                <a:moveTo>
                  <a:pt x="0" y="16"/>
                </a:moveTo>
                <a:lnTo>
                  <a:pt x="0" y="12"/>
                </a:lnTo>
                <a:lnTo>
                  <a:pt x="2" y="9"/>
                </a:lnTo>
                <a:lnTo>
                  <a:pt x="5" y="9"/>
                </a:lnTo>
                <a:lnTo>
                  <a:pt x="10" y="6"/>
                </a:lnTo>
                <a:lnTo>
                  <a:pt x="13" y="3"/>
                </a:lnTo>
                <a:lnTo>
                  <a:pt x="13"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29" name="Line 1617"/>
          <p:cNvSpPr>
            <a:spLocks noChangeShapeType="1"/>
          </p:cNvSpPr>
          <p:nvPr/>
        </p:nvSpPr>
        <p:spPr bwMode="ltGray">
          <a:xfrm>
            <a:off x="2197100" y="3058404"/>
            <a:ext cx="3175"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30" name="Line 1618"/>
          <p:cNvSpPr>
            <a:spLocks noChangeShapeType="1"/>
          </p:cNvSpPr>
          <p:nvPr/>
        </p:nvSpPr>
        <p:spPr bwMode="ltGray">
          <a:xfrm flipH="1" flipV="1">
            <a:off x="2206625" y="3055229"/>
            <a:ext cx="4763"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31" name="Freeform 1619"/>
          <p:cNvSpPr>
            <a:spLocks/>
          </p:cNvSpPr>
          <p:nvPr/>
        </p:nvSpPr>
        <p:spPr bwMode="ltGray">
          <a:xfrm>
            <a:off x="2206625" y="3050466"/>
            <a:ext cx="26988" cy="28575"/>
          </a:xfrm>
          <a:custGeom>
            <a:avLst/>
            <a:gdLst/>
            <a:ahLst/>
            <a:cxnLst>
              <a:cxn ang="0">
                <a:pos x="0" y="16"/>
              </a:cxn>
              <a:cxn ang="0">
                <a:pos x="0" y="16"/>
              </a:cxn>
              <a:cxn ang="0">
                <a:pos x="0" y="10"/>
              </a:cxn>
              <a:cxn ang="0">
                <a:pos x="10" y="10"/>
              </a:cxn>
              <a:cxn ang="0">
                <a:pos x="10" y="10"/>
              </a:cxn>
              <a:cxn ang="0">
                <a:pos x="10" y="5"/>
              </a:cxn>
              <a:cxn ang="0">
                <a:pos x="16" y="5"/>
              </a:cxn>
              <a:cxn ang="0">
                <a:pos x="16" y="0"/>
              </a:cxn>
            </a:cxnLst>
            <a:rect l="0" t="0" r="r" b="b"/>
            <a:pathLst>
              <a:path w="17" h="17">
                <a:moveTo>
                  <a:pt x="0" y="16"/>
                </a:moveTo>
                <a:lnTo>
                  <a:pt x="0" y="16"/>
                </a:lnTo>
                <a:lnTo>
                  <a:pt x="0" y="10"/>
                </a:lnTo>
                <a:lnTo>
                  <a:pt x="10" y="10"/>
                </a:lnTo>
                <a:lnTo>
                  <a:pt x="10" y="10"/>
                </a:lnTo>
                <a:lnTo>
                  <a:pt x="10" y="5"/>
                </a:lnTo>
                <a:lnTo>
                  <a:pt x="16" y="5"/>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32" name="Line 1620"/>
          <p:cNvSpPr>
            <a:spLocks noChangeShapeType="1"/>
          </p:cNvSpPr>
          <p:nvPr/>
        </p:nvSpPr>
        <p:spPr bwMode="ltGray">
          <a:xfrm>
            <a:off x="2208213" y="3055229"/>
            <a:ext cx="0"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33" name="Line 1621"/>
          <p:cNvSpPr>
            <a:spLocks noChangeShapeType="1"/>
          </p:cNvSpPr>
          <p:nvPr/>
        </p:nvSpPr>
        <p:spPr bwMode="ltGray">
          <a:xfrm flipH="1" flipV="1">
            <a:off x="2212975" y="3050466"/>
            <a:ext cx="1588"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34" name="Freeform 1622"/>
          <p:cNvSpPr>
            <a:spLocks/>
          </p:cNvSpPr>
          <p:nvPr/>
        </p:nvSpPr>
        <p:spPr bwMode="ltGray">
          <a:xfrm>
            <a:off x="2211388" y="3048879"/>
            <a:ext cx="26987" cy="28575"/>
          </a:xfrm>
          <a:custGeom>
            <a:avLst/>
            <a:gdLst/>
            <a:ahLst/>
            <a:cxnLst>
              <a:cxn ang="0">
                <a:pos x="0" y="4"/>
              </a:cxn>
              <a:cxn ang="0">
                <a:pos x="2" y="0"/>
              </a:cxn>
              <a:cxn ang="0">
                <a:pos x="6" y="0"/>
              </a:cxn>
              <a:cxn ang="0">
                <a:pos x="8" y="0"/>
              </a:cxn>
              <a:cxn ang="0">
                <a:pos x="10" y="4"/>
              </a:cxn>
              <a:cxn ang="0">
                <a:pos x="14" y="8"/>
              </a:cxn>
              <a:cxn ang="0">
                <a:pos x="16" y="12"/>
              </a:cxn>
              <a:cxn ang="0">
                <a:pos x="16" y="16"/>
              </a:cxn>
            </a:cxnLst>
            <a:rect l="0" t="0" r="r" b="b"/>
            <a:pathLst>
              <a:path w="17" h="17">
                <a:moveTo>
                  <a:pt x="0" y="4"/>
                </a:moveTo>
                <a:lnTo>
                  <a:pt x="2" y="0"/>
                </a:lnTo>
                <a:lnTo>
                  <a:pt x="6" y="0"/>
                </a:lnTo>
                <a:lnTo>
                  <a:pt x="8" y="0"/>
                </a:lnTo>
                <a:lnTo>
                  <a:pt x="10" y="4"/>
                </a:lnTo>
                <a:lnTo>
                  <a:pt x="14" y="8"/>
                </a:lnTo>
                <a:lnTo>
                  <a:pt x="16" y="12"/>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35" name="Line 1623"/>
          <p:cNvSpPr>
            <a:spLocks noChangeShapeType="1"/>
          </p:cNvSpPr>
          <p:nvPr/>
        </p:nvSpPr>
        <p:spPr bwMode="ltGray">
          <a:xfrm>
            <a:off x="2212975" y="3050466"/>
            <a:ext cx="1588"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36" name="Line 1624"/>
          <p:cNvSpPr>
            <a:spLocks noChangeShapeType="1"/>
          </p:cNvSpPr>
          <p:nvPr/>
        </p:nvSpPr>
        <p:spPr bwMode="ltGray">
          <a:xfrm>
            <a:off x="2222500" y="3056816"/>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37" name="Freeform 1625"/>
          <p:cNvSpPr>
            <a:spLocks/>
          </p:cNvSpPr>
          <p:nvPr/>
        </p:nvSpPr>
        <p:spPr bwMode="ltGray">
          <a:xfrm>
            <a:off x="2224088" y="3055229"/>
            <a:ext cx="26987" cy="28575"/>
          </a:xfrm>
          <a:custGeom>
            <a:avLst/>
            <a:gdLst/>
            <a:ahLst/>
            <a:cxnLst>
              <a:cxn ang="0">
                <a:pos x="0" y="0"/>
              </a:cxn>
              <a:cxn ang="0">
                <a:pos x="0" y="0"/>
              </a:cxn>
              <a:cxn ang="0">
                <a:pos x="0" y="16"/>
              </a:cxn>
              <a:cxn ang="0">
                <a:pos x="16" y="16"/>
              </a:cxn>
            </a:cxnLst>
            <a:rect l="0" t="0" r="r" b="b"/>
            <a:pathLst>
              <a:path w="17" h="17">
                <a:moveTo>
                  <a:pt x="0" y="0"/>
                </a:moveTo>
                <a:lnTo>
                  <a:pt x="0" y="0"/>
                </a:lnTo>
                <a:lnTo>
                  <a:pt x="0" y="16"/>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38" name="Line 1626"/>
          <p:cNvSpPr>
            <a:spLocks noChangeShapeType="1"/>
          </p:cNvSpPr>
          <p:nvPr/>
        </p:nvSpPr>
        <p:spPr bwMode="ltGray">
          <a:xfrm flipH="1">
            <a:off x="2222500" y="3056816"/>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39" name="Line 1627"/>
          <p:cNvSpPr>
            <a:spLocks noChangeShapeType="1"/>
          </p:cNvSpPr>
          <p:nvPr/>
        </p:nvSpPr>
        <p:spPr bwMode="ltGray">
          <a:xfrm flipV="1">
            <a:off x="2225675" y="3056816"/>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40" name="Freeform 1628"/>
          <p:cNvSpPr>
            <a:spLocks/>
          </p:cNvSpPr>
          <p:nvPr/>
        </p:nvSpPr>
        <p:spPr bwMode="ltGray">
          <a:xfrm>
            <a:off x="2225675" y="3056816"/>
            <a:ext cx="28575" cy="28575"/>
          </a:xfrm>
          <a:custGeom>
            <a:avLst/>
            <a:gdLst/>
            <a:ahLst/>
            <a:cxnLst>
              <a:cxn ang="0">
                <a:pos x="0" y="0"/>
              </a:cxn>
              <a:cxn ang="0">
                <a:pos x="2" y="16"/>
              </a:cxn>
              <a:cxn ang="0">
                <a:pos x="3" y="16"/>
              </a:cxn>
              <a:cxn ang="0">
                <a:pos x="6" y="16"/>
              </a:cxn>
              <a:cxn ang="0">
                <a:pos x="7" y="16"/>
              </a:cxn>
              <a:cxn ang="0">
                <a:pos x="10" y="16"/>
              </a:cxn>
              <a:cxn ang="0">
                <a:pos x="13" y="16"/>
              </a:cxn>
              <a:cxn ang="0">
                <a:pos x="14" y="16"/>
              </a:cxn>
              <a:cxn ang="0">
                <a:pos x="17" y="16"/>
              </a:cxn>
            </a:cxnLst>
            <a:rect l="0" t="0" r="r" b="b"/>
            <a:pathLst>
              <a:path w="18" h="17">
                <a:moveTo>
                  <a:pt x="0" y="0"/>
                </a:moveTo>
                <a:lnTo>
                  <a:pt x="2" y="16"/>
                </a:lnTo>
                <a:lnTo>
                  <a:pt x="3" y="16"/>
                </a:lnTo>
                <a:lnTo>
                  <a:pt x="6" y="16"/>
                </a:lnTo>
                <a:lnTo>
                  <a:pt x="7" y="16"/>
                </a:lnTo>
                <a:lnTo>
                  <a:pt x="10" y="16"/>
                </a:lnTo>
                <a:lnTo>
                  <a:pt x="13" y="16"/>
                </a:lnTo>
                <a:lnTo>
                  <a:pt x="14" y="16"/>
                </a:lnTo>
                <a:lnTo>
                  <a:pt x="17"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41" name="Line 1629"/>
          <p:cNvSpPr>
            <a:spLocks noChangeShapeType="1"/>
          </p:cNvSpPr>
          <p:nvPr/>
        </p:nvSpPr>
        <p:spPr bwMode="ltGray">
          <a:xfrm>
            <a:off x="2225675" y="3056816"/>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42" name="Line 1630"/>
          <p:cNvSpPr>
            <a:spLocks noChangeShapeType="1"/>
          </p:cNvSpPr>
          <p:nvPr/>
        </p:nvSpPr>
        <p:spPr bwMode="ltGray">
          <a:xfrm flipV="1">
            <a:off x="2252663" y="3058404"/>
            <a:ext cx="0"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43" name="Freeform 1631"/>
          <p:cNvSpPr>
            <a:spLocks/>
          </p:cNvSpPr>
          <p:nvPr/>
        </p:nvSpPr>
        <p:spPr bwMode="ltGray">
          <a:xfrm>
            <a:off x="2252663" y="3059991"/>
            <a:ext cx="36512" cy="1588"/>
          </a:xfrm>
          <a:custGeom>
            <a:avLst/>
            <a:gdLst/>
            <a:ahLst/>
            <a:cxnLst>
              <a:cxn ang="0">
                <a:pos x="0" y="0"/>
              </a:cxn>
              <a:cxn ang="0">
                <a:pos x="2" y="0"/>
              </a:cxn>
              <a:cxn ang="0">
                <a:pos x="6" y="0"/>
              </a:cxn>
              <a:cxn ang="0">
                <a:pos x="7" y="0"/>
              </a:cxn>
              <a:cxn ang="0">
                <a:pos x="10" y="0"/>
              </a:cxn>
              <a:cxn ang="0">
                <a:pos x="14" y="0"/>
              </a:cxn>
              <a:cxn ang="0">
                <a:pos x="15" y="0"/>
              </a:cxn>
              <a:cxn ang="0">
                <a:pos x="18" y="0"/>
              </a:cxn>
              <a:cxn ang="0">
                <a:pos x="22" y="0"/>
              </a:cxn>
            </a:cxnLst>
            <a:rect l="0" t="0" r="r" b="b"/>
            <a:pathLst>
              <a:path w="23" h="1">
                <a:moveTo>
                  <a:pt x="0" y="0"/>
                </a:moveTo>
                <a:lnTo>
                  <a:pt x="2" y="0"/>
                </a:lnTo>
                <a:lnTo>
                  <a:pt x="6" y="0"/>
                </a:lnTo>
                <a:lnTo>
                  <a:pt x="7" y="0"/>
                </a:lnTo>
                <a:lnTo>
                  <a:pt x="10" y="0"/>
                </a:lnTo>
                <a:lnTo>
                  <a:pt x="14" y="0"/>
                </a:lnTo>
                <a:lnTo>
                  <a:pt x="15" y="0"/>
                </a:lnTo>
                <a:lnTo>
                  <a:pt x="18" y="0"/>
                </a:lnTo>
                <a:lnTo>
                  <a:pt x="22"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44" name="Line 1632"/>
          <p:cNvSpPr>
            <a:spLocks noChangeShapeType="1"/>
          </p:cNvSpPr>
          <p:nvPr/>
        </p:nvSpPr>
        <p:spPr bwMode="ltGray">
          <a:xfrm>
            <a:off x="2252663" y="3058404"/>
            <a:ext cx="0"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45" name="Line 1633"/>
          <p:cNvSpPr>
            <a:spLocks noChangeShapeType="1"/>
          </p:cNvSpPr>
          <p:nvPr/>
        </p:nvSpPr>
        <p:spPr bwMode="ltGray">
          <a:xfrm flipV="1">
            <a:off x="2287588" y="3056816"/>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46" name="Freeform 1634"/>
          <p:cNvSpPr>
            <a:spLocks/>
          </p:cNvSpPr>
          <p:nvPr/>
        </p:nvSpPr>
        <p:spPr bwMode="ltGray">
          <a:xfrm>
            <a:off x="2287588" y="3059991"/>
            <a:ext cx="26987" cy="1588"/>
          </a:xfrm>
          <a:custGeom>
            <a:avLst/>
            <a:gdLst/>
            <a:ahLst/>
            <a:cxnLst>
              <a:cxn ang="0">
                <a:pos x="0" y="0"/>
              </a:cxn>
              <a:cxn ang="0">
                <a:pos x="0" y="0"/>
              </a:cxn>
              <a:cxn ang="0">
                <a:pos x="4" y="0"/>
              </a:cxn>
              <a:cxn ang="0">
                <a:pos x="12" y="0"/>
              </a:cxn>
              <a:cxn ang="0">
                <a:pos x="16" y="0"/>
              </a:cxn>
            </a:cxnLst>
            <a:rect l="0" t="0" r="r" b="b"/>
            <a:pathLst>
              <a:path w="17" h="1">
                <a:moveTo>
                  <a:pt x="0" y="0"/>
                </a:moveTo>
                <a:lnTo>
                  <a:pt x="0" y="0"/>
                </a:lnTo>
                <a:lnTo>
                  <a:pt x="4" y="0"/>
                </a:lnTo>
                <a:lnTo>
                  <a:pt x="12"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47" name="Line 1635"/>
          <p:cNvSpPr>
            <a:spLocks noChangeShapeType="1"/>
          </p:cNvSpPr>
          <p:nvPr/>
        </p:nvSpPr>
        <p:spPr bwMode="ltGray">
          <a:xfrm flipH="1">
            <a:off x="2286000" y="3058404"/>
            <a:ext cx="1588"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48" name="Line 1636"/>
          <p:cNvSpPr>
            <a:spLocks noChangeShapeType="1"/>
          </p:cNvSpPr>
          <p:nvPr/>
        </p:nvSpPr>
        <p:spPr bwMode="ltGray">
          <a:xfrm flipH="1" flipV="1">
            <a:off x="2292350" y="3058404"/>
            <a:ext cx="1588"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49" name="Freeform 1637"/>
          <p:cNvSpPr>
            <a:spLocks/>
          </p:cNvSpPr>
          <p:nvPr/>
        </p:nvSpPr>
        <p:spPr bwMode="ltGray">
          <a:xfrm>
            <a:off x="2292350" y="3059991"/>
            <a:ext cx="26988" cy="1588"/>
          </a:xfrm>
          <a:custGeom>
            <a:avLst/>
            <a:gdLst/>
            <a:ahLst/>
            <a:cxnLst>
              <a:cxn ang="0">
                <a:pos x="0" y="0"/>
              </a:cxn>
              <a:cxn ang="0">
                <a:pos x="0" y="0"/>
              </a:cxn>
              <a:cxn ang="0">
                <a:pos x="16" y="0"/>
              </a:cxn>
            </a:cxnLst>
            <a:rect l="0" t="0" r="r" b="b"/>
            <a:pathLst>
              <a:path w="17" h="1">
                <a:moveTo>
                  <a:pt x="0" y="0"/>
                </a:moveTo>
                <a:lnTo>
                  <a:pt x="0"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50" name="Line 1638"/>
          <p:cNvSpPr>
            <a:spLocks noChangeShapeType="1"/>
          </p:cNvSpPr>
          <p:nvPr/>
        </p:nvSpPr>
        <p:spPr bwMode="ltGray">
          <a:xfrm>
            <a:off x="2292350" y="3059991"/>
            <a:ext cx="1588"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51" name="Line 1639"/>
          <p:cNvSpPr>
            <a:spLocks noChangeShapeType="1"/>
          </p:cNvSpPr>
          <p:nvPr/>
        </p:nvSpPr>
        <p:spPr bwMode="ltGray">
          <a:xfrm flipV="1">
            <a:off x="2295525" y="3056816"/>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52" name="Line 1640"/>
          <p:cNvSpPr>
            <a:spLocks noChangeShapeType="1"/>
          </p:cNvSpPr>
          <p:nvPr/>
        </p:nvSpPr>
        <p:spPr bwMode="ltGray">
          <a:xfrm>
            <a:off x="2293938" y="3059991"/>
            <a:ext cx="2381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53" name="Line 1641"/>
          <p:cNvSpPr>
            <a:spLocks noChangeShapeType="1"/>
          </p:cNvSpPr>
          <p:nvPr/>
        </p:nvSpPr>
        <p:spPr bwMode="ltGray">
          <a:xfrm flipV="1">
            <a:off x="2295525" y="3058404"/>
            <a:ext cx="0"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54" name="Line 1642"/>
          <p:cNvSpPr>
            <a:spLocks noChangeShapeType="1"/>
          </p:cNvSpPr>
          <p:nvPr/>
        </p:nvSpPr>
        <p:spPr bwMode="ltGray">
          <a:xfrm>
            <a:off x="2295525" y="3058404"/>
            <a:ext cx="0"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55" name="Freeform 1643"/>
          <p:cNvSpPr>
            <a:spLocks/>
          </p:cNvSpPr>
          <p:nvPr/>
        </p:nvSpPr>
        <p:spPr bwMode="ltGray">
          <a:xfrm>
            <a:off x="2187575" y="3026654"/>
            <a:ext cx="26988" cy="28575"/>
          </a:xfrm>
          <a:custGeom>
            <a:avLst/>
            <a:gdLst/>
            <a:ahLst/>
            <a:cxnLst>
              <a:cxn ang="0">
                <a:pos x="0" y="0"/>
              </a:cxn>
              <a:cxn ang="0">
                <a:pos x="1" y="0"/>
              </a:cxn>
              <a:cxn ang="0">
                <a:pos x="5" y="0"/>
              </a:cxn>
              <a:cxn ang="0">
                <a:pos x="6" y="0"/>
              </a:cxn>
              <a:cxn ang="0">
                <a:pos x="9" y="0"/>
              </a:cxn>
              <a:cxn ang="0">
                <a:pos x="10" y="0"/>
              </a:cxn>
              <a:cxn ang="0">
                <a:pos x="12" y="16"/>
              </a:cxn>
              <a:cxn ang="0">
                <a:pos x="14" y="16"/>
              </a:cxn>
              <a:cxn ang="0">
                <a:pos x="16" y="16"/>
              </a:cxn>
            </a:cxnLst>
            <a:rect l="0" t="0" r="r" b="b"/>
            <a:pathLst>
              <a:path w="17" h="17">
                <a:moveTo>
                  <a:pt x="0" y="0"/>
                </a:moveTo>
                <a:lnTo>
                  <a:pt x="1" y="0"/>
                </a:lnTo>
                <a:lnTo>
                  <a:pt x="5" y="0"/>
                </a:lnTo>
                <a:lnTo>
                  <a:pt x="6" y="0"/>
                </a:lnTo>
                <a:lnTo>
                  <a:pt x="9" y="0"/>
                </a:lnTo>
                <a:lnTo>
                  <a:pt x="10" y="0"/>
                </a:lnTo>
                <a:lnTo>
                  <a:pt x="12" y="16"/>
                </a:lnTo>
                <a:lnTo>
                  <a:pt x="14" y="16"/>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56" name="Line 1644"/>
          <p:cNvSpPr>
            <a:spLocks noChangeShapeType="1"/>
          </p:cNvSpPr>
          <p:nvPr/>
        </p:nvSpPr>
        <p:spPr bwMode="ltGray">
          <a:xfrm>
            <a:off x="2189163" y="3026654"/>
            <a:ext cx="0"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57" name="Line 1645"/>
          <p:cNvSpPr>
            <a:spLocks noChangeShapeType="1"/>
          </p:cNvSpPr>
          <p:nvPr/>
        </p:nvSpPr>
        <p:spPr bwMode="ltGray">
          <a:xfrm flipV="1">
            <a:off x="2205038" y="3028241"/>
            <a:ext cx="1587"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58" name="Freeform 1646"/>
          <p:cNvSpPr>
            <a:spLocks/>
          </p:cNvSpPr>
          <p:nvPr/>
        </p:nvSpPr>
        <p:spPr bwMode="ltGray">
          <a:xfrm>
            <a:off x="2203450" y="3028241"/>
            <a:ext cx="26988" cy="28575"/>
          </a:xfrm>
          <a:custGeom>
            <a:avLst/>
            <a:gdLst/>
            <a:ahLst/>
            <a:cxnLst>
              <a:cxn ang="0">
                <a:pos x="0" y="0"/>
              </a:cxn>
              <a:cxn ang="0">
                <a:pos x="3" y="4"/>
              </a:cxn>
              <a:cxn ang="0">
                <a:pos x="3" y="4"/>
              </a:cxn>
              <a:cxn ang="0">
                <a:pos x="9" y="6"/>
              </a:cxn>
              <a:cxn ang="0">
                <a:pos x="9" y="8"/>
              </a:cxn>
              <a:cxn ang="0">
                <a:pos x="12" y="12"/>
              </a:cxn>
              <a:cxn ang="0">
                <a:pos x="16" y="14"/>
              </a:cxn>
              <a:cxn ang="0">
                <a:pos x="16" y="16"/>
              </a:cxn>
            </a:cxnLst>
            <a:rect l="0" t="0" r="r" b="b"/>
            <a:pathLst>
              <a:path w="17" h="17">
                <a:moveTo>
                  <a:pt x="0" y="0"/>
                </a:moveTo>
                <a:lnTo>
                  <a:pt x="3" y="4"/>
                </a:lnTo>
                <a:lnTo>
                  <a:pt x="3" y="4"/>
                </a:lnTo>
                <a:lnTo>
                  <a:pt x="9" y="6"/>
                </a:lnTo>
                <a:lnTo>
                  <a:pt x="9" y="8"/>
                </a:lnTo>
                <a:lnTo>
                  <a:pt x="12" y="12"/>
                </a:lnTo>
                <a:lnTo>
                  <a:pt x="16" y="14"/>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59" name="Line 1647"/>
          <p:cNvSpPr>
            <a:spLocks noChangeShapeType="1"/>
          </p:cNvSpPr>
          <p:nvPr/>
        </p:nvSpPr>
        <p:spPr bwMode="ltGray">
          <a:xfrm flipH="1">
            <a:off x="2203450" y="3029829"/>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60" name="Line 1648"/>
          <p:cNvSpPr>
            <a:spLocks noChangeShapeType="1"/>
          </p:cNvSpPr>
          <p:nvPr/>
        </p:nvSpPr>
        <p:spPr bwMode="ltGray">
          <a:xfrm flipV="1">
            <a:off x="2212975" y="3037766"/>
            <a:ext cx="1588"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61" name="Freeform 1649"/>
          <p:cNvSpPr>
            <a:spLocks/>
          </p:cNvSpPr>
          <p:nvPr/>
        </p:nvSpPr>
        <p:spPr bwMode="ltGray">
          <a:xfrm>
            <a:off x="2211388" y="3039354"/>
            <a:ext cx="26987" cy="1587"/>
          </a:xfrm>
          <a:custGeom>
            <a:avLst/>
            <a:gdLst/>
            <a:ahLst/>
            <a:cxnLst>
              <a:cxn ang="0">
                <a:pos x="0" y="0"/>
              </a:cxn>
              <a:cxn ang="0">
                <a:pos x="2" y="0"/>
              </a:cxn>
              <a:cxn ang="0">
                <a:pos x="6" y="0"/>
              </a:cxn>
              <a:cxn ang="0">
                <a:pos x="9" y="0"/>
              </a:cxn>
              <a:cxn ang="0">
                <a:pos x="13" y="0"/>
              </a:cxn>
              <a:cxn ang="0">
                <a:pos x="16" y="0"/>
              </a:cxn>
            </a:cxnLst>
            <a:rect l="0" t="0" r="r" b="b"/>
            <a:pathLst>
              <a:path w="17" h="1">
                <a:moveTo>
                  <a:pt x="0" y="0"/>
                </a:moveTo>
                <a:lnTo>
                  <a:pt x="2" y="0"/>
                </a:lnTo>
                <a:lnTo>
                  <a:pt x="6" y="0"/>
                </a:lnTo>
                <a:lnTo>
                  <a:pt x="9" y="0"/>
                </a:lnTo>
                <a:lnTo>
                  <a:pt x="13"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62" name="Line 1650"/>
          <p:cNvSpPr>
            <a:spLocks noChangeShapeType="1"/>
          </p:cNvSpPr>
          <p:nvPr/>
        </p:nvSpPr>
        <p:spPr bwMode="ltGray">
          <a:xfrm flipH="1">
            <a:off x="2212975" y="3037766"/>
            <a:ext cx="1588"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63" name="Line 1651"/>
          <p:cNvSpPr>
            <a:spLocks noChangeShapeType="1"/>
          </p:cNvSpPr>
          <p:nvPr/>
        </p:nvSpPr>
        <p:spPr bwMode="ltGray">
          <a:xfrm flipH="1" flipV="1">
            <a:off x="2222500" y="3037766"/>
            <a:ext cx="1588"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64" name="Freeform 1652"/>
          <p:cNvSpPr>
            <a:spLocks/>
          </p:cNvSpPr>
          <p:nvPr/>
        </p:nvSpPr>
        <p:spPr bwMode="ltGray">
          <a:xfrm>
            <a:off x="2222500" y="3033004"/>
            <a:ext cx="26988" cy="28575"/>
          </a:xfrm>
          <a:custGeom>
            <a:avLst/>
            <a:gdLst/>
            <a:ahLst/>
            <a:cxnLst>
              <a:cxn ang="0">
                <a:pos x="0" y="16"/>
              </a:cxn>
              <a:cxn ang="0">
                <a:pos x="4" y="12"/>
              </a:cxn>
              <a:cxn ang="0">
                <a:pos x="4" y="9"/>
              </a:cxn>
              <a:cxn ang="0">
                <a:pos x="4" y="9"/>
              </a:cxn>
              <a:cxn ang="0">
                <a:pos x="12" y="9"/>
              </a:cxn>
              <a:cxn ang="0">
                <a:pos x="12" y="6"/>
              </a:cxn>
              <a:cxn ang="0">
                <a:pos x="12" y="3"/>
              </a:cxn>
              <a:cxn ang="0">
                <a:pos x="16" y="0"/>
              </a:cxn>
            </a:cxnLst>
            <a:rect l="0" t="0" r="r" b="b"/>
            <a:pathLst>
              <a:path w="17" h="17">
                <a:moveTo>
                  <a:pt x="0" y="16"/>
                </a:moveTo>
                <a:lnTo>
                  <a:pt x="4" y="12"/>
                </a:lnTo>
                <a:lnTo>
                  <a:pt x="4" y="9"/>
                </a:lnTo>
                <a:lnTo>
                  <a:pt x="4" y="9"/>
                </a:lnTo>
                <a:lnTo>
                  <a:pt x="12" y="9"/>
                </a:lnTo>
                <a:lnTo>
                  <a:pt x="12" y="6"/>
                </a:lnTo>
                <a:lnTo>
                  <a:pt x="12" y="3"/>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65" name="Line 1653"/>
          <p:cNvSpPr>
            <a:spLocks noChangeShapeType="1"/>
          </p:cNvSpPr>
          <p:nvPr/>
        </p:nvSpPr>
        <p:spPr bwMode="ltGray">
          <a:xfrm>
            <a:off x="2222500" y="3037766"/>
            <a:ext cx="1588"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66" name="Line 1654"/>
          <p:cNvSpPr>
            <a:spLocks noChangeShapeType="1"/>
          </p:cNvSpPr>
          <p:nvPr/>
        </p:nvSpPr>
        <p:spPr bwMode="ltGray">
          <a:xfrm flipH="1" flipV="1">
            <a:off x="2225675" y="3033004"/>
            <a:ext cx="4763"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67" name="Freeform 1655"/>
          <p:cNvSpPr>
            <a:spLocks/>
          </p:cNvSpPr>
          <p:nvPr/>
        </p:nvSpPr>
        <p:spPr bwMode="ltGray">
          <a:xfrm>
            <a:off x="2227263" y="3031416"/>
            <a:ext cx="26987" cy="28575"/>
          </a:xfrm>
          <a:custGeom>
            <a:avLst/>
            <a:gdLst/>
            <a:ahLst/>
            <a:cxnLst>
              <a:cxn ang="0">
                <a:pos x="0" y="16"/>
              </a:cxn>
              <a:cxn ang="0">
                <a:pos x="0" y="16"/>
              </a:cxn>
              <a:cxn ang="0">
                <a:pos x="4" y="16"/>
              </a:cxn>
              <a:cxn ang="0">
                <a:pos x="12" y="0"/>
              </a:cxn>
              <a:cxn ang="0">
                <a:pos x="16" y="0"/>
              </a:cxn>
            </a:cxnLst>
            <a:rect l="0" t="0" r="r" b="b"/>
            <a:pathLst>
              <a:path w="17" h="17">
                <a:moveTo>
                  <a:pt x="0" y="16"/>
                </a:moveTo>
                <a:lnTo>
                  <a:pt x="0" y="16"/>
                </a:lnTo>
                <a:lnTo>
                  <a:pt x="4" y="16"/>
                </a:lnTo>
                <a:lnTo>
                  <a:pt x="12"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68" name="Line 1656"/>
          <p:cNvSpPr>
            <a:spLocks noChangeShapeType="1"/>
          </p:cNvSpPr>
          <p:nvPr/>
        </p:nvSpPr>
        <p:spPr bwMode="ltGray">
          <a:xfrm>
            <a:off x="2225675" y="3033004"/>
            <a:ext cx="4763"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69" name="Line 1657"/>
          <p:cNvSpPr>
            <a:spLocks noChangeShapeType="1"/>
          </p:cNvSpPr>
          <p:nvPr/>
        </p:nvSpPr>
        <p:spPr bwMode="ltGray">
          <a:xfrm flipV="1">
            <a:off x="2235200" y="3031416"/>
            <a:ext cx="0"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70" name="Freeform 1658"/>
          <p:cNvSpPr>
            <a:spLocks/>
          </p:cNvSpPr>
          <p:nvPr/>
        </p:nvSpPr>
        <p:spPr bwMode="ltGray">
          <a:xfrm>
            <a:off x="2233613" y="3029829"/>
            <a:ext cx="31750" cy="28575"/>
          </a:xfrm>
          <a:custGeom>
            <a:avLst/>
            <a:gdLst/>
            <a:ahLst/>
            <a:cxnLst>
              <a:cxn ang="0">
                <a:pos x="0" y="16"/>
              </a:cxn>
              <a:cxn ang="0">
                <a:pos x="2" y="16"/>
              </a:cxn>
              <a:cxn ang="0">
                <a:pos x="4" y="16"/>
              </a:cxn>
              <a:cxn ang="0">
                <a:pos x="7" y="16"/>
              </a:cxn>
              <a:cxn ang="0">
                <a:pos x="9" y="16"/>
              </a:cxn>
              <a:cxn ang="0">
                <a:pos x="11" y="0"/>
              </a:cxn>
              <a:cxn ang="0">
                <a:pos x="14" y="0"/>
              </a:cxn>
              <a:cxn ang="0">
                <a:pos x="16" y="0"/>
              </a:cxn>
              <a:cxn ang="0">
                <a:pos x="19" y="0"/>
              </a:cxn>
            </a:cxnLst>
            <a:rect l="0" t="0" r="r" b="b"/>
            <a:pathLst>
              <a:path w="20" h="17">
                <a:moveTo>
                  <a:pt x="0" y="16"/>
                </a:moveTo>
                <a:lnTo>
                  <a:pt x="2" y="16"/>
                </a:lnTo>
                <a:lnTo>
                  <a:pt x="4" y="16"/>
                </a:lnTo>
                <a:lnTo>
                  <a:pt x="7" y="16"/>
                </a:lnTo>
                <a:lnTo>
                  <a:pt x="9" y="16"/>
                </a:lnTo>
                <a:lnTo>
                  <a:pt x="11" y="0"/>
                </a:lnTo>
                <a:lnTo>
                  <a:pt x="14" y="0"/>
                </a:lnTo>
                <a:lnTo>
                  <a:pt x="16" y="0"/>
                </a:lnTo>
                <a:lnTo>
                  <a:pt x="19"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71" name="Line 1659"/>
          <p:cNvSpPr>
            <a:spLocks noChangeShapeType="1"/>
          </p:cNvSpPr>
          <p:nvPr/>
        </p:nvSpPr>
        <p:spPr bwMode="ltGray">
          <a:xfrm>
            <a:off x="2235200" y="3029829"/>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72" name="Line 1660"/>
          <p:cNvSpPr>
            <a:spLocks noChangeShapeType="1"/>
          </p:cNvSpPr>
          <p:nvPr/>
        </p:nvSpPr>
        <p:spPr bwMode="ltGray">
          <a:xfrm flipV="1">
            <a:off x="2265363" y="3028241"/>
            <a:ext cx="0"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73" name="Freeform 1661"/>
          <p:cNvSpPr>
            <a:spLocks/>
          </p:cNvSpPr>
          <p:nvPr/>
        </p:nvSpPr>
        <p:spPr bwMode="ltGray">
          <a:xfrm>
            <a:off x="2265363" y="3028241"/>
            <a:ext cx="1587" cy="28575"/>
          </a:xfrm>
          <a:custGeom>
            <a:avLst/>
            <a:gdLst/>
            <a:ahLst/>
            <a:cxnLst>
              <a:cxn ang="0">
                <a:pos x="0" y="16"/>
              </a:cxn>
              <a:cxn ang="0">
                <a:pos x="0" y="16"/>
              </a:cxn>
              <a:cxn ang="0">
                <a:pos x="0" y="0"/>
              </a:cxn>
            </a:cxnLst>
            <a:rect l="0" t="0" r="r" b="b"/>
            <a:pathLst>
              <a:path w="1" h="17">
                <a:moveTo>
                  <a:pt x="0" y="16"/>
                </a:moveTo>
                <a:lnTo>
                  <a:pt x="0" y="16"/>
                </a:lnTo>
                <a:lnTo>
                  <a:pt x="0"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74" name="Line 1662"/>
          <p:cNvSpPr>
            <a:spLocks noChangeShapeType="1"/>
          </p:cNvSpPr>
          <p:nvPr/>
        </p:nvSpPr>
        <p:spPr bwMode="ltGray">
          <a:xfrm flipV="1">
            <a:off x="2265363" y="3028241"/>
            <a:ext cx="0"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75" name="Line 1663"/>
          <p:cNvSpPr>
            <a:spLocks noChangeShapeType="1"/>
          </p:cNvSpPr>
          <p:nvPr/>
        </p:nvSpPr>
        <p:spPr bwMode="ltGray">
          <a:xfrm flipH="1">
            <a:off x="2263775" y="3029829"/>
            <a:ext cx="1588"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76" name="Freeform 1664"/>
          <p:cNvSpPr>
            <a:spLocks/>
          </p:cNvSpPr>
          <p:nvPr/>
        </p:nvSpPr>
        <p:spPr bwMode="ltGray">
          <a:xfrm>
            <a:off x="2216150" y="3037766"/>
            <a:ext cx="26988" cy="28575"/>
          </a:xfrm>
          <a:custGeom>
            <a:avLst/>
            <a:gdLst/>
            <a:ahLst/>
            <a:cxnLst>
              <a:cxn ang="0">
                <a:pos x="0" y="0"/>
              </a:cxn>
              <a:cxn ang="0">
                <a:pos x="0" y="2"/>
              </a:cxn>
              <a:cxn ang="0">
                <a:pos x="16" y="4"/>
              </a:cxn>
              <a:cxn ang="0">
                <a:pos x="16" y="4"/>
              </a:cxn>
              <a:cxn ang="0">
                <a:pos x="16" y="6"/>
              </a:cxn>
              <a:cxn ang="0">
                <a:pos x="16" y="11"/>
              </a:cxn>
              <a:cxn ang="0">
                <a:pos x="16" y="11"/>
              </a:cxn>
              <a:cxn ang="0">
                <a:pos x="16" y="13"/>
              </a:cxn>
              <a:cxn ang="0">
                <a:pos x="16" y="16"/>
              </a:cxn>
            </a:cxnLst>
            <a:rect l="0" t="0" r="r" b="b"/>
            <a:pathLst>
              <a:path w="17" h="17">
                <a:moveTo>
                  <a:pt x="0" y="0"/>
                </a:moveTo>
                <a:lnTo>
                  <a:pt x="0" y="2"/>
                </a:lnTo>
                <a:lnTo>
                  <a:pt x="16" y="4"/>
                </a:lnTo>
                <a:lnTo>
                  <a:pt x="16" y="4"/>
                </a:lnTo>
                <a:lnTo>
                  <a:pt x="16" y="6"/>
                </a:lnTo>
                <a:lnTo>
                  <a:pt x="16" y="11"/>
                </a:lnTo>
                <a:lnTo>
                  <a:pt x="16" y="11"/>
                </a:lnTo>
                <a:lnTo>
                  <a:pt x="16" y="13"/>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77" name="Line 1665"/>
          <p:cNvSpPr>
            <a:spLocks noChangeShapeType="1"/>
          </p:cNvSpPr>
          <p:nvPr/>
        </p:nvSpPr>
        <p:spPr bwMode="ltGray">
          <a:xfrm flipH="1">
            <a:off x="2214563" y="3039354"/>
            <a:ext cx="476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78" name="Line 1666"/>
          <p:cNvSpPr>
            <a:spLocks noChangeShapeType="1"/>
          </p:cNvSpPr>
          <p:nvPr/>
        </p:nvSpPr>
        <p:spPr bwMode="ltGray">
          <a:xfrm flipV="1">
            <a:off x="2217738" y="3050466"/>
            <a:ext cx="3175"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79" name="Line 1667"/>
          <p:cNvSpPr>
            <a:spLocks noChangeShapeType="1"/>
          </p:cNvSpPr>
          <p:nvPr/>
        </p:nvSpPr>
        <p:spPr bwMode="ltGray">
          <a:xfrm flipV="1">
            <a:off x="2219325" y="3050466"/>
            <a:ext cx="0"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80" name="Line 1668"/>
          <p:cNvSpPr>
            <a:spLocks noChangeShapeType="1"/>
          </p:cNvSpPr>
          <p:nvPr/>
        </p:nvSpPr>
        <p:spPr bwMode="ltGray">
          <a:xfrm>
            <a:off x="2217738" y="3052054"/>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81" name="Line 1669"/>
          <p:cNvSpPr>
            <a:spLocks noChangeShapeType="1"/>
          </p:cNvSpPr>
          <p:nvPr/>
        </p:nvSpPr>
        <p:spPr bwMode="ltGray">
          <a:xfrm flipH="1">
            <a:off x="2217738" y="3050466"/>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82" name="Freeform 1670"/>
          <p:cNvSpPr>
            <a:spLocks/>
          </p:cNvSpPr>
          <p:nvPr/>
        </p:nvSpPr>
        <p:spPr bwMode="ltGray">
          <a:xfrm>
            <a:off x="2247900" y="3031416"/>
            <a:ext cx="26988" cy="28575"/>
          </a:xfrm>
          <a:custGeom>
            <a:avLst/>
            <a:gdLst/>
            <a:ahLst/>
            <a:cxnLst>
              <a:cxn ang="0">
                <a:pos x="16" y="0"/>
              </a:cxn>
              <a:cxn ang="0">
                <a:pos x="16" y="2"/>
              </a:cxn>
              <a:cxn ang="0">
                <a:pos x="16" y="2"/>
              </a:cxn>
              <a:cxn ang="0">
                <a:pos x="16" y="4"/>
              </a:cxn>
              <a:cxn ang="0">
                <a:pos x="16" y="9"/>
              </a:cxn>
              <a:cxn ang="0">
                <a:pos x="16" y="9"/>
              </a:cxn>
              <a:cxn ang="0">
                <a:pos x="0" y="11"/>
              </a:cxn>
              <a:cxn ang="0">
                <a:pos x="0" y="13"/>
              </a:cxn>
              <a:cxn ang="0">
                <a:pos x="0" y="16"/>
              </a:cxn>
            </a:cxnLst>
            <a:rect l="0" t="0" r="r" b="b"/>
            <a:pathLst>
              <a:path w="17" h="17">
                <a:moveTo>
                  <a:pt x="16" y="0"/>
                </a:moveTo>
                <a:lnTo>
                  <a:pt x="16" y="2"/>
                </a:lnTo>
                <a:lnTo>
                  <a:pt x="16" y="2"/>
                </a:lnTo>
                <a:lnTo>
                  <a:pt x="16" y="4"/>
                </a:lnTo>
                <a:lnTo>
                  <a:pt x="16" y="9"/>
                </a:lnTo>
                <a:lnTo>
                  <a:pt x="16" y="9"/>
                </a:lnTo>
                <a:lnTo>
                  <a:pt x="0" y="11"/>
                </a:lnTo>
                <a:lnTo>
                  <a:pt x="0" y="13"/>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83" name="Line 1671"/>
          <p:cNvSpPr>
            <a:spLocks noChangeShapeType="1"/>
          </p:cNvSpPr>
          <p:nvPr/>
        </p:nvSpPr>
        <p:spPr bwMode="ltGray">
          <a:xfrm flipH="1">
            <a:off x="2249488" y="3031416"/>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84" name="Line 1672"/>
          <p:cNvSpPr>
            <a:spLocks noChangeShapeType="1"/>
          </p:cNvSpPr>
          <p:nvPr/>
        </p:nvSpPr>
        <p:spPr bwMode="ltGray">
          <a:xfrm>
            <a:off x="2247900" y="3040941"/>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85" name="Freeform 1673"/>
          <p:cNvSpPr>
            <a:spLocks/>
          </p:cNvSpPr>
          <p:nvPr/>
        </p:nvSpPr>
        <p:spPr bwMode="ltGray">
          <a:xfrm>
            <a:off x="2249488" y="3039354"/>
            <a:ext cx="1587" cy="28575"/>
          </a:xfrm>
          <a:custGeom>
            <a:avLst/>
            <a:gdLst/>
            <a:ahLst/>
            <a:cxnLst>
              <a:cxn ang="0">
                <a:pos x="0" y="0"/>
              </a:cxn>
              <a:cxn ang="0">
                <a:pos x="0" y="0"/>
              </a:cxn>
              <a:cxn ang="0">
                <a:pos x="0" y="8"/>
              </a:cxn>
              <a:cxn ang="0">
                <a:pos x="0" y="8"/>
              </a:cxn>
              <a:cxn ang="0">
                <a:pos x="0" y="16"/>
              </a:cxn>
            </a:cxnLst>
            <a:rect l="0" t="0" r="r" b="b"/>
            <a:pathLst>
              <a:path w="1" h="17">
                <a:moveTo>
                  <a:pt x="0" y="0"/>
                </a:moveTo>
                <a:lnTo>
                  <a:pt x="0" y="0"/>
                </a:lnTo>
                <a:lnTo>
                  <a:pt x="0" y="8"/>
                </a:lnTo>
                <a:lnTo>
                  <a:pt x="0" y="8"/>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86" name="Line 1674"/>
          <p:cNvSpPr>
            <a:spLocks noChangeShapeType="1"/>
          </p:cNvSpPr>
          <p:nvPr/>
        </p:nvSpPr>
        <p:spPr bwMode="ltGray">
          <a:xfrm flipH="1">
            <a:off x="2247900" y="3040941"/>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87" name="Line 1675"/>
          <p:cNvSpPr>
            <a:spLocks noChangeShapeType="1"/>
          </p:cNvSpPr>
          <p:nvPr/>
        </p:nvSpPr>
        <p:spPr bwMode="ltGray">
          <a:xfrm>
            <a:off x="2247900" y="3045704"/>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88" name="Freeform 1676"/>
          <p:cNvSpPr>
            <a:spLocks/>
          </p:cNvSpPr>
          <p:nvPr/>
        </p:nvSpPr>
        <p:spPr bwMode="ltGray">
          <a:xfrm>
            <a:off x="2244725" y="3044116"/>
            <a:ext cx="26988" cy="28575"/>
          </a:xfrm>
          <a:custGeom>
            <a:avLst/>
            <a:gdLst/>
            <a:ahLst/>
            <a:cxnLst>
              <a:cxn ang="0">
                <a:pos x="16" y="0"/>
              </a:cxn>
              <a:cxn ang="0">
                <a:pos x="16" y="3"/>
              </a:cxn>
              <a:cxn ang="0">
                <a:pos x="8" y="3"/>
              </a:cxn>
              <a:cxn ang="0">
                <a:pos x="8" y="5"/>
              </a:cxn>
              <a:cxn ang="0">
                <a:pos x="8" y="8"/>
              </a:cxn>
              <a:cxn ang="0">
                <a:pos x="8" y="10"/>
              </a:cxn>
              <a:cxn ang="0">
                <a:pos x="0" y="12"/>
              </a:cxn>
              <a:cxn ang="0">
                <a:pos x="0" y="14"/>
              </a:cxn>
              <a:cxn ang="0">
                <a:pos x="8" y="16"/>
              </a:cxn>
            </a:cxnLst>
            <a:rect l="0" t="0" r="r" b="b"/>
            <a:pathLst>
              <a:path w="17" h="17">
                <a:moveTo>
                  <a:pt x="16" y="0"/>
                </a:moveTo>
                <a:lnTo>
                  <a:pt x="16" y="3"/>
                </a:lnTo>
                <a:lnTo>
                  <a:pt x="8" y="3"/>
                </a:lnTo>
                <a:lnTo>
                  <a:pt x="8" y="5"/>
                </a:lnTo>
                <a:lnTo>
                  <a:pt x="8" y="8"/>
                </a:lnTo>
                <a:lnTo>
                  <a:pt x="8" y="10"/>
                </a:lnTo>
                <a:lnTo>
                  <a:pt x="0" y="12"/>
                </a:lnTo>
                <a:lnTo>
                  <a:pt x="0" y="14"/>
                </a:lnTo>
                <a:lnTo>
                  <a:pt x="8"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89" name="Line 1677"/>
          <p:cNvSpPr>
            <a:spLocks noChangeShapeType="1"/>
          </p:cNvSpPr>
          <p:nvPr/>
        </p:nvSpPr>
        <p:spPr bwMode="ltGray">
          <a:xfrm flipH="1">
            <a:off x="2247900" y="3045704"/>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90" name="Line 1678"/>
          <p:cNvSpPr>
            <a:spLocks noChangeShapeType="1"/>
          </p:cNvSpPr>
          <p:nvPr/>
        </p:nvSpPr>
        <p:spPr bwMode="ltGray">
          <a:xfrm>
            <a:off x="2246313" y="3059991"/>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91" name="Freeform 1679"/>
          <p:cNvSpPr>
            <a:spLocks/>
          </p:cNvSpPr>
          <p:nvPr/>
        </p:nvSpPr>
        <p:spPr bwMode="ltGray">
          <a:xfrm>
            <a:off x="2043113" y="3012366"/>
            <a:ext cx="26987" cy="28575"/>
          </a:xfrm>
          <a:custGeom>
            <a:avLst/>
            <a:gdLst/>
            <a:ahLst/>
            <a:cxnLst>
              <a:cxn ang="0">
                <a:pos x="16" y="16"/>
              </a:cxn>
              <a:cxn ang="0">
                <a:pos x="16" y="16"/>
              </a:cxn>
              <a:cxn ang="0">
                <a:pos x="16" y="13"/>
              </a:cxn>
              <a:cxn ang="0">
                <a:pos x="12" y="11"/>
              </a:cxn>
              <a:cxn ang="0">
                <a:pos x="4" y="9"/>
              </a:cxn>
              <a:cxn ang="0">
                <a:pos x="4" y="6"/>
              </a:cxn>
              <a:cxn ang="0">
                <a:pos x="0" y="4"/>
              </a:cxn>
              <a:cxn ang="0">
                <a:pos x="0" y="0"/>
              </a:cxn>
            </a:cxnLst>
            <a:rect l="0" t="0" r="r" b="b"/>
            <a:pathLst>
              <a:path w="17" h="17">
                <a:moveTo>
                  <a:pt x="16" y="16"/>
                </a:moveTo>
                <a:lnTo>
                  <a:pt x="16" y="16"/>
                </a:lnTo>
                <a:lnTo>
                  <a:pt x="16" y="13"/>
                </a:lnTo>
                <a:lnTo>
                  <a:pt x="12" y="11"/>
                </a:lnTo>
                <a:lnTo>
                  <a:pt x="4" y="9"/>
                </a:lnTo>
                <a:lnTo>
                  <a:pt x="4" y="6"/>
                </a:lnTo>
                <a:lnTo>
                  <a:pt x="0" y="4"/>
                </a:lnTo>
                <a:lnTo>
                  <a:pt x="0"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92" name="Line 1680"/>
          <p:cNvSpPr>
            <a:spLocks noChangeShapeType="1"/>
          </p:cNvSpPr>
          <p:nvPr/>
        </p:nvSpPr>
        <p:spPr bwMode="ltGray">
          <a:xfrm flipV="1">
            <a:off x="2047875" y="3026654"/>
            <a:ext cx="1588"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93" name="Line 1681"/>
          <p:cNvSpPr>
            <a:spLocks noChangeShapeType="1"/>
          </p:cNvSpPr>
          <p:nvPr/>
        </p:nvSpPr>
        <p:spPr bwMode="ltGray">
          <a:xfrm flipH="1" flipV="1">
            <a:off x="2041525" y="3015541"/>
            <a:ext cx="3175"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94" name="Freeform 1682"/>
          <p:cNvSpPr>
            <a:spLocks/>
          </p:cNvSpPr>
          <p:nvPr/>
        </p:nvSpPr>
        <p:spPr bwMode="ltGray">
          <a:xfrm>
            <a:off x="2043113" y="3010779"/>
            <a:ext cx="26987" cy="28575"/>
          </a:xfrm>
          <a:custGeom>
            <a:avLst/>
            <a:gdLst/>
            <a:ahLst/>
            <a:cxnLst>
              <a:cxn ang="0">
                <a:pos x="0" y="16"/>
              </a:cxn>
              <a:cxn ang="0">
                <a:pos x="8" y="16"/>
              </a:cxn>
              <a:cxn ang="0">
                <a:pos x="16" y="16"/>
              </a:cxn>
              <a:cxn ang="0">
                <a:pos x="16" y="0"/>
              </a:cxn>
            </a:cxnLst>
            <a:rect l="0" t="0" r="r" b="b"/>
            <a:pathLst>
              <a:path w="17" h="17">
                <a:moveTo>
                  <a:pt x="0" y="16"/>
                </a:moveTo>
                <a:lnTo>
                  <a:pt x="8" y="16"/>
                </a:lnTo>
                <a:lnTo>
                  <a:pt x="16" y="16"/>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95" name="Line 1683"/>
          <p:cNvSpPr>
            <a:spLocks noChangeShapeType="1"/>
          </p:cNvSpPr>
          <p:nvPr/>
        </p:nvSpPr>
        <p:spPr bwMode="ltGray">
          <a:xfrm>
            <a:off x="2043113" y="3012366"/>
            <a:ext cx="0" cy="635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96" name="Line 1684"/>
          <p:cNvSpPr>
            <a:spLocks noChangeShapeType="1"/>
          </p:cNvSpPr>
          <p:nvPr/>
        </p:nvSpPr>
        <p:spPr bwMode="ltGray">
          <a:xfrm flipH="1">
            <a:off x="2044700" y="3012366"/>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97" name="Freeform 1685"/>
          <p:cNvSpPr>
            <a:spLocks/>
          </p:cNvSpPr>
          <p:nvPr/>
        </p:nvSpPr>
        <p:spPr bwMode="ltGray">
          <a:xfrm>
            <a:off x="2043113" y="3009191"/>
            <a:ext cx="26987" cy="28575"/>
          </a:xfrm>
          <a:custGeom>
            <a:avLst/>
            <a:gdLst/>
            <a:ahLst/>
            <a:cxnLst>
              <a:cxn ang="0">
                <a:pos x="16" y="16"/>
              </a:cxn>
              <a:cxn ang="0">
                <a:pos x="8" y="16"/>
              </a:cxn>
              <a:cxn ang="0">
                <a:pos x="8" y="8"/>
              </a:cxn>
              <a:cxn ang="0">
                <a:pos x="8" y="0"/>
              </a:cxn>
              <a:cxn ang="0">
                <a:pos x="0" y="0"/>
              </a:cxn>
            </a:cxnLst>
            <a:rect l="0" t="0" r="r" b="b"/>
            <a:pathLst>
              <a:path w="17" h="17">
                <a:moveTo>
                  <a:pt x="16" y="16"/>
                </a:moveTo>
                <a:lnTo>
                  <a:pt x="8" y="16"/>
                </a:lnTo>
                <a:lnTo>
                  <a:pt x="8" y="8"/>
                </a:lnTo>
                <a:lnTo>
                  <a:pt x="8" y="0"/>
                </a:lnTo>
                <a:lnTo>
                  <a:pt x="0"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98" name="Line 1686"/>
          <p:cNvSpPr>
            <a:spLocks noChangeShapeType="1"/>
          </p:cNvSpPr>
          <p:nvPr/>
        </p:nvSpPr>
        <p:spPr bwMode="ltGray">
          <a:xfrm>
            <a:off x="2046288" y="3012366"/>
            <a:ext cx="25400"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599" name="Line 1687"/>
          <p:cNvSpPr>
            <a:spLocks noChangeShapeType="1"/>
          </p:cNvSpPr>
          <p:nvPr/>
        </p:nvSpPr>
        <p:spPr bwMode="ltGray">
          <a:xfrm>
            <a:off x="2043113" y="3009191"/>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00" name="Freeform 1688"/>
          <p:cNvSpPr>
            <a:spLocks/>
          </p:cNvSpPr>
          <p:nvPr/>
        </p:nvSpPr>
        <p:spPr bwMode="ltGray">
          <a:xfrm>
            <a:off x="2043113" y="3009191"/>
            <a:ext cx="1587" cy="28575"/>
          </a:xfrm>
          <a:custGeom>
            <a:avLst/>
            <a:gdLst/>
            <a:ahLst/>
            <a:cxnLst>
              <a:cxn ang="0">
                <a:pos x="0" y="0"/>
              </a:cxn>
              <a:cxn ang="0">
                <a:pos x="0" y="0"/>
              </a:cxn>
              <a:cxn ang="0">
                <a:pos x="0" y="8"/>
              </a:cxn>
              <a:cxn ang="0">
                <a:pos x="0" y="16"/>
              </a:cxn>
            </a:cxnLst>
            <a:rect l="0" t="0" r="r" b="b"/>
            <a:pathLst>
              <a:path w="1" h="17">
                <a:moveTo>
                  <a:pt x="0" y="0"/>
                </a:moveTo>
                <a:lnTo>
                  <a:pt x="0" y="0"/>
                </a:lnTo>
                <a:lnTo>
                  <a:pt x="0" y="8"/>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01" name="Line 1689"/>
          <p:cNvSpPr>
            <a:spLocks noChangeShapeType="1"/>
          </p:cNvSpPr>
          <p:nvPr/>
        </p:nvSpPr>
        <p:spPr bwMode="ltGray">
          <a:xfrm flipH="1" flipV="1">
            <a:off x="2043113" y="3009191"/>
            <a:ext cx="1587"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02" name="Line 1690"/>
          <p:cNvSpPr>
            <a:spLocks noChangeShapeType="1"/>
          </p:cNvSpPr>
          <p:nvPr/>
        </p:nvSpPr>
        <p:spPr bwMode="ltGray">
          <a:xfrm>
            <a:off x="2039938" y="3012366"/>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03" name="Freeform 1691"/>
          <p:cNvSpPr>
            <a:spLocks/>
          </p:cNvSpPr>
          <p:nvPr/>
        </p:nvSpPr>
        <p:spPr bwMode="ltGray">
          <a:xfrm>
            <a:off x="2025650" y="3010779"/>
            <a:ext cx="26988" cy="28575"/>
          </a:xfrm>
          <a:custGeom>
            <a:avLst/>
            <a:gdLst/>
            <a:ahLst/>
            <a:cxnLst>
              <a:cxn ang="0">
                <a:pos x="16" y="0"/>
              </a:cxn>
              <a:cxn ang="0">
                <a:pos x="11" y="5"/>
              </a:cxn>
              <a:cxn ang="0">
                <a:pos x="10" y="5"/>
              </a:cxn>
              <a:cxn ang="0">
                <a:pos x="8" y="5"/>
              </a:cxn>
              <a:cxn ang="0">
                <a:pos x="5" y="10"/>
              </a:cxn>
              <a:cxn ang="0">
                <a:pos x="4" y="10"/>
              </a:cxn>
              <a:cxn ang="0">
                <a:pos x="1" y="10"/>
              </a:cxn>
              <a:cxn ang="0">
                <a:pos x="0" y="10"/>
              </a:cxn>
              <a:cxn ang="0">
                <a:pos x="0" y="16"/>
              </a:cxn>
            </a:cxnLst>
            <a:rect l="0" t="0" r="r" b="b"/>
            <a:pathLst>
              <a:path w="17" h="17">
                <a:moveTo>
                  <a:pt x="16" y="0"/>
                </a:moveTo>
                <a:lnTo>
                  <a:pt x="11" y="5"/>
                </a:lnTo>
                <a:lnTo>
                  <a:pt x="10" y="5"/>
                </a:lnTo>
                <a:lnTo>
                  <a:pt x="8" y="5"/>
                </a:lnTo>
                <a:lnTo>
                  <a:pt x="5" y="10"/>
                </a:lnTo>
                <a:lnTo>
                  <a:pt x="4" y="10"/>
                </a:lnTo>
                <a:lnTo>
                  <a:pt x="1" y="10"/>
                </a:lnTo>
                <a:lnTo>
                  <a:pt x="0" y="10"/>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04" name="Line 1692"/>
          <p:cNvSpPr>
            <a:spLocks noChangeShapeType="1"/>
          </p:cNvSpPr>
          <p:nvPr/>
        </p:nvSpPr>
        <p:spPr bwMode="ltGray">
          <a:xfrm flipH="1">
            <a:off x="2039938" y="3012366"/>
            <a:ext cx="1587"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05" name="Line 1693"/>
          <p:cNvSpPr>
            <a:spLocks noChangeShapeType="1"/>
          </p:cNvSpPr>
          <p:nvPr/>
        </p:nvSpPr>
        <p:spPr bwMode="ltGray">
          <a:xfrm>
            <a:off x="2025650" y="3018716"/>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06" name="Freeform 1694"/>
          <p:cNvSpPr>
            <a:spLocks/>
          </p:cNvSpPr>
          <p:nvPr/>
        </p:nvSpPr>
        <p:spPr bwMode="ltGray">
          <a:xfrm>
            <a:off x="2024063" y="3017129"/>
            <a:ext cx="26987" cy="28575"/>
          </a:xfrm>
          <a:custGeom>
            <a:avLst/>
            <a:gdLst/>
            <a:ahLst/>
            <a:cxnLst>
              <a:cxn ang="0">
                <a:pos x="16" y="0"/>
              </a:cxn>
              <a:cxn ang="0">
                <a:pos x="16" y="0"/>
              </a:cxn>
              <a:cxn ang="0">
                <a:pos x="16" y="3"/>
              </a:cxn>
              <a:cxn ang="0">
                <a:pos x="16" y="3"/>
              </a:cxn>
              <a:cxn ang="0">
                <a:pos x="16" y="6"/>
              </a:cxn>
              <a:cxn ang="0">
                <a:pos x="0" y="9"/>
              </a:cxn>
              <a:cxn ang="0">
                <a:pos x="0" y="12"/>
              </a:cxn>
              <a:cxn ang="0">
                <a:pos x="0" y="12"/>
              </a:cxn>
              <a:cxn ang="0">
                <a:pos x="0" y="16"/>
              </a:cxn>
            </a:cxnLst>
            <a:rect l="0" t="0" r="r" b="b"/>
            <a:pathLst>
              <a:path w="17" h="17">
                <a:moveTo>
                  <a:pt x="16" y="0"/>
                </a:moveTo>
                <a:lnTo>
                  <a:pt x="16" y="0"/>
                </a:lnTo>
                <a:lnTo>
                  <a:pt x="16" y="3"/>
                </a:lnTo>
                <a:lnTo>
                  <a:pt x="16" y="3"/>
                </a:lnTo>
                <a:lnTo>
                  <a:pt x="16" y="6"/>
                </a:lnTo>
                <a:lnTo>
                  <a:pt x="0" y="9"/>
                </a:lnTo>
                <a:lnTo>
                  <a:pt x="0" y="12"/>
                </a:lnTo>
                <a:lnTo>
                  <a:pt x="0" y="12"/>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07" name="Line 1695"/>
          <p:cNvSpPr>
            <a:spLocks noChangeShapeType="1"/>
          </p:cNvSpPr>
          <p:nvPr/>
        </p:nvSpPr>
        <p:spPr bwMode="ltGray">
          <a:xfrm flipH="1">
            <a:off x="2025650" y="3018716"/>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08" name="Line 1696"/>
          <p:cNvSpPr>
            <a:spLocks noChangeShapeType="1"/>
          </p:cNvSpPr>
          <p:nvPr/>
        </p:nvSpPr>
        <p:spPr bwMode="ltGray">
          <a:xfrm>
            <a:off x="2022475" y="3026654"/>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09" name="Freeform 1697"/>
          <p:cNvSpPr>
            <a:spLocks/>
          </p:cNvSpPr>
          <p:nvPr/>
        </p:nvSpPr>
        <p:spPr bwMode="ltGray">
          <a:xfrm>
            <a:off x="2019300" y="3025066"/>
            <a:ext cx="26988" cy="28575"/>
          </a:xfrm>
          <a:custGeom>
            <a:avLst/>
            <a:gdLst/>
            <a:ahLst/>
            <a:cxnLst>
              <a:cxn ang="0">
                <a:pos x="16" y="0"/>
              </a:cxn>
              <a:cxn ang="0">
                <a:pos x="16" y="0"/>
              </a:cxn>
              <a:cxn ang="0">
                <a:pos x="16" y="8"/>
              </a:cxn>
              <a:cxn ang="0">
                <a:pos x="10" y="8"/>
              </a:cxn>
              <a:cxn ang="0">
                <a:pos x="0" y="16"/>
              </a:cxn>
            </a:cxnLst>
            <a:rect l="0" t="0" r="r" b="b"/>
            <a:pathLst>
              <a:path w="17" h="17">
                <a:moveTo>
                  <a:pt x="16" y="0"/>
                </a:moveTo>
                <a:lnTo>
                  <a:pt x="16" y="0"/>
                </a:lnTo>
                <a:lnTo>
                  <a:pt x="16" y="8"/>
                </a:lnTo>
                <a:lnTo>
                  <a:pt x="10" y="8"/>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10" name="Line 1698"/>
          <p:cNvSpPr>
            <a:spLocks noChangeShapeType="1"/>
          </p:cNvSpPr>
          <p:nvPr/>
        </p:nvSpPr>
        <p:spPr bwMode="ltGray">
          <a:xfrm flipH="1" flipV="1">
            <a:off x="2022475" y="3025066"/>
            <a:ext cx="4763"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11" name="Line 1699"/>
          <p:cNvSpPr>
            <a:spLocks noChangeShapeType="1"/>
          </p:cNvSpPr>
          <p:nvPr/>
        </p:nvSpPr>
        <p:spPr bwMode="ltGray">
          <a:xfrm>
            <a:off x="2020888" y="3028241"/>
            <a:ext cx="0"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12" name="Freeform 1700"/>
          <p:cNvSpPr>
            <a:spLocks/>
          </p:cNvSpPr>
          <p:nvPr/>
        </p:nvSpPr>
        <p:spPr bwMode="ltGray">
          <a:xfrm>
            <a:off x="1997075" y="3028241"/>
            <a:ext cx="26988" cy="28575"/>
          </a:xfrm>
          <a:custGeom>
            <a:avLst/>
            <a:gdLst/>
            <a:ahLst/>
            <a:cxnLst>
              <a:cxn ang="0">
                <a:pos x="16" y="0"/>
              </a:cxn>
              <a:cxn ang="0">
                <a:pos x="15" y="0"/>
              </a:cxn>
              <a:cxn ang="0">
                <a:pos x="12" y="0"/>
              </a:cxn>
              <a:cxn ang="0">
                <a:pos x="11" y="16"/>
              </a:cxn>
              <a:cxn ang="0">
                <a:pos x="8" y="16"/>
              </a:cxn>
              <a:cxn ang="0">
                <a:pos x="7" y="16"/>
              </a:cxn>
              <a:cxn ang="0">
                <a:pos x="4" y="16"/>
              </a:cxn>
              <a:cxn ang="0">
                <a:pos x="1" y="16"/>
              </a:cxn>
              <a:cxn ang="0">
                <a:pos x="0" y="0"/>
              </a:cxn>
            </a:cxnLst>
            <a:rect l="0" t="0" r="r" b="b"/>
            <a:pathLst>
              <a:path w="17" h="17">
                <a:moveTo>
                  <a:pt x="16" y="0"/>
                </a:moveTo>
                <a:lnTo>
                  <a:pt x="15" y="0"/>
                </a:lnTo>
                <a:lnTo>
                  <a:pt x="12" y="0"/>
                </a:lnTo>
                <a:lnTo>
                  <a:pt x="11" y="16"/>
                </a:lnTo>
                <a:lnTo>
                  <a:pt x="8" y="16"/>
                </a:lnTo>
                <a:lnTo>
                  <a:pt x="7" y="16"/>
                </a:lnTo>
                <a:lnTo>
                  <a:pt x="4" y="16"/>
                </a:lnTo>
                <a:lnTo>
                  <a:pt x="1" y="16"/>
                </a:lnTo>
                <a:lnTo>
                  <a:pt x="0"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13" name="Line 1701"/>
          <p:cNvSpPr>
            <a:spLocks noChangeShapeType="1"/>
          </p:cNvSpPr>
          <p:nvPr/>
        </p:nvSpPr>
        <p:spPr bwMode="ltGray">
          <a:xfrm flipV="1">
            <a:off x="2020888" y="3028241"/>
            <a:ext cx="0"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14" name="Line 1702"/>
          <p:cNvSpPr>
            <a:spLocks noChangeShapeType="1"/>
          </p:cNvSpPr>
          <p:nvPr/>
        </p:nvSpPr>
        <p:spPr bwMode="ltGray">
          <a:xfrm>
            <a:off x="1998663" y="3026654"/>
            <a:ext cx="0"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15" name="Freeform 1703"/>
          <p:cNvSpPr>
            <a:spLocks/>
          </p:cNvSpPr>
          <p:nvPr/>
        </p:nvSpPr>
        <p:spPr bwMode="ltGray">
          <a:xfrm>
            <a:off x="2071688" y="3026654"/>
            <a:ext cx="1587" cy="28575"/>
          </a:xfrm>
          <a:custGeom>
            <a:avLst/>
            <a:gdLst/>
            <a:ahLst/>
            <a:cxnLst>
              <a:cxn ang="0">
                <a:pos x="0" y="0"/>
              </a:cxn>
              <a:cxn ang="0">
                <a:pos x="0" y="5"/>
              </a:cxn>
              <a:cxn ang="0">
                <a:pos x="0" y="10"/>
              </a:cxn>
              <a:cxn ang="0">
                <a:pos x="0" y="10"/>
              </a:cxn>
              <a:cxn ang="0">
                <a:pos x="0" y="16"/>
              </a:cxn>
            </a:cxnLst>
            <a:rect l="0" t="0" r="r" b="b"/>
            <a:pathLst>
              <a:path w="1" h="17">
                <a:moveTo>
                  <a:pt x="0" y="0"/>
                </a:moveTo>
                <a:lnTo>
                  <a:pt x="0" y="5"/>
                </a:lnTo>
                <a:lnTo>
                  <a:pt x="0" y="10"/>
                </a:lnTo>
                <a:lnTo>
                  <a:pt x="0" y="10"/>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16" name="Line 1704"/>
          <p:cNvSpPr>
            <a:spLocks noChangeShapeType="1"/>
          </p:cNvSpPr>
          <p:nvPr/>
        </p:nvSpPr>
        <p:spPr bwMode="ltGray">
          <a:xfrm flipH="1">
            <a:off x="2070100" y="3028241"/>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17" name="Line 1705"/>
          <p:cNvSpPr>
            <a:spLocks noChangeShapeType="1"/>
          </p:cNvSpPr>
          <p:nvPr/>
        </p:nvSpPr>
        <p:spPr bwMode="ltGray">
          <a:xfrm>
            <a:off x="2071688" y="3031416"/>
            <a:ext cx="1587"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18" name="Freeform 1706"/>
          <p:cNvSpPr>
            <a:spLocks/>
          </p:cNvSpPr>
          <p:nvPr/>
        </p:nvSpPr>
        <p:spPr bwMode="ltGray">
          <a:xfrm>
            <a:off x="2071688" y="3031416"/>
            <a:ext cx="1587" cy="28575"/>
          </a:xfrm>
          <a:custGeom>
            <a:avLst/>
            <a:gdLst/>
            <a:ahLst/>
            <a:cxnLst>
              <a:cxn ang="0">
                <a:pos x="0" y="0"/>
              </a:cxn>
              <a:cxn ang="0">
                <a:pos x="0" y="0"/>
              </a:cxn>
              <a:cxn ang="0">
                <a:pos x="0" y="16"/>
              </a:cxn>
              <a:cxn ang="0">
                <a:pos x="0" y="16"/>
              </a:cxn>
            </a:cxnLst>
            <a:rect l="0" t="0" r="r" b="b"/>
            <a:pathLst>
              <a:path w="1" h="17">
                <a:moveTo>
                  <a:pt x="0" y="0"/>
                </a:moveTo>
                <a:lnTo>
                  <a:pt x="0" y="0"/>
                </a:lnTo>
                <a:lnTo>
                  <a:pt x="0" y="16"/>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19" name="Line 1707"/>
          <p:cNvSpPr>
            <a:spLocks noChangeShapeType="1"/>
          </p:cNvSpPr>
          <p:nvPr/>
        </p:nvSpPr>
        <p:spPr bwMode="ltGray">
          <a:xfrm flipH="1" flipV="1">
            <a:off x="2071688" y="3029829"/>
            <a:ext cx="1587"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20" name="Line 1708"/>
          <p:cNvSpPr>
            <a:spLocks noChangeShapeType="1"/>
          </p:cNvSpPr>
          <p:nvPr/>
        </p:nvSpPr>
        <p:spPr bwMode="ltGray">
          <a:xfrm>
            <a:off x="2070100" y="3033004"/>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21" name="Freeform 1709"/>
          <p:cNvSpPr>
            <a:spLocks/>
          </p:cNvSpPr>
          <p:nvPr/>
        </p:nvSpPr>
        <p:spPr bwMode="ltGray">
          <a:xfrm>
            <a:off x="2071688" y="3033004"/>
            <a:ext cx="26987" cy="28575"/>
          </a:xfrm>
          <a:custGeom>
            <a:avLst/>
            <a:gdLst/>
            <a:ahLst/>
            <a:cxnLst>
              <a:cxn ang="0">
                <a:pos x="0" y="0"/>
              </a:cxn>
              <a:cxn ang="0">
                <a:pos x="0" y="2"/>
              </a:cxn>
              <a:cxn ang="0">
                <a:pos x="0" y="2"/>
              </a:cxn>
              <a:cxn ang="0">
                <a:pos x="0" y="5"/>
              </a:cxn>
              <a:cxn ang="0">
                <a:pos x="0" y="8"/>
              </a:cxn>
              <a:cxn ang="0">
                <a:pos x="0" y="10"/>
              </a:cxn>
              <a:cxn ang="0">
                <a:pos x="0" y="11"/>
              </a:cxn>
              <a:cxn ang="0">
                <a:pos x="0" y="13"/>
              </a:cxn>
              <a:cxn ang="0">
                <a:pos x="16" y="16"/>
              </a:cxn>
            </a:cxnLst>
            <a:rect l="0" t="0" r="r" b="b"/>
            <a:pathLst>
              <a:path w="17" h="17">
                <a:moveTo>
                  <a:pt x="0" y="0"/>
                </a:moveTo>
                <a:lnTo>
                  <a:pt x="0" y="2"/>
                </a:lnTo>
                <a:lnTo>
                  <a:pt x="0" y="2"/>
                </a:lnTo>
                <a:lnTo>
                  <a:pt x="0" y="5"/>
                </a:lnTo>
                <a:lnTo>
                  <a:pt x="0" y="8"/>
                </a:lnTo>
                <a:lnTo>
                  <a:pt x="0" y="10"/>
                </a:lnTo>
                <a:lnTo>
                  <a:pt x="0" y="11"/>
                </a:lnTo>
                <a:lnTo>
                  <a:pt x="0" y="13"/>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22" name="Line 1710"/>
          <p:cNvSpPr>
            <a:spLocks noChangeShapeType="1"/>
          </p:cNvSpPr>
          <p:nvPr/>
        </p:nvSpPr>
        <p:spPr bwMode="ltGray">
          <a:xfrm flipH="1">
            <a:off x="2070100" y="3033004"/>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23" name="Line 1711"/>
          <p:cNvSpPr>
            <a:spLocks noChangeShapeType="1"/>
          </p:cNvSpPr>
          <p:nvPr/>
        </p:nvSpPr>
        <p:spPr bwMode="ltGray">
          <a:xfrm flipV="1">
            <a:off x="2071688" y="3048879"/>
            <a:ext cx="3175"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24" name="Freeform 1712"/>
          <p:cNvSpPr>
            <a:spLocks/>
          </p:cNvSpPr>
          <p:nvPr/>
        </p:nvSpPr>
        <p:spPr bwMode="ltGray">
          <a:xfrm>
            <a:off x="2073275" y="3048879"/>
            <a:ext cx="26988" cy="28575"/>
          </a:xfrm>
          <a:custGeom>
            <a:avLst/>
            <a:gdLst/>
            <a:ahLst/>
            <a:cxnLst>
              <a:cxn ang="0">
                <a:pos x="0" y="0"/>
              </a:cxn>
              <a:cxn ang="0">
                <a:pos x="0" y="0"/>
              </a:cxn>
              <a:cxn ang="0">
                <a:pos x="2" y="0"/>
              </a:cxn>
              <a:cxn ang="0">
                <a:pos x="6" y="16"/>
              </a:cxn>
              <a:cxn ang="0">
                <a:pos x="9" y="16"/>
              </a:cxn>
              <a:cxn ang="0">
                <a:pos x="13" y="16"/>
              </a:cxn>
              <a:cxn ang="0">
                <a:pos x="16" y="16"/>
              </a:cxn>
            </a:cxnLst>
            <a:rect l="0" t="0" r="r" b="b"/>
            <a:pathLst>
              <a:path w="17" h="17">
                <a:moveTo>
                  <a:pt x="0" y="0"/>
                </a:moveTo>
                <a:lnTo>
                  <a:pt x="0" y="0"/>
                </a:lnTo>
                <a:lnTo>
                  <a:pt x="2" y="0"/>
                </a:lnTo>
                <a:lnTo>
                  <a:pt x="6" y="16"/>
                </a:lnTo>
                <a:lnTo>
                  <a:pt x="9" y="16"/>
                </a:lnTo>
                <a:lnTo>
                  <a:pt x="13" y="16"/>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25" name="Line 1713"/>
          <p:cNvSpPr>
            <a:spLocks noChangeShapeType="1"/>
          </p:cNvSpPr>
          <p:nvPr/>
        </p:nvSpPr>
        <p:spPr bwMode="ltGray">
          <a:xfrm flipH="1">
            <a:off x="2071688" y="3048879"/>
            <a:ext cx="3175"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26" name="Line 1714"/>
          <p:cNvSpPr>
            <a:spLocks noChangeShapeType="1"/>
          </p:cNvSpPr>
          <p:nvPr/>
        </p:nvSpPr>
        <p:spPr bwMode="ltGray">
          <a:xfrm flipV="1">
            <a:off x="2084388" y="3050466"/>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27" name="Freeform 1715"/>
          <p:cNvSpPr>
            <a:spLocks/>
          </p:cNvSpPr>
          <p:nvPr/>
        </p:nvSpPr>
        <p:spPr bwMode="ltGray">
          <a:xfrm>
            <a:off x="2082800" y="3045704"/>
            <a:ext cx="26988" cy="28575"/>
          </a:xfrm>
          <a:custGeom>
            <a:avLst/>
            <a:gdLst/>
            <a:ahLst/>
            <a:cxnLst>
              <a:cxn ang="0">
                <a:pos x="0" y="16"/>
              </a:cxn>
              <a:cxn ang="0">
                <a:pos x="3" y="16"/>
              </a:cxn>
              <a:cxn ang="0">
                <a:pos x="9" y="10"/>
              </a:cxn>
              <a:cxn ang="0">
                <a:pos x="12" y="10"/>
              </a:cxn>
              <a:cxn ang="0">
                <a:pos x="12" y="5"/>
              </a:cxn>
              <a:cxn ang="0">
                <a:pos x="16" y="0"/>
              </a:cxn>
            </a:cxnLst>
            <a:rect l="0" t="0" r="r" b="b"/>
            <a:pathLst>
              <a:path w="17" h="17">
                <a:moveTo>
                  <a:pt x="0" y="16"/>
                </a:moveTo>
                <a:lnTo>
                  <a:pt x="3" y="16"/>
                </a:lnTo>
                <a:lnTo>
                  <a:pt x="9" y="10"/>
                </a:lnTo>
                <a:lnTo>
                  <a:pt x="12" y="10"/>
                </a:lnTo>
                <a:lnTo>
                  <a:pt x="12" y="5"/>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28" name="Line 1716"/>
          <p:cNvSpPr>
            <a:spLocks noChangeShapeType="1"/>
          </p:cNvSpPr>
          <p:nvPr/>
        </p:nvSpPr>
        <p:spPr bwMode="ltGray">
          <a:xfrm>
            <a:off x="2084388" y="3050466"/>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29" name="Line 1717"/>
          <p:cNvSpPr>
            <a:spLocks noChangeShapeType="1"/>
          </p:cNvSpPr>
          <p:nvPr/>
        </p:nvSpPr>
        <p:spPr bwMode="ltGray">
          <a:xfrm flipH="1" flipV="1">
            <a:off x="2089150" y="3045704"/>
            <a:ext cx="1588"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30" name="Freeform 1718"/>
          <p:cNvSpPr>
            <a:spLocks/>
          </p:cNvSpPr>
          <p:nvPr/>
        </p:nvSpPr>
        <p:spPr bwMode="ltGray">
          <a:xfrm>
            <a:off x="2089150" y="3044116"/>
            <a:ext cx="26988" cy="28575"/>
          </a:xfrm>
          <a:custGeom>
            <a:avLst/>
            <a:gdLst/>
            <a:ahLst/>
            <a:cxnLst>
              <a:cxn ang="0">
                <a:pos x="0" y="16"/>
              </a:cxn>
              <a:cxn ang="0">
                <a:pos x="0" y="16"/>
              </a:cxn>
              <a:cxn ang="0">
                <a:pos x="1" y="16"/>
              </a:cxn>
              <a:cxn ang="0">
                <a:pos x="5" y="0"/>
              </a:cxn>
              <a:cxn ang="0">
                <a:pos x="7" y="0"/>
              </a:cxn>
              <a:cxn ang="0">
                <a:pos x="8" y="0"/>
              </a:cxn>
              <a:cxn ang="0">
                <a:pos x="10" y="0"/>
              </a:cxn>
              <a:cxn ang="0">
                <a:pos x="14" y="0"/>
              </a:cxn>
              <a:cxn ang="0">
                <a:pos x="16" y="0"/>
              </a:cxn>
            </a:cxnLst>
            <a:rect l="0" t="0" r="r" b="b"/>
            <a:pathLst>
              <a:path w="17" h="17">
                <a:moveTo>
                  <a:pt x="0" y="16"/>
                </a:moveTo>
                <a:lnTo>
                  <a:pt x="0" y="16"/>
                </a:lnTo>
                <a:lnTo>
                  <a:pt x="1" y="16"/>
                </a:lnTo>
                <a:lnTo>
                  <a:pt x="5" y="0"/>
                </a:lnTo>
                <a:lnTo>
                  <a:pt x="7" y="0"/>
                </a:lnTo>
                <a:lnTo>
                  <a:pt x="8" y="0"/>
                </a:lnTo>
                <a:lnTo>
                  <a:pt x="10" y="0"/>
                </a:lnTo>
                <a:lnTo>
                  <a:pt x="14"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31" name="Line 1719"/>
          <p:cNvSpPr>
            <a:spLocks noChangeShapeType="1"/>
          </p:cNvSpPr>
          <p:nvPr/>
        </p:nvSpPr>
        <p:spPr bwMode="ltGray">
          <a:xfrm>
            <a:off x="2089150" y="3045704"/>
            <a:ext cx="1588"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32" name="Line 1720"/>
          <p:cNvSpPr>
            <a:spLocks noChangeShapeType="1"/>
          </p:cNvSpPr>
          <p:nvPr/>
        </p:nvSpPr>
        <p:spPr bwMode="ltGray">
          <a:xfrm flipV="1">
            <a:off x="2103438" y="3044116"/>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33" name="Freeform 1721"/>
          <p:cNvSpPr>
            <a:spLocks/>
          </p:cNvSpPr>
          <p:nvPr/>
        </p:nvSpPr>
        <p:spPr bwMode="ltGray">
          <a:xfrm>
            <a:off x="2103438" y="3039354"/>
            <a:ext cx="26987" cy="28575"/>
          </a:xfrm>
          <a:custGeom>
            <a:avLst/>
            <a:gdLst/>
            <a:ahLst/>
            <a:cxnLst>
              <a:cxn ang="0">
                <a:pos x="0" y="16"/>
              </a:cxn>
              <a:cxn ang="0">
                <a:pos x="4" y="16"/>
              </a:cxn>
              <a:cxn ang="0">
                <a:pos x="12" y="16"/>
              </a:cxn>
              <a:cxn ang="0">
                <a:pos x="12" y="8"/>
              </a:cxn>
              <a:cxn ang="0">
                <a:pos x="16" y="0"/>
              </a:cxn>
            </a:cxnLst>
            <a:rect l="0" t="0" r="r" b="b"/>
            <a:pathLst>
              <a:path w="17" h="17">
                <a:moveTo>
                  <a:pt x="0" y="16"/>
                </a:moveTo>
                <a:lnTo>
                  <a:pt x="4" y="16"/>
                </a:lnTo>
                <a:lnTo>
                  <a:pt x="12" y="16"/>
                </a:lnTo>
                <a:lnTo>
                  <a:pt x="12" y="8"/>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34" name="Line 1722"/>
          <p:cNvSpPr>
            <a:spLocks noChangeShapeType="1"/>
          </p:cNvSpPr>
          <p:nvPr/>
        </p:nvSpPr>
        <p:spPr bwMode="ltGray">
          <a:xfrm>
            <a:off x="2103438" y="3044116"/>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35" name="Line 1723"/>
          <p:cNvSpPr>
            <a:spLocks noChangeShapeType="1"/>
          </p:cNvSpPr>
          <p:nvPr/>
        </p:nvSpPr>
        <p:spPr bwMode="ltGray">
          <a:xfrm flipH="1" flipV="1">
            <a:off x="2108200" y="3040941"/>
            <a:ext cx="4763"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36" name="Freeform 1724"/>
          <p:cNvSpPr>
            <a:spLocks/>
          </p:cNvSpPr>
          <p:nvPr/>
        </p:nvSpPr>
        <p:spPr bwMode="ltGray">
          <a:xfrm>
            <a:off x="2108200" y="3040941"/>
            <a:ext cx="26988" cy="3175"/>
          </a:xfrm>
          <a:custGeom>
            <a:avLst/>
            <a:gdLst/>
            <a:ahLst/>
            <a:cxnLst>
              <a:cxn ang="0">
                <a:pos x="0" y="0"/>
              </a:cxn>
              <a:cxn ang="0">
                <a:pos x="0" y="0"/>
              </a:cxn>
              <a:cxn ang="0">
                <a:pos x="5" y="0"/>
              </a:cxn>
              <a:cxn ang="0">
                <a:pos x="8" y="0"/>
              </a:cxn>
              <a:cxn ang="0">
                <a:pos x="13" y="0"/>
              </a:cxn>
              <a:cxn ang="0">
                <a:pos x="16" y="0"/>
              </a:cxn>
            </a:cxnLst>
            <a:rect l="0" t="0" r="r" b="b"/>
            <a:pathLst>
              <a:path w="17" h="1">
                <a:moveTo>
                  <a:pt x="0" y="0"/>
                </a:moveTo>
                <a:lnTo>
                  <a:pt x="0" y="0"/>
                </a:lnTo>
                <a:lnTo>
                  <a:pt x="5" y="0"/>
                </a:lnTo>
                <a:lnTo>
                  <a:pt x="8" y="0"/>
                </a:lnTo>
                <a:lnTo>
                  <a:pt x="13"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37" name="Line 1725"/>
          <p:cNvSpPr>
            <a:spLocks noChangeShapeType="1"/>
          </p:cNvSpPr>
          <p:nvPr/>
        </p:nvSpPr>
        <p:spPr bwMode="ltGray">
          <a:xfrm>
            <a:off x="2109788" y="3039354"/>
            <a:ext cx="0" cy="635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38" name="Line 1726"/>
          <p:cNvSpPr>
            <a:spLocks noChangeShapeType="1"/>
          </p:cNvSpPr>
          <p:nvPr/>
        </p:nvSpPr>
        <p:spPr bwMode="ltGray">
          <a:xfrm flipV="1">
            <a:off x="2119313" y="3039354"/>
            <a:ext cx="0" cy="4762"/>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39" name="Freeform 1727"/>
          <p:cNvSpPr>
            <a:spLocks/>
          </p:cNvSpPr>
          <p:nvPr/>
        </p:nvSpPr>
        <p:spPr bwMode="ltGray">
          <a:xfrm>
            <a:off x="2117725" y="3033004"/>
            <a:ext cx="26988" cy="28575"/>
          </a:xfrm>
          <a:custGeom>
            <a:avLst/>
            <a:gdLst/>
            <a:ahLst/>
            <a:cxnLst>
              <a:cxn ang="0">
                <a:pos x="0" y="16"/>
              </a:cxn>
              <a:cxn ang="0">
                <a:pos x="1" y="13"/>
              </a:cxn>
              <a:cxn ang="0">
                <a:pos x="4" y="13"/>
              </a:cxn>
              <a:cxn ang="0">
                <a:pos x="6" y="13"/>
              </a:cxn>
              <a:cxn ang="0">
                <a:pos x="8" y="10"/>
              </a:cxn>
              <a:cxn ang="0">
                <a:pos x="9" y="8"/>
              </a:cxn>
              <a:cxn ang="0">
                <a:pos x="12" y="5"/>
              </a:cxn>
              <a:cxn ang="0">
                <a:pos x="14" y="5"/>
              </a:cxn>
              <a:cxn ang="0">
                <a:pos x="16" y="0"/>
              </a:cxn>
            </a:cxnLst>
            <a:rect l="0" t="0" r="r" b="b"/>
            <a:pathLst>
              <a:path w="17" h="17">
                <a:moveTo>
                  <a:pt x="0" y="16"/>
                </a:moveTo>
                <a:lnTo>
                  <a:pt x="1" y="13"/>
                </a:lnTo>
                <a:lnTo>
                  <a:pt x="4" y="13"/>
                </a:lnTo>
                <a:lnTo>
                  <a:pt x="6" y="13"/>
                </a:lnTo>
                <a:lnTo>
                  <a:pt x="8" y="10"/>
                </a:lnTo>
                <a:lnTo>
                  <a:pt x="9" y="8"/>
                </a:lnTo>
                <a:lnTo>
                  <a:pt x="12" y="5"/>
                </a:lnTo>
                <a:lnTo>
                  <a:pt x="14" y="5"/>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40" name="Line 1728"/>
          <p:cNvSpPr>
            <a:spLocks noChangeShapeType="1"/>
          </p:cNvSpPr>
          <p:nvPr/>
        </p:nvSpPr>
        <p:spPr bwMode="ltGray">
          <a:xfrm>
            <a:off x="2116138" y="3039354"/>
            <a:ext cx="4762"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41" name="Line 1729"/>
          <p:cNvSpPr>
            <a:spLocks noChangeShapeType="1"/>
          </p:cNvSpPr>
          <p:nvPr/>
        </p:nvSpPr>
        <p:spPr bwMode="ltGray">
          <a:xfrm flipH="1" flipV="1">
            <a:off x="2132013" y="3033004"/>
            <a:ext cx="3175"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42" name="Freeform 1730"/>
          <p:cNvSpPr>
            <a:spLocks/>
          </p:cNvSpPr>
          <p:nvPr/>
        </p:nvSpPr>
        <p:spPr bwMode="ltGray">
          <a:xfrm>
            <a:off x="2130425" y="3025066"/>
            <a:ext cx="1588" cy="28575"/>
          </a:xfrm>
          <a:custGeom>
            <a:avLst/>
            <a:gdLst/>
            <a:ahLst/>
            <a:cxnLst>
              <a:cxn ang="0">
                <a:pos x="0" y="16"/>
              </a:cxn>
              <a:cxn ang="0">
                <a:pos x="0" y="16"/>
              </a:cxn>
              <a:cxn ang="0">
                <a:pos x="0" y="0"/>
              </a:cxn>
            </a:cxnLst>
            <a:rect l="0" t="0" r="r" b="b"/>
            <a:pathLst>
              <a:path w="1" h="17">
                <a:moveTo>
                  <a:pt x="0" y="16"/>
                </a:moveTo>
                <a:lnTo>
                  <a:pt x="0" y="16"/>
                </a:lnTo>
                <a:lnTo>
                  <a:pt x="0"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43" name="Line 1731"/>
          <p:cNvSpPr>
            <a:spLocks noChangeShapeType="1"/>
          </p:cNvSpPr>
          <p:nvPr/>
        </p:nvSpPr>
        <p:spPr bwMode="ltGray">
          <a:xfrm>
            <a:off x="2130425" y="3026654"/>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44" name="Line 1732"/>
          <p:cNvSpPr>
            <a:spLocks noChangeShapeType="1"/>
          </p:cNvSpPr>
          <p:nvPr/>
        </p:nvSpPr>
        <p:spPr bwMode="ltGray">
          <a:xfrm flipH="1" flipV="1">
            <a:off x="2130425" y="3026654"/>
            <a:ext cx="1588"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45" name="Freeform 1733"/>
          <p:cNvSpPr>
            <a:spLocks/>
          </p:cNvSpPr>
          <p:nvPr/>
        </p:nvSpPr>
        <p:spPr bwMode="ltGray">
          <a:xfrm>
            <a:off x="2162175" y="3050466"/>
            <a:ext cx="26988" cy="28575"/>
          </a:xfrm>
          <a:custGeom>
            <a:avLst/>
            <a:gdLst/>
            <a:ahLst/>
            <a:cxnLst>
              <a:cxn ang="0">
                <a:pos x="10" y="0"/>
              </a:cxn>
              <a:cxn ang="0">
                <a:pos x="0" y="5"/>
              </a:cxn>
              <a:cxn ang="0">
                <a:pos x="10" y="5"/>
              </a:cxn>
              <a:cxn ang="0">
                <a:pos x="10" y="10"/>
              </a:cxn>
              <a:cxn ang="0">
                <a:pos x="10" y="10"/>
              </a:cxn>
              <a:cxn ang="0">
                <a:pos x="16" y="10"/>
              </a:cxn>
              <a:cxn ang="0">
                <a:pos x="16" y="16"/>
              </a:cxn>
            </a:cxnLst>
            <a:rect l="0" t="0" r="r" b="b"/>
            <a:pathLst>
              <a:path w="17" h="17">
                <a:moveTo>
                  <a:pt x="10" y="0"/>
                </a:moveTo>
                <a:lnTo>
                  <a:pt x="0" y="5"/>
                </a:lnTo>
                <a:lnTo>
                  <a:pt x="10" y="5"/>
                </a:lnTo>
                <a:lnTo>
                  <a:pt x="10" y="10"/>
                </a:lnTo>
                <a:lnTo>
                  <a:pt x="10" y="10"/>
                </a:lnTo>
                <a:lnTo>
                  <a:pt x="16" y="10"/>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46" name="Line 1734"/>
          <p:cNvSpPr>
            <a:spLocks noChangeShapeType="1"/>
          </p:cNvSpPr>
          <p:nvPr/>
        </p:nvSpPr>
        <p:spPr bwMode="ltGray">
          <a:xfrm flipH="1" flipV="1">
            <a:off x="2162175" y="3050466"/>
            <a:ext cx="3175"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47" name="Line 1735"/>
          <p:cNvSpPr>
            <a:spLocks noChangeShapeType="1"/>
          </p:cNvSpPr>
          <p:nvPr/>
        </p:nvSpPr>
        <p:spPr bwMode="ltGray">
          <a:xfrm flipV="1">
            <a:off x="2163763" y="3055229"/>
            <a:ext cx="1587"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48" name="Freeform 1736"/>
          <p:cNvSpPr>
            <a:spLocks/>
          </p:cNvSpPr>
          <p:nvPr/>
        </p:nvSpPr>
        <p:spPr bwMode="ltGray">
          <a:xfrm>
            <a:off x="2165350" y="3055229"/>
            <a:ext cx="26988" cy="28575"/>
          </a:xfrm>
          <a:custGeom>
            <a:avLst/>
            <a:gdLst/>
            <a:ahLst/>
            <a:cxnLst>
              <a:cxn ang="0">
                <a:pos x="0" y="0"/>
              </a:cxn>
              <a:cxn ang="0">
                <a:pos x="0" y="0"/>
              </a:cxn>
              <a:cxn ang="0">
                <a:pos x="0" y="8"/>
              </a:cxn>
              <a:cxn ang="0">
                <a:pos x="16" y="16"/>
              </a:cxn>
            </a:cxnLst>
            <a:rect l="0" t="0" r="r" b="b"/>
            <a:pathLst>
              <a:path w="17" h="17">
                <a:moveTo>
                  <a:pt x="0" y="0"/>
                </a:moveTo>
                <a:lnTo>
                  <a:pt x="0" y="0"/>
                </a:lnTo>
                <a:lnTo>
                  <a:pt x="0" y="8"/>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49" name="Line 1737"/>
          <p:cNvSpPr>
            <a:spLocks noChangeShapeType="1"/>
          </p:cNvSpPr>
          <p:nvPr/>
        </p:nvSpPr>
        <p:spPr bwMode="ltGray">
          <a:xfrm flipH="1">
            <a:off x="2163763" y="3056816"/>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50" name="Line 1738"/>
          <p:cNvSpPr>
            <a:spLocks noChangeShapeType="1"/>
          </p:cNvSpPr>
          <p:nvPr/>
        </p:nvSpPr>
        <p:spPr bwMode="ltGray">
          <a:xfrm>
            <a:off x="2165350" y="3059991"/>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51" name="Freeform 1739"/>
          <p:cNvSpPr>
            <a:spLocks/>
          </p:cNvSpPr>
          <p:nvPr/>
        </p:nvSpPr>
        <p:spPr bwMode="ltGray">
          <a:xfrm>
            <a:off x="2166938" y="3058404"/>
            <a:ext cx="1587" cy="28575"/>
          </a:xfrm>
          <a:custGeom>
            <a:avLst/>
            <a:gdLst/>
            <a:ahLst/>
            <a:cxnLst>
              <a:cxn ang="0">
                <a:pos x="0" y="0"/>
              </a:cxn>
              <a:cxn ang="0">
                <a:pos x="0" y="3"/>
              </a:cxn>
              <a:cxn ang="0">
                <a:pos x="0" y="6"/>
              </a:cxn>
              <a:cxn ang="0">
                <a:pos x="0" y="9"/>
              </a:cxn>
              <a:cxn ang="0">
                <a:pos x="0" y="12"/>
              </a:cxn>
              <a:cxn ang="0">
                <a:pos x="0" y="12"/>
              </a:cxn>
              <a:cxn ang="0">
                <a:pos x="0" y="16"/>
              </a:cxn>
            </a:cxnLst>
            <a:rect l="0" t="0" r="r" b="b"/>
            <a:pathLst>
              <a:path w="1" h="17">
                <a:moveTo>
                  <a:pt x="0" y="0"/>
                </a:moveTo>
                <a:lnTo>
                  <a:pt x="0" y="3"/>
                </a:lnTo>
                <a:lnTo>
                  <a:pt x="0" y="6"/>
                </a:lnTo>
                <a:lnTo>
                  <a:pt x="0" y="9"/>
                </a:lnTo>
                <a:lnTo>
                  <a:pt x="0" y="12"/>
                </a:lnTo>
                <a:lnTo>
                  <a:pt x="0" y="12"/>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52" name="Line 1740"/>
          <p:cNvSpPr>
            <a:spLocks noChangeShapeType="1"/>
          </p:cNvSpPr>
          <p:nvPr/>
        </p:nvSpPr>
        <p:spPr bwMode="ltGray">
          <a:xfrm flipH="1">
            <a:off x="2165350" y="3059991"/>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53" name="Line 1741"/>
          <p:cNvSpPr>
            <a:spLocks noChangeShapeType="1"/>
          </p:cNvSpPr>
          <p:nvPr/>
        </p:nvSpPr>
        <p:spPr bwMode="ltGray">
          <a:xfrm>
            <a:off x="2165350" y="3064754"/>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54" name="Freeform 1742"/>
          <p:cNvSpPr>
            <a:spLocks/>
          </p:cNvSpPr>
          <p:nvPr/>
        </p:nvSpPr>
        <p:spPr bwMode="ltGray">
          <a:xfrm>
            <a:off x="2166938" y="3064754"/>
            <a:ext cx="26987" cy="28575"/>
          </a:xfrm>
          <a:custGeom>
            <a:avLst/>
            <a:gdLst/>
            <a:ahLst/>
            <a:cxnLst>
              <a:cxn ang="0">
                <a:pos x="0" y="0"/>
              </a:cxn>
              <a:cxn ang="0">
                <a:pos x="0" y="8"/>
              </a:cxn>
              <a:cxn ang="0">
                <a:pos x="2" y="8"/>
              </a:cxn>
              <a:cxn ang="0">
                <a:pos x="2" y="8"/>
              </a:cxn>
              <a:cxn ang="0">
                <a:pos x="6" y="12"/>
              </a:cxn>
              <a:cxn ang="0">
                <a:pos x="6" y="16"/>
              </a:cxn>
              <a:cxn ang="0">
                <a:pos x="9" y="16"/>
              </a:cxn>
              <a:cxn ang="0">
                <a:pos x="13" y="16"/>
              </a:cxn>
              <a:cxn ang="0">
                <a:pos x="16" y="16"/>
              </a:cxn>
            </a:cxnLst>
            <a:rect l="0" t="0" r="r" b="b"/>
            <a:pathLst>
              <a:path w="17" h="17">
                <a:moveTo>
                  <a:pt x="0" y="0"/>
                </a:moveTo>
                <a:lnTo>
                  <a:pt x="0" y="8"/>
                </a:lnTo>
                <a:lnTo>
                  <a:pt x="2" y="8"/>
                </a:lnTo>
                <a:lnTo>
                  <a:pt x="2" y="8"/>
                </a:lnTo>
                <a:lnTo>
                  <a:pt x="6" y="12"/>
                </a:lnTo>
                <a:lnTo>
                  <a:pt x="6" y="16"/>
                </a:lnTo>
                <a:lnTo>
                  <a:pt x="9" y="16"/>
                </a:lnTo>
                <a:lnTo>
                  <a:pt x="13" y="16"/>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55" name="Line 1743"/>
          <p:cNvSpPr>
            <a:spLocks noChangeShapeType="1"/>
          </p:cNvSpPr>
          <p:nvPr/>
        </p:nvSpPr>
        <p:spPr bwMode="ltGray">
          <a:xfrm flipH="1">
            <a:off x="2165350" y="3064754"/>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56" name="Line 1744"/>
          <p:cNvSpPr>
            <a:spLocks noChangeShapeType="1"/>
          </p:cNvSpPr>
          <p:nvPr/>
        </p:nvSpPr>
        <p:spPr bwMode="ltGray">
          <a:xfrm flipV="1">
            <a:off x="2178050" y="3071104"/>
            <a:ext cx="0"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57" name="Freeform 1745"/>
          <p:cNvSpPr>
            <a:spLocks/>
          </p:cNvSpPr>
          <p:nvPr/>
        </p:nvSpPr>
        <p:spPr bwMode="ltGray">
          <a:xfrm>
            <a:off x="2176463" y="3066341"/>
            <a:ext cx="26987" cy="28575"/>
          </a:xfrm>
          <a:custGeom>
            <a:avLst/>
            <a:gdLst/>
            <a:ahLst/>
            <a:cxnLst>
              <a:cxn ang="0">
                <a:pos x="0" y="16"/>
              </a:cxn>
              <a:cxn ang="0">
                <a:pos x="0" y="10"/>
              </a:cxn>
              <a:cxn ang="0">
                <a:pos x="10" y="10"/>
              </a:cxn>
              <a:cxn ang="0">
                <a:pos x="10" y="5"/>
              </a:cxn>
              <a:cxn ang="0">
                <a:pos x="10" y="0"/>
              </a:cxn>
              <a:cxn ang="0">
                <a:pos x="16" y="0"/>
              </a:cxn>
            </a:cxnLst>
            <a:rect l="0" t="0" r="r" b="b"/>
            <a:pathLst>
              <a:path w="17" h="17">
                <a:moveTo>
                  <a:pt x="0" y="16"/>
                </a:moveTo>
                <a:lnTo>
                  <a:pt x="0" y="10"/>
                </a:lnTo>
                <a:lnTo>
                  <a:pt x="10" y="10"/>
                </a:lnTo>
                <a:lnTo>
                  <a:pt x="10" y="5"/>
                </a:lnTo>
                <a:lnTo>
                  <a:pt x="10"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58" name="Line 1746"/>
          <p:cNvSpPr>
            <a:spLocks noChangeShapeType="1"/>
          </p:cNvSpPr>
          <p:nvPr/>
        </p:nvSpPr>
        <p:spPr bwMode="ltGray">
          <a:xfrm>
            <a:off x="2176463" y="3071104"/>
            <a:ext cx="1587"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59" name="Line 1747"/>
          <p:cNvSpPr>
            <a:spLocks noChangeShapeType="1"/>
          </p:cNvSpPr>
          <p:nvPr/>
        </p:nvSpPr>
        <p:spPr bwMode="ltGray">
          <a:xfrm flipH="1">
            <a:off x="2179638" y="3066341"/>
            <a:ext cx="476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60" name="Freeform 1748"/>
          <p:cNvSpPr>
            <a:spLocks/>
          </p:cNvSpPr>
          <p:nvPr/>
        </p:nvSpPr>
        <p:spPr bwMode="ltGray">
          <a:xfrm>
            <a:off x="2181225" y="3061579"/>
            <a:ext cx="26988" cy="28575"/>
          </a:xfrm>
          <a:custGeom>
            <a:avLst/>
            <a:gdLst/>
            <a:ahLst/>
            <a:cxnLst>
              <a:cxn ang="0">
                <a:pos x="0" y="16"/>
              </a:cxn>
              <a:cxn ang="0">
                <a:pos x="0" y="10"/>
              </a:cxn>
              <a:cxn ang="0">
                <a:pos x="2" y="10"/>
              </a:cxn>
              <a:cxn ang="0">
                <a:pos x="2" y="10"/>
              </a:cxn>
              <a:cxn ang="0">
                <a:pos x="6" y="5"/>
              </a:cxn>
              <a:cxn ang="0">
                <a:pos x="8" y="5"/>
              </a:cxn>
              <a:cxn ang="0">
                <a:pos x="10" y="0"/>
              </a:cxn>
              <a:cxn ang="0">
                <a:pos x="14" y="0"/>
              </a:cxn>
              <a:cxn ang="0">
                <a:pos x="16" y="0"/>
              </a:cxn>
            </a:cxnLst>
            <a:rect l="0" t="0" r="r" b="b"/>
            <a:pathLst>
              <a:path w="17" h="17">
                <a:moveTo>
                  <a:pt x="0" y="16"/>
                </a:moveTo>
                <a:lnTo>
                  <a:pt x="0" y="10"/>
                </a:lnTo>
                <a:lnTo>
                  <a:pt x="2" y="10"/>
                </a:lnTo>
                <a:lnTo>
                  <a:pt x="2" y="10"/>
                </a:lnTo>
                <a:lnTo>
                  <a:pt x="6" y="5"/>
                </a:lnTo>
                <a:lnTo>
                  <a:pt x="8" y="5"/>
                </a:lnTo>
                <a:lnTo>
                  <a:pt x="10" y="0"/>
                </a:lnTo>
                <a:lnTo>
                  <a:pt x="14"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61" name="Line 1749"/>
          <p:cNvSpPr>
            <a:spLocks noChangeShapeType="1"/>
          </p:cNvSpPr>
          <p:nvPr/>
        </p:nvSpPr>
        <p:spPr bwMode="ltGray">
          <a:xfrm>
            <a:off x="2179638" y="3066341"/>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62" name="Line 1750"/>
          <p:cNvSpPr>
            <a:spLocks noChangeShapeType="1"/>
          </p:cNvSpPr>
          <p:nvPr/>
        </p:nvSpPr>
        <p:spPr bwMode="ltGray">
          <a:xfrm flipH="1" flipV="1">
            <a:off x="2190750" y="3061579"/>
            <a:ext cx="1588"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63" name="Freeform 1751"/>
          <p:cNvSpPr>
            <a:spLocks/>
          </p:cNvSpPr>
          <p:nvPr/>
        </p:nvSpPr>
        <p:spPr bwMode="ltGray">
          <a:xfrm>
            <a:off x="2257425" y="3058404"/>
            <a:ext cx="26988" cy="28575"/>
          </a:xfrm>
          <a:custGeom>
            <a:avLst/>
            <a:gdLst/>
            <a:ahLst/>
            <a:cxnLst>
              <a:cxn ang="0">
                <a:pos x="0" y="0"/>
              </a:cxn>
              <a:cxn ang="0">
                <a:pos x="0" y="0"/>
              </a:cxn>
              <a:cxn ang="0">
                <a:pos x="0" y="3"/>
              </a:cxn>
              <a:cxn ang="0">
                <a:pos x="0" y="6"/>
              </a:cxn>
              <a:cxn ang="0">
                <a:pos x="0" y="9"/>
              </a:cxn>
              <a:cxn ang="0">
                <a:pos x="0" y="12"/>
              </a:cxn>
              <a:cxn ang="0">
                <a:pos x="16" y="16"/>
              </a:cxn>
            </a:cxnLst>
            <a:rect l="0" t="0" r="r" b="b"/>
            <a:pathLst>
              <a:path w="17" h="17">
                <a:moveTo>
                  <a:pt x="0" y="0"/>
                </a:moveTo>
                <a:lnTo>
                  <a:pt x="0" y="0"/>
                </a:lnTo>
                <a:lnTo>
                  <a:pt x="0" y="3"/>
                </a:lnTo>
                <a:lnTo>
                  <a:pt x="0" y="6"/>
                </a:lnTo>
                <a:lnTo>
                  <a:pt x="0" y="9"/>
                </a:lnTo>
                <a:lnTo>
                  <a:pt x="0" y="12"/>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64" name="Line 1752"/>
          <p:cNvSpPr>
            <a:spLocks noChangeShapeType="1"/>
          </p:cNvSpPr>
          <p:nvPr/>
        </p:nvSpPr>
        <p:spPr bwMode="ltGray">
          <a:xfrm flipH="1">
            <a:off x="2257425" y="3059991"/>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65" name="Line 1753"/>
          <p:cNvSpPr>
            <a:spLocks noChangeShapeType="1"/>
          </p:cNvSpPr>
          <p:nvPr/>
        </p:nvSpPr>
        <p:spPr bwMode="ltGray">
          <a:xfrm>
            <a:off x="2259013" y="3066341"/>
            <a:ext cx="476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66" name="Freeform 1754"/>
          <p:cNvSpPr>
            <a:spLocks/>
          </p:cNvSpPr>
          <p:nvPr/>
        </p:nvSpPr>
        <p:spPr bwMode="ltGray">
          <a:xfrm>
            <a:off x="2259013" y="3066341"/>
            <a:ext cx="26987" cy="28575"/>
          </a:xfrm>
          <a:custGeom>
            <a:avLst/>
            <a:gdLst/>
            <a:ahLst/>
            <a:cxnLst>
              <a:cxn ang="0">
                <a:pos x="0" y="0"/>
              </a:cxn>
              <a:cxn ang="0">
                <a:pos x="0" y="8"/>
              </a:cxn>
              <a:cxn ang="0">
                <a:pos x="0" y="8"/>
              </a:cxn>
              <a:cxn ang="0">
                <a:pos x="4" y="8"/>
              </a:cxn>
              <a:cxn ang="0">
                <a:pos x="12" y="16"/>
              </a:cxn>
              <a:cxn ang="0">
                <a:pos x="16" y="16"/>
              </a:cxn>
            </a:cxnLst>
            <a:rect l="0" t="0" r="r" b="b"/>
            <a:pathLst>
              <a:path w="17" h="17">
                <a:moveTo>
                  <a:pt x="0" y="0"/>
                </a:moveTo>
                <a:lnTo>
                  <a:pt x="0" y="8"/>
                </a:lnTo>
                <a:lnTo>
                  <a:pt x="0" y="8"/>
                </a:lnTo>
                <a:lnTo>
                  <a:pt x="4" y="8"/>
                </a:lnTo>
                <a:lnTo>
                  <a:pt x="12" y="16"/>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67" name="Line 1755"/>
          <p:cNvSpPr>
            <a:spLocks noChangeShapeType="1"/>
          </p:cNvSpPr>
          <p:nvPr/>
        </p:nvSpPr>
        <p:spPr bwMode="ltGray">
          <a:xfrm flipH="1">
            <a:off x="2259013" y="3066341"/>
            <a:ext cx="476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68" name="Line 1756"/>
          <p:cNvSpPr>
            <a:spLocks noChangeShapeType="1"/>
          </p:cNvSpPr>
          <p:nvPr/>
        </p:nvSpPr>
        <p:spPr bwMode="ltGray">
          <a:xfrm flipV="1">
            <a:off x="2266950" y="3067929"/>
            <a:ext cx="0" cy="4762"/>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69" name="Freeform 1757"/>
          <p:cNvSpPr>
            <a:spLocks/>
          </p:cNvSpPr>
          <p:nvPr/>
        </p:nvSpPr>
        <p:spPr bwMode="ltGray">
          <a:xfrm>
            <a:off x="2265363" y="3067929"/>
            <a:ext cx="26987" cy="28575"/>
          </a:xfrm>
          <a:custGeom>
            <a:avLst/>
            <a:gdLst/>
            <a:ahLst/>
            <a:cxnLst>
              <a:cxn ang="0">
                <a:pos x="0" y="0"/>
              </a:cxn>
              <a:cxn ang="0">
                <a:pos x="5" y="3"/>
              </a:cxn>
              <a:cxn ang="0">
                <a:pos x="8" y="3"/>
              </a:cxn>
              <a:cxn ang="0">
                <a:pos x="8" y="3"/>
              </a:cxn>
              <a:cxn ang="0">
                <a:pos x="13" y="6"/>
              </a:cxn>
              <a:cxn ang="0">
                <a:pos x="13" y="9"/>
              </a:cxn>
              <a:cxn ang="0">
                <a:pos x="13" y="12"/>
              </a:cxn>
              <a:cxn ang="0">
                <a:pos x="16" y="12"/>
              </a:cxn>
              <a:cxn ang="0">
                <a:pos x="16" y="16"/>
              </a:cxn>
            </a:cxnLst>
            <a:rect l="0" t="0" r="r" b="b"/>
            <a:pathLst>
              <a:path w="17" h="17">
                <a:moveTo>
                  <a:pt x="0" y="0"/>
                </a:moveTo>
                <a:lnTo>
                  <a:pt x="5" y="3"/>
                </a:lnTo>
                <a:lnTo>
                  <a:pt x="8" y="3"/>
                </a:lnTo>
                <a:lnTo>
                  <a:pt x="8" y="3"/>
                </a:lnTo>
                <a:lnTo>
                  <a:pt x="13" y="6"/>
                </a:lnTo>
                <a:lnTo>
                  <a:pt x="13" y="9"/>
                </a:lnTo>
                <a:lnTo>
                  <a:pt x="13" y="12"/>
                </a:lnTo>
                <a:lnTo>
                  <a:pt x="16" y="12"/>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70" name="Line 1758"/>
          <p:cNvSpPr>
            <a:spLocks noChangeShapeType="1"/>
          </p:cNvSpPr>
          <p:nvPr/>
        </p:nvSpPr>
        <p:spPr bwMode="ltGray">
          <a:xfrm flipH="1">
            <a:off x="2266950" y="3071104"/>
            <a:ext cx="3175"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71" name="Line 1759"/>
          <p:cNvSpPr>
            <a:spLocks noChangeShapeType="1"/>
          </p:cNvSpPr>
          <p:nvPr/>
        </p:nvSpPr>
        <p:spPr bwMode="ltGray">
          <a:xfrm>
            <a:off x="2273300" y="3079041"/>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72" name="Line 1760"/>
          <p:cNvSpPr>
            <a:spLocks noChangeShapeType="1"/>
          </p:cNvSpPr>
          <p:nvPr/>
        </p:nvSpPr>
        <p:spPr bwMode="ltGray">
          <a:xfrm flipV="1">
            <a:off x="2276475" y="3077454"/>
            <a:ext cx="0"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73" name="Line 1761"/>
          <p:cNvSpPr>
            <a:spLocks noChangeShapeType="1"/>
          </p:cNvSpPr>
          <p:nvPr/>
        </p:nvSpPr>
        <p:spPr bwMode="ltGray">
          <a:xfrm>
            <a:off x="2273300" y="3079041"/>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74" name="Line 1762"/>
          <p:cNvSpPr>
            <a:spLocks noChangeShapeType="1"/>
          </p:cNvSpPr>
          <p:nvPr/>
        </p:nvSpPr>
        <p:spPr bwMode="ltGray">
          <a:xfrm flipH="1">
            <a:off x="2273300" y="3077454"/>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75" name="Freeform 1763"/>
          <p:cNvSpPr>
            <a:spLocks/>
          </p:cNvSpPr>
          <p:nvPr/>
        </p:nvSpPr>
        <p:spPr bwMode="ltGray">
          <a:xfrm>
            <a:off x="2125663" y="3036179"/>
            <a:ext cx="1587" cy="28575"/>
          </a:xfrm>
          <a:custGeom>
            <a:avLst/>
            <a:gdLst/>
            <a:ahLst/>
            <a:cxnLst>
              <a:cxn ang="0">
                <a:pos x="0" y="0"/>
              </a:cxn>
              <a:cxn ang="0">
                <a:pos x="0" y="0"/>
              </a:cxn>
              <a:cxn ang="0">
                <a:pos x="0" y="16"/>
              </a:cxn>
              <a:cxn ang="0">
                <a:pos x="0" y="16"/>
              </a:cxn>
            </a:cxnLst>
            <a:rect l="0" t="0" r="r" b="b"/>
            <a:pathLst>
              <a:path w="1" h="17">
                <a:moveTo>
                  <a:pt x="0" y="0"/>
                </a:moveTo>
                <a:lnTo>
                  <a:pt x="0" y="0"/>
                </a:lnTo>
                <a:lnTo>
                  <a:pt x="0" y="16"/>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76" name="Line 1764"/>
          <p:cNvSpPr>
            <a:spLocks noChangeShapeType="1"/>
          </p:cNvSpPr>
          <p:nvPr/>
        </p:nvSpPr>
        <p:spPr bwMode="ltGray">
          <a:xfrm flipH="1">
            <a:off x="2125663" y="3037766"/>
            <a:ext cx="1587"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77" name="Line 1765"/>
          <p:cNvSpPr>
            <a:spLocks noChangeShapeType="1"/>
          </p:cNvSpPr>
          <p:nvPr/>
        </p:nvSpPr>
        <p:spPr bwMode="ltGray">
          <a:xfrm>
            <a:off x="2125663" y="3039354"/>
            <a:ext cx="1587"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78" name="Freeform 1766"/>
          <p:cNvSpPr>
            <a:spLocks/>
          </p:cNvSpPr>
          <p:nvPr/>
        </p:nvSpPr>
        <p:spPr bwMode="ltGray">
          <a:xfrm>
            <a:off x="2124075" y="3037766"/>
            <a:ext cx="26988" cy="28575"/>
          </a:xfrm>
          <a:custGeom>
            <a:avLst/>
            <a:gdLst/>
            <a:ahLst/>
            <a:cxnLst>
              <a:cxn ang="0">
                <a:pos x="16" y="0"/>
              </a:cxn>
              <a:cxn ang="0">
                <a:pos x="16" y="0"/>
              </a:cxn>
              <a:cxn ang="0">
                <a:pos x="16" y="8"/>
              </a:cxn>
              <a:cxn ang="0">
                <a:pos x="0" y="8"/>
              </a:cxn>
              <a:cxn ang="0">
                <a:pos x="0" y="16"/>
              </a:cxn>
            </a:cxnLst>
            <a:rect l="0" t="0" r="r" b="b"/>
            <a:pathLst>
              <a:path w="17" h="17">
                <a:moveTo>
                  <a:pt x="16" y="0"/>
                </a:moveTo>
                <a:lnTo>
                  <a:pt x="16" y="0"/>
                </a:lnTo>
                <a:lnTo>
                  <a:pt x="16" y="8"/>
                </a:lnTo>
                <a:lnTo>
                  <a:pt x="0" y="8"/>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79" name="Line 1767"/>
          <p:cNvSpPr>
            <a:spLocks noChangeShapeType="1"/>
          </p:cNvSpPr>
          <p:nvPr/>
        </p:nvSpPr>
        <p:spPr bwMode="ltGray">
          <a:xfrm flipH="1">
            <a:off x="2125663" y="3039354"/>
            <a:ext cx="1587"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80" name="Line 1768"/>
          <p:cNvSpPr>
            <a:spLocks noChangeShapeType="1"/>
          </p:cNvSpPr>
          <p:nvPr/>
        </p:nvSpPr>
        <p:spPr bwMode="ltGray">
          <a:xfrm flipV="1">
            <a:off x="2122488" y="3040941"/>
            <a:ext cx="3175" cy="4763"/>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81" name="Freeform 1769"/>
          <p:cNvSpPr>
            <a:spLocks/>
          </p:cNvSpPr>
          <p:nvPr/>
        </p:nvSpPr>
        <p:spPr bwMode="ltGray">
          <a:xfrm>
            <a:off x="2124075" y="3040941"/>
            <a:ext cx="26988" cy="30163"/>
          </a:xfrm>
          <a:custGeom>
            <a:avLst/>
            <a:gdLst/>
            <a:ahLst/>
            <a:cxnLst>
              <a:cxn ang="0">
                <a:pos x="0" y="0"/>
              </a:cxn>
              <a:cxn ang="0">
                <a:pos x="3" y="1"/>
              </a:cxn>
              <a:cxn ang="0">
                <a:pos x="3" y="4"/>
              </a:cxn>
              <a:cxn ang="0">
                <a:pos x="3" y="5"/>
              </a:cxn>
              <a:cxn ang="0">
                <a:pos x="9" y="8"/>
              </a:cxn>
              <a:cxn ang="0">
                <a:pos x="9" y="10"/>
              </a:cxn>
              <a:cxn ang="0">
                <a:pos x="12" y="11"/>
              </a:cxn>
              <a:cxn ang="0">
                <a:pos x="12" y="14"/>
              </a:cxn>
              <a:cxn ang="0">
                <a:pos x="16" y="16"/>
              </a:cxn>
            </a:cxnLst>
            <a:rect l="0" t="0" r="r" b="b"/>
            <a:pathLst>
              <a:path w="17" h="17">
                <a:moveTo>
                  <a:pt x="0" y="0"/>
                </a:moveTo>
                <a:lnTo>
                  <a:pt x="3" y="1"/>
                </a:lnTo>
                <a:lnTo>
                  <a:pt x="3" y="4"/>
                </a:lnTo>
                <a:lnTo>
                  <a:pt x="3" y="5"/>
                </a:lnTo>
                <a:lnTo>
                  <a:pt x="9" y="8"/>
                </a:lnTo>
                <a:lnTo>
                  <a:pt x="9" y="10"/>
                </a:lnTo>
                <a:lnTo>
                  <a:pt x="12" y="11"/>
                </a:lnTo>
                <a:lnTo>
                  <a:pt x="12" y="14"/>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82" name="Line 1770"/>
          <p:cNvSpPr>
            <a:spLocks noChangeShapeType="1"/>
          </p:cNvSpPr>
          <p:nvPr/>
        </p:nvSpPr>
        <p:spPr bwMode="ltGray">
          <a:xfrm flipH="1">
            <a:off x="2122488" y="3044116"/>
            <a:ext cx="3175"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83" name="Line 1771"/>
          <p:cNvSpPr>
            <a:spLocks noChangeShapeType="1"/>
          </p:cNvSpPr>
          <p:nvPr/>
        </p:nvSpPr>
        <p:spPr bwMode="ltGray">
          <a:xfrm>
            <a:off x="2128838" y="3059991"/>
            <a:ext cx="1587"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84" name="Freeform 1772"/>
          <p:cNvSpPr>
            <a:spLocks/>
          </p:cNvSpPr>
          <p:nvPr/>
        </p:nvSpPr>
        <p:spPr bwMode="ltGray">
          <a:xfrm>
            <a:off x="2130425" y="3058404"/>
            <a:ext cx="26988" cy="28575"/>
          </a:xfrm>
          <a:custGeom>
            <a:avLst/>
            <a:gdLst/>
            <a:ahLst/>
            <a:cxnLst>
              <a:cxn ang="0">
                <a:pos x="0" y="0"/>
              </a:cxn>
              <a:cxn ang="0">
                <a:pos x="0" y="0"/>
              </a:cxn>
              <a:cxn ang="0">
                <a:pos x="16" y="5"/>
              </a:cxn>
              <a:cxn ang="0">
                <a:pos x="16" y="10"/>
              </a:cxn>
              <a:cxn ang="0">
                <a:pos x="16" y="10"/>
              </a:cxn>
              <a:cxn ang="0">
                <a:pos x="16" y="16"/>
              </a:cxn>
            </a:cxnLst>
            <a:rect l="0" t="0" r="r" b="b"/>
            <a:pathLst>
              <a:path w="17" h="17">
                <a:moveTo>
                  <a:pt x="0" y="0"/>
                </a:moveTo>
                <a:lnTo>
                  <a:pt x="0" y="0"/>
                </a:lnTo>
                <a:lnTo>
                  <a:pt x="16" y="5"/>
                </a:lnTo>
                <a:lnTo>
                  <a:pt x="16" y="10"/>
                </a:lnTo>
                <a:lnTo>
                  <a:pt x="16" y="10"/>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85" name="Line 1773"/>
          <p:cNvSpPr>
            <a:spLocks noChangeShapeType="1"/>
          </p:cNvSpPr>
          <p:nvPr/>
        </p:nvSpPr>
        <p:spPr bwMode="ltGray">
          <a:xfrm flipH="1">
            <a:off x="2128838" y="3059991"/>
            <a:ext cx="1587"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86" name="Line 1774"/>
          <p:cNvSpPr>
            <a:spLocks noChangeShapeType="1"/>
          </p:cNvSpPr>
          <p:nvPr/>
        </p:nvSpPr>
        <p:spPr bwMode="ltGray">
          <a:xfrm>
            <a:off x="2132013" y="3063166"/>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87" name="Freeform 1775"/>
          <p:cNvSpPr>
            <a:spLocks/>
          </p:cNvSpPr>
          <p:nvPr/>
        </p:nvSpPr>
        <p:spPr bwMode="ltGray">
          <a:xfrm>
            <a:off x="2117725" y="3063166"/>
            <a:ext cx="26988" cy="28575"/>
          </a:xfrm>
          <a:custGeom>
            <a:avLst/>
            <a:gdLst/>
            <a:ahLst/>
            <a:cxnLst>
              <a:cxn ang="0">
                <a:pos x="16" y="0"/>
              </a:cxn>
              <a:cxn ang="0">
                <a:pos x="14" y="16"/>
              </a:cxn>
              <a:cxn ang="0">
                <a:pos x="12" y="16"/>
              </a:cxn>
              <a:cxn ang="0">
                <a:pos x="9" y="16"/>
              </a:cxn>
              <a:cxn ang="0">
                <a:pos x="8" y="16"/>
              </a:cxn>
              <a:cxn ang="0">
                <a:pos x="6" y="16"/>
              </a:cxn>
              <a:cxn ang="0">
                <a:pos x="4" y="0"/>
              </a:cxn>
              <a:cxn ang="0">
                <a:pos x="1" y="0"/>
              </a:cxn>
              <a:cxn ang="0">
                <a:pos x="0" y="0"/>
              </a:cxn>
            </a:cxnLst>
            <a:rect l="0" t="0" r="r" b="b"/>
            <a:pathLst>
              <a:path w="17" h="17">
                <a:moveTo>
                  <a:pt x="16" y="0"/>
                </a:moveTo>
                <a:lnTo>
                  <a:pt x="14" y="16"/>
                </a:lnTo>
                <a:lnTo>
                  <a:pt x="12" y="16"/>
                </a:lnTo>
                <a:lnTo>
                  <a:pt x="9" y="16"/>
                </a:lnTo>
                <a:lnTo>
                  <a:pt x="8" y="16"/>
                </a:lnTo>
                <a:lnTo>
                  <a:pt x="6" y="16"/>
                </a:lnTo>
                <a:lnTo>
                  <a:pt x="4" y="0"/>
                </a:lnTo>
                <a:lnTo>
                  <a:pt x="1" y="0"/>
                </a:lnTo>
                <a:lnTo>
                  <a:pt x="0"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88" name="Line 1776"/>
          <p:cNvSpPr>
            <a:spLocks noChangeShapeType="1"/>
          </p:cNvSpPr>
          <p:nvPr/>
        </p:nvSpPr>
        <p:spPr bwMode="ltGray">
          <a:xfrm flipH="1" flipV="1">
            <a:off x="2132013" y="3061579"/>
            <a:ext cx="3175"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89" name="Line 1777"/>
          <p:cNvSpPr>
            <a:spLocks noChangeShapeType="1"/>
          </p:cNvSpPr>
          <p:nvPr/>
        </p:nvSpPr>
        <p:spPr bwMode="ltGray">
          <a:xfrm>
            <a:off x="2119313" y="3061579"/>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90" name="Freeform 1778"/>
          <p:cNvSpPr>
            <a:spLocks/>
          </p:cNvSpPr>
          <p:nvPr/>
        </p:nvSpPr>
        <p:spPr bwMode="ltGray">
          <a:xfrm>
            <a:off x="2106613" y="3063166"/>
            <a:ext cx="26987" cy="28575"/>
          </a:xfrm>
          <a:custGeom>
            <a:avLst/>
            <a:gdLst/>
            <a:ahLst/>
            <a:cxnLst>
              <a:cxn ang="0">
                <a:pos x="16" y="0"/>
              </a:cxn>
              <a:cxn ang="0">
                <a:pos x="13" y="8"/>
              </a:cxn>
              <a:cxn ang="0">
                <a:pos x="9" y="8"/>
              </a:cxn>
              <a:cxn ang="0">
                <a:pos x="6" y="8"/>
              </a:cxn>
              <a:cxn ang="0">
                <a:pos x="2" y="8"/>
              </a:cxn>
              <a:cxn ang="0">
                <a:pos x="0" y="8"/>
              </a:cxn>
              <a:cxn ang="0">
                <a:pos x="0" y="16"/>
              </a:cxn>
            </a:cxnLst>
            <a:rect l="0" t="0" r="r" b="b"/>
            <a:pathLst>
              <a:path w="17" h="17">
                <a:moveTo>
                  <a:pt x="16" y="0"/>
                </a:moveTo>
                <a:lnTo>
                  <a:pt x="13" y="8"/>
                </a:lnTo>
                <a:lnTo>
                  <a:pt x="9" y="8"/>
                </a:lnTo>
                <a:lnTo>
                  <a:pt x="6" y="8"/>
                </a:lnTo>
                <a:lnTo>
                  <a:pt x="2" y="8"/>
                </a:lnTo>
                <a:lnTo>
                  <a:pt x="0" y="8"/>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91" name="Line 1779"/>
          <p:cNvSpPr>
            <a:spLocks noChangeShapeType="1"/>
          </p:cNvSpPr>
          <p:nvPr/>
        </p:nvSpPr>
        <p:spPr bwMode="ltGray">
          <a:xfrm flipH="1" flipV="1">
            <a:off x="2119313" y="3061579"/>
            <a:ext cx="1587"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92" name="Line 1780"/>
          <p:cNvSpPr>
            <a:spLocks noChangeShapeType="1"/>
          </p:cNvSpPr>
          <p:nvPr/>
        </p:nvSpPr>
        <p:spPr bwMode="ltGray">
          <a:xfrm>
            <a:off x="2106613" y="3066341"/>
            <a:ext cx="1587"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93" name="Line 1781"/>
          <p:cNvSpPr>
            <a:spLocks noChangeShapeType="1"/>
          </p:cNvSpPr>
          <p:nvPr/>
        </p:nvSpPr>
        <p:spPr bwMode="ltGray">
          <a:xfrm>
            <a:off x="2108200" y="3066341"/>
            <a:ext cx="2381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94" name="Line 1782"/>
          <p:cNvSpPr>
            <a:spLocks noChangeShapeType="1"/>
          </p:cNvSpPr>
          <p:nvPr/>
        </p:nvSpPr>
        <p:spPr bwMode="ltGray">
          <a:xfrm flipH="1">
            <a:off x="2106613" y="3066341"/>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95" name="Line 1783"/>
          <p:cNvSpPr>
            <a:spLocks noChangeShapeType="1"/>
          </p:cNvSpPr>
          <p:nvPr/>
        </p:nvSpPr>
        <p:spPr bwMode="ltGray">
          <a:xfrm>
            <a:off x="2106613" y="3066341"/>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96" name="Freeform 1784"/>
          <p:cNvSpPr>
            <a:spLocks/>
          </p:cNvSpPr>
          <p:nvPr/>
        </p:nvSpPr>
        <p:spPr bwMode="ltGray">
          <a:xfrm>
            <a:off x="2089150" y="3066341"/>
            <a:ext cx="26988" cy="28575"/>
          </a:xfrm>
          <a:custGeom>
            <a:avLst/>
            <a:gdLst/>
            <a:ahLst/>
            <a:cxnLst>
              <a:cxn ang="0">
                <a:pos x="16" y="0"/>
              </a:cxn>
              <a:cxn ang="0">
                <a:pos x="14" y="3"/>
              </a:cxn>
              <a:cxn ang="0">
                <a:pos x="12" y="3"/>
              </a:cxn>
              <a:cxn ang="0">
                <a:pos x="10" y="7"/>
              </a:cxn>
              <a:cxn ang="0">
                <a:pos x="9" y="10"/>
              </a:cxn>
              <a:cxn ang="0">
                <a:pos x="6" y="12"/>
              </a:cxn>
              <a:cxn ang="0">
                <a:pos x="5" y="12"/>
              </a:cxn>
              <a:cxn ang="0">
                <a:pos x="4" y="14"/>
              </a:cxn>
              <a:cxn ang="0">
                <a:pos x="0" y="16"/>
              </a:cxn>
            </a:cxnLst>
            <a:rect l="0" t="0" r="r" b="b"/>
            <a:pathLst>
              <a:path w="17" h="17">
                <a:moveTo>
                  <a:pt x="16" y="0"/>
                </a:moveTo>
                <a:lnTo>
                  <a:pt x="14" y="3"/>
                </a:lnTo>
                <a:lnTo>
                  <a:pt x="12" y="3"/>
                </a:lnTo>
                <a:lnTo>
                  <a:pt x="10" y="7"/>
                </a:lnTo>
                <a:lnTo>
                  <a:pt x="9" y="10"/>
                </a:lnTo>
                <a:lnTo>
                  <a:pt x="6" y="12"/>
                </a:lnTo>
                <a:lnTo>
                  <a:pt x="5" y="12"/>
                </a:lnTo>
                <a:lnTo>
                  <a:pt x="4" y="14"/>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97" name="Line 1785"/>
          <p:cNvSpPr>
            <a:spLocks noChangeShapeType="1"/>
          </p:cNvSpPr>
          <p:nvPr/>
        </p:nvSpPr>
        <p:spPr bwMode="ltGray">
          <a:xfrm flipH="1" flipV="1">
            <a:off x="2106613" y="3066341"/>
            <a:ext cx="3175"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98" name="Line 1786"/>
          <p:cNvSpPr>
            <a:spLocks noChangeShapeType="1"/>
          </p:cNvSpPr>
          <p:nvPr/>
        </p:nvSpPr>
        <p:spPr bwMode="ltGray">
          <a:xfrm>
            <a:off x="2090738" y="3080629"/>
            <a:ext cx="1587"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699" name="Freeform 1787"/>
          <p:cNvSpPr>
            <a:spLocks/>
          </p:cNvSpPr>
          <p:nvPr/>
        </p:nvSpPr>
        <p:spPr bwMode="ltGray">
          <a:xfrm>
            <a:off x="2084388" y="3080629"/>
            <a:ext cx="26987" cy="28575"/>
          </a:xfrm>
          <a:custGeom>
            <a:avLst/>
            <a:gdLst/>
            <a:ahLst/>
            <a:cxnLst>
              <a:cxn ang="0">
                <a:pos x="16" y="0"/>
              </a:cxn>
              <a:cxn ang="0">
                <a:pos x="16" y="16"/>
              </a:cxn>
              <a:cxn ang="0">
                <a:pos x="10" y="16"/>
              </a:cxn>
              <a:cxn ang="0">
                <a:pos x="0" y="16"/>
              </a:cxn>
              <a:cxn ang="0">
                <a:pos x="0" y="16"/>
              </a:cxn>
            </a:cxnLst>
            <a:rect l="0" t="0" r="r" b="b"/>
            <a:pathLst>
              <a:path w="17" h="17">
                <a:moveTo>
                  <a:pt x="16" y="0"/>
                </a:moveTo>
                <a:lnTo>
                  <a:pt x="16" y="16"/>
                </a:lnTo>
                <a:lnTo>
                  <a:pt x="10" y="16"/>
                </a:lnTo>
                <a:lnTo>
                  <a:pt x="0" y="16"/>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00" name="Line 1788"/>
          <p:cNvSpPr>
            <a:spLocks noChangeShapeType="1"/>
          </p:cNvSpPr>
          <p:nvPr/>
        </p:nvSpPr>
        <p:spPr bwMode="ltGray">
          <a:xfrm flipH="1" flipV="1">
            <a:off x="2090738" y="3080629"/>
            <a:ext cx="1587"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01" name="Line 1789"/>
          <p:cNvSpPr>
            <a:spLocks noChangeShapeType="1"/>
          </p:cNvSpPr>
          <p:nvPr/>
        </p:nvSpPr>
        <p:spPr bwMode="ltGray">
          <a:xfrm>
            <a:off x="2085975" y="3082216"/>
            <a:ext cx="3175"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02" name="Freeform 1790"/>
          <p:cNvSpPr>
            <a:spLocks/>
          </p:cNvSpPr>
          <p:nvPr/>
        </p:nvSpPr>
        <p:spPr bwMode="ltGray">
          <a:xfrm>
            <a:off x="2132013" y="3063166"/>
            <a:ext cx="26987" cy="28575"/>
          </a:xfrm>
          <a:custGeom>
            <a:avLst/>
            <a:gdLst/>
            <a:ahLst/>
            <a:cxnLst>
              <a:cxn ang="0">
                <a:pos x="0" y="0"/>
              </a:cxn>
              <a:cxn ang="0">
                <a:pos x="0" y="8"/>
              </a:cxn>
              <a:cxn ang="0">
                <a:pos x="0" y="8"/>
              </a:cxn>
              <a:cxn ang="0">
                <a:pos x="0" y="16"/>
              </a:cxn>
              <a:cxn ang="0">
                <a:pos x="16" y="16"/>
              </a:cxn>
            </a:cxnLst>
            <a:rect l="0" t="0" r="r" b="b"/>
            <a:pathLst>
              <a:path w="17" h="17">
                <a:moveTo>
                  <a:pt x="0" y="0"/>
                </a:moveTo>
                <a:lnTo>
                  <a:pt x="0" y="8"/>
                </a:lnTo>
                <a:lnTo>
                  <a:pt x="0" y="8"/>
                </a:lnTo>
                <a:lnTo>
                  <a:pt x="0" y="16"/>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03" name="Line 1791"/>
          <p:cNvSpPr>
            <a:spLocks noChangeShapeType="1"/>
          </p:cNvSpPr>
          <p:nvPr/>
        </p:nvSpPr>
        <p:spPr bwMode="ltGray">
          <a:xfrm flipH="1" flipV="1">
            <a:off x="2132013" y="3063166"/>
            <a:ext cx="3175"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04" name="Line 1792"/>
          <p:cNvSpPr>
            <a:spLocks noChangeShapeType="1"/>
          </p:cNvSpPr>
          <p:nvPr/>
        </p:nvSpPr>
        <p:spPr bwMode="ltGray">
          <a:xfrm flipV="1">
            <a:off x="2135188" y="3066341"/>
            <a:ext cx="0"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05" name="Freeform 1793"/>
          <p:cNvSpPr>
            <a:spLocks/>
          </p:cNvSpPr>
          <p:nvPr/>
        </p:nvSpPr>
        <p:spPr bwMode="ltGray">
          <a:xfrm>
            <a:off x="2135188" y="3066341"/>
            <a:ext cx="26987" cy="28575"/>
          </a:xfrm>
          <a:custGeom>
            <a:avLst/>
            <a:gdLst/>
            <a:ahLst/>
            <a:cxnLst>
              <a:cxn ang="0">
                <a:pos x="0" y="0"/>
              </a:cxn>
              <a:cxn ang="0">
                <a:pos x="0" y="2"/>
              </a:cxn>
              <a:cxn ang="0">
                <a:pos x="2" y="4"/>
              </a:cxn>
              <a:cxn ang="0">
                <a:pos x="2" y="4"/>
              </a:cxn>
              <a:cxn ang="0">
                <a:pos x="5" y="6"/>
              </a:cxn>
              <a:cxn ang="0">
                <a:pos x="10" y="9"/>
              </a:cxn>
              <a:cxn ang="0">
                <a:pos x="13" y="11"/>
              </a:cxn>
              <a:cxn ang="0">
                <a:pos x="16" y="16"/>
              </a:cxn>
            </a:cxnLst>
            <a:rect l="0" t="0" r="r" b="b"/>
            <a:pathLst>
              <a:path w="17" h="17">
                <a:moveTo>
                  <a:pt x="0" y="0"/>
                </a:moveTo>
                <a:lnTo>
                  <a:pt x="0" y="2"/>
                </a:lnTo>
                <a:lnTo>
                  <a:pt x="2" y="4"/>
                </a:lnTo>
                <a:lnTo>
                  <a:pt x="2" y="4"/>
                </a:lnTo>
                <a:lnTo>
                  <a:pt x="5" y="6"/>
                </a:lnTo>
                <a:lnTo>
                  <a:pt x="10" y="9"/>
                </a:lnTo>
                <a:lnTo>
                  <a:pt x="13" y="11"/>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06" name="Line 1794"/>
          <p:cNvSpPr>
            <a:spLocks noChangeShapeType="1"/>
          </p:cNvSpPr>
          <p:nvPr/>
        </p:nvSpPr>
        <p:spPr bwMode="ltGray">
          <a:xfrm flipH="1">
            <a:off x="2132013" y="3066341"/>
            <a:ext cx="476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07" name="Line 1795"/>
          <p:cNvSpPr>
            <a:spLocks noChangeShapeType="1"/>
          </p:cNvSpPr>
          <p:nvPr/>
        </p:nvSpPr>
        <p:spPr bwMode="ltGray">
          <a:xfrm flipV="1">
            <a:off x="2143125" y="3077454"/>
            <a:ext cx="4763"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08" name="Freeform 1796"/>
          <p:cNvSpPr>
            <a:spLocks/>
          </p:cNvSpPr>
          <p:nvPr/>
        </p:nvSpPr>
        <p:spPr bwMode="ltGray">
          <a:xfrm>
            <a:off x="2143125" y="3077454"/>
            <a:ext cx="26988" cy="28575"/>
          </a:xfrm>
          <a:custGeom>
            <a:avLst/>
            <a:gdLst/>
            <a:ahLst/>
            <a:cxnLst>
              <a:cxn ang="0">
                <a:pos x="0" y="0"/>
              </a:cxn>
              <a:cxn ang="0">
                <a:pos x="1" y="3"/>
              </a:cxn>
              <a:cxn ang="0">
                <a:pos x="3" y="6"/>
              </a:cxn>
              <a:cxn ang="0">
                <a:pos x="4" y="9"/>
              </a:cxn>
              <a:cxn ang="0">
                <a:pos x="7" y="9"/>
              </a:cxn>
              <a:cxn ang="0">
                <a:pos x="10" y="12"/>
              </a:cxn>
              <a:cxn ang="0">
                <a:pos x="11" y="12"/>
              </a:cxn>
              <a:cxn ang="0">
                <a:pos x="14" y="12"/>
              </a:cxn>
              <a:cxn ang="0">
                <a:pos x="16" y="16"/>
              </a:cxn>
            </a:cxnLst>
            <a:rect l="0" t="0" r="r" b="b"/>
            <a:pathLst>
              <a:path w="17" h="17">
                <a:moveTo>
                  <a:pt x="0" y="0"/>
                </a:moveTo>
                <a:lnTo>
                  <a:pt x="1" y="3"/>
                </a:lnTo>
                <a:lnTo>
                  <a:pt x="3" y="6"/>
                </a:lnTo>
                <a:lnTo>
                  <a:pt x="4" y="9"/>
                </a:lnTo>
                <a:lnTo>
                  <a:pt x="7" y="9"/>
                </a:lnTo>
                <a:lnTo>
                  <a:pt x="10" y="12"/>
                </a:lnTo>
                <a:lnTo>
                  <a:pt x="11" y="12"/>
                </a:lnTo>
                <a:lnTo>
                  <a:pt x="14" y="12"/>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09" name="Line 1797"/>
          <p:cNvSpPr>
            <a:spLocks noChangeShapeType="1"/>
          </p:cNvSpPr>
          <p:nvPr/>
        </p:nvSpPr>
        <p:spPr bwMode="ltGray">
          <a:xfrm flipH="1">
            <a:off x="2143125" y="3077454"/>
            <a:ext cx="4763"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10" name="Line 1798"/>
          <p:cNvSpPr>
            <a:spLocks noChangeShapeType="1"/>
          </p:cNvSpPr>
          <p:nvPr/>
        </p:nvSpPr>
        <p:spPr bwMode="ltGray">
          <a:xfrm flipV="1">
            <a:off x="2165350" y="3083804"/>
            <a:ext cx="0"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11" name="Freeform 1799"/>
          <p:cNvSpPr>
            <a:spLocks/>
          </p:cNvSpPr>
          <p:nvPr/>
        </p:nvSpPr>
        <p:spPr bwMode="ltGray">
          <a:xfrm>
            <a:off x="2165350" y="3083804"/>
            <a:ext cx="26988" cy="28575"/>
          </a:xfrm>
          <a:custGeom>
            <a:avLst/>
            <a:gdLst/>
            <a:ahLst/>
            <a:cxnLst>
              <a:cxn ang="0">
                <a:pos x="0" y="0"/>
              </a:cxn>
              <a:cxn ang="0">
                <a:pos x="0" y="0"/>
              </a:cxn>
              <a:cxn ang="0">
                <a:pos x="4" y="16"/>
              </a:cxn>
              <a:cxn ang="0">
                <a:pos x="12" y="16"/>
              </a:cxn>
              <a:cxn ang="0">
                <a:pos x="16" y="16"/>
              </a:cxn>
            </a:cxnLst>
            <a:rect l="0" t="0" r="r" b="b"/>
            <a:pathLst>
              <a:path w="17" h="17">
                <a:moveTo>
                  <a:pt x="0" y="0"/>
                </a:moveTo>
                <a:lnTo>
                  <a:pt x="0" y="0"/>
                </a:lnTo>
                <a:lnTo>
                  <a:pt x="4" y="16"/>
                </a:lnTo>
                <a:lnTo>
                  <a:pt x="12" y="16"/>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12" name="Line 1800"/>
          <p:cNvSpPr>
            <a:spLocks noChangeShapeType="1"/>
          </p:cNvSpPr>
          <p:nvPr/>
        </p:nvSpPr>
        <p:spPr bwMode="ltGray">
          <a:xfrm flipH="1">
            <a:off x="2165350" y="3085391"/>
            <a:ext cx="1588"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13" name="Line 1801"/>
          <p:cNvSpPr>
            <a:spLocks noChangeShapeType="1"/>
          </p:cNvSpPr>
          <p:nvPr/>
        </p:nvSpPr>
        <p:spPr bwMode="ltGray">
          <a:xfrm flipV="1">
            <a:off x="2171700" y="3085391"/>
            <a:ext cx="0"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14" name="Freeform 1802"/>
          <p:cNvSpPr>
            <a:spLocks/>
          </p:cNvSpPr>
          <p:nvPr/>
        </p:nvSpPr>
        <p:spPr bwMode="ltGray">
          <a:xfrm>
            <a:off x="2170113" y="3086979"/>
            <a:ext cx="26987" cy="1587"/>
          </a:xfrm>
          <a:custGeom>
            <a:avLst/>
            <a:gdLst/>
            <a:ahLst/>
            <a:cxnLst>
              <a:cxn ang="0">
                <a:pos x="0" y="0"/>
              </a:cxn>
              <a:cxn ang="0">
                <a:pos x="0" y="0"/>
              </a:cxn>
              <a:cxn ang="0">
                <a:pos x="4" y="0"/>
              </a:cxn>
              <a:cxn ang="0">
                <a:pos x="12" y="0"/>
              </a:cxn>
              <a:cxn ang="0">
                <a:pos x="16" y="0"/>
              </a:cxn>
            </a:cxnLst>
            <a:rect l="0" t="0" r="r" b="b"/>
            <a:pathLst>
              <a:path w="17" h="1">
                <a:moveTo>
                  <a:pt x="0" y="0"/>
                </a:moveTo>
                <a:lnTo>
                  <a:pt x="0" y="0"/>
                </a:lnTo>
                <a:lnTo>
                  <a:pt x="4" y="0"/>
                </a:lnTo>
                <a:lnTo>
                  <a:pt x="12"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15" name="Line 1803"/>
          <p:cNvSpPr>
            <a:spLocks noChangeShapeType="1"/>
          </p:cNvSpPr>
          <p:nvPr/>
        </p:nvSpPr>
        <p:spPr bwMode="ltGray">
          <a:xfrm flipH="1">
            <a:off x="2170113" y="3085391"/>
            <a:ext cx="1587"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16" name="Line 1804"/>
          <p:cNvSpPr>
            <a:spLocks noChangeShapeType="1"/>
          </p:cNvSpPr>
          <p:nvPr/>
        </p:nvSpPr>
        <p:spPr bwMode="ltGray">
          <a:xfrm flipH="1" flipV="1">
            <a:off x="2176463" y="3085391"/>
            <a:ext cx="1587"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17" name="Freeform 1805"/>
          <p:cNvSpPr>
            <a:spLocks/>
          </p:cNvSpPr>
          <p:nvPr/>
        </p:nvSpPr>
        <p:spPr bwMode="ltGray">
          <a:xfrm>
            <a:off x="2168525" y="3067929"/>
            <a:ext cx="26988" cy="28575"/>
          </a:xfrm>
          <a:custGeom>
            <a:avLst/>
            <a:gdLst/>
            <a:ahLst/>
            <a:cxnLst>
              <a:cxn ang="0">
                <a:pos x="8" y="0"/>
              </a:cxn>
              <a:cxn ang="0">
                <a:pos x="0" y="2"/>
              </a:cxn>
              <a:cxn ang="0">
                <a:pos x="0" y="5"/>
              </a:cxn>
              <a:cxn ang="0">
                <a:pos x="0" y="5"/>
              </a:cxn>
              <a:cxn ang="0">
                <a:pos x="0" y="8"/>
              </a:cxn>
              <a:cxn ang="0">
                <a:pos x="0" y="10"/>
              </a:cxn>
              <a:cxn ang="0">
                <a:pos x="8" y="13"/>
              </a:cxn>
              <a:cxn ang="0">
                <a:pos x="8" y="13"/>
              </a:cxn>
              <a:cxn ang="0">
                <a:pos x="16" y="16"/>
              </a:cxn>
            </a:cxnLst>
            <a:rect l="0" t="0" r="r" b="b"/>
            <a:pathLst>
              <a:path w="17" h="17">
                <a:moveTo>
                  <a:pt x="8" y="0"/>
                </a:moveTo>
                <a:lnTo>
                  <a:pt x="0" y="2"/>
                </a:lnTo>
                <a:lnTo>
                  <a:pt x="0" y="5"/>
                </a:lnTo>
                <a:lnTo>
                  <a:pt x="0" y="5"/>
                </a:lnTo>
                <a:lnTo>
                  <a:pt x="0" y="8"/>
                </a:lnTo>
                <a:lnTo>
                  <a:pt x="0" y="10"/>
                </a:lnTo>
                <a:lnTo>
                  <a:pt x="8" y="13"/>
                </a:lnTo>
                <a:lnTo>
                  <a:pt x="8" y="13"/>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18" name="Line 1806"/>
          <p:cNvSpPr>
            <a:spLocks noChangeShapeType="1"/>
          </p:cNvSpPr>
          <p:nvPr/>
        </p:nvSpPr>
        <p:spPr bwMode="ltGray">
          <a:xfrm flipH="1" flipV="1">
            <a:off x="2170113" y="3067929"/>
            <a:ext cx="1587"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19" name="Line 1807"/>
          <p:cNvSpPr>
            <a:spLocks noChangeShapeType="1"/>
          </p:cNvSpPr>
          <p:nvPr/>
        </p:nvSpPr>
        <p:spPr bwMode="ltGray">
          <a:xfrm flipV="1">
            <a:off x="2171700" y="3079041"/>
            <a:ext cx="1588"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20" name="Freeform 1808"/>
          <p:cNvSpPr>
            <a:spLocks/>
          </p:cNvSpPr>
          <p:nvPr/>
        </p:nvSpPr>
        <p:spPr bwMode="ltGray">
          <a:xfrm>
            <a:off x="2171700" y="3079041"/>
            <a:ext cx="26988" cy="28575"/>
          </a:xfrm>
          <a:custGeom>
            <a:avLst/>
            <a:gdLst/>
            <a:ahLst/>
            <a:cxnLst>
              <a:cxn ang="0">
                <a:pos x="0" y="0"/>
              </a:cxn>
              <a:cxn ang="0">
                <a:pos x="0" y="2"/>
              </a:cxn>
              <a:cxn ang="0">
                <a:pos x="8" y="2"/>
              </a:cxn>
              <a:cxn ang="0">
                <a:pos x="8" y="6"/>
              </a:cxn>
              <a:cxn ang="0">
                <a:pos x="13" y="8"/>
              </a:cxn>
              <a:cxn ang="0">
                <a:pos x="16" y="10"/>
              </a:cxn>
              <a:cxn ang="0">
                <a:pos x="16" y="12"/>
              </a:cxn>
              <a:cxn ang="0">
                <a:pos x="13" y="14"/>
              </a:cxn>
              <a:cxn ang="0">
                <a:pos x="8" y="16"/>
              </a:cxn>
            </a:cxnLst>
            <a:rect l="0" t="0" r="r" b="b"/>
            <a:pathLst>
              <a:path w="17" h="17">
                <a:moveTo>
                  <a:pt x="0" y="0"/>
                </a:moveTo>
                <a:lnTo>
                  <a:pt x="0" y="2"/>
                </a:lnTo>
                <a:lnTo>
                  <a:pt x="8" y="2"/>
                </a:lnTo>
                <a:lnTo>
                  <a:pt x="8" y="6"/>
                </a:lnTo>
                <a:lnTo>
                  <a:pt x="13" y="8"/>
                </a:lnTo>
                <a:lnTo>
                  <a:pt x="16" y="10"/>
                </a:lnTo>
                <a:lnTo>
                  <a:pt x="16" y="12"/>
                </a:lnTo>
                <a:lnTo>
                  <a:pt x="13" y="14"/>
                </a:lnTo>
                <a:lnTo>
                  <a:pt x="8"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21" name="Line 1809"/>
          <p:cNvSpPr>
            <a:spLocks noChangeShapeType="1"/>
          </p:cNvSpPr>
          <p:nvPr/>
        </p:nvSpPr>
        <p:spPr bwMode="ltGray">
          <a:xfrm flipH="1">
            <a:off x="2171700" y="3079041"/>
            <a:ext cx="4763"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22" name="Line 1810"/>
          <p:cNvSpPr>
            <a:spLocks noChangeShapeType="1"/>
          </p:cNvSpPr>
          <p:nvPr/>
        </p:nvSpPr>
        <p:spPr bwMode="ltGray">
          <a:xfrm>
            <a:off x="2176463" y="3090154"/>
            <a:ext cx="1587"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23" name="Freeform 1811"/>
          <p:cNvSpPr>
            <a:spLocks/>
          </p:cNvSpPr>
          <p:nvPr/>
        </p:nvSpPr>
        <p:spPr bwMode="ltGray">
          <a:xfrm>
            <a:off x="2178050" y="3090154"/>
            <a:ext cx="1588" cy="28575"/>
          </a:xfrm>
          <a:custGeom>
            <a:avLst/>
            <a:gdLst/>
            <a:ahLst/>
            <a:cxnLst>
              <a:cxn ang="0">
                <a:pos x="0" y="0"/>
              </a:cxn>
              <a:cxn ang="0">
                <a:pos x="0" y="0"/>
              </a:cxn>
              <a:cxn ang="0">
                <a:pos x="0" y="16"/>
              </a:cxn>
            </a:cxnLst>
            <a:rect l="0" t="0" r="r" b="b"/>
            <a:pathLst>
              <a:path w="1" h="17">
                <a:moveTo>
                  <a:pt x="0" y="0"/>
                </a:moveTo>
                <a:lnTo>
                  <a:pt x="0" y="0"/>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24" name="Line 1812"/>
          <p:cNvSpPr>
            <a:spLocks noChangeShapeType="1"/>
          </p:cNvSpPr>
          <p:nvPr/>
        </p:nvSpPr>
        <p:spPr bwMode="ltGray">
          <a:xfrm flipH="1" flipV="1">
            <a:off x="2176463" y="3090154"/>
            <a:ext cx="1587"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25" name="Line 1813"/>
          <p:cNvSpPr>
            <a:spLocks noChangeShapeType="1"/>
          </p:cNvSpPr>
          <p:nvPr/>
        </p:nvSpPr>
        <p:spPr bwMode="ltGray">
          <a:xfrm flipV="1">
            <a:off x="2178050" y="3090154"/>
            <a:ext cx="0"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26" name="Freeform 1814"/>
          <p:cNvSpPr>
            <a:spLocks/>
          </p:cNvSpPr>
          <p:nvPr/>
        </p:nvSpPr>
        <p:spPr bwMode="ltGray">
          <a:xfrm>
            <a:off x="2171700" y="3091741"/>
            <a:ext cx="26988" cy="28575"/>
          </a:xfrm>
          <a:custGeom>
            <a:avLst/>
            <a:gdLst/>
            <a:ahLst/>
            <a:cxnLst>
              <a:cxn ang="0">
                <a:pos x="16" y="0"/>
              </a:cxn>
              <a:cxn ang="0">
                <a:pos x="10" y="0"/>
              </a:cxn>
              <a:cxn ang="0">
                <a:pos x="10" y="16"/>
              </a:cxn>
              <a:cxn ang="0">
                <a:pos x="10" y="16"/>
              </a:cxn>
              <a:cxn ang="0">
                <a:pos x="0" y="16"/>
              </a:cxn>
            </a:cxnLst>
            <a:rect l="0" t="0" r="r" b="b"/>
            <a:pathLst>
              <a:path w="17" h="17">
                <a:moveTo>
                  <a:pt x="16" y="0"/>
                </a:moveTo>
                <a:lnTo>
                  <a:pt x="10" y="0"/>
                </a:lnTo>
                <a:lnTo>
                  <a:pt x="10" y="16"/>
                </a:lnTo>
                <a:lnTo>
                  <a:pt x="10" y="16"/>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27" name="Line 1815"/>
          <p:cNvSpPr>
            <a:spLocks noChangeShapeType="1"/>
          </p:cNvSpPr>
          <p:nvPr/>
        </p:nvSpPr>
        <p:spPr bwMode="ltGray">
          <a:xfrm flipV="1">
            <a:off x="2178050" y="3090154"/>
            <a:ext cx="0"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28" name="Line 1816"/>
          <p:cNvSpPr>
            <a:spLocks noChangeShapeType="1"/>
          </p:cNvSpPr>
          <p:nvPr/>
        </p:nvSpPr>
        <p:spPr bwMode="ltGray">
          <a:xfrm flipH="1">
            <a:off x="2171700" y="3093329"/>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29" name="Freeform 1817"/>
          <p:cNvSpPr>
            <a:spLocks/>
          </p:cNvSpPr>
          <p:nvPr/>
        </p:nvSpPr>
        <p:spPr bwMode="ltGray">
          <a:xfrm>
            <a:off x="2171700" y="3093329"/>
            <a:ext cx="26988" cy="28575"/>
          </a:xfrm>
          <a:custGeom>
            <a:avLst/>
            <a:gdLst/>
            <a:ahLst/>
            <a:cxnLst>
              <a:cxn ang="0">
                <a:pos x="0" y="0"/>
              </a:cxn>
              <a:cxn ang="0">
                <a:pos x="0" y="2"/>
              </a:cxn>
              <a:cxn ang="0">
                <a:pos x="0" y="4"/>
              </a:cxn>
              <a:cxn ang="0">
                <a:pos x="4" y="4"/>
              </a:cxn>
              <a:cxn ang="0">
                <a:pos x="4" y="6"/>
              </a:cxn>
              <a:cxn ang="0">
                <a:pos x="4" y="11"/>
              </a:cxn>
              <a:cxn ang="0">
                <a:pos x="12" y="11"/>
              </a:cxn>
              <a:cxn ang="0">
                <a:pos x="16" y="16"/>
              </a:cxn>
            </a:cxnLst>
            <a:rect l="0" t="0" r="r" b="b"/>
            <a:pathLst>
              <a:path w="17" h="17">
                <a:moveTo>
                  <a:pt x="0" y="0"/>
                </a:moveTo>
                <a:lnTo>
                  <a:pt x="0" y="2"/>
                </a:lnTo>
                <a:lnTo>
                  <a:pt x="0" y="4"/>
                </a:lnTo>
                <a:lnTo>
                  <a:pt x="4" y="4"/>
                </a:lnTo>
                <a:lnTo>
                  <a:pt x="4" y="6"/>
                </a:lnTo>
                <a:lnTo>
                  <a:pt x="4" y="11"/>
                </a:lnTo>
                <a:lnTo>
                  <a:pt x="12" y="11"/>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30" name="Line 1818"/>
          <p:cNvSpPr>
            <a:spLocks noChangeShapeType="1"/>
          </p:cNvSpPr>
          <p:nvPr/>
        </p:nvSpPr>
        <p:spPr bwMode="ltGray">
          <a:xfrm flipH="1">
            <a:off x="2171700" y="3093329"/>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31" name="Line 1819"/>
          <p:cNvSpPr>
            <a:spLocks noChangeShapeType="1"/>
          </p:cNvSpPr>
          <p:nvPr/>
        </p:nvSpPr>
        <p:spPr bwMode="ltGray">
          <a:xfrm>
            <a:off x="2178050" y="3104441"/>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32" name="Freeform 1820"/>
          <p:cNvSpPr>
            <a:spLocks/>
          </p:cNvSpPr>
          <p:nvPr/>
        </p:nvSpPr>
        <p:spPr bwMode="ltGray">
          <a:xfrm>
            <a:off x="2174875" y="3104441"/>
            <a:ext cx="26988" cy="1588"/>
          </a:xfrm>
          <a:custGeom>
            <a:avLst/>
            <a:gdLst/>
            <a:ahLst/>
            <a:cxnLst>
              <a:cxn ang="0">
                <a:pos x="16" y="0"/>
              </a:cxn>
              <a:cxn ang="0">
                <a:pos x="8" y="0"/>
              </a:cxn>
              <a:cxn ang="0">
                <a:pos x="0" y="0"/>
              </a:cxn>
            </a:cxnLst>
            <a:rect l="0" t="0" r="r" b="b"/>
            <a:pathLst>
              <a:path w="17" h="1">
                <a:moveTo>
                  <a:pt x="16" y="0"/>
                </a:moveTo>
                <a:lnTo>
                  <a:pt x="8" y="0"/>
                </a:lnTo>
                <a:lnTo>
                  <a:pt x="0"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33" name="Line 1821"/>
          <p:cNvSpPr>
            <a:spLocks noChangeShapeType="1"/>
          </p:cNvSpPr>
          <p:nvPr/>
        </p:nvSpPr>
        <p:spPr bwMode="ltGray">
          <a:xfrm flipH="1">
            <a:off x="2178050" y="3104441"/>
            <a:ext cx="1588"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34" name="Line 1822"/>
          <p:cNvSpPr>
            <a:spLocks noChangeShapeType="1"/>
          </p:cNvSpPr>
          <p:nvPr/>
        </p:nvSpPr>
        <p:spPr bwMode="ltGray">
          <a:xfrm flipH="1">
            <a:off x="2173288" y="3104441"/>
            <a:ext cx="476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35" name="Line 1823"/>
          <p:cNvSpPr>
            <a:spLocks noChangeShapeType="1"/>
          </p:cNvSpPr>
          <p:nvPr/>
        </p:nvSpPr>
        <p:spPr bwMode="ltGray">
          <a:xfrm>
            <a:off x="2174875" y="3104441"/>
            <a:ext cx="2381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36" name="Line 1824"/>
          <p:cNvSpPr>
            <a:spLocks noChangeShapeType="1"/>
          </p:cNvSpPr>
          <p:nvPr/>
        </p:nvSpPr>
        <p:spPr bwMode="ltGray">
          <a:xfrm>
            <a:off x="2173288" y="3104441"/>
            <a:ext cx="476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37" name="Line 1825"/>
          <p:cNvSpPr>
            <a:spLocks noChangeShapeType="1"/>
          </p:cNvSpPr>
          <p:nvPr/>
        </p:nvSpPr>
        <p:spPr bwMode="ltGray">
          <a:xfrm flipH="1">
            <a:off x="2173288" y="3104441"/>
            <a:ext cx="476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38" name="Freeform 1826"/>
          <p:cNvSpPr>
            <a:spLocks/>
          </p:cNvSpPr>
          <p:nvPr/>
        </p:nvSpPr>
        <p:spPr bwMode="ltGray">
          <a:xfrm>
            <a:off x="2159000" y="3083804"/>
            <a:ext cx="26988" cy="28575"/>
          </a:xfrm>
          <a:custGeom>
            <a:avLst/>
            <a:gdLst/>
            <a:ahLst/>
            <a:cxnLst>
              <a:cxn ang="0">
                <a:pos x="16" y="0"/>
              </a:cxn>
              <a:cxn ang="0">
                <a:pos x="13" y="0"/>
              </a:cxn>
              <a:cxn ang="0">
                <a:pos x="5" y="2"/>
              </a:cxn>
              <a:cxn ang="0">
                <a:pos x="2" y="4"/>
              </a:cxn>
              <a:cxn ang="0">
                <a:pos x="2" y="6"/>
              </a:cxn>
              <a:cxn ang="0">
                <a:pos x="2" y="8"/>
              </a:cxn>
              <a:cxn ang="0">
                <a:pos x="0" y="12"/>
              </a:cxn>
              <a:cxn ang="0">
                <a:pos x="0" y="12"/>
              </a:cxn>
              <a:cxn ang="0">
                <a:pos x="0" y="16"/>
              </a:cxn>
            </a:cxnLst>
            <a:rect l="0" t="0" r="r" b="b"/>
            <a:pathLst>
              <a:path w="17" h="17">
                <a:moveTo>
                  <a:pt x="16" y="0"/>
                </a:moveTo>
                <a:lnTo>
                  <a:pt x="13" y="0"/>
                </a:lnTo>
                <a:lnTo>
                  <a:pt x="5" y="2"/>
                </a:lnTo>
                <a:lnTo>
                  <a:pt x="2" y="4"/>
                </a:lnTo>
                <a:lnTo>
                  <a:pt x="2" y="6"/>
                </a:lnTo>
                <a:lnTo>
                  <a:pt x="2" y="8"/>
                </a:lnTo>
                <a:lnTo>
                  <a:pt x="0" y="12"/>
                </a:lnTo>
                <a:lnTo>
                  <a:pt x="0" y="12"/>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39" name="Line 1827"/>
          <p:cNvSpPr>
            <a:spLocks noChangeShapeType="1"/>
          </p:cNvSpPr>
          <p:nvPr/>
        </p:nvSpPr>
        <p:spPr bwMode="ltGray">
          <a:xfrm flipV="1">
            <a:off x="2166938" y="3085391"/>
            <a:ext cx="0"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40" name="Line 1828"/>
          <p:cNvSpPr>
            <a:spLocks noChangeShapeType="1"/>
          </p:cNvSpPr>
          <p:nvPr/>
        </p:nvSpPr>
        <p:spPr bwMode="ltGray">
          <a:xfrm>
            <a:off x="2157413" y="3096504"/>
            <a:ext cx="476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41" name="Freeform 1829"/>
          <p:cNvSpPr>
            <a:spLocks/>
          </p:cNvSpPr>
          <p:nvPr/>
        </p:nvSpPr>
        <p:spPr bwMode="ltGray">
          <a:xfrm>
            <a:off x="2159000" y="3096504"/>
            <a:ext cx="26988" cy="30162"/>
          </a:xfrm>
          <a:custGeom>
            <a:avLst/>
            <a:gdLst/>
            <a:ahLst/>
            <a:cxnLst>
              <a:cxn ang="0">
                <a:pos x="0" y="0"/>
              </a:cxn>
              <a:cxn ang="0">
                <a:pos x="0" y="3"/>
              </a:cxn>
              <a:cxn ang="0">
                <a:pos x="0" y="4"/>
              </a:cxn>
              <a:cxn ang="0">
                <a:pos x="0" y="6"/>
              </a:cxn>
              <a:cxn ang="0">
                <a:pos x="0" y="8"/>
              </a:cxn>
              <a:cxn ang="0">
                <a:pos x="0" y="9"/>
              </a:cxn>
              <a:cxn ang="0">
                <a:pos x="0" y="12"/>
              </a:cxn>
              <a:cxn ang="0">
                <a:pos x="16" y="14"/>
              </a:cxn>
              <a:cxn ang="0">
                <a:pos x="16" y="16"/>
              </a:cxn>
            </a:cxnLst>
            <a:rect l="0" t="0" r="r" b="b"/>
            <a:pathLst>
              <a:path w="17" h="17">
                <a:moveTo>
                  <a:pt x="0" y="0"/>
                </a:moveTo>
                <a:lnTo>
                  <a:pt x="0" y="3"/>
                </a:lnTo>
                <a:lnTo>
                  <a:pt x="0" y="4"/>
                </a:lnTo>
                <a:lnTo>
                  <a:pt x="0" y="6"/>
                </a:lnTo>
                <a:lnTo>
                  <a:pt x="0" y="8"/>
                </a:lnTo>
                <a:lnTo>
                  <a:pt x="0" y="9"/>
                </a:lnTo>
                <a:lnTo>
                  <a:pt x="0" y="12"/>
                </a:lnTo>
                <a:lnTo>
                  <a:pt x="16" y="14"/>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42" name="Line 1830"/>
          <p:cNvSpPr>
            <a:spLocks noChangeShapeType="1"/>
          </p:cNvSpPr>
          <p:nvPr/>
        </p:nvSpPr>
        <p:spPr bwMode="ltGray">
          <a:xfrm flipH="1">
            <a:off x="2157413" y="3096504"/>
            <a:ext cx="476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43" name="Line 1831"/>
          <p:cNvSpPr>
            <a:spLocks noChangeShapeType="1"/>
          </p:cNvSpPr>
          <p:nvPr/>
        </p:nvSpPr>
        <p:spPr bwMode="ltGray">
          <a:xfrm>
            <a:off x="2159000" y="3112379"/>
            <a:ext cx="1588"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44" name="Freeform 1832"/>
          <p:cNvSpPr>
            <a:spLocks/>
          </p:cNvSpPr>
          <p:nvPr/>
        </p:nvSpPr>
        <p:spPr bwMode="ltGray">
          <a:xfrm>
            <a:off x="2162175" y="3110791"/>
            <a:ext cx="1588" cy="28575"/>
          </a:xfrm>
          <a:custGeom>
            <a:avLst/>
            <a:gdLst/>
            <a:ahLst/>
            <a:cxnLst>
              <a:cxn ang="0">
                <a:pos x="0" y="0"/>
              </a:cxn>
              <a:cxn ang="0">
                <a:pos x="0" y="2"/>
              </a:cxn>
              <a:cxn ang="0">
                <a:pos x="0" y="2"/>
              </a:cxn>
              <a:cxn ang="0">
                <a:pos x="0" y="5"/>
              </a:cxn>
              <a:cxn ang="0">
                <a:pos x="0" y="8"/>
              </a:cxn>
              <a:cxn ang="0">
                <a:pos x="0" y="10"/>
              </a:cxn>
              <a:cxn ang="0">
                <a:pos x="0" y="13"/>
              </a:cxn>
              <a:cxn ang="0">
                <a:pos x="0" y="16"/>
              </a:cxn>
            </a:cxnLst>
            <a:rect l="0" t="0" r="r" b="b"/>
            <a:pathLst>
              <a:path w="1" h="17">
                <a:moveTo>
                  <a:pt x="0" y="0"/>
                </a:moveTo>
                <a:lnTo>
                  <a:pt x="0" y="2"/>
                </a:lnTo>
                <a:lnTo>
                  <a:pt x="0" y="2"/>
                </a:lnTo>
                <a:lnTo>
                  <a:pt x="0" y="5"/>
                </a:lnTo>
                <a:lnTo>
                  <a:pt x="0" y="8"/>
                </a:lnTo>
                <a:lnTo>
                  <a:pt x="0" y="10"/>
                </a:lnTo>
                <a:lnTo>
                  <a:pt x="0" y="13"/>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45" name="Line 1833"/>
          <p:cNvSpPr>
            <a:spLocks noChangeShapeType="1"/>
          </p:cNvSpPr>
          <p:nvPr/>
        </p:nvSpPr>
        <p:spPr bwMode="ltGray">
          <a:xfrm flipH="1">
            <a:off x="2159000" y="3112379"/>
            <a:ext cx="1588"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46" name="Line 1834"/>
          <p:cNvSpPr>
            <a:spLocks noChangeShapeType="1"/>
          </p:cNvSpPr>
          <p:nvPr/>
        </p:nvSpPr>
        <p:spPr bwMode="ltGray">
          <a:xfrm>
            <a:off x="2160588" y="3121904"/>
            <a:ext cx="1587"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47" name="Freeform 1835"/>
          <p:cNvSpPr>
            <a:spLocks/>
          </p:cNvSpPr>
          <p:nvPr/>
        </p:nvSpPr>
        <p:spPr bwMode="ltGray">
          <a:xfrm>
            <a:off x="2159000" y="3120316"/>
            <a:ext cx="26988" cy="28575"/>
          </a:xfrm>
          <a:custGeom>
            <a:avLst/>
            <a:gdLst/>
            <a:ahLst/>
            <a:cxnLst>
              <a:cxn ang="0">
                <a:pos x="16" y="0"/>
              </a:cxn>
              <a:cxn ang="0">
                <a:pos x="0" y="1"/>
              </a:cxn>
              <a:cxn ang="0">
                <a:pos x="0" y="3"/>
              </a:cxn>
              <a:cxn ang="0">
                <a:pos x="0" y="5"/>
              </a:cxn>
              <a:cxn ang="0">
                <a:pos x="16" y="8"/>
              </a:cxn>
              <a:cxn ang="0">
                <a:pos x="16" y="10"/>
              </a:cxn>
              <a:cxn ang="0">
                <a:pos x="16" y="12"/>
              </a:cxn>
              <a:cxn ang="0">
                <a:pos x="16" y="14"/>
              </a:cxn>
              <a:cxn ang="0">
                <a:pos x="16" y="16"/>
              </a:cxn>
            </a:cxnLst>
            <a:rect l="0" t="0" r="r" b="b"/>
            <a:pathLst>
              <a:path w="17" h="17">
                <a:moveTo>
                  <a:pt x="16" y="0"/>
                </a:moveTo>
                <a:lnTo>
                  <a:pt x="0" y="1"/>
                </a:lnTo>
                <a:lnTo>
                  <a:pt x="0" y="3"/>
                </a:lnTo>
                <a:lnTo>
                  <a:pt x="0" y="5"/>
                </a:lnTo>
                <a:lnTo>
                  <a:pt x="16" y="8"/>
                </a:lnTo>
                <a:lnTo>
                  <a:pt x="16" y="10"/>
                </a:lnTo>
                <a:lnTo>
                  <a:pt x="16" y="12"/>
                </a:lnTo>
                <a:lnTo>
                  <a:pt x="16" y="14"/>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48" name="Line 1836"/>
          <p:cNvSpPr>
            <a:spLocks noChangeShapeType="1"/>
          </p:cNvSpPr>
          <p:nvPr/>
        </p:nvSpPr>
        <p:spPr bwMode="ltGray">
          <a:xfrm flipH="1">
            <a:off x="2160588" y="3121904"/>
            <a:ext cx="1587"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49" name="Line 1837"/>
          <p:cNvSpPr>
            <a:spLocks noChangeShapeType="1"/>
          </p:cNvSpPr>
          <p:nvPr/>
        </p:nvSpPr>
        <p:spPr bwMode="ltGray">
          <a:xfrm>
            <a:off x="2162175" y="3134604"/>
            <a:ext cx="25400"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50" name="Freeform 1838"/>
          <p:cNvSpPr>
            <a:spLocks/>
          </p:cNvSpPr>
          <p:nvPr/>
        </p:nvSpPr>
        <p:spPr bwMode="ltGray">
          <a:xfrm>
            <a:off x="2160588" y="3133016"/>
            <a:ext cx="26987" cy="28575"/>
          </a:xfrm>
          <a:custGeom>
            <a:avLst/>
            <a:gdLst/>
            <a:ahLst/>
            <a:cxnLst>
              <a:cxn ang="0">
                <a:pos x="0" y="0"/>
              </a:cxn>
              <a:cxn ang="0">
                <a:pos x="5" y="2"/>
              </a:cxn>
              <a:cxn ang="0">
                <a:pos x="7" y="2"/>
              </a:cxn>
              <a:cxn ang="0">
                <a:pos x="8" y="4"/>
              </a:cxn>
              <a:cxn ang="0">
                <a:pos x="14" y="6"/>
              </a:cxn>
              <a:cxn ang="0">
                <a:pos x="14" y="8"/>
              </a:cxn>
              <a:cxn ang="0">
                <a:pos x="16" y="10"/>
              </a:cxn>
              <a:cxn ang="0">
                <a:pos x="16" y="14"/>
              </a:cxn>
              <a:cxn ang="0">
                <a:pos x="16" y="16"/>
              </a:cxn>
            </a:cxnLst>
            <a:rect l="0" t="0" r="r" b="b"/>
            <a:pathLst>
              <a:path w="17" h="17">
                <a:moveTo>
                  <a:pt x="0" y="0"/>
                </a:moveTo>
                <a:lnTo>
                  <a:pt x="5" y="2"/>
                </a:lnTo>
                <a:lnTo>
                  <a:pt x="7" y="2"/>
                </a:lnTo>
                <a:lnTo>
                  <a:pt x="8" y="4"/>
                </a:lnTo>
                <a:lnTo>
                  <a:pt x="14" y="6"/>
                </a:lnTo>
                <a:lnTo>
                  <a:pt x="14" y="8"/>
                </a:lnTo>
                <a:lnTo>
                  <a:pt x="16" y="10"/>
                </a:lnTo>
                <a:lnTo>
                  <a:pt x="16" y="14"/>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51" name="Line 1839"/>
          <p:cNvSpPr>
            <a:spLocks noChangeShapeType="1"/>
          </p:cNvSpPr>
          <p:nvPr/>
        </p:nvSpPr>
        <p:spPr bwMode="ltGray">
          <a:xfrm>
            <a:off x="2162175" y="3133016"/>
            <a:ext cx="0"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52" name="Line 1840"/>
          <p:cNvSpPr>
            <a:spLocks noChangeShapeType="1"/>
          </p:cNvSpPr>
          <p:nvPr/>
        </p:nvSpPr>
        <p:spPr bwMode="ltGray">
          <a:xfrm>
            <a:off x="2171700" y="3147304"/>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53" name="Line 1841"/>
          <p:cNvSpPr>
            <a:spLocks noChangeShapeType="1"/>
          </p:cNvSpPr>
          <p:nvPr/>
        </p:nvSpPr>
        <p:spPr bwMode="ltGray">
          <a:xfrm flipV="1">
            <a:off x="2173288" y="3145716"/>
            <a:ext cx="0"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54" name="Line 1842"/>
          <p:cNvSpPr>
            <a:spLocks noChangeShapeType="1"/>
          </p:cNvSpPr>
          <p:nvPr/>
        </p:nvSpPr>
        <p:spPr bwMode="ltGray">
          <a:xfrm>
            <a:off x="2171700" y="3147304"/>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55" name="Line 1843"/>
          <p:cNvSpPr>
            <a:spLocks noChangeShapeType="1"/>
          </p:cNvSpPr>
          <p:nvPr/>
        </p:nvSpPr>
        <p:spPr bwMode="ltGray">
          <a:xfrm flipH="1">
            <a:off x="2171700" y="3145716"/>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56" name="Freeform 1844"/>
          <p:cNvSpPr>
            <a:spLocks/>
          </p:cNvSpPr>
          <p:nvPr/>
        </p:nvSpPr>
        <p:spPr bwMode="ltGray">
          <a:xfrm>
            <a:off x="2120900" y="3064754"/>
            <a:ext cx="26988" cy="28575"/>
          </a:xfrm>
          <a:custGeom>
            <a:avLst/>
            <a:gdLst/>
            <a:ahLst/>
            <a:cxnLst>
              <a:cxn ang="0">
                <a:pos x="0" y="0"/>
              </a:cxn>
              <a:cxn ang="0">
                <a:pos x="0" y="2"/>
              </a:cxn>
              <a:cxn ang="0">
                <a:pos x="0" y="4"/>
              </a:cxn>
              <a:cxn ang="0">
                <a:pos x="0" y="6"/>
              </a:cxn>
              <a:cxn ang="0">
                <a:pos x="0" y="8"/>
              </a:cxn>
              <a:cxn ang="0">
                <a:pos x="0" y="10"/>
              </a:cxn>
              <a:cxn ang="0">
                <a:pos x="0" y="12"/>
              </a:cxn>
              <a:cxn ang="0">
                <a:pos x="16" y="14"/>
              </a:cxn>
              <a:cxn ang="0">
                <a:pos x="16" y="16"/>
              </a:cxn>
            </a:cxnLst>
            <a:rect l="0" t="0" r="r" b="b"/>
            <a:pathLst>
              <a:path w="17" h="17">
                <a:moveTo>
                  <a:pt x="0" y="0"/>
                </a:moveTo>
                <a:lnTo>
                  <a:pt x="0" y="2"/>
                </a:lnTo>
                <a:lnTo>
                  <a:pt x="0" y="4"/>
                </a:lnTo>
                <a:lnTo>
                  <a:pt x="0" y="6"/>
                </a:lnTo>
                <a:lnTo>
                  <a:pt x="0" y="8"/>
                </a:lnTo>
                <a:lnTo>
                  <a:pt x="0" y="10"/>
                </a:lnTo>
                <a:lnTo>
                  <a:pt x="0" y="12"/>
                </a:lnTo>
                <a:lnTo>
                  <a:pt x="16" y="14"/>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57" name="Line 1845"/>
          <p:cNvSpPr>
            <a:spLocks noChangeShapeType="1"/>
          </p:cNvSpPr>
          <p:nvPr/>
        </p:nvSpPr>
        <p:spPr bwMode="ltGray">
          <a:xfrm flipH="1">
            <a:off x="2120900" y="3064754"/>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58" name="Line 1846"/>
          <p:cNvSpPr>
            <a:spLocks noChangeShapeType="1"/>
          </p:cNvSpPr>
          <p:nvPr/>
        </p:nvSpPr>
        <p:spPr bwMode="ltGray">
          <a:xfrm>
            <a:off x="2122488" y="3086979"/>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59" name="Freeform 1847"/>
          <p:cNvSpPr>
            <a:spLocks/>
          </p:cNvSpPr>
          <p:nvPr/>
        </p:nvSpPr>
        <p:spPr bwMode="ltGray">
          <a:xfrm>
            <a:off x="2119313" y="3085391"/>
            <a:ext cx="26987" cy="28575"/>
          </a:xfrm>
          <a:custGeom>
            <a:avLst/>
            <a:gdLst/>
            <a:ahLst/>
            <a:cxnLst>
              <a:cxn ang="0">
                <a:pos x="16" y="0"/>
              </a:cxn>
              <a:cxn ang="0">
                <a:pos x="10" y="4"/>
              </a:cxn>
              <a:cxn ang="0">
                <a:pos x="10" y="4"/>
              </a:cxn>
              <a:cxn ang="0">
                <a:pos x="0" y="6"/>
              </a:cxn>
              <a:cxn ang="0">
                <a:pos x="0" y="9"/>
              </a:cxn>
              <a:cxn ang="0">
                <a:pos x="0" y="11"/>
              </a:cxn>
              <a:cxn ang="0">
                <a:pos x="0" y="11"/>
              </a:cxn>
              <a:cxn ang="0">
                <a:pos x="0" y="13"/>
              </a:cxn>
              <a:cxn ang="0">
                <a:pos x="0" y="16"/>
              </a:cxn>
            </a:cxnLst>
            <a:rect l="0" t="0" r="r" b="b"/>
            <a:pathLst>
              <a:path w="17" h="17">
                <a:moveTo>
                  <a:pt x="16" y="0"/>
                </a:moveTo>
                <a:lnTo>
                  <a:pt x="10" y="4"/>
                </a:lnTo>
                <a:lnTo>
                  <a:pt x="10" y="4"/>
                </a:lnTo>
                <a:lnTo>
                  <a:pt x="0" y="6"/>
                </a:lnTo>
                <a:lnTo>
                  <a:pt x="0" y="9"/>
                </a:lnTo>
                <a:lnTo>
                  <a:pt x="0" y="11"/>
                </a:lnTo>
                <a:lnTo>
                  <a:pt x="0" y="11"/>
                </a:lnTo>
                <a:lnTo>
                  <a:pt x="0" y="13"/>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60" name="Line 1848"/>
          <p:cNvSpPr>
            <a:spLocks noChangeShapeType="1"/>
          </p:cNvSpPr>
          <p:nvPr/>
        </p:nvSpPr>
        <p:spPr bwMode="ltGray">
          <a:xfrm flipH="1">
            <a:off x="2122488" y="3086979"/>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61" name="Line 1849"/>
          <p:cNvSpPr>
            <a:spLocks noChangeShapeType="1"/>
          </p:cNvSpPr>
          <p:nvPr/>
        </p:nvSpPr>
        <p:spPr bwMode="ltGray">
          <a:xfrm>
            <a:off x="2119313" y="3096504"/>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62" name="Freeform 1850"/>
          <p:cNvSpPr>
            <a:spLocks/>
          </p:cNvSpPr>
          <p:nvPr/>
        </p:nvSpPr>
        <p:spPr bwMode="ltGray">
          <a:xfrm>
            <a:off x="2119313" y="3096504"/>
            <a:ext cx="26987" cy="30162"/>
          </a:xfrm>
          <a:custGeom>
            <a:avLst/>
            <a:gdLst/>
            <a:ahLst/>
            <a:cxnLst>
              <a:cxn ang="0">
                <a:pos x="0" y="0"/>
              </a:cxn>
              <a:cxn ang="0">
                <a:pos x="0" y="2"/>
              </a:cxn>
              <a:cxn ang="0">
                <a:pos x="2" y="4"/>
              </a:cxn>
              <a:cxn ang="0">
                <a:pos x="6" y="6"/>
              </a:cxn>
              <a:cxn ang="0">
                <a:pos x="9" y="8"/>
              </a:cxn>
              <a:cxn ang="0">
                <a:pos x="9" y="10"/>
              </a:cxn>
              <a:cxn ang="0">
                <a:pos x="13" y="12"/>
              </a:cxn>
              <a:cxn ang="0">
                <a:pos x="13" y="14"/>
              </a:cxn>
              <a:cxn ang="0">
                <a:pos x="16" y="16"/>
              </a:cxn>
            </a:cxnLst>
            <a:rect l="0" t="0" r="r" b="b"/>
            <a:pathLst>
              <a:path w="17" h="17">
                <a:moveTo>
                  <a:pt x="0" y="0"/>
                </a:moveTo>
                <a:lnTo>
                  <a:pt x="0" y="2"/>
                </a:lnTo>
                <a:lnTo>
                  <a:pt x="2" y="4"/>
                </a:lnTo>
                <a:lnTo>
                  <a:pt x="6" y="6"/>
                </a:lnTo>
                <a:lnTo>
                  <a:pt x="9" y="8"/>
                </a:lnTo>
                <a:lnTo>
                  <a:pt x="9" y="10"/>
                </a:lnTo>
                <a:lnTo>
                  <a:pt x="13" y="12"/>
                </a:lnTo>
                <a:lnTo>
                  <a:pt x="13" y="14"/>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63" name="Line 1851"/>
          <p:cNvSpPr>
            <a:spLocks noChangeShapeType="1"/>
          </p:cNvSpPr>
          <p:nvPr/>
        </p:nvSpPr>
        <p:spPr bwMode="ltGray">
          <a:xfrm flipH="1">
            <a:off x="2119313" y="3096504"/>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64" name="Line 1852"/>
          <p:cNvSpPr>
            <a:spLocks noChangeShapeType="1"/>
          </p:cNvSpPr>
          <p:nvPr/>
        </p:nvSpPr>
        <p:spPr bwMode="ltGray">
          <a:xfrm flipV="1">
            <a:off x="2127250" y="3109204"/>
            <a:ext cx="4763"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65" name="Freeform 1853"/>
          <p:cNvSpPr>
            <a:spLocks/>
          </p:cNvSpPr>
          <p:nvPr/>
        </p:nvSpPr>
        <p:spPr bwMode="ltGray">
          <a:xfrm>
            <a:off x="2128838" y="3107616"/>
            <a:ext cx="26987" cy="28575"/>
          </a:xfrm>
          <a:custGeom>
            <a:avLst/>
            <a:gdLst/>
            <a:ahLst/>
            <a:cxnLst>
              <a:cxn ang="0">
                <a:pos x="0" y="0"/>
              </a:cxn>
              <a:cxn ang="0">
                <a:pos x="0" y="2"/>
              </a:cxn>
              <a:cxn ang="0">
                <a:pos x="3" y="4"/>
              </a:cxn>
              <a:cxn ang="0">
                <a:pos x="3" y="6"/>
              </a:cxn>
              <a:cxn ang="0">
                <a:pos x="3" y="8"/>
              </a:cxn>
              <a:cxn ang="0">
                <a:pos x="9" y="9"/>
              </a:cxn>
              <a:cxn ang="0">
                <a:pos x="9" y="12"/>
              </a:cxn>
              <a:cxn ang="0">
                <a:pos x="12" y="13"/>
              </a:cxn>
              <a:cxn ang="0">
                <a:pos x="16" y="16"/>
              </a:cxn>
            </a:cxnLst>
            <a:rect l="0" t="0" r="r" b="b"/>
            <a:pathLst>
              <a:path w="17" h="17">
                <a:moveTo>
                  <a:pt x="0" y="0"/>
                </a:moveTo>
                <a:lnTo>
                  <a:pt x="0" y="2"/>
                </a:lnTo>
                <a:lnTo>
                  <a:pt x="3" y="4"/>
                </a:lnTo>
                <a:lnTo>
                  <a:pt x="3" y="6"/>
                </a:lnTo>
                <a:lnTo>
                  <a:pt x="3" y="8"/>
                </a:lnTo>
                <a:lnTo>
                  <a:pt x="9" y="9"/>
                </a:lnTo>
                <a:lnTo>
                  <a:pt x="9" y="12"/>
                </a:lnTo>
                <a:lnTo>
                  <a:pt x="12" y="13"/>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66" name="Line 1854"/>
          <p:cNvSpPr>
            <a:spLocks noChangeShapeType="1"/>
          </p:cNvSpPr>
          <p:nvPr/>
        </p:nvSpPr>
        <p:spPr bwMode="ltGray">
          <a:xfrm flipH="1">
            <a:off x="2127250" y="3109204"/>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67" name="Line 1855"/>
          <p:cNvSpPr>
            <a:spLocks noChangeShapeType="1"/>
          </p:cNvSpPr>
          <p:nvPr/>
        </p:nvSpPr>
        <p:spPr bwMode="ltGray">
          <a:xfrm flipV="1">
            <a:off x="2135188" y="3126666"/>
            <a:ext cx="1587"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68" name="Freeform 1856"/>
          <p:cNvSpPr>
            <a:spLocks/>
          </p:cNvSpPr>
          <p:nvPr/>
        </p:nvSpPr>
        <p:spPr bwMode="ltGray">
          <a:xfrm>
            <a:off x="2135188" y="3128254"/>
            <a:ext cx="26987" cy="28575"/>
          </a:xfrm>
          <a:custGeom>
            <a:avLst/>
            <a:gdLst/>
            <a:ahLst/>
            <a:cxnLst>
              <a:cxn ang="0">
                <a:pos x="16" y="0"/>
              </a:cxn>
              <a:cxn ang="0">
                <a:pos x="16" y="0"/>
              </a:cxn>
              <a:cxn ang="0">
                <a:pos x="16" y="8"/>
              </a:cxn>
              <a:cxn ang="0">
                <a:pos x="0" y="8"/>
              </a:cxn>
              <a:cxn ang="0">
                <a:pos x="0" y="16"/>
              </a:cxn>
              <a:cxn ang="0">
                <a:pos x="16" y="16"/>
              </a:cxn>
            </a:cxnLst>
            <a:rect l="0" t="0" r="r" b="b"/>
            <a:pathLst>
              <a:path w="17" h="17">
                <a:moveTo>
                  <a:pt x="16" y="0"/>
                </a:moveTo>
                <a:lnTo>
                  <a:pt x="16" y="0"/>
                </a:lnTo>
                <a:lnTo>
                  <a:pt x="16" y="8"/>
                </a:lnTo>
                <a:lnTo>
                  <a:pt x="0" y="8"/>
                </a:lnTo>
                <a:lnTo>
                  <a:pt x="0" y="16"/>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69" name="Line 1857"/>
          <p:cNvSpPr>
            <a:spLocks noChangeShapeType="1"/>
          </p:cNvSpPr>
          <p:nvPr/>
        </p:nvSpPr>
        <p:spPr bwMode="ltGray">
          <a:xfrm flipH="1">
            <a:off x="2135188" y="3128254"/>
            <a:ext cx="1587"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70" name="Line 1858"/>
          <p:cNvSpPr>
            <a:spLocks noChangeShapeType="1"/>
          </p:cNvSpPr>
          <p:nvPr/>
        </p:nvSpPr>
        <p:spPr bwMode="ltGray">
          <a:xfrm flipV="1">
            <a:off x="2135188" y="3129841"/>
            <a:ext cx="1587"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71" name="Freeform 1859"/>
          <p:cNvSpPr>
            <a:spLocks/>
          </p:cNvSpPr>
          <p:nvPr/>
        </p:nvSpPr>
        <p:spPr bwMode="ltGray">
          <a:xfrm>
            <a:off x="2136775" y="3131429"/>
            <a:ext cx="26988" cy="28575"/>
          </a:xfrm>
          <a:custGeom>
            <a:avLst/>
            <a:gdLst/>
            <a:ahLst/>
            <a:cxnLst>
              <a:cxn ang="0">
                <a:pos x="0" y="0"/>
              </a:cxn>
              <a:cxn ang="0">
                <a:pos x="0" y="16"/>
              </a:cxn>
              <a:cxn ang="0">
                <a:pos x="16" y="16"/>
              </a:cxn>
            </a:cxnLst>
            <a:rect l="0" t="0" r="r" b="b"/>
            <a:pathLst>
              <a:path w="17" h="17">
                <a:moveTo>
                  <a:pt x="0" y="0"/>
                </a:moveTo>
                <a:lnTo>
                  <a:pt x="0" y="16"/>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72" name="Line 1860"/>
          <p:cNvSpPr>
            <a:spLocks noChangeShapeType="1"/>
          </p:cNvSpPr>
          <p:nvPr/>
        </p:nvSpPr>
        <p:spPr bwMode="ltGray">
          <a:xfrm flipH="1">
            <a:off x="2135188" y="3131429"/>
            <a:ext cx="1587"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73" name="Line 1861"/>
          <p:cNvSpPr>
            <a:spLocks noChangeShapeType="1"/>
          </p:cNvSpPr>
          <p:nvPr/>
        </p:nvSpPr>
        <p:spPr bwMode="ltGray">
          <a:xfrm flipV="1">
            <a:off x="2138363" y="3131429"/>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74" name="Freeform 1862"/>
          <p:cNvSpPr>
            <a:spLocks/>
          </p:cNvSpPr>
          <p:nvPr/>
        </p:nvSpPr>
        <p:spPr bwMode="ltGray">
          <a:xfrm>
            <a:off x="2138363" y="3131429"/>
            <a:ext cx="1587" cy="28575"/>
          </a:xfrm>
          <a:custGeom>
            <a:avLst/>
            <a:gdLst/>
            <a:ahLst/>
            <a:cxnLst>
              <a:cxn ang="0">
                <a:pos x="0" y="0"/>
              </a:cxn>
              <a:cxn ang="0">
                <a:pos x="0" y="8"/>
              </a:cxn>
              <a:cxn ang="0">
                <a:pos x="0" y="8"/>
              </a:cxn>
              <a:cxn ang="0">
                <a:pos x="0" y="16"/>
              </a:cxn>
            </a:cxnLst>
            <a:rect l="0" t="0" r="r" b="b"/>
            <a:pathLst>
              <a:path w="1" h="17">
                <a:moveTo>
                  <a:pt x="0" y="0"/>
                </a:moveTo>
                <a:lnTo>
                  <a:pt x="0" y="8"/>
                </a:lnTo>
                <a:lnTo>
                  <a:pt x="0" y="8"/>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75" name="Line 1863"/>
          <p:cNvSpPr>
            <a:spLocks noChangeShapeType="1"/>
          </p:cNvSpPr>
          <p:nvPr/>
        </p:nvSpPr>
        <p:spPr bwMode="ltGray">
          <a:xfrm flipH="1">
            <a:off x="2136775" y="3133016"/>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76" name="Line 1864"/>
          <p:cNvSpPr>
            <a:spLocks noChangeShapeType="1"/>
          </p:cNvSpPr>
          <p:nvPr/>
        </p:nvSpPr>
        <p:spPr bwMode="ltGray">
          <a:xfrm>
            <a:off x="2136775" y="3136191"/>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77" name="Freeform 1865"/>
          <p:cNvSpPr>
            <a:spLocks/>
          </p:cNvSpPr>
          <p:nvPr/>
        </p:nvSpPr>
        <p:spPr bwMode="ltGray">
          <a:xfrm>
            <a:off x="2130425" y="3134604"/>
            <a:ext cx="26988" cy="28575"/>
          </a:xfrm>
          <a:custGeom>
            <a:avLst/>
            <a:gdLst/>
            <a:ahLst/>
            <a:cxnLst>
              <a:cxn ang="0">
                <a:pos x="16" y="0"/>
              </a:cxn>
              <a:cxn ang="0">
                <a:pos x="12" y="2"/>
              </a:cxn>
              <a:cxn ang="0">
                <a:pos x="12" y="4"/>
              </a:cxn>
              <a:cxn ang="0">
                <a:pos x="9" y="6"/>
              </a:cxn>
              <a:cxn ang="0">
                <a:pos x="3" y="8"/>
              </a:cxn>
              <a:cxn ang="0">
                <a:pos x="0" y="10"/>
              </a:cxn>
              <a:cxn ang="0">
                <a:pos x="0" y="12"/>
              </a:cxn>
              <a:cxn ang="0">
                <a:pos x="0" y="14"/>
              </a:cxn>
              <a:cxn ang="0">
                <a:pos x="0" y="16"/>
              </a:cxn>
            </a:cxnLst>
            <a:rect l="0" t="0" r="r" b="b"/>
            <a:pathLst>
              <a:path w="17" h="17">
                <a:moveTo>
                  <a:pt x="16" y="0"/>
                </a:moveTo>
                <a:lnTo>
                  <a:pt x="12" y="2"/>
                </a:lnTo>
                <a:lnTo>
                  <a:pt x="12" y="4"/>
                </a:lnTo>
                <a:lnTo>
                  <a:pt x="9" y="6"/>
                </a:lnTo>
                <a:lnTo>
                  <a:pt x="3" y="8"/>
                </a:lnTo>
                <a:lnTo>
                  <a:pt x="0" y="10"/>
                </a:lnTo>
                <a:lnTo>
                  <a:pt x="0" y="12"/>
                </a:lnTo>
                <a:lnTo>
                  <a:pt x="0" y="14"/>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78" name="Line 1866"/>
          <p:cNvSpPr>
            <a:spLocks noChangeShapeType="1"/>
          </p:cNvSpPr>
          <p:nvPr/>
        </p:nvSpPr>
        <p:spPr bwMode="ltGray">
          <a:xfrm flipH="1" flipV="1">
            <a:off x="2136775" y="3136191"/>
            <a:ext cx="4763"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79" name="Line 1867"/>
          <p:cNvSpPr>
            <a:spLocks noChangeShapeType="1"/>
          </p:cNvSpPr>
          <p:nvPr/>
        </p:nvSpPr>
        <p:spPr bwMode="ltGray">
          <a:xfrm>
            <a:off x="2128838" y="3148891"/>
            <a:ext cx="1587"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80" name="Freeform 1868"/>
          <p:cNvSpPr>
            <a:spLocks/>
          </p:cNvSpPr>
          <p:nvPr/>
        </p:nvSpPr>
        <p:spPr bwMode="ltGray">
          <a:xfrm>
            <a:off x="2124075" y="3147304"/>
            <a:ext cx="26988" cy="28575"/>
          </a:xfrm>
          <a:custGeom>
            <a:avLst/>
            <a:gdLst/>
            <a:ahLst/>
            <a:cxnLst>
              <a:cxn ang="0">
                <a:pos x="16" y="0"/>
              </a:cxn>
              <a:cxn ang="0">
                <a:pos x="16" y="2"/>
              </a:cxn>
              <a:cxn ang="0">
                <a:pos x="16" y="5"/>
              </a:cxn>
              <a:cxn ang="0">
                <a:pos x="16" y="5"/>
              </a:cxn>
              <a:cxn ang="0">
                <a:pos x="16" y="8"/>
              </a:cxn>
              <a:cxn ang="0">
                <a:pos x="12" y="13"/>
              </a:cxn>
              <a:cxn ang="0">
                <a:pos x="4" y="13"/>
              </a:cxn>
              <a:cxn ang="0">
                <a:pos x="0" y="16"/>
              </a:cxn>
            </a:cxnLst>
            <a:rect l="0" t="0" r="r" b="b"/>
            <a:pathLst>
              <a:path w="17" h="17">
                <a:moveTo>
                  <a:pt x="16" y="0"/>
                </a:moveTo>
                <a:lnTo>
                  <a:pt x="16" y="2"/>
                </a:lnTo>
                <a:lnTo>
                  <a:pt x="16" y="5"/>
                </a:lnTo>
                <a:lnTo>
                  <a:pt x="16" y="5"/>
                </a:lnTo>
                <a:lnTo>
                  <a:pt x="16" y="8"/>
                </a:lnTo>
                <a:lnTo>
                  <a:pt x="12" y="13"/>
                </a:lnTo>
                <a:lnTo>
                  <a:pt x="4" y="13"/>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81" name="Line 1869"/>
          <p:cNvSpPr>
            <a:spLocks noChangeShapeType="1"/>
          </p:cNvSpPr>
          <p:nvPr/>
        </p:nvSpPr>
        <p:spPr bwMode="ltGray">
          <a:xfrm flipH="1">
            <a:off x="2128838" y="3148891"/>
            <a:ext cx="1587"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82" name="Line 1870"/>
          <p:cNvSpPr>
            <a:spLocks noChangeShapeType="1"/>
          </p:cNvSpPr>
          <p:nvPr/>
        </p:nvSpPr>
        <p:spPr bwMode="ltGray">
          <a:xfrm>
            <a:off x="2125663" y="3158416"/>
            <a:ext cx="25400"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83" name="Freeform 1871"/>
          <p:cNvSpPr>
            <a:spLocks/>
          </p:cNvSpPr>
          <p:nvPr/>
        </p:nvSpPr>
        <p:spPr bwMode="ltGray">
          <a:xfrm>
            <a:off x="2125663" y="3156829"/>
            <a:ext cx="1587" cy="28575"/>
          </a:xfrm>
          <a:custGeom>
            <a:avLst/>
            <a:gdLst/>
            <a:ahLst/>
            <a:cxnLst>
              <a:cxn ang="0">
                <a:pos x="0" y="0"/>
              </a:cxn>
              <a:cxn ang="0">
                <a:pos x="0" y="5"/>
              </a:cxn>
              <a:cxn ang="0">
                <a:pos x="0" y="10"/>
              </a:cxn>
              <a:cxn ang="0">
                <a:pos x="0" y="10"/>
              </a:cxn>
              <a:cxn ang="0">
                <a:pos x="0" y="16"/>
              </a:cxn>
            </a:cxnLst>
            <a:rect l="0" t="0" r="r" b="b"/>
            <a:pathLst>
              <a:path w="1" h="17">
                <a:moveTo>
                  <a:pt x="0" y="0"/>
                </a:moveTo>
                <a:lnTo>
                  <a:pt x="0" y="5"/>
                </a:lnTo>
                <a:lnTo>
                  <a:pt x="0" y="10"/>
                </a:lnTo>
                <a:lnTo>
                  <a:pt x="0" y="10"/>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84" name="Line 1872"/>
          <p:cNvSpPr>
            <a:spLocks noChangeShapeType="1"/>
          </p:cNvSpPr>
          <p:nvPr/>
        </p:nvSpPr>
        <p:spPr bwMode="ltGray">
          <a:xfrm>
            <a:off x="2125663" y="3158416"/>
            <a:ext cx="25400"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85" name="Line 1873"/>
          <p:cNvSpPr>
            <a:spLocks noChangeShapeType="1"/>
          </p:cNvSpPr>
          <p:nvPr/>
        </p:nvSpPr>
        <p:spPr bwMode="ltGray">
          <a:xfrm>
            <a:off x="2125663" y="3161591"/>
            <a:ext cx="1587"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86" name="Freeform 1874"/>
          <p:cNvSpPr>
            <a:spLocks/>
          </p:cNvSpPr>
          <p:nvPr/>
        </p:nvSpPr>
        <p:spPr bwMode="ltGray">
          <a:xfrm>
            <a:off x="2124075" y="3161591"/>
            <a:ext cx="26988" cy="28575"/>
          </a:xfrm>
          <a:custGeom>
            <a:avLst/>
            <a:gdLst/>
            <a:ahLst/>
            <a:cxnLst>
              <a:cxn ang="0">
                <a:pos x="16" y="0"/>
              </a:cxn>
              <a:cxn ang="0">
                <a:pos x="16" y="0"/>
              </a:cxn>
              <a:cxn ang="0">
                <a:pos x="16" y="8"/>
              </a:cxn>
              <a:cxn ang="0">
                <a:pos x="0" y="8"/>
              </a:cxn>
              <a:cxn ang="0">
                <a:pos x="0" y="16"/>
              </a:cxn>
            </a:cxnLst>
            <a:rect l="0" t="0" r="r" b="b"/>
            <a:pathLst>
              <a:path w="17" h="17">
                <a:moveTo>
                  <a:pt x="16" y="0"/>
                </a:moveTo>
                <a:lnTo>
                  <a:pt x="16" y="0"/>
                </a:lnTo>
                <a:lnTo>
                  <a:pt x="16" y="8"/>
                </a:lnTo>
                <a:lnTo>
                  <a:pt x="0" y="8"/>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87" name="Line 1875"/>
          <p:cNvSpPr>
            <a:spLocks noChangeShapeType="1"/>
          </p:cNvSpPr>
          <p:nvPr/>
        </p:nvSpPr>
        <p:spPr bwMode="ltGray">
          <a:xfrm>
            <a:off x="2124075" y="3161591"/>
            <a:ext cx="2381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88" name="Line 1876"/>
          <p:cNvSpPr>
            <a:spLocks noChangeShapeType="1"/>
          </p:cNvSpPr>
          <p:nvPr/>
        </p:nvSpPr>
        <p:spPr bwMode="ltGray">
          <a:xfrm>
            <a:off x="2122488" y="3164766"/>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89" name="Freeform 1877"/>
          <p:cNvSpPr>
            <a:spLocks/>
          </p:cNvSpPr>
          <p:nvPr/>
        </p:nvSpPr>
        <p:spPr bwMode="ltGray">
          <a:xfrm>
            <a:off x="2125663" y="3163179"/>
            <a:ext cx="1587" cy="28575"/>
          </a:xfrm>
          <a:custGeom>
            <a:avLst/>
            <a:gdLst/>
            <a:ahLst/>
            <a:cxnLst>
              <a:cxn ang="0">
                <a:pos x="0" y="0"/>
              </a:cxn>
              <a:cxn ang="0">
                <a:pos x="0" y="0"/>
              </a:cxn>
              <a:cxn ang="0">
                <a:pos x="0" y="16"/>
              </a:cxn>
            </a:cxnLst>
            <a:rect l="0" t="0" r="r" b="b"/>
            <a:pathLst>
              <a:path w="1" h="17">
                <a:moveTo>
                  <a:pt x="0" y="0"/>
                </a:moveTo>
                <a:lnTo>
                  <a:pt x="0" y="0"/>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90" name="Line 1878"/>
          <p:cNvSpPr>
            <a:spLocks noChangeShapeType="1"/>
          </p:cNvSpPr>
          <p:nvPr/>
        </p:nvSpPr>
        <p:spPr bwMode="ltGray">
          <a:xfrm flipH="1" flipV="1">
            <a:off x="2122488" y="3163179"/>
            <a:ext cx="3175"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91" name="Line 1879"/>
          <p:cNvSpPr>
            <a:spLocks noChangeShapeType="1"/>
          </p:cNvSpPr>
          <p:nvPr/>
        </p:nvSpPr>
        <p:spPr bwMode="ltGray">
          <a:xfrm flipV="1">
            <a:off x="2125663" y="3164766"/>
            <a:ext cx="0"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92" name="Freeform 1880"/>
          <p:cNvSpPr>
            <a:spLocks/>
          </p:cNvSpPr>
          <p:nvPr/>
        </p:nvSpPr>
        <p:spPr bwMode="ltGray">
          <a:xfrm>
            <a:off x="2119313" y="3164766"/>
            <a:ext cx="26987" cy="28575"/>
          </a:xfrm>
          <a:custGeom>
            <a:avLst/>
            <a:gdLst/>
            <a:ahLst/>
            <a:cxnLst>
              <a:cxn ang="0">
                <a:pos x="16" y="0"/>
              </a:cxn>
              <a:cxn ang="0">
                <a:pos x="16" y="4"/>
              </a:cxn>
              <a:cxn ang="0">
                <a:pos x="16" y="4"/>
              </a:cxn>
              <a:cxn ang="0">
                <a:pos x="10" y="4"/>
              </a:cxn>
              <a:cxn ang="0">
                <a:pos x="10" y="8"/>
              </a:cxn>
              <a:cxn ang="0">
                <a:pos x="10" y="12"/>
              </a:cxn>
              <a:cxn ang="0">
                <a:pos x="0" y="12"/>
              </a:cxn>
              <a:cxn ang="0">
                <a:pos x="0" y="12"/>
              </a:cxn>
              <a:cxn ang="0">
                <a:pos x="10" y="16"/>
              </a:cxn>
            </a:cxnLst>
            <a:rect l="0" t="0" r="r" b="b"/>
            <a:pathLst>
              <a:path w="17" h="17">
                <a:moveTo>
                  <a:pt x="16" y="0"/>
                </a:moveTo>
                <a:lnTo>
                  <a:pt x="16" y="4"/>
                </a:lnTo>
                <a:lnTo>
                  <a:pt x="16" y="4"/>
                </a:lnTo>
                <a:lnTo>
                  <a:pt x="10" y="4"/>
                </a:lnTo>
                <a:lnTo>
                  <a:pt x="10" y="8"/>
                </a:lnTo>
                <a:lnTo>
                  <a:pt x="10" y="12"/>
                </a:lnTo>
                <a:lnTo>
                  <a:pt x="0" y="12"/>
                </a:lnTo>
                <a:lnTo>
                  <a:pt x="0" y="12"/>
                </a:lnTo>
                <a:lnTo>
                  <a:pt x="1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93" name="Line 1881"/>
          <p:cNvSpPr>
            <a:spLocks noChangeShapeType="1"/>
          </p:cNvSpPr>
          <p:nvPr/>
        </p:nvSpPr>
        <p:spPr bwMode="ltGray">
          <a:xfrm flipH="1">
            <a:off x="2122488" y="3166354"/>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94" name="Line 1882"/>
          <p:cNvSpPr>
            <a:spLocks noChangeShapeType="1"/>
          </p:cNvSpPr>
          <p:nvPr/>
        </p:nvSpPr>
        <p:spPr bwMode="ltGray">
          <a:xfrm>
            <a:off x="2120900" y="3171116"/>
            <a:ext cx="1588"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95" name="Freeform 1883"/>
          <p:cNvSpPr>
            <a:spLocks/>
          </p:cNvSpPr>
          <p:nvPr/>
        </p:nvSpPr>
        <p:spPr bwMode="ltGray">
          <a:xfrm>
            <a:off x="2120900" y="3169529"/>
            <a:ext cx="26988" cy="28575"/>
          </a:xfrm>
          <a:custGeom>
            <a:avLst/>
            <a:gdLst/>
            <a:ahLst/>
            <a:cxnLst>
              <a:cxn ang="0">
                <a:pos x="0" y="0"/>
              </a:cxn>
              <a:cxn ang="0">
                <a:pos x="0" y="3"/>
              </a:cxn>
              <a:cxn ang="0">
                <a:pos x="3" y="6"/>
              </a:cxn>
              <a:cxn ang="0">
                <a:pos x="3" y="9"/>
              </a:cxn>
              <a:cxn ang="0">
                <a:pos x="6" y="9"/>
              </a:cxn>
              <a:cxn ang="0">
                <a:pos x="8" y="12"/>
              </a:cxn>
              <a:cxn ang="0">
                <a:pos x="9" y="16"/>
              </a:cxn>
              <a:cxn ang="0">
                <a:pos x="12" y="16"/>
              </a:cxn>
              <a:cxn ang="0">
                <a:pos x="16" y="12"/>
              </a:cxn>
            </a:cxnLst>
            <a:rect l="0" t="0" r="r" b="b"/>
            <a:pathLst>
              <a:path w="17" h="17">
                <a:moveTo>
                  <a:pt x="0" y="0"/>
                </a:moveTo>
                <a:lnTo>
                  <a:pt x="0" y="3"/>
                </a:lnTo>
                <a:lnTo>
                  <a:pt x="3" y="6"/>
                </a:lnTo>
                <a:lnTo>
                  <a:pt x="3" y="9"/>
                </a:lnTo>
                <a:lnTo>
                  <a:pt x="6" y="9"/>
                </a:lnTo>
                <a:lnTo>
                  <a:pt x="8" y="12"/>
                </a:lnTo>
                <a:lnTo>
                  <a:pt x="9" y="16"/>
                </a:lnTo>
                <a:lnTo>
                  <a:pt x="12" y="16"/>
                </a:lnTo>
                <a:lnTo>
                  <a:pt x="16" y="12"/>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96" name="Line 1884"/>
          <p:cNvSpPr>
            <a:spLocks noChangeShapeType="1"/>
          </p:cNvSpPr>
          <p:nvPr/>
        </p:nvSpPr>
        <p:spPr bwMode="ltGray">
          <a:xfrm flipH="1">
            <a:off x="2120900" y="3171116"/>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97" name="Line 1885"/>
          <p:cNvSpPr>
            <a:spLocks noChangeShapeType="1"/>
          </p:cNvSpPr>
          <p:nvPr/>
        </p:nvSpPr>
        <p:spPr bwMode="ltGray">
          <a:xfrm flipV="1">
            <a:off x="2141538" y="3175879"/>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98" name="Freeform 1886"/>
          <p:cNvSpPr>
            <a:spLocks/>
          </p:cNvSpPr>
          <p:nvPr/>
        </p:nvSpPr>
        <p:spPr bwMode="ltGray">
          <a:xfrm>
            <a:off x="2139950" y="3169529"/>
            <a:ext cx="26988" cy="28575"/>
          </a:xfrm>
          <a:custGeom>
            <a:avLst/>
            <a:gdLst/>
            <a:ahLst/>
            <a:cxnLst>
              <a:cxn ang="0">
                <a:pos x="0" y="16"/>
              </a:cxn>
              <a:cxn ang="0">
                <a:pos x="1" y="16"/>
              </a:cxn>
              <a:cxn ang="0">
                <a:pos x="3" y="12"/>
              </a:cxn>
              <a:cxn ang="0">
                <a:pos x="4" y="8"/>
              </a:cxn>
              <a:cxn ang="0">
                <a:pos x="6" y="8"/>
              </a:cxn>
              <a:cxn ang="0">
                <a:pos x="9" y="8"/>
              </a:cxn>
              <a:cxn ang="0">
                <a:pos x="11" y="4"/>
              </a:cxn>
              <a:cxn ang="0">
                <a:pos x="12" y="0"/>
              </a:cxn>
              <a:cxn ang="0">
                <a:pos x="16" y="0"/>
              </a:cxn>
            </a:cxnLst>
            <a:rect l="0" t="0" r="r" b="b"/>
            <a:pathLst>
              <a:path w="17" h="17">
                <a:moveTo>
                  <a:pt x="0" y="16"/>
                </a:moveTo>
                <a:lnTo>
                  <a:pt x="1" y="16"/>
                </a:lnTo>
                <a:lnTo>
                  <a:pt x="3" y="12"/>
                </a:lnTo>
                <a:lnTo>
                  <a:pt x="4" y="8"/>
                </a:lnTo>
                <a:lnTo>
                  <a:pt x="6" y="8"/>
                </a:lnTo>
                <a:lnTo>
                  <a:pt x="9" y="8"/>
                </a:lnTo>
                <a:lnTo>
                  <a:pt x="11" y="4"/>
                </a:lnTo>
                <a:lnTo>
                  <a:pt x="12"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799" name="Line 1887"/>
          <p:cNvSpPr>
            <a:spLocks noChangeShapeType="1"/>
          </p:cNvSpPr>
          <p:nvPr/>
        </p:nvSpPr>
        <p:spPr bwMode="ltGray">
          <a:xfrm>
            <a:off x="2141538" y="3175879"/>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00" name="Line 1888"/>
          <p:cNvSpPr>
            <a:spLocks noChangeShapeType="1"/>
          </p:cNvSpPr>
          <p:nvPr/>
        </p:nvSpPr>
        <p:spPr bwMode="ltGray">
          <a:xfrm flipH="1" flipV="1">
            <a:off x="2160588" y="3171116"/>
            <a:ext cx="1587"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01" name="Freeform 1889"/>
          <p:cNvSpPr>
            <a:spLocks/>
          </p:cNvSpPr>
          <p:nvPr/>
        </p:nvSpPr>
        <p:spPr bwMode="ltGray">
          <a:xfrm>
            <a:off x="2160588" y="3166354"/>
            <a:ext cx="26987" cy="28575"/>
          </a:xfrm>
          <a:custGeom>
            <a:avLst/>
            <a:gdLst/>
            <a:ahLst/>
            <a:cxnLst>
              <a:cxn ang="0">
                <a:pos x="0" y="16"/>
              </a:cxn>
              <a:cxn ang="0">
                <a:pos x="0" y="16"/>
              </a:cxn>
              <a:cxn ang="0">
                <a:pos x="2" y="10"/>
              </a:cxn>
              <a:cxn ang="0">
                <a:pos x="6" y="10"/>
              </a:cxn>
              <a:cxn ang="0">
                <a:pos x="6" y="10"/>
              </a:cxn>
              <a:cxn ang="0">
                <a:pos x="9" y="10"/>
              </a:cxn>
              <a:cxn ang="0">
                <a:pos x="13" y="5"/>
              </a:cxn>
              <a:cxn ang="0">
                <a:pos x="13" y="0"/>
              </a:cxn>
              <a:cxn ang="0">
                <a:pos x="16" y="0"/>
              </a:cxn>
            </a:cxnLst>
            <a:rect l="0" t="0" r="r" b="b"/>
            <a:pathLst>
              <a:path w="17" h="17">
                <a:moveTo>
                  <a:pt x="0" y="16"/>
                </a:moveTo>
                <a:lnTo>
                  <a:pt x="0" y="16"/>
                </a:lnTo>
                <a:lnTo>
                  <a:pt x="2" y="10"/>
                </a:lnTo>
                <a:lnTo>
                  <a:pt x="6" y="10"/>
                </a:lnTo>
                <a:lnTo>
                  <a:pt x="6" y="10"/>
                </a:lnTo>
                <a:lnTo>
                  <a:pt x="9" y="10"/>
                </a:lnTo>
                <a:lnTo>
                  <a:pt x="13" y="5"/>
                </a:lnTo>
                <a:lnTo>
                  <a:pt x="13"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02" name="Line 1890"/>
          <p:cNvSpPr>
            <a:spLocks noChangeShapeType="1"/>
          </p:cNvSpPr>
          <p:nvPr/>
        </p:nvSpPr>
        <p:spPr bwMode="ltGray">
          <a:xfrm>
            <a:off x="2162175" y="3171116"/>
            <a:ext cx="0"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03" name="Line 1891"/>
          <p:cNvSpPr>
            <a:spLocks noChangeShapeType="1"/>
          </p:cNvSpPr>
          <p:nvPr/>
        </p:nvSpPr>
        <p:spPr bwMode="ltGray">
          <a:xfrm flipH="1" flipV="1">
            <a:off x="2170113" y="3166354"/>
            <a:ext cx="1587"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04" name="Freeform 1892"/>
          <p:cNvSpPr>
            <a:spLocks/>
          </p:cNvSpPr>
          <p:nvPr/>
        </p:nvSpPr>
        <p:spPr bwMode="ltGray">
          <a:xfrm>
            <a:off x="2168525" y="3163179"/>
            <a:ext cx="26988" cy="28575"/>
          </a:xfrm>
          <a:custGeom>
            <a:avLst/>
            <a:gdLst/>
            <a:ahLst/>
            <a:cxnLst>
              <a:cxn ang="0">
                <a:pos x="0" y="16"/>
              </a:cxn>
              <a:cxn ang="0">
                <a:pos x="2" y="16"/>
              </a:cxn>
              <a:cxn ang="0">
                <a:pos x="5" y="8"/>
              </a:cxn>
              <a:cxn ang="0">
                <a:pos x="10" y="8"/>
              </a:cxn>
              <a:cxn ang="0">
                <a:pos x="10" y="8"/>
              </a:cxn>
              <a:cxn ang="0">
                <a:pos x="13" y="8"/>
              </a:cxn>
              <a:cxn ang="0">
                <a:pos x="16" y="0"/>
              </a:cxn>
            </a:cxnLst>
            <a:rect l="0" t="0" r="r" b="b"/>
            <a:pathLst>
              <a:path w="17" h="17">
                <a:moveTo>
                  <a:pt x="0" y="16"/>
                </a:moveTo>
                <a:lnTo>
                  <a:pt x="2" y="16"/>
                </a:lnTo>
                <a:lnTo>
                  <a:pt x="5" y="8"/>
                </a:lnTo>
                <a:lnTo>
                  <a:pt x="10" y="8"/>
                </a:lnTo>
                <a:lnTo>
                  <a:pt x="10" y="8"/>
                </a:lnTo>
                <a:lnTo>
                  <a:pt x="13" y="8"/>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05" name="Line 1893"/>
          <p:cNvSpPr>
            <a:spLocks noChangeShapeType="1"/>
          </p:cNvSpPr>
          <p:nvPr/>
        </p:nvSpPr>
        <p:spPr bwMode="ltGray">
          <a:xfrm>
            <a:off x="2170113" y="3166354"/>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06" name="Line 1894"/>
          <p:cNvSpPr>
            <a:spLocks noChangeShapeType="1"/>
          </p:cNvSpPr>
          <p:nvPr/>
        </p:nvSpPr>
        <p:spPr bwMode="ltGray">
          <a:xfrm flipH="1" flipV="1">
            <a:off x="2178050" y="3164766"/>
            <a:ext cx="4763"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07" name="Freeform 1895"/>
          <p:cNvSpPr>
            <a:spLocks/>
          </p:cNvSpPr>
          <p:nvPr/>
        </p:nvSpPr>
        <p:spPr bwMode="ltGray">
          <a:xfrm>
            <a:off x="2178050" y="3161591"/>
            <a:ext cx="26988" cy="28575"/>
          </a:xfrm>
          <a:custGeom>
            <a:avLst/>
            <a:gdLst/>
            <a:ahLst/>
            <a:cxnLst>
              <a:cxn ang="0">
                <a:pos x="0" y="16"/>
              </a:cxn>
              <a:cxn ang="0">
                <a:pos x="0" y="16"/>
              </a:cxn>
              <a:cxn ang="0">
                <a:pos x="4" y="16"/>
              </a:cxn>
              <a:cxn ang="0">
                <a:pos x="4" y="8"/>
              </a:cxn>
              <a:cxn ang="0">
                <a:pos x="12" y="8"/>
              </a:cxn>
              <a:cxn ang="0">
                <a:pos x="12" y="0"/>
              </a:cxn>
              <a:cxn ang="0">
                <a:pos x="16" y="0"/>
              </a:cxn>
            </a:cxnLst>
            <a:rect l="0" t="0" r="r" b="b"/>
            <a:pathLst>
              <a:path w="17" h="17">
                <a:moveTo>
                  <a:pt x="0" y="16"/>
                </a:moveTo>
                <a:lnTo>
                  <a:pt x="0" y="16"/>
                </a:lnTo>
                <a:lnTo>
                  <a:pt x="4" y="16"/>
                </a:lnTo>
                <a:lnTo>
                  <a:pt x="4" y="8"/>
                </a:lnTo>
                <a:lnTo>
                  <a:pt x="12" y="8"/>
                </a:lnTo>
                <a:lnTo>
                  <a:pt x="12"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08" name="Line 1896"/>
          <p:cNvSpPr>
            <a:spLocks noChangeShapeType="1"/>
          </p:cNvSpPr>
          <p:nvPr/>
        </p:nvSpPr>
        <p:spPr bwMode="ltGray">
          <a:xfrm>
            <a:off x="2179638" y="3163179"/>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09" name="Line 1897"/>
          <p:cNvSpPr>
            <a:spLocks noChangeShapeType="1"/>
          </p:cNvSpPr>
          <p:nvPr/>
        </p:nvSpPr>
        <p:spPr bwMode="ltGray">
          <a:xfrm flipH="1" flipV="1">
            <a:off x="2184400" y="3161591"/>
            <a:ext cx="1588"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10" name="Freeform 1898"/>
          <p:cNvSpPr>
            <a:spLocks/>
          </p:cNvSpPr>
          <p:nvPr/>
        </p:nvSpPr>
        <p:spPr bwMode="ltGray">
          <a:xfrm>
            <a:off x="2184400" y="3160004"/>
            <a:ext cx="26988" cy="28575"/>
          </a:xfrm>
          <a:custGeom>
            <a:avLst/>
            <a:gdLst/>
            <a:ahLst/>
            <a:cxnLst>
              <a:cxn ang="0">
                <a:pos x="0" y="16"/>
              </a:cxn>
              <a:cxn ang="0">
                <a:pos x="0" y="16"/>
              </a:cxn>
              <a:cxn ang="0">
                <a:pos x="4" y="16"/>
              </a:cxn>
              <a:cxn ang="0">
                <a:pos x="12" y="16"/>
              </a:cxn>
              <a:cxn ang="0">
                <a:pos x="16" y="0"/>
              </a:cxn>
            </a:cxnLst>
            <a:rect l="0" t="0" r="r" b="b"/>
            <a:pathLst>
              <a:path w="17" h="17">
                <a:moveTo>
                  <a:pt x="0" y="16"/>
                </a:moveTo>
                <a:lnTo>
                  <a:pt x="0" y="16"/>
                </a:lnTo>
                <a:lnTo>
                  <a:pt x="4" y="16"/>
                </a:lnTo>
                <a:lnTo>
                  <a:pt x="12" y="16"/>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11" name="Line 1899"/>
          <p:cNvSpPr>
            <a:spLocks noChangeShapeType="1"/>
          </p:cNvSpPr>
          <p:nvPr/>
        </p:nvSpPr>
        <p:spPr bwMode="ltGray">
          <a:xfrm>
            <a:off x="2185988" y="3160004"/>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12" name="Line 1900"/>
          <p:cNvSpPr>
            <a:spLocks noChangeShapeType="1"/>
          </p:cNvSpPr>
          <p:nvPr/>
        </p:nvSpPr>
        <p:spPr bwMode="ltGray">
          <a:xfrm flipH="1" flipV="1">
            <a:off x="2190750" y="3160004"/>
            <a:ext cx="3175"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13" name="Freeform 1901"/>
          <p:cNvSpPr>
            <a:spLocks/>
          </p:cNvSpPr>
          <p:nvPr/>
        </p:nvSpPr>
        <p:spPr bwMode="ltGray">
          <a:xfrm>
            <a:off x="2192338" y="3142541"/>
            <a:ext cx="38100" cy="28575"/>
          </a:xfrm>
          <a:custGeom>
            <a:avLst/>
            <a:gdLst/>
            <a:ahLst/>
            <a:cxnLst>
              <a:cxn ang="0">
                <a:pos x="0" y="16"/>
              </a:cxn>
              <a:cxn ang="0">
                <a:pos x="2" y="14"/>
              </a:cxn>
              <a:cxn ang="0">
                <a:pos x="4" y="10"/>
              </a:cxn>
              <a:cxn ang="0">
                <a:pos x="8" y="8"/>
              </a:cxn>
              <a:cxn ang="0">
                <a:pos x="10" y="7"/>
              </a:cxn>
              <a:cxn ang="0">
                <a:pos x="13" y="5"/>
              </a:cxn>
              <a:cxn ang="0">
                <a:pos x="16" y="4"/>
              </a:cxn>
              <a:cxn ang="0">
                <a:pos x="19" y="1"/>
              </a:cxn>
              <a:cxn ang="0">
                <a:pos x="23" y="0"/>
              </a:cxn>
            </a:cxnLst>
            <a:rect l="0" t="0" r="r" b="b"/>
            <a:pathLst>
              <a:path w="24" h="17">
                <a:moveTo>
                  <a:pt x="0" y="16"/>
                </a:moveTo>
                <a:lnTo>
                  <a:pt x="2" y="14"/>
                </a:lnTo>
                <a:lnTo>
                  <a:pt x="4" y="10"/>
                </a:lnTo>
                <a:lnTo>
                  <a:pt x="8" y="8"/>
                </a:lnTo>
                <a:lnTo>
                  <a:pt x="10" y="7"/>
                </a:lnTo>
                <a:lnTo>
                  <a:pt x="13" y="5"/>
                </a:lnTo>
                <a:lnTo>
                  <a:pt x="16" y="4"/>
                </a:lnTo>
                <a:lnTo>
                  <a:pt x="19" y="1"/>
                </a:lnTo>
                <a:lnTo>
                  <a:pt x="23"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14" name="Line 1902"/>
          <p:cNvSpPr>
            <a:spLocks noChangeShapeType="1"/>
          </p:cNvSpPr>
          <p:nvPr/>
        </p:nvSpPr>
        <p:spPr bwMode="ltGray">
          <a:xfrm>
            <a:off x="2190750" y="3160004"/>
            <a:ext cx="3175"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15" name="Line 1903"/>
          <p:cNvSpPr>
            <a:spLocks noChangeShapeType="1"/>
          </p:cNvSpPr>
          <p:nvPr/>
        </p:nvSpPr>
        <p:spPr bwMode="ltGray">
          <a:xfrm flipH="1" flipV="1">
            <a:off x="2225675" y="3142541"/>
            <a:ext cx="3175"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16" name="Freeform 1904"/>
          <p:cNvSpPr>
            <a:spLocks/>
          </p:cNvSpPr>
          <p:nvPr/>
        </p:nvSpPr>
        <p:spPr bwMode="ltGray">
          <a:xfrm>
            <a:off x="2227263" y="3129841"/>
            <a:ext cx="26987" cy="28575"/>
          </a:xfrm>
          <a:custGeom>
            <a:avLst/>
            <a:gdLst/>
            <a:ahLst/>
            <a:cxnLst>
              <a:cxn ang="0">
                <a:pos x="0" y="16"/>
              </a:cxn>
              <a:cxn ang="0">
                <a:pos x="3" y="14"/>
              </a:cxn>
              <a:cxn ang="0">
                <a:pos x="3" y="12"/>
              </a:cxn>
              <a:cxn ang="0">
                <a:pos x="9" y="10"/>
              </a:cxn>
              <a:cxn ang="0">
                <a:pos x="12" y="8"/>
              </a:cxn>
              <a:cxn ang="0">
                <a:pos x="16" y="7"/>
              </a:cxn>
              <a:cxn ang="0">
                <a:pos x="16" y="3"/>
              </a:cxn>
              <a:cxn ang="0">
                <a:pos x="16" y="3"/>
              </a:cxn>
              <a:cxn ang="0">
                <a:pos x="16" y="0"/>
              </a:cxn>
            </a:cxnLst>
            <a:rect l="0" t="0" r="r" b="b"/>
            <a:pathLst>
              <a:path w="17" h="17">
                <a:moveTo>
                  <a:pt x="0" y="16"/>
                </a:moveTo>
                <a:lnTo>
                  <a:pt x="3" y="14"/>
                </a:lnTo>
                <a:lnTo>
                  <a:pt x="3" y="12"/>
                </a:lnTo>
                <a:lnTo>
                  <a:pt x="9" y="10"/>
                </a:lnTo>
                <a:lnTo>
                  <a:pt x="12" y="8"/>
                </a:lnTo>
                <a:lnTo>
                  <a:pt x="16" y="7"/>
                </a:lnTo>
                <a:lnTo>
                  <a:pt x="16" y="3"/>
                </a:lnTo>
                <a:lnTo>
                  <a:pt x="16" y="3"/>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17" name="Line 1905"/>
          <p:cNvSpPr>
            <a:spLocks noChangeShapeType="1"/>
          </p:cNvSpPr>
          <p:nvPr/>
        </p:nvSpPr>
        <p:spPr bwMode="ltGray">
          <a:xfrm>
            <a:off x="2225675" y="3142541"/>
            <a:ext cx="3175"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18" name="Line 1906"/>
          <p:cNvSpPr>
            <a:spLocks noChangeShapeType="1"/>
          </p:cNvSpPr>
          <p:nvPr/>
        </p:nvSpPr>
        <p:spPr bwMode="ltGray">
          <a:xfrm flipH="1">
            <a:off x="2235200" y="3129841"/>
            <a:ext cx="1588"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19" name="Freeform 1907"/>
          <p:cNvSpPr>
            <a:spLocks/>
          </p:cNvSpPr>
          <p:nvPr/>
        </p:nvSpPr>
        <p:spPr bwMode="ltGray">
          <a:xfrm>
            <a:off x="2217738" y="3115554"/>
            <a:ext cx="26987" cy="28575"/>
          </a:xfrm>
          <a:custGeom>
            <a:avLst/>
            <a:gdLst/>
            <a:ahLst/>
            <a:cxnLst>
              <a:cxn ang="0">
                <a:pos x="16" y="16"/>
              </a:cxn>
              <a:cxn ang="0">
                <a:pos x="14" y="14"/>
              </a:cxn>
              <a:cxn ang="0">
                <a:pos x="12" y="10"/>
              </a:cxn>
              <a:cxn ang="0">
                <a:pos x="10" y="10"/>
              </a:cxn>
              <a:cxn ang="0">
                <a:pos x="9" y="7"/>
              </a:cxn>
              <a:cxn ang="0">
                <a:pos x="6" y="5"/>
              </a:cxn>
              <a:cxn ang="0">
                <a:pos x="5" y="3"/>
              </a:cxn>
              <a:cxn ang="0">
                <a:pos x="1" y="1"/>
              </a:cxn>
              <a:cxn ang="0">
                <a:pos x="0" y="0"/>
              </a:cxn>
            </a:cxnLst>
            <a:rect l="0" t="0" r="r" b="b"/>
            <a:pathLst>
              <a:path w="17" h="17">
                <a:moveTo>
                  <a:pt x="16" y="16"/>
                </a:moveTo>
                <a:lnTo>
                  <a:pt x="14" y="14"/>
                </a:lnTo>
                <a:lnTo>
                  <a:pt x="12" y="10"/>
                </a:lnTo>
                <a:lnTo>
                  <a:pt x="10" y="10"/>
                </a:lnTo>
                <a:lnTo>
                  <a:pt x="9" y="7"/>
                </a:lnTo>
                <a:lnTo>
                  <a:pt x="6" y="5"/>
                </a:lnTo>
                <a:lnTo>
                  <a:pt x="5" y="3"/>
                </a:lnTo>
                <a:lnTo>
                  <a:pt x="1" y="1"/>
                </a:lnTo>
                <a:lnTo>
                  <a:pt x="0"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20" name="Line 1908"/>
          <p:cNvSpPr>
            <a:spLocks noChangeShapeType="1"/>
          </p:cNvSpPr>
          <p:nvPr/>
        </p:nvSpPr>
        <p:spPr bwMode="ltGray">
          <a:xfrm>
            <a:off x="2235200" y="3129841"/>
            <a:ext cx="1588"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21" name="Line 1909"/>
          <p:cNvSpPr>
            <a:spLocks noChangeShapeType="1"/>
          </p:cNvSpPr>
          <p:nvPr/>
        </p:nvSpPr>
        <p:spPr bwMode="ltGray">
          <a:xfrm flipH="1">
            <a:off x="2219325" y="3115554"/>
            <a:ext cx="1588"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22" name="Freeform 1910"/>
          <p:cNvSpPr>
            <a:spLocks/>
          </p:cNvSpPr>
          <p:nvPr/>
        </p:nvSpPr>
        <p:spPr bwMode="ltGray">
          <a:xfrm>
            <a:off x="2205038" y="3104441"/>
            <a:ext cx="26987" cy="28575"/>
          </a:xfrm>
          <a:custGeom>
            <a:avLst/>
            <a:gdLst/>
            <a:ahLst/>
            <a:cxnLst>
              <a:cxn ang="0">
                <a:pos x="16" y="16"/>
              </a:cxn>
              <a:cxn ang="0">
                <a:pos x="16" y="13"/>
              </a:cxn>
              <a:cxn ang="0">
                <a:pos x="14" y="11"/>
              </a:cxn>
              <a:cxn ang="0">
                <a:pos x="10" y="11"/>
              </a:cxn>
              <a:cxn ang="0">
                <a:pos x="8" y="6"/>
              </a:cxn>
              <a:cxn ang="0">
                <a:pos x="6" y="6"/>
              </a:cxn>
              <a:cxn ang="0">
                <a:pos x="2" y="4"/>
              </a:cxn>
              <a:cxn ang="0">
                <a:pos x="0" y="2"/>
              </a:cxn>
              <a:cxn ang="0">
                <a:pos x="0" y="0"/>
              </a:cxn>
            </a:cxnLst>
            <a:rect l="0" t="0" r="r" b="b"/>
            <a:pathLst>
              <a:path w="17" h="17">
                <a:moveTo>
                  <a:pt x="16" y="16"/>
                </a:moveTo>
                <a:lnTo>
                  <a:pt x="16" y="13"/>
                </a:lnTo>
                <a:lnTo>
                  <a:pt x="14" y="11"/>
                </a:lnTo>
                <a:lnTo>
                  <a:pt x="10" y="11"/>
                </a:lnTo>
                <a:lnTo>
                  <a:pt x="8" y="6"/>
                </a:lnTo>
                <a:lnTo>
                  <a:pt x="6" y="6"/>
                </a:lnTo>
                <a:lnTo>
                  <a:pt x="2" y="4"/>
                </a:lnTo>
                <a:lnTo>
                  <a:pt x="0" y="2"/>
                </a:lnTo>
                <a:lnTo>
                  <a:pt x="0"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23" name="Line 1911"/>
          <p:cNvSpPr>
            <a:spLocks noChangeShapeType="1"/>
          </p:cNvSpPr>
          <p:nvPr/>
        </p:nvSpPr>
        <p:spPr bwMode="ltGray">
          <a:xfrm flipV="1">
            <a:off x="2219325" y="3115554"/>
            <a:ext cx="1588"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24" name="Line 1912"/>
          <p:cNvSpPr>
            <a:spLocks noChangeShapeType="1"/>
          </p:cNvSpPr>
          <p:nvPr/>
        </p:nvSpPr>
        <p:spPr bwMode="ltGray">
          <a:xfrm flipH="1">
            <a:off x="2205038" y="3106029"/>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25" name="Freeform 1913"/>
          <p:cNvSpPr>
            <a:spLocks/>
          </p:cNvSpPr>
          <p:nvPr/>
        </p:nvSpPr>
        <p:spPr bwMode="ltGray">
          <a:xfrm>
            <a:off x="2205038" y="3094916"/>
            <a:ext cx="26987" cy="28575"/>
          </a:xfrm>
          <a:custGeom>
            <a:avLst/>
            <a:gdLst/>
            <a:ahLst/>
            <a:cxnLst>
              <a:cxn ang="0">
                <a:pos x="0" y="16"/>
              </a:cxn>
              <a:cxn ang="0">
                <a:pos x="0" y="13"/>
              </a:cxn>
              <a:cxn ang="0">
                <a:pos x="0" y="11"/>
              </a:cxn>
              <a:cxn ang="0">
                <a:pos x="0" y="9"/>
              </a:cxn>
              <a:cxn ang="0">
                <a:pos x="0" y="6"/>
              </a:cxn>
              <a:cxn ang="0">
                <a:pos x="0" y="4"/>
              </a:cxn>
              <a:cxn ang="0">
                <a:pos x="0" y="4"/>
              </a:cxn>
              <a:cxn ang="0">
                <a:pos x="0" y="2"/>
              </a:cxn>
              <a:cxn ang="0">
                <a:pos x="16" y="0"/>
              </a:cxn>
            </a:cxnLst>
            <a:rect l="0" t="0" r="r" b="b"/>
            <a:pathLst>
              <a:path w="17" h="17">
                <a:moveTo>
                  <a:pt x="0" y="16"/>
                </a:moveTo>
                <a:lnTo>
                  <a:pt x="0" y="13"/>
                </a:lnTo>
                <a:lnTo>
                  <a:pt x="0" y="11"/>
                </a:lnTo>
                <a:lnTo>
                  <a:pt x="0" y="9"/>
                </a:lnTo>
                <a:lnTo>
                  <a:pt x="0" y="6"/>
                </a:lnTo>
                <a:lnTo>
                  <a:pt x="0" y="4"/>
                </a:lnTo>
                <a:lnTo>
                  <a:pt x="0" y="4"/>
                </a:lnTo>
                <a:lnTo>
                  <a:pt x="0" y="2"/>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26" name="Line 1914"/>
          <p:cNvSpPr>
            <a:spLocks noChangeShapeType="1"/>
          </p:cNvSpPr>
          <p:nvPr/>
        </p:nvSpPr>
        <p:spPr bwMode="ltGray">
          <a:xfrm flipV="1">
            <a:off x="2205038" y="3104441"/>
            <a:ext cx="3175"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27" name="Line 1915"/>
          <p:cNvSpPr>
            <a:spLocks noChangeShapeType="1"/>
          </p:cNvSpPr>
          <p:nvPr/>
        </p:nvSpPr>
        <p:spPr bwMode="ltGray">
          <a:xfrm flipH="1" flipV="1">
            <a:off x="2208213" y="3093329"/>
            <a:ext cx="3175"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28" name="Freeform 1916"/>
          <p:cNvSpPr>
            <a:spLocks/>
          </p:cNvSpPr>
          <p:nvPr/>
        </p:nvSpPr>
        <p:spPr bwMode="ltGray">
          <a:xfrm>
            <a:off x="2209800" y="3088566"/>
            <a:ext cx="26988" cy="28575"/>
          </a:xfrm>
          <a:custGeom>
            <a:avLst/>
            <a:gdLst/>
            <a:ahLst/>
            <a:cxnLst>
              <a:cxn ang="0">
                <a:pos x="0" y="16"/>
              </a:cxn>
              <a:cxn ang="0">
                <a:pos x="1" y="16"/>
              </a:cxn>
              <a:cxn ang="0">
                <a:pos x="5" y="16"/>
              </a:cxn>
              <a:cxn ang="0">
                <a:pos x="8" y="12"/>
              </a:cxn>
              <a:cxn ang="0">
                <a:pos x="10" y="12"/>
              </a:cxn>
              <a:cxn ang="0">
                <a:pos x="14" y="12"/>
              </a:cxn>
              <a:cxn ang="0">
                <a:pos x="16" y="8"/>
              </a:cxn>
              <a:cxn ang="0">
                <a:pos x="16" y="4"/>
              </a:cxn>
              <a:cxn ang="0">
                <a:pos x="16" y="0"/>
              </a:cxn>
            </a:cxnLst>
            <a:rect l="0" t="0" r="r" b="b"/>
            <a:pathLst>
              <a:path w="17" h="17">
                <a:moveTo>
                  <a:pt x="0" y="16"/>
                </a:moveTo>
                <a:lnTo>
                  <a:pt x="1" y="16"/>
                </a:lnTo>
                <a:lnTo>
                  <a:pt x="5" y="16"/>
                </a:lnTo>
                <a:lnTo>
                  <a:pt x="8" y="12"/>
                </a:lnTo>
                <a:lnTo>
                  <a:pt x="10" y="12"/>
                </a:lnTo>
                <a:lnTo>
                  <a:pt x="14" y="12"/>
                </a:lnTo>
                <a:lnTo>
                  <a:pt x="16" y="8"/>
                </a:lnTo>
                <a:lnTo>
                  <a:pt x="16" y="4"/>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29" name="Line 1917"/>
          <p:cNvSpPr>
            <a:spLocks noChangeShapeType="1"/>
          </p:cNvSpPr>
          <p:nvPr/>
        </p:nvSpPr>
        <p:spPr bwMode="ltGray">
          <a:xfrm>
            <a:off x="2211388" y="3093329"/>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30" name="Line 1918"/>
          <p:cNvSpPr>
            <a:spLocks noChangeShapeType="1"/>
          </p:cNvSpPr>
          <p:nvPr/>
        </p:nvSpPr>
        <p:spPr bwMode="ltGray">
          <a:xfrm flipH="1">
            <a:off x="2224088" y="3090154"/>
            <a:ext cx="1587"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31" name="Freeform 1919"/>
          <p:cNvSpPr>
            <a:spLocks/>
          </p:cNvSpPr>
          <p:nvPr/>
        </p:nvSpPr>
        <p:spPr bwMode="ltGray">
          <a:xfrm>
            <a:off x="2159000" y="3102854"/>
            <a:ext cx="26988" cy="28575"/>
          </a:xfrm>
          <a:custGeom>
            <a:avLst/>
            <a:gdLst/>
            <a:ahLst/>
            <a:cxnLst>
              <a:cxn ang="0">
                <a:pos x="0" y="0"/>
              </a:cxn>
              <a:cxn ang="0">
                <a:pos x="1" y="16"/>
              </a:cxn>
              <a:cxn ang="0">
                <a:pos x="4" y="16"/>
              </a:cxn>
              <a:cxn ang="0">
                <a:pos x="5" y="16"/>
              </a:cxn>
              <a:cxn ang="0">
                <a:pos x="8" y="16"/>
              </a:cxn>
              <a:cxn ang="0">
                <a:pos x="11" y="16"/>
              </a:cxn>
              <a:cxn ang="0">
                <a:pos x="12" y="16"/>
              </a:cxn>
              <a:cxn ang="0">
                <a:pos x="15" y="16"/>
              </a:cxn>
              <a:cxn ang="0">
                <a:pos x="16" y="16"/>
              </a:cxn>
            </a:cxnLst>
            <a:rect l="0" t="0" r="r" b="b"/>
            <a:pathLst>
              <a:path w="17" h="17">
                <a:moveTo>
                  <a:pt x="0" y="0"/>
                </a:moveTo>
                <a:lnTo>
                  <a:pt x="1" y="16"/>
                </a:lnTo>
                <a:lnTo>
                  <a:pt x="4" y="16"/>
                </a:lnTo>
                <a:lnTo>
                  <a:pt x="5" y="16"/>
                </a:lnTo>
                <a:lnTo>
                  <a:pt x="8" y="16"/>
                </a:lnTo>
                <a:lnTo>
                  <a:pt x="11" y="16"/>
                </a:lnTo>
                <a:lnTo>
                  <a:pt x="12" y="16"/>
                </a:lnTo>
                <a:lnTo>
                  <a:pt x="15" y="16"/>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32" name="Line 1920"/>
          <p:cNvSpPr>
            <a:spLocks noChangeShapeType="1"/>
          </p:cNvSpPr>
          <p:nvPr/>
        </p:nvSpPr>
        <p:spPr bwMode="ltGray">
          <a:xfrm>
            <a:off x="2160588" y="3104441"/>
            <a:ext cx="0"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33" name="Line 1921"/>
          <p:cNvSpPr>
            <a:spLocks noChangeShapeType="1"/>
          </p:cNvSpPr>
          <p:nvPr/>
        </p:nvSpPr>
        <p:spPr bwMode="ltGray">
          <a:xfrm flipV="1">
            <a:off x="2182813" y="3104441"/>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34" name="Freeform 1922"/>
          <p:cNvSpPr>
            <a:spLocks/>
          </p:cNvSpPr>
          <p:nvPr/>
        </p:nvSpPr>
        <p:spPr bwMode="ltGray">
          <a:xfrm>
            <a:off x="2181225" y="3102854"/>
            <a:ext cx="26988" cy="28575"/>
          </a:xfrm>
          <a:custGeom>
            <a:avLst/>
            <a:gdLst/>
            <a:ahLst/>
            <a:cxnLst>
              <a:cxn ang="0">
                <a:pos x="0" y="16"/>
              </a:cxn>
              <a:cxn ang="0">
                <a:pos x="2" y="16"/>
              </a:cxn>
              <a:cxn ang="0">
                <a:pos x="3" y="16"/>
              </a:cxn>
              <a:cxn ang="0">
                <a:pos x="6" y="16"/>
              </a:cxn>
              <a:cxn ang="0">
                <a:pos x="8" y="16"/>
              </a:cxn>
              <a:cxn ang="0">
                <a:pos x="9" y="16"/>
              </a:cxn>
              <a:cxn ang="0">
                <a:pos x="12" y="16"/>
              </a:cxn>
              <a:cxn ang="0">
                <a:pos x="13" y="16"/>
              </a:cxn>
              <a:cxn ang="0">
                <a:pos x="16" y="0"/>
              </a:cxn>
            </a:cxnLst>
            <a:rect l="0" t="0" r="r" b="b"/>
            <a:pathLst>
              <a:path w="17" h="17">
                <a:moveTo>
                  <a:pt x="0" y="16"/>
                </a:moveTo>
                <a:lnTo>
                  <a:pt x="2" y="16"/>
                </a:lnTo>
                <a:lnTo>
                  <a:pt x="3" y="16"/>
                </a:lnTo>
                <a:lnTo>
                  <a:pt x="6" y="16"/>
                </a:lnTo>
                <a:lnTo>
                  <a:pt x="8" y="16"/>
                </a:lnTo>
                <a:lnTo>
                  <a:pt x="9" y="16"/>
                </a:lnTo>
                <a:lnTo>
                  <a:pt x="12" y="16"/>
                </a:lnTo>
                <a:lnTo>
                  <a:pt x="13" y="16"/>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35" name="Line 1923"/>
          <p:cNvSpPr>
            <a:spLocks noChangeShapeType="1"/>
          </p:cNvSpPr>
          <p:nvPr/>
        </p:nvSpPr>
        <p:spPr bwMode="ltGray">
          <a:xfrm>
            <a:off x="2182813" y="3104441"/>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36" name="Line 1924"/>
          <p:cNvSpPr>
            <a:spLocks noChangeShapeType="1"/>
          </p:cNvSpPr>
          <p:nvPr/>
        </p:nvSpPr>
        <p:spPr bwMode="ltGray">
          <a:xfrm flipV="1">
            <a:off x="2206625" y="3104441"/>
            <a:ext cx="0"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37" name="Freeform 1925"/>
          <p:cNvSpPr>
            <a:spLocks/>
          </p:cNvSpPr>
          <p:nvPr/>
        </p:nvSpPr>
        <p:spPr bwMode="ltGray">
          <a:xfrm>
            <a:off x="2135188" y="3126666"/>
            <a:ext cx="28575" cy="1588"/>
          </a:xfrm>
          <a:custGeom>
            <a:avLst/>
            <a:gdLst/>
            <a:ahLst/>
            <a:cxnLst>
              <a:cxn ang="0">
                <a:pos x="0" y="0"/>
              </a:cxn>
              <a:cxn ang="0">
                <a:pos x="1" y="0"/>
              </a:cxn>
              <a:cxn ang="0">
                <a:pos x="4" y="0"/>
              </a:cxn>
              <a:cxn ang="0">
                <a:pos x="5" y="0"/>
              </a:cxn>
              <a:cxn ang="0">
                <a:pos x="8" y="0"/>
              </a:cxn>
              <a:cxn ang="0">
                <a:pos x="10" y="0"/>
              </a:cxn>
              <a:cxn ang="0">
                <a:pos x="12" y="0"/>
              </a:cxn>
              <a:cxn ang="0">
                <a:pos x="14" y="0"/>
              </a:cxn>
              <a:cxn ang="0">
                <a:pos x="17" y="0"/>
              </a:cxn>
            </a:cxnLst>
            <a:rect l="0" t="0" r="r" b="b"/>
            <a:pathLst>
              <a:path w="18" h="1">
                <a:moveTo>
                  <a:pt x="0" y="0"/>
                </a:moveTo>
                <a:lnTo>
                  <a:pt x="1" y="0"/>
                </a:lnTo>
                <a:lnTo>
                  <a:pt x="4" y="0"/>
                </a:lnTo>
                <a:lnTo>
                  <a:pt x="5" y="0"/>
                </a:lnTo>
                <a:lnTo>
                  <a:pt x="8" y="0"/>
                </a:lnTo>
                <a:lnTo>
                  <a:pt x="10" y="0"/>
                </a:lnTo>
                <a:lnTo>
                  <a:pt x="12" y="0"/>
                </a:lnTo>
                <a:lnTo>
                  <a:pt x="14" y="0"/>
                </a:lnTo>
                <a:lnTo>
                  <a:pt x="17"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38" name="Line 1926"/>
          <p:cNvSpPr>
            <a:spLocks noChangeShapeType="1"/>
          </p:cNvSpPr>
          <p:nvPr/>
        </p:nvSpPr>
        <p:spPr bwMode="ltGray">
          <a:xfrm>
            <a:off x="2135188" y="3126666"/>
            <a:ext cx="25400"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39" name="Line 1927"/>
          <p:cNvSpPr>
            <a:spLocks noChangeShapeType="1"/>
          </p:cNvSpPr>
          <p:nvPr/>
        </p:nvSpPr>
        <p:spPr bwMode="ltGray">
          <a:xfrm>
            <a:off x="2160588" y="3126666"/>
            <a:ext cx="2381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40" name="Freeform 1928"/>
          <p:cNvSpPr>
            <a:spLocks/>
          </p:cNvSpPr>
          <p:nvPr/>
        </p:nvSpPr>
        <p:spPr bwMode="ltGray">
          <a:xfrm>
            <a:off x="2139950" y="3177466"/>
            <a:ext cx="26988" cy="28575"/>
          </a:xfrm>
          <a:custGeom>
            <a:avLst/>
            <a:gdLst/>
            <a:ahLst/>
            <a:cxnLst>
              <a:cxn ang="0">
                <a:pos x="0" y="0"/>
              </a:cxn>
              <a:cxn ang="0">
                <a:pos x="2" y="5"/>
              </a:cxn>
              <a:cxn ang="0">
                <a:pos x="6" y="5"/>
              </a:cxn>
              <a:cxn ang="0">
                <a:pos x="8" y="5"/>
              </a:cxn>
              <a:cxn ang="0">
                <a:pos x="10" y="10"/>
              </a:cxn>
              <a:cxn ang="0">
                <a:pos x="14" y="10"/>
              </a:cxn>
              <a:cxn ang="0">
                <a:pos x="16" y="16"/>
              </a:cxn>
            </a:cxnLst>
            <a:rect l="0" t="0" r="r" b="b"/>
            <a:pathLst>
              <a:path w="17" h="17">
                <a:moveTo>
                  <a:pt x="0" y="0"/>
                </a:moveTo>
                <a:lnTo>
                  <a:pt x="2" y="5"/>
                </a:lnTo>
                <a:lnTo>
                  <a:pt x="6" y="5"/>
                </a:lnTo>
                <a:lnTo>
                  <a:pt x="8" y="5"/>
                </a:lnTo>
                <a:lnTo>
                  <a:pt x="10" y="10"/>
                </a:lnTo>
                <a:lnTo>
                  <a:pt x="14" y="10"/>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41" name="Line 1929"/>
          <p:cNvSpPr>
            <a:spLocks noChangeShapeType="1"/>
          </p:cNvSpPr>
          <p:nvPr/>
        </p:nvSpPr>
        <p:spPr bwMode="ltGray">
          <a:xfrm flipH="1">
            <a:off x="2138363" y="3177466"/>
            <a:ext cx="4762"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42" name="Line 1930"/>
          <p:cNvSpPr>
            <a:spLocks noChangeShapeType="1"/>
          </p:cNvSpPr>
          <p:nvPr/>
        </p:nvSpPr>
        <p:spPr bwMode="ltGray">
          <a:xfrm flipV="1">
            <a:off x="2151063" y="3185404"/>
            <a:ext cx="3175"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43" name="Freeform 1931"/>
          <p:cNvSpPr>
            <a:spLocks/>
          </p:cNvSpPr>
          <p:nvPr/>
        </p:nvSpPr>
        <p:spPr bwMode="ltGray">
          <a:xfrm>
            <a:off x="2149475" y="3183816"/>
            <a:ext cx="26988" cy="28575"/>
          </a:xfrm>
          <a:custGeom>
            <a:avLst/>
            <a:gdLst/>
            <a:ahLst/>
            <a:cxnLst>
              <a:cxn ang="0">
                <a:pos x="16" y="0"/>
              </a:cxn>
              <a:cxn ang="0">
                <a:pos x="16" y="3"/>
              </a:cxn>
              <a:cxn ang="0">
                <a:pos x="16" y="6"/>
              </a:cxn>
              <a:cxn ang="0">
                <a:pos x="16" y="9"/>
              </a:cxn>
              <a:cxn ang="0">
                <a:pos x="0" y="9"/>
              </a:cxn>
              <a:cxn ang="0">
                <a:pos x="0" y="12"/>
              </a:cxn>
              <a:cxn ang="0">
                <a:pos x="0" y="16"/>
              </a:cxn>
            </a:cxnLst>
            <a:rect l="0" t="0" r="r" b="b"/>
            <a:pathLst>
              <a:path w="17" h="17">
                <a:moveTo>
                  <a:pt x="16" y="0"/>
                </a:moveTo>
                <a:lnTo>
                  <a:pt x="16" y="3"/>
                </a:lnTo>
                <a:lnTo>
                  <a:pt x="16" y="6"/>
                </a:lnTo>
                <a:lnTo>
                  <a:pt x="16" y="9"/>
                </a:lnTo>
                <a:lnTo>
                  <a:pt x="0" y="9"/>
                </a:lnTo>
                <a:lnTo>
                  <a:pt x="0" y="12"/>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44" name="Line 1932"/>
          <p:cNvSpPr>
            <a:spLocks noChangeShapeType="1"/>
          </p:cNvSpPr>
          <p:nvPr/>
        </p:nvSpPr>
        <p:spPr bwMode="ltGray">
          <a:xfrm flipH="1">
            <a:off x="2151063" y="3185404"/>
            <a:ext cx="476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45" name="Line 1933"/>
          <p:cNvSpPr>
            <a:spLocks noChangeShapeType="1"/>
          </p:cNvSpPr>
          <p:nvPr/>
        </p:nvSpPr>
        <p:spPr bwMode="ltGray">
          <a:xfrm>
            <a:off x="2149475" y="3191754"/>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46" name="Freeform 1934"/>
          <p:cNvSpPr>
            <a:spLocks/>
          </p:cNvSpPr>
          <p:nvPr/>
        </p:nvSpPr>
        <p:spPr bwMode="ltGray">
          <a:xfrm>
            <a:off x="2141538" y="3191754"/>
            <a:ext cx="26987" cy="28575"/>
          </a:xfrm>
          <a:custGeom>
            <a:avLst/>
            <a:gdLst/>
            <a:ahLst/>
            <a:cxnLst>
              <a:cxn ang="0">
                <a:pos x="16" y="0"/>
              </a:cxn>
              <a:cxn ang="0">
                <a:pos x="16" y="0"/>
              </a:cxn>
              <a:cxn ang="0">
                <a:pos x="12" y="8"/>
              </a:cxn>
              <a:cxn ang="0">
                <a:pos x="12" y="8"/>
              </a:cxn>
              <a:cxn ang="0">
                <a:pos x="9" y="8"/>
              </a:cxn>
              <a:cxn ang="0">
                <a:pos x="3" y="16"/>
              </a:cxn>
              <a:cxn ang="0">
                <a:pos x="0" y="16"/>
              </a:cxn>
            </a:cxnLst>
            <a:rect l="0" t="0" r="r" b="b"/>
            <a:pathLst>
              <a:path w="17" h="17">
                <a:moveTo>
                  <a:pt x="16" y="0"/>
                </a:moveTo>
                <a:lnTo>
                  <a:pt x="16" y="0"/>
                </a:lnTo>
                <a:lnTo>
                  <a:pt x="12" y="8"/>
                </a:lnTo>
                <a:lnTo>
                  <a:pt x="12" y="8"/>
                </a:lnTo>
                <a:lnTo>
                  <a:pt x="9" y="8"/>
                </a:lnTo>
                <a:lnTo>
                  <a:pt x="3" y="16"/>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47" name="Line 1935"/>
          <p:cNvSpPr>
            <a:spLocks noChangeShapeType="1"/>
          </p:cNvSpPr>
          <p:nvPr/>
        </p:nvSpPr>
        <p:spPr bwMode="ltGray">
          <a:xfrm flipH="1">
            <a:off x="2149475" y="3191754"/>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48" name="Line 1936"/>
          <p:cNvSpPr>
            <a:spLocks noChangeShapeType="1"/>
          </p:cNvSpPr>
          <p:nvPr/>
        </p:nvSpPr>
        <p:spPr bwMode="ltGray">
          <a:xfrm>
            <a:off x="2143125" y="3193341"/>
            <a:ext cx="1588"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49" name="Freeform 1937"/>
          <p:cNvSpPr>
            <a:spLocks/>
          </p:cNvSpPr>
          <p:nvPr/>
        </p:nvSpPr>
        <p:spPr bwMode="ltGray">
          <a:xfrm>
            <a:off x="2139950" y="3193341"/>
            <a:ext cx="26988" cy="28575"/>
          </a:xfrm>
          <a:custGeom>
            <a:avLst/>
            <a:gdLst/>
            <a:ahLst/>
            <a:cxnLst>
              <a:cxn ang="0">
                <a:pos x="16" y="0"/>
              </a:cxn>
              <a:cxn ang="0">
                <a:pos x="16" y="5"/>
              </a:cxn>
              <a:cxn ang="0">
                <a:pos x="16" y="10"/>
              </a:cxn>
              <a:cxn ang="0">
                <a:pos x="0" y="10"/>
              </a:cxn>
              <a:cxn ang="0">
                <a:pos x="0" y="10"/>
              </a:cxn>
              <a:cxn ang="0">
                <a:pos x="0" y="16"/>
              </a:cxn>
            </a:cxnLst>
            <a:rect l="0" t="0" r="r" b="b"/>
            <a:pathLst>
              <a:path w="17" h="17">
                <a:moveTo>
                  <a:pt x="16" y="0"/>
                </a:moveTo>
                <a:lnTo>
                  <a:pt x="16" y="5"/>
                </a:lnTo>
                <a:lnTo>
                  <a:pt x="16" y="10"/>
                </a:lnTo>
                <a:lnTo>
                  <a:pt x="0" y="10"/>
                </a:lnTo>
                <a:lnTo>
                  <a:pt x="0" y="10"/>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50" name="Line 1938"/>
          <p:cNvSpPr>
            <a:spLocks noChangeShapeType="1"/>
          </p:cNvSpPr>
          <p:nvPr/>
        </p:nvSpPr>
        <p:spPr bwMode="ltGray">
          <a:xfrm flipH="1" flipV="1">
            <a:off x="2143125" y="3193341"/>
            <a:ext cx="1588"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51" name="Line 1939"/>
          <p:cNvSpPr>
            <a:spLocks noChangeShapeType="1"/>
          </p:cNvSpPr>
          <p:nvPr/>
        </p:nvSpPr>
        <p:spPr bwMode="ltGray">
          <a:xfrm flipV="1">
            <a:off x="2138363" y="3196516"/>
            <a:ext cx="4762"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52" name="Freeform 1940"/>
          <p:cNvSpPr>
            <a:spLocks/>
          </p:cNvSpPr>
          <p:nvPr/>
        </p:nvSpPr>
        <p:spPr bwMode="ltGray">
          <a:xfrm>
            <a:off x="2139950" y="3196516"/>
            <a:ext cx="26988" cy="28575"/>
          </a:xfrm>
          <a:custGeom>
            <a:avLst/>
            <a:gdLst/>
            <a:ahLst/>
            <a:cxnLst>
              <a:cxn ang="0">
                <a:pos x="0" y="0"/>
              </a:cxn>
              <a:cxn ang="0">
                <a:pos x="0" y="2"/>
              </a:cxn>
              <a:cxn ang="0">
                <a:pos x="0" y="4"/>
              </a:cxn>
              <a:cxn ang="0">
                <a:pos x="0" y="4"/>
              </a:cxn>
              <a:cxn ang="0">
                <a:pos x="0" y="9"/>
              </a:cxn>
              <a:cxn ang="0">
                <a:pos x="8" y="11"/>
              </a:cxn>
              <a:cxn ang="0">
                <a:pos x="8" y="11"/>
              </a:cxn>
              <a:cxn ang="0">
                <a:pos x="8" y="13"/>
              </a:cxn>
              <a:cxn ang="0">
                <a:pos x="16" y="16"/>
              </a:cxn>
            </a:cxnLst>
            <a:rect l="0" t="0" r="r" b="b"/>
            <a:pathLst>
              <a:path w="17" h="17">
                <a:moveTo>
                  <a:pt x="0" y="0"/>
                </a:moveTo>
                <a:lnTo>
                  <a:pt x="0" y="2"/>
                </a:lnTo>
                <a:lnTo>
                  <a:pt x="0" y="4"/>
                </a:lnTo>
                <a:lnTo>
                  <a:pt x="0" y="4"/>
                </a:lnTo>
                <a:lnTo>
                  <a:pt x="0" y="9"/>
                </a:lnTo>
                <a:lnTo>
                  <a:pt x="8" y="11"/>
                </a:lnTo>
                <a:lnTo>
                  <a:pt x="8" y="11"/>
                </a:lnTo>
                <a:lnTo>
                  <a:pt x="8" y="13"/>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53" name="Line 1941"/>
          <p:cNvSpPr>
            <a:spLocks noChangeShapeType="1"/>
          </p:cNvSpPr>
          <p:nvPr/>
        </p:nvSpPr>
        <p:spPr bwMode="ltGray">
          <a:xfrm flipH="1">
            <a:off x="2138363" y="3198104"/>
            <a:ext cx="476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54" name="Line 1942"/>
          <p:cNvSpPr>
            <a:spLocks noChangeShapeType="1"/>
          </p:cNvSpPr>
          <p:nvPr/>
        </p:nvSpPr>
        <p:spPr bwMode="ltGray">
          <a:xfrm flipV="1">
            <a:off x="2143125" y="3207629"/>
            <a:ext cx="1588" cy="4762"/>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55" name="Freeform 1943"/>
          <p:cNvSpPr>
            <a:spLocks/>
          </p:cNvSpPr>
          <p:nvPr/>
        </p:nvSpPr>
        <p:spPr bwMode="ltGray">
          <a:xfrm>
            <a:off x="2143125" y="3207629"/>
            <a:ext cx="26988" cy="28575"/>
          </a:xfrm>
          <a:custGeom>
            <a:avLst/>
            <a:gdLst/>
            <a:ahLst/>
            <a:cxnLst>
              <a:cxn ang="0">
                <a:pos x="0" y="0"/>
              </a:cxn>
              <a:cxn ang="0">
                <a:pos x="0" y="3"/>
              </a:cxn>
              <a:cxn ang="0">
                <a:pos x="2" y="3"/>
              </a:cxn>
              <a:cxn ang="0">
                <a:pos x="6" y="6"/>
              </a:cxn>
              <a:cxn ang="0">
                <a:pos x="8" y="9"/>
              </a:cxn>
              <a:cxn ang="0">
                <a:pos x="10" y="12"/>
              </a:cxn>
              <a:cxn ang="0">
                <a:pos x="14" y="12"/>
              </a:cxn>
              <a:cxn ang="0">
                <a:pos x="14" y="12"/>
              </a:cxn>
              <a:cxn ang="0">
                <a:pos x="16" y="16"/>
              </a:cxn>
            </a:cxnLst>
            <a:rect l="0" t="0" r="r" b="b"/>
            <a:pathLst>
              <a:path w="17" h="17">
                <a:moveTo>
                  <a:pt x="0" y="0"/>
                </a:moveTo>
                <a:lnTo>
                  <a:pt x="0" y="3"/>
                </a:lnTo>
                <a:lnTo>
                  <a:pt x="2" y="3"/>
                </a:lnTo>
                <a:lnTo>
                  <a:pt x="6" y="6"/>
                </a:lnTo>
                <a:lnTo>
                  <a:pt x="8" y="9"/>
                </a:lnTo>
                <a:lnTo>
                  <a:pt x="10" y="12"/>
                </a:lnTo>
                <a:lnTo>
                  <a:pt x="14" y="12"/>
                </a:lnTo>
                <a:lnTo>
                  <a:pt x="14" y="12"/>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56" name="Line 1944"/>
          <p:cNvSpPr>
            <a:spLocks noChangeShapeType="1"/>
          </p:cNvSpPr>
          <p:nvPr/>
        </p:nvSpPr>
        <p:spPr bwMode="ltGray">
          <a:xfrm flipH="1">
            <a:off x="2143125" y="3207629"/>
            <a:ext cx="4763" cy="4762"/>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57" name="Line 1945"/>
          <p:cNvSpPr>
            <a:spLocks noChangeShapeType="1"/>
          </p:cNvSpPr>
          <p:nvPr/>
        </p:nvSpPr>
        <p:spPr bwMode="ltGray">
          <a:xfrm flipV="1">
            <a:off x="2157413" y="3217154"/>
            <a:ext cx="3175"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58" name="Freeform 1946"/>
          <p:cNvSpPr>
            <a:spLocks/>
          </p:cNvSpPr>
          <p:nvPr/>
        </p:nvSpPr>
        <p:spPr bwMode="ltGray">
          <a:xfrm>
            <a:off x="2155825" y="3215566"/>
            <a:ext cx="26988" cy="28575"/>
          </a:xfrm>
          <a:custGeom>
            <a:avLst/>
            <a:gdLst/>
            <a:ahLst/>
            <a:cxnLst>
              <a:cxn ang="0">
                <a:pos x="0" y="0"/>
              </a:cxn>
              <a:cxn ang="0">
                <a:pos x="5" y="0"/>
              </a:cxn>
              <a:cxn ang="0">
                <a:pos x="5" y="8"/>
              </a:cxn>
              <a:cxn ang="0">
                <a:pos x="8" y="8"/>
              </a:cxn>
              <a:cxn ang="0">
                <a:pos x="13" y="8"/>
              </a:cxn>
              <a:cxn ang="0">
                <a:pos x="16" y="16"/>
              </a:cxn>
            </a:cxnLst>
            <a:rect l="0" t="0" r="r" b="b"/>
            <a:pathLst>
              <a:path w="17" h="17">
                <a:moveTo>
                  <a:pt x="0" y="0"/>
                </a:moveTo>
                <a:lnTo>
                  <a:pt x="5" y="0"/>
                </a:lnTo>
                <a:lnTo>
                  <a:pt x="5" y="8"/>
                </a:lnTo>
                <a:lnTo>
                  <a:pt x="8" y="8"/>
                </a:lnTo>
                <a:lnTo>
                  <a:pt x="13" y="8"/>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59" name="Line 1947"/>
          <p:cNvSpPr>
            <a:spLocks noChangeShapeType="1"/>
          </p:cNvSpPr>
          <p:nvPr/>
        </p:nvSpPr>
        <p:spPr bwMode="ltGray">
          <a:xfrm flipH="1">
            <a:off x="2157413" y="3217154"/>
            <a:ext cx="3175"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60" name="Line 1948"/>
          <p:cNvSpPr>
            <a:spLocks noChangeShapeType="1"/>
          </p:cNvSpPr>
          <p:nvPr/>
        </p:nvSpPr>
        <p:spPr bwMode="ltGray">
          <a:xfrm flipV="1">
            <a:off x="2162175" y="3218741"/>
            <a:ext cx="1588"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61" name="Freeform 1949"/>
          <p:cNvSpPr>
            <a:spLocks/>
          </p:cNvSpPr>
          <p:nvPr/>
        </p:nvSpPr>
        <p:spPr bwMode="ltGray">
          <a:xfrm>
            <a:off x="2163763" y="3218741"/>
            <a:ext cx="26987" cy="28575"/>
          </a:xfrm>
          <a:custGeom>
            <a:avLst/>
            <a:gdLst/>
            <a:ahLst/>
            <a:cxnLst>
              <a:cxn ang="0">
                <a:pos x="0" y="0"/>
              </a:cxn>
              <a:cxn ang="0">
                <a:pos x="1" y="2"/>
              </a:cxn>
              <a:cxn ang="0">
                <a:pos x="4" y="5"/>
              </a:cxn>
              <a:cxn ang="0">
                <a:pos x="5" y="5"/>
              </a:cxn>
              <a:cxn ang="0">
                <a:pos x="6" y="10"/>
              </a:cxn>
              <a:cxn ang="0">
                <a:pos x="9" y="13"/>
              </a:cxn>
              <a:cxn ang="0">
                <a:pos x="10" y="13"/>
              </a:cxn>
              <a:cxn ang="0">
                <a:pos x="12" y="13"/>
              </a:cxn>
              <a:cxn ang="0">
                <a:pos x="16" y="16"/>
              </a:cxn>
            </a:cxnLst>
            <a:rect l="0" t="0" r="r" b="b"/>
            <a:pathLst>
              <a:path w="17" h="17">
                <a:moveTo>
                  <a:pt x="0" y="0"/>
                </a:moveTo>
                <a:lnTo>
                  <a:pt x="1" y="2"/>
                </a:lnTo>
                <a:lnTo>
                  <a:pt x="4" y="5"/>
                </a:lnTo>
                <a:lnTo>
                  <a:pt x="5" y="5"/>
                </a:lnTo>
                <a:lnTo>
                  <a:pt x="6" y="10"/>
                </a:lnTo>
                <a:lnTo>
                  <a:pt x="9" y="13"/>
                </a:lnTo>
                <a:lnTo>
                  <a:pt x="10" y="13"/>
                </a:lnTo>
                <a:lnTo>
                  <a:pt x="12" y="13"/>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62" name="Line 1950"/>
          <p:cNvSpPr>
            <a:spLocks noChangeShapeType="1"/>
          </p:cNvSpPr>
          <p:nvPr/>
        </p:nvSpPr>
        <p:spPr bwMode="ltGray">
          <a:xfrm flipH="1">
            <a:off x="2162175" y="3218741"/>
            <a:ext cx="3175"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63" name="Line 1951"/>
          <p:cNvSpPr>
            <a:spLocks noChangeShapeType="1"/>
          </p:cNvSpPr>
          <p:nvPr/>
        </p:nvSpPr>
        <p:spPr bwMode="ltGray">
          <a:xfrm flipV="1">
            <a:off x="2182813" y="3226679"/>
            <a:ext cx="0"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64" name="Freeform 1952"/>
          <p:cNvSpPr>
            <a:spLocks/>
          </p:cNvSpPr>
          <p:nvPr/>
        </p:nvSpPr>
        <p:spPr bwMode="ltGray">
          <a:xfrm>
            <a:off x="2181225" y="3226679"/>
            <a:ext cx="26988" cy="28575"/>
          </a:xfrm>
          <a:custGeom>
            <a:avLst/>
            <a:gdLst/>
            <a:ahLst/>
            <a:cxnLst>
              <a:cxn ang="0">
                <a:pos x="0" y="0"/>
              </a:cxn>
              <a:cxn ang="0">
                <a:pos x="1" y="16"/>
              </a:cxn>
              <a:cxn ang="0">
                <a:pos x="4" y="16"/>
              </a:cxn>
              <a:cxn ang="0">
                <a:pos x="5" y="16"/>
              </a:cxn>
              <a:cxn ang="0">
                <a:pos x="6" y="16"/>
              </a:cxn>
              <a:cxn ang="0">
                <a:pos x="10" y="16"/>
              </a:cxn>
              <a:cxn ang="0">
                <a:pos x="11" y="16"/>
              </a:cxn>
              <a:cxn ang="0">
                <a:pos x="12" y="16"/>
              </a:cxn>
              <a:cxn ang="0">
                <a:pos x="16" y="16"/>
              </a:cxn>
            </a:cxnLst>
            <a:rect l="0" t="0" r="r" b="b"/>
            <a:pathLst>
              <a:path w="17" h="17">
                <a:moveTo>
                  <a:pt x="0" y="0"/>
                </a:moveTo>
                <a:lnTo>
                  <a:pt x="1" y="16"/>
                </a:lnTo>
                <a:lnTo>
                  <a:pt x="4" y="16"/>
                </a:lnTo>
                <a:lnTo>
                  <a:pt x="5" y="16"/>
                </a:lnTo>
                <a:lnTo>
                  <a:pt x="6" y="16"/>
                </a:lnTo>
                <a:lnTo>
                  <a:pt x="10" y="16"/>
                </a:lnTo>
                <a:lnTo>
                  <a:pt x="11" y="16"/>
                </a:lnTo>
                <a:lnTo>
                  <a:pt x="12" y="16"/>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65" name="Line 1953"/>
          <p:cNvSpPr>
            <a:spLocks noChangeShapeType="1"/>
          </p:cNvSpPr>
          <p:nvPr/>
        </p:nvSpPr>
        <p:spPr bwMode="ltGray">
          <a:xfrm flipH="1">
            <a:off x="2179638" y="3226679"/>
            <a:ext cx="4762"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66" name="Line 1954"/>
          <p:cNvSpPr>
            <a:spLocks noChangeShapeType="1"/>
          </p:cNvSpPr>
          <p:nvPr/>
        </p:nvSpPr>
        <p:spPr bwMode="ltGray">
          <a:xfrm flipH="1" flipV="1">
            <a:off x="2201863" y="3228266"/>
            <a:ext cx="1587"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67" name="Freeform 1955"/>
          <p:cNvSpPr>
            <a:spLocks/>
          </p:cNvSpPr>
          <p:nvPr/>
        </p:nvSpPr>
        <p:spPr bwMode="ltGray">
          <a:xfrm>
            <a:off x="2247900" y="3215566"/>
            <a:ext cx="26988" cy="28575"/>
          </a:xfrm>
          <a:custGeom>
            <a:avLst/>
            <a:gdLst/>
            <a:ahLst/>
            <a:cxnLst>
              <a:cxn ang="0">
                <a:pos x="0" y="16"/>
              </a:cxn>
              <a:cxn ang="0">
                <a:pos x="1" y="16"/>
              </a:cxn>
              <a:cxn ang="0">
                <a:pos x="4" y="16"/>
              </a:cxn>
              <a:cxn ang="0">
                <a:pos x="5" y="16"/>
              </a:cxn>
              <a:cxn ang="0">
                <a:pos x="9" y="16"/>
              </a:cxn>
              <a:cxn ang="0">
                <a:pos x="10" y="16"/>
              </a:cxn>
              <a:cxn ang="0">
                <a:pos x="12" y="16"/>
              </a:cxn>
              <a:cxn ang="0">
                <a:pos x="14" y="0"/>
              </a:cxn>
              <a:cxn ang="0">
                <a:pos x="16" y="0"/>
              </a:cxn>
            </a:cxnLst>
            <a:rect l="0" t="0" r="r" b="b"/>
            <a:pathLst>
              <a:path w="17" h="17">
                <a:moveTo>
                  <a:pt x="0" y="16"/>
                </a:moveTo>
                <a:lnTo>
                  <a:pt x="1" y="16"/>
                </a:lnTo>
                <a:lnTo>
                  <a:pt x="4" y="16"/>
                </a:lnTo>
                <a:lnTo>
                  <a:pt x="5" y="16"/>
                </a:lnTo>
                <a:lnTo>
                  <a:pt x="9" y="16"/>
                </a:lnTo>
                <a:lnTo>
                  <a:pt x="10" y="16"/>
                </a:lnTo>
                <a:lnTo>
                  <a:pt x="12" y="16"/>
                </a:lnTo>
                <a:lnTo>
                  <a:pt x="14"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68" name="Line 1956"/>
          <p:cNvSpPr>
            <a:spLocks noChangeShapeType="1"/>
          </p:cNvSpPr>
          <p:nvPr/>
        </p:nvSpPr>
        <p:spPr bwMode="ltGray">
          <a:xfrm>
            <a:off x="2249488" y="3217154"/>
            <a:ext cx="3175"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69" name="Line 1957"/>
          <p:cNvSpPr>
            <a:spLocks noChangeShapeType="1"/>
          </p:cNvSpPr>
          <p:nvPr/>
        </p:nvSpPr>
        <p:spPr bwMode="ltGray">
          <a:xfrm flipV="1">
            <a:off x="2266950" y="3215566"/>
            <a:ext cx="0"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70" name="Freeform 1958"/>
          <p:cNvSpPr>
            <a:spLocks/>
          </p:cNvSpPr>
          <p:nvPr/>
        </p:nvSpPr>
        <p:spPr bwMode="ltGray">
          <a:xfrm>
            <a:off x="2265363" y="3204454"/>
            <a:ext cx="26987" cy="28575"/>
          </a:xfrm>
          <a:custGeom>
            <a:avLst/>
            <a:gdLst/>
            <a:ahLst/>
            <a:cxnLst>
              <a:cxn ang="0">
                <a:pos x="0" y="16"/>
              </a:cxn>
              <a:cxn ang="0">
                <a:pos x="2" y="16"/>
              </a:cxn>
              <a:cxn ang="0">
                <a:pos x="6" y="13"/>
              </a:cxn>
              <a:cxn ang="0">
                <a:pos x="8" y="10"/>
              </a:cxn>
              <a:cxn ang="0">
                <a:pos x="10" y="8"/>
              </a:cxn>
              <a:cxn ang="0">
                <a:pos x="14" y="8"/>
              </a:cxn>
              <a:cxn ang="0">
                <a:pos x="14" y="5"/>
              </a:cxn>
              <a:cxn ang="0">
                <a:pos x="14" y="2"/>
              </a:cxn>
              <a:cxn ang="0">
                <a:pos x="16" y="0"/>
              </a:cxn>
            </a:cxnLst>
            <a:rect l="0" t="0" r="r" b="b"/>
            <a:pathLst>
              <a:path w="17" h="17">
                <a:moveTo>
                  <a:pt x="0" y="16"/>
                </a:moveTo>
                <a:lnTo>
                  <a:pt x="2" y="16"/>
                </a:lnTo>
                <a:lnTo>
                  <a:pt x="6" y="13"/>
                </a:lnTo>
                <a:lnTo>
                  <a:pt x="8" y="10"/>
                </a:lnTo>
                <a:lnTo>
                  <a:pt x="10" y="8"/>
                </a:lnTo>
                <a:lnTo>
                  <a:pt x="14" y="8"/>
                </a:lnTo>
                <a:lnTo>
                  <a:pt x="14" y="5"/>
                </a:lnTo>
                <a:lnTo>
                  <a:pt x="14" y="2"/>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71" name="Line 1959"/>
          <p:cNvSpPr>
            <a:spLocks noChangeShapeType="1"/>
          </p:cNvSpPr>
          <p:nvPr/>
        </p:nvSpPr>
        <p:spPr bwMode="ltGray">
          <a:xfrm>
            <a:off x="2266950" y="3215566"/>
            <a:ext cx="0"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72" name="Line 1960"/>
          <p:cNvSpPr>
            <a:spLocks noChangeShapeType="1"/>
          </p:cNvSpPr>
          <p:nvPr/>
        </p:nvSpPr>
        <p:spPr bwMode="ltGray">
          <a:xfrm flipH="1">
            <a:off x="2278063" y="3206041"/>
            <a:ext cx="476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73" name="Freeform 1961"/>
          <p:cNvSpPr>
            <a:spLocks/>
          </p:cNvSpPr>
          <p:nvPr/>
        </p:nvSpPr>
        <p:spPr bwMode="ltGray">
          <a:xfrm>
            <a:off x="2044700" y="3040941"/>
            <a:ext cx="26988" cy="30163"/>
          </a:xfrm>
          <a:custGeom>
            <a:avLst/>
            <a:gdLst/>
            <a:ahLst/>
            <a:cxnLst>
              <a:cxn ang="0">
                <a:pos x="0" y="0"/>
              </a:cxn>
              <a:cxn ang="0">
                <a:pos x="0" y="8"/>
              </a:cxn>
              <a:cxn ang="0">
                <a:pos x="2" y="8"/>
              </a:cxn>
              <a:cxn ang="0">
                <a:pos x="6" y="8"/>
              </a:cxn>
              <a:cxn ang="0">
                <a:pos x="8" y="8"/>
              </a:cxn>
              <a:cxn ang="0">
                <a:pos x="8" y="8"/>
              </a:cxn>
              <a:cxn ang="0">
                <a:pos x="14" y="8"/>
              </a:cxn>
              <a:cxn ang="0">
                <a:pos x="14" y="16"/>
              </a:cxn>
              <a:cxn ang="0">
                <a:pos x="16" y="16"/>
              </a:cxn>
            </a:cxnLst>
            <a:rect l="0" t="0" r="r" b="b"/>
            <a:pathLst>
              <a:path w="17" h="17">
                <a:moveTo>
                  <a:pt x="0" y="0"/>
                </a:moveTo>
                <a:lnTo>
                  <a:pt x="0" y="8"/>
                </a:lnTo>
                <a:lnTo>
                  <a:pt x="2" y="8"/>
                </a:lnTo>
                <a:lnTo>
                  <a:pt x="6" y="8"/>
                </a:lnTo>
                <a:lnTo>
                  <a:pt x="8" y="8"/>
                </a:lnTo>
                <a:lnTo>
                  <a:pt x="8" y="8"/>
                </a:lnTo>
                <a:lnTo>
                  <a:pt x="14" y="8"/>
                </a:lnTo>
                <a:lnTo>
                  <a:pt x="14" y="16"/>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74" name="Line 1962"/>
          <p:cNvSpPr>
            <a:spLocks noChangeShapeType="1"/>
          </p:cNvSpPr>
          <p:nvPr/>
        </p:nvSpPr>
        <p:spPr bwMode="ltGray">
          <a:xfrm flipH="1">
            <a:off x="2043113" y="3040941"/>
            <a:ext cx="1587" cy="4763"/>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75" name="Line 1963"/>
          <p:cNvSpPr>
            <a:spLocks noChangeShapeType="1"/>
          </p:cNvSpPr>
          <p:nvPr/>
        </p:nvSpPr>
        <p:spPr bwMode="ltGray">
          <a:xfrm flipV="1">
            <a:off x="2055813" y="3045704"/>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76" name="Freeform 1964"/>
          <p:cNvSpPr>
            <a:spLocks/>
          </p:cNvSpPr>
          <p:nvPr/>
        </p:nvSpPr>
        <p:spPr bwMode="ltGray">
          <a:xfrm>
            <a:off x="2054225" y="3045704"/>
            <a:ext cx="26988" cy="28575"/>
          </a:xfrm>
          <a:custGeom>
            <a:avLst/>
            <a:gdLst/>
            <a:ahLst/>
            <a:cxnLst>
              <a:cxn ang="0">
                <a:pos x="0" y="0"/>
              </a:cxn>
              <a:cxn ang="0">
                <a:pos x="1" y="8"/>
              </a:cxn>
              <a:cxn ang="0">
                <a:pos x="3" y="16"/>
              </a:cxn>
              <a:cxn ang="0">
                <a:pos x="4" y="16"/>
              </a:cxn>
              <a:cxn ang="0">
                <a:pos x="8" y="16"/>
              </a:cxn>
              <a:cxn ang="0">
                <a:pos x="9" y="16"/>
              </a:cxn>
              <a:cxn ang="0">
                <a:pos x="11" y="16"/>
              </a:cxn>
              <a:cxn ang="0">
                <a:pos x="12" y="16"/>
              </a:cxn>
              <a:cxn ang="0">
                <a:pos x="16" y="8"/>
              </a:cxn>
            </a:cxnLst>
            <a:rect l="0" t="0" r="r" b="b"/>
            <a:pathLst>
              <a:path w="17" h="17">
                <a:moveTo>
                  <a:pt x="0" y="0"/>
                </a:moveTo>
                <a:lnTo>
                  <a:pt x="1" y="8"/>
                </a:lnTo>
                <a:lnTo>
                  <a:pt x="3" y="16"/>
                </a:lnTo>
                <a:lnTo>
                  <a:pt x="4" y="16"/>
                </a:lnTo>
                <a:lnTo>
                  <a:pt x="8" y="16"/>
                </a:lnTo>
                <a:lnTo>
                  <a:pt x="9" y="16"/>
                </a:lnTo>
                <a:lnTo>
                  <a:pt x="11" y="16"/>
                </a:lnTo>
                <a:lnTo>
                  <a:pt x="12" y="16"/>
                </a:lnTo>
                <a:lnTo>
                  <a:pt x="16" y="8"/>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77" name="Line 1965"/>
          <p:cNvSpPr>
            <a:spLocks noChangeShapeType="1"/>
          </p:cNvSpPr>
          <p:nvPr/>
        </p:nvSpPr>
        <p:spPr bwMode="ltGray">
          <a:xfrm flipH="1">
            <a:off x="2054225" y="3045704"/>
            <a:ext cx="1588"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78" name="Line 1966"/>
          <p:cNvSpPr>
            <a:spLocks noChangeShapeType="1"/>
          </p:cNvSpPr>
          <p:nvPr/>
        </p:nvSpPr>
        <p:spPr bwMode="ltGray">
          <a:xfrm flipH="1" flipV="1">
            <a:off x="2073275" y="3047291"/>
            <a:ext cx="1588"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79" name="Freeform 1967"/>
          <p:cNvSpPr>
            <a:spLocks/>
          </p:cNvSpPr>
          <p:nvPr/>
        </p:nvSpPr>
        <p:spPr bwMode="ltGray">
          <a:xfrm>
            <a:off x="2052638" y="3048879"/>
            <a:ext cx="26987" cy="28575"/>
          </a:xfrm>
          <a:custGeom>
            <a:avLst/>
            <a:gdLst/>
            <a:ahLst/>
            <a:cxnLst>
              <a:cxn ang="0">
                <a:pos x="16" y="0"/>
              </a:cxn>
              <a:cxn ang="0">
                <a:pos x="16" y="5"/>
              </a:cxn>
              <a:cxn ang="0">
                <a:pos x="16" y="8"/>
              </a:cxn>
              <a:cxn ang="0">
                <a:pos x="14" y="8"/>
              </a:cxn>
              <a:cxn ang="0">
                <a:pos x="10" y="10"/>
              </a:cxn>
              <a:cxn ang="0">
                <a:pos x="8" y="10"/>
              </a:cxn>
              <a:cxn ang="0">
                <a:pos x="2" y="13"/>
              </a:cxn>
              <a:cxn ang="0">
                <a:pos x="0" y="13"/>
              </a:cxn>
              <a:cxn ang="0">
                <a:pos x="0" y="16"/>
              </a:cxn>
            </a:cxnLst>
            <a:rect l="0" t="0" r="r" b="b"/>
            <a:pathLst>
              <a:path w="17" h="17">
                <a:moveTo>
                  <a:pt x="16" y="0"/>
                </a:moveTo>
                <a:lnTo>
                  <a:pt x="16" y="5"/>
                </a:lnTo>
                <a:lnTo>
                  <a:pt x="16" y="8"/>
                </a:lnTo>
                <a:lnTo>
                  <a:pt x="14" y="8"/>
                </a:lnTo>
                <a:lnTo>
                  <a:pt x="10" y="10"/>
                </a:lnTo>
                <a:lnTo>
                  <a:pt x="8" y="10"/>
                </a:lnTo>
                <a:lnTo>
                  <a:pt x="2" y="13"/>
                </a:lnTo>
                <a:lnTo>
                  <a:pt x="0" y="13"/>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80" name="Line 1968"/>
          <p:cNvSpPr>
            <a:spLocks noChangeShapeType="1"/>
          </p:cNvSpPr>
          <p:nvPr/>
        </p:nvSpPr>
        <p:spPr bwMode="ltGray">
          <a:xfrm flipH="1">
            <a:off x="2062163" y="3050466"/>
            <a:ext cx="476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81" name="Line 1969"/>
          <p:cNvSpPr>
            <a:spLocks noChangeShapeType="1"/>
          </p:cNvSpPr>
          <p:nvPr/>
        </p:nvSpPr>
        <p:spPr bwMode="ltGray">
          <a:xfrm>
            <a:off x="2051050" y="3056816"/>
            <a:ext cx="3175"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82" name="Freeform 1970"/>
          <p:cNvSpPr>
            <a:spLocks/>
          </p:cNvSpPr>
          <p:nvPr/>
        </p:nvSpPr>
        <p:spPr bwMode="ltGray">
          <a:xfrm>
            <a:off x="2049463" y="3058404"/>
            <a:ext cx="26987" cy="28575"/>
          </a:xfrm>
          <a:custGeom>
            <a:avLst/>
            <a:gdLst/>
            <a:ahLst/>
            <a:cxnLst>
              <a:cxn ang="0">
                <a:pos x="16" y="0"/>
              </a:cxn>
              <a:cxn ang="0">
                <a:pos x="0" y="0"/>
              </a:cxn>
              <a:cxn ang="0">
                <a:pos x="0" y="16"/>
              </a:cxn>
              <a:cxn ang="0">
                <a:pos x="0" y="16"/>
              </a:cxn>
            </a:cxnLst>
            <a:rect l="0" t="0" r="r" b="b"/>
            <a:pathLst>
              <a:path w="17" h="17">
                <a:moveTo>
                  <a:pt x="16" y="0"/>
                </a:moveTo>
                <a:lnTo>
                  <a:pt x="0" y="0"/>
                </a:lnTo>
                <a:lnTo>
                  <a:pt x="0" y="16"/>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83" name="Line 1971"/>
          <p:cNvSpPr>
            <a:spLocks noChangeShapeType="1"/>
          </p:cNvSpPr>
          <p:nvPr/>
        </p:nvSpPr>
        <p:spPr bwMode="ltGray">
          <a:xfrm flipH="1" flipV="1">
            <a:off x="2051050" y="3058404"/>
            <a:ext cx="3175"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84" name="Line 1972"/>
          <p:cNvSpPr>
            <a:spLocks noChangeShapeType="1"/>
          </p:cNvSpPr>
          <p:nvPr/>
        </p:nvSpPr>
        <p:spPr bwMode="ltGray">
          <a:xfrm>
            <a:off x="2049463" y="3059991"/>
            <a:ext cx="476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85" name="Freeform 1973"/>
          <p:cNvSpPr>
            <a:spLocks/>
          </p:cNvSpPr>
          <p:nvPr/>
        </p:nvSpPr>
        <p:spPr bwMode="ltGray">
          <a:xfrm>
            <a:off x="2049463" y="3058404"/>
            <a:ext cx="26987" cy="28575"/>
          </a:xfrm>
          <a:custGeom>
            <a:avLst/>
            <a:gdLst/>
            <a:ahLst/>
            <a:cxnLst>
              <a:cxn ang="0">
                <a:pos x="0" y="0"/>
              </a:cxn>
              <a:cxn ang="0">
                <a:pos x="0" y="0"/>
              </a:cxn>
              <a:cxn ang="0">
                <a:pos x="16" y="0"/>
              </a:cxn>
              <a:cxn ang="0">
                <a:pos x="16" y="8"/>
              </a:cxn>
              <a:cxn ang="0">
                <a:pos x="16" y="16"/>
              </a:cxn>
            </a:cxnLst>
            <a:rect l="0" t="0" r="r" b="b"/>
            <a:pathLst>
              <a:path w="17" h="17">
                <a:moveTo>
                  <a:pt x="0" y="0"/>
                </a:moveTo>
                <a:lnTo>
                  <a:pt x="0" y="0"/>
                </a:lnTo>
                <a:lnTo>
                  <a:pt x="16" y="0"/>
                </a:lnTo>
                <a:lnTo>
                  <a:pt x="16" y="8"/>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86" name="Line 1974"/>
          <p:cNvSpPr>
            <a:spLocks noChangeShapeType="1"/>
          </p:cNvSpPr>
          <p:nvPr/>
        </p:nvSpPr>
        <p:spPr bwMode="ltGray">
          <a:xfrm flipH="1">
            <a:off x="2049463" y="3059991"/>
            <a:ext cx="476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87" name="Line 1975"/>
          <p:cNvSpPr>
            <a:spLocks noChangeShapeType="1"/>
          </p:cNvSpPr>
          <p:nvPr/>
        </p:nvSpPr>
        <p:spPr bwMode="ltGray">
          <a:xfrm flipV="1">
            <a:off x="2054225" y="3058404"/>
            <a:ext cx="0"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88" name="Freeform 1976"/>
          <p:cNvSpPr>
            <a:spLocks/>
          </p:cNvSpPr>
          <p:nvPr/>
        </p:nvSpPr>
        <p:spPr bwMode="ltGray">
          <a:xfrm>
            <a:off x="2052638" y="3061579"/>
            <a:ext cx="26987" cy="28575"/>
          </a:xfrm>
          <a:custGeom>
            <a:avLst/>
            <a:gdLst/>
            <a:ahLst/>
            <a:cxnLst>
              <a:cxn ang="0">
                <a:pos x="0" y="0"/>
              </a:cxn>
              <a:cxn ang="0">
                <a:pos x="0" y="5"/>
              </a:cxn>
              <a:cxn ang="0">
                <a:pos x="0" y="5"/>
              </a:cxn>
              <a:cxn ang="0">
                <a:pos x="0" y="10"/>
              </a:cxn>
              <a:cxn ang="0">
                <a:pos x="0" y="10"/>
              </a:cxn>
              <a:cxn ang="0">
                <a:pos x="0" y="16"/>
              </a:cxn>
              <a:cxn ang="0">
                <a:pos x="16" y="16"/>
              </a:cxn>
            </a:cxnLst>
            <a:rect l="0" t="0" r="r" b="b"/>
            <a:pathLst>
              <a:path w="17" h="17">
                <a:moveTo>
                  <a:pt x="0" y="0"/>
                </a:moveTo>
                <a:lnTo>
                  <a:pt x="0" y="5"/>
                </a:lnTo>
                <a:lnTo>
                  <a:pt x="0" y="5"/>
                </a:lnTo>
                <a:lnTo>
                  <a:pt x="0" y="10"/>
                </a:lnTo>
                <a:lnTo>
                  <a:pt x="0" y="10"/>
                </a:lnTo>
                <a:lnTo>
                  <a:pt x="0" y="16"/>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89" name="Line 1977"/>
          <p:cNvSpPr>
            <a:spLocks noChangeShapeType="1"/>
          </p:cNvSpPr>
          <p:nvPr/>
        </p:nvSpPr>
        <p:spPr bwMode="ltGray">
          <a:xfrm flipH="1">
            <a:off x="2051050" y="3061579"/>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90" name="Line 1978"/>
          <p:cNvSpPr>
            <a:spLocks noChangeShapeType="1"/>
          </p:cNvSpPr>
          <p:nvPr/>
        </p:nvSpPr>
        <p:spPr bwMode="ltGray">
          <a:xfrm flipV="1">
            <a:off x="2055813" y="3064754"/>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91" name="Freeform 1979"/>
          <p:cNvSpPr>
            <a:spLocks/>
          </p:cNvSpPr>
          <p:nvPr/>
        </p:nvSpPr>
        <p:spPr bwMode="ltGray">
          <a:xfrm>
            <a:off x="2054225" y="3066341"/>
            <a:ext cx="26988" cy="28575"/>
          </a:xfrm>
          <a:custGeom>
            <a:avLst/>
            <a:gdLst/>
            <a:ahLst/>
            <a:cxnLst>
              <a:cxn ang="0">
                <a:pos x="0" y="0"/>
              </a:cxn>
              <a:cxn ang="0">
                <a:pos x="1" y="2"/>
              </a:cxn>
              <a:cxn ang="0">
                <a:pos x="5" y="4"/>
              </a:cxn>
              <a:cxn ang="0">
                <a:pos x="6" y="4"/>
              </a:cxn>
              <a:cxn ang="0">
                <a:pos x="9" y="6"/>
              </a:cxn>
              <a:cxn ang="0">
                <a:pos x="10" y="10"/>
              </a:cxn>
              <a:cxn ang="0">
                <a:pos x="12" y="12"/>
              </a:cxn>
              <a:cxn ang="0">
                <a:pos x="14" y="14"/>
              </a:cxn>
              <a:cxn ang="0">
                <a:pos x="16" y="16"/>
              </a:cxn>
            </a:cxnLst>
            <a:rect l="0" t="0" r="r" b="b"/>
            <a:pathLst>
              <a:path w="17" h="17">
                <a:moveTo>
                  <a:pt x="0" y="0"/>
                </a:moveTo>
                <a:lnTo>
                  <a:pt x="1" y="2"/>
                </a:lnTo>
                <a:lnTo>
                  <a:pt x="5" y="4"/>
                </a:lnTo>
                <a:lnTo>
                  <a:pt x="6" y="4"/>
                </a:lnTo>
                <a:lnTo>
                  <a:pt x="9" y="6"/>
                </a:lnTo>
                <a:lnTo>
                  <a:pt x="10" y="10"/>
                </a:lnTo>
                <a:lnTo>
                  <a:pt x="12" y="12"/>
                </a:lnTo>
                <a:lnTo>
                  <a:pt x="14" y="14"/>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92" name="Line 1980"/>
          <p:cNvSpPr>
            <a:spLocks noChangeShapeType="1"/>
          </p:cNvSpPr>
          <p:nvPr/>
        </p:nvSpPr>
        <p:spPr bwMode="ltGray">
          <a:xfrm flipH="1">
            <a:off x="2054225" y="3066341"/>
            <a:ext cx="1588"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93" name="Line 1981"/>
          <p:cNvSpPr>
            <a:spLocks noChangeShapeType="1"/>
          </p:cNvSpPr>
          <p:nvPr/>
        </p:nvSpPr>
        <p:spPr bwMode="ltGray">
          <a:xfrm flipV="1">
            <a:off x="2071688" y="3079041"/>
            <a:ext cx="1587"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94" name="Freeform 1982"/>
          <p:cNvSpPr>
            <a:spLocks/>
          </p:cNvSpPr>
          <p:nvPr/>
        </p:nvSpPr>
        <p:spPr bwMode="ltGray">
          <a:xfrm>
            <a:off x="2060575" y="3050466"/>
            <a:ext cx="26988" cy="28575"/>
          </a:xfrm>
          <a:custGeom>
            <a:avLst/>
            <a:gdLst/>
            <a:ahLst/>
            <a:cxnLst>
              <a:cxn ang="0">
                <a:pos x="0" y="10"/>
              </a:cxn>
              <a:cxn ang="0">
                <a:pos x="4" y="10"/>
              </a:cxn>
              <a:cxn ang="0">
                <a:pos x="5" y="16"/>
              </a:cxn>
              <a:cxn ang="0">
                <a:pos x="6" y="16"/>
              </a:cxn>
              <a:cxn ang="0">
                <a:pos x="9" y="16"/>
              </a:cxn>
              <a:cxn ang="0">
                <a:pos x="12" y="16"/>
              </a:cxn>
              <a:cxn ang="0">
                <a:pos x="14" y="10"/>
              </a:cxn>
              <a:cxn ang="0">
                <a:pos x="14" y="10"/>
              </a:cxn>
              <a:cxn ang="0">
                <a:pos x="16" y="0"/>
              </a:cxn>
            </a:cxnLst>
            <a:rect l="0" t="0" r="r" b="b"/>
            <a:pathLst>
              <a:path w="17" h="17">
                <a:moveTo>
                  <a:pt x="0" y="10"/>
                </a:moveTo>
                <a:lnTo>
                  <a:pt x="4" y="10"/>
                </a:lnTo>
                <a:lnTo>
                  <a:pt x="5" y="16"/>
                </a:lnTo>
                <a:lnTo>
                  <a:pt x="6" y="16"/>
                </a:lnTo>
                <a:lnTo>
                  <a:pt x="9" y="16"/>
                </a:lnTo>
                <a:lnTo>
                  <a:pt x="12" y="16"/>
                </a:lnTo>
                <a:lnTo>
                  <a:pt x="14" y="10"/>
                </a:lnTo>
                <a:lnTo>
                  <a:pt x="14" y="1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95" name="Line 1983"/>
          <p:cNvSpPr>
            <a:spLocks noChangeShapeType="1"/>
          </p:cNvSpPr>
          <p:nvPr/>
        </p:nvSpPr>
        <p:spPr bwMode="ltGray">
          <a:xfrm>
            <a:off x="2062163" y="3053641"/>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96" name="Line 1984"/>
          <p:cNvSpPr>
            <a:spLocks noChangeShapeType="1"/>
          </p:cNvSpPr>
          <p:nvPr/>
        </p:nvSpPr>
        <p:spPr bwMode="ltGray">
          <a:xfrm flipH="1" flipV="1">
            <a:off x="2078038" y="3050466"/>
            <a:ext cx="3175"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97" name="Freeform 1985"/>
          <p:cNvSpPr>
            <a:spLocks/>
          </p:cNvSpPr>
          <p:nvPr/>
        </p:nvSpPr>
        <p:spPr bwMode="ltGray">
          <a:xfrm>
            <a:off x="2079625" y="3050466"/>
            <a:ext cx="1588" cy="28575"/>
          </a:xfrm>
          <a:custGeom>
            <a:avLst/>
            <a:gdLst/>
            <a:ahLst/>
            <a:cxnLst>
              <a:cxn ang="0">
                <a:pos x="0" y="0"/>
              </a:cxn>
              <a:cxn ang="0">
                <a:pos x="0" y="5"/>
              </a:cxn>
              <a:cxn ang="0">
                <a:pos x="0" y="10"/>
              </a:cxn>
              <a:cxn ang="0">
                <a:pos x="0" y="10"/>
              </a:cxn>
              <a:cxn ang="0">
                <a:pos x="0" y="16"/>
              </a:cxn>
            </a:cxnLst>
            <a:rect l="0" t="0" r="r" b="b"/>
            <a:pathLst>
              <a:path w="1" h="17">
                <a:moveTo>
                  <a:pt x="0" y="0"/>
                </a:moveTo>
                <a:lnTo>
                  <a:pt x="0" y="5"/>
                </a:lnTo>
                <a:lnTo>
                  <a:pt x="0" y="10"/>
                </a:lnTo>
                <a:lnTo>
                  <a:pt x="0" y="10"/>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98" name="Line 1986"/>
          <p:cNvSpPr>
            <a:spLocks noChangeShapeType="1"/>
          </p:cNvSpPr>
          <p:nvPr/>
        </p:nvSpPr>
        <p:spPr bwMode="ltGray">
          <a:xfrm flipH="1">
            <a:off x="2078038" y="3052054"/>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899" name="Line 1987"/>
          <p:cNvSpPr>
            <a:spLocks noChangeShapeType="1"/>
          </p:cNvSpPr>
          <p:nvPr/>
        </p:nvSpPr>
        <p:spPr bwMode="ltGray">
          <a:xfrm flipV="1">
            <a:off x="2079625" y="3056816"/>
            <a:ext cx="1588"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00" name="Freeform 1988"/>
          <p:cNvSpPr>
            <a:spLocks/>
          </p:cNvSpPr>
          <p:nvPr/>
        </p:nvSpPr>
        <p:spPr bwMode="ltGray">
          <a:xfrm>
            <a:off x="2078038" y="3055229"/>
            <a:ext cx="26987" cy="28575"/>
          </a:xfrm>
          <a:custGeom>
            <a:avLst/>
            <a:gdLst/>
            <a:ahLst/>
            <a:cxnLst>
              <a:cxn ang="0">
                <a:pos x="0" y="0"/>
              </a:cxn>
              <a:cxn ang="0">
                <a:pos x="3" y="2"/>
              </a:cxn>
              <a:cxn ang="0">
                <a:pos x="4" y="5"/>
              </a:cxn>
              <a:cxn ang="0">
                <a:pos x="5" y="6"/>
              </a:cxn>
              <a:cxn ang="0">
                <a:pos x="8" y="9"/>
              </a:cxn>
              <a:cxn ang="0">
                <a:pos x="9" y="10"/>
              </a:cxn>
              <a:cxn ang="0">
                <a:pos x="12" y="13"/>
              </a:cxn>
              <a:cxn ang="0">
                <a:pos x="13" y="14"/>
              </a:cxn>
              <a:cxn ang="0">
                <a:pos x="16" y="16"/>
              </a:cxn>
            </a:cxnLst>
            <a:rect l="0" t="0" r="r" b="b"/>
            <a:pathLst>
              <a:path w="17" h="17">
                <a:moveTo>
                  <a:pt x="0" y="0"/>
                </a:moveTo>
                <a:lnTo>
                  <a:pt x="3" y="2"/>
                </a:lnTo>
                <a:lnTo>
                  <a:pt x="4" y="5"/>
                </a:lnTo>
                <a:lnTo>
                  <a:pt x="5" y="6"/>
                </a:lnTo>
                <a:lnTo>
                  <a:pt x="8" y="9"/>
                </a:lnTo>
                <a:lnTo>
                  <a:pt x="9" y="10"/>
                </a:lnTo>
                <a:lnTo>
                  <a:pt x="12" y="13"/>
                </a:lnTo>
                <a:lnTo>
                  <a:pt x="13" y="14"/>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01" name="Line 1989"/>
          <p:cNvSpPr>
            <a:spLocks noChangeShapeType="1"/>
          </p:cNvSpPr>
          <p:nvPr/>
        </p:nvSpPr>
        <p:spPr bwMode="ltGray">
          <a:xfrm flipH="1">
            <a:off x="2079625" y="3056816"/>
            <a:ext cx="4763"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02" name="Line 1990"/>
          <p:cNvSpPr>
            <a:spLocks noChangeShapeType="1"/>
          </p:cNvSpPr>
          <p:nvPr/>
        </p:nvSpPr>
        <p:spPr bwMode="ltGray">
          <a:xfrm flipV="1">
            <a:off x="2101850" y="3072691"/>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03" name="Line 1991"/>
          <p:cNvSpPr>
            <a:spLocks noChangeShapeType="1"/>
          </p:cNvSpPr>
          <p:nvPr/>
        </p:nvSpPr>
        <p:spPr bwMode="ltGray">
          <a:xfrm>
            <a:off x="2101850" y="3074279"/>
            <a:ext cx="2381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04" name="Line 1992"/>
          <p:cNvSpPr>
            <a:spLocks noChangeShapeType="1"/>
          </p:cNvSpPr>
          <p:nvPr/>
        </p:nvSpPr>
        <p:spPr bwMode="ltGray">
          <a:xfrm>
            <a:off x="2100263" y="3074279"/>
            <a:ext cx="1587"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05" name="Line 1993"/>
          <p:cNvSpPr>
            <a:spLocks noChangeShapeType="1"/>
          </p:cNvSpPr>
          <p:nvPr/>
        </p:nvSpPr>
        <p:spPr bwMode="ltGray">
          <a:xfrm flipH="1">
            <a:off x="2100263" y="3074279"/>
            <a:ext cx="1587"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06" name="Freeform 1994"/>
          <p:cNvSpPr>
            <a:spLocks/>
          </p:cNvSpPr>
          <p:nvPr/>
        </p:nvSpPr>
        <p:spPr bwMode="ltGray">
          <a:xfrm>
            <a:off x="1927225" y="3044116"/>
            <a:ext cx="26988" cy="28575"/>
          </a:xfrm>
          <a:custGeom>
            <a:avLst/>
            <a:gdLst/>
            <a:ahLst/>
            <a:cxnLst>
              <a:cxn ang="0">
                <a:pos x="16" y="16"/>
              </a:cxn>
              <a:cxn ang="0">
                <a:pos x="14" y="16"/>
              </a:cxn>
              <a:cxn ang="0">
                <a:pos x="12" y="16"/>
              </a:cxn>
              <a:cxn ang="0">
                <a:pos x="9" y="10"/>
              </a:cxn>
              <a:cxn ang="0">
                <a:pos x="6" y="10"/>
              </a:cxn>
              <a:cxn ang="0">
                <a:pos x="5" y="5"/>
              </a:cxn>
              <a:cxn ang="0">
                <a:pos x="4" y="0"/>
              </a:cxn>
              <a:cxn ang="0">
                <a:pos x="1" y="0"/>
              </a:cxn>
              <a:cxn ang="0">
                <a:pos x="0" y="5"/>
              </a:cxn>
            </a:cxnLst>
            <a:rect l="0" t="0" r="r" b="b"/>
            <a:pathLst>
              <a:path w="17" h="17">
                <a:moveTo>
                  <a:pt x="16" y="16"/>
                </a:moveTo>
                <a:lnTo>
                  <a:pt x="14" y="16"/>
                </a:lnTo>
                <a:lnTo>
                  <a:pt x="12" y="16"/>
                </a:lnTo>
                <a:lnTo>
                  <a:pt x="9" y="10"/>
                </a:lnTo>
                <a:lnTo>
                  <a:pt x="6" y="10"/>
                </a:lnTo>
                <a:lnTo>
                  <a:pt x="5" y="5"/>
                </a:lnTo>
                <a:lnTo>
                  <a:pt x="4" y="0"/>
                </a:lnTo>
                <a:lnTo>
                  <a:pt x="1" y="0"/>
                </a:lnTo>
                <a:lnTo>
                  <a:pt x="0" y="5"/>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07" name="Line 1995"/>
          <p:cNvSpPr>
            <a:spLocks noChangeShapeType="1"/>
          </p:cNvSpPr>
          <p:nvPr/>
        </p:nvSpPr>
        <p:spPr bwMode="ltGray">
          <a:xfrm flipV="1">
            <a:off x="1946275" y="3048879"/>
            <a:ext cx="0"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08" name="Line 1996"/>
          <p:cNvSpPr>
            <a:spLocks noChangeShapeType="1"/>
          </p:cNvSpPr>
          <p:nvPr/>
        </p:nvSpPr>
        <p:spPr bwMode="ltGray">
          <a:xfrm>
            <a:off x="1927225" y="3045704"/>
            <a:ext cx="1588"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09" name="Freeform 1997"/>
          <p:cNvSpPr>
            <a:spLocks/>
          </p:cNvSpPr>
          <p:nvPr/>
        </p:nvSpPr>
        <p:spPr bwMode="ltGray">
          <a:xfrm>
            <a:off x="1925638" y="3044116"/>
            <a:ext cx="26987" cy="28575"/>
          </a:xfrm>
          <a:custGeom>
            <a:avLst/>
            <a:gdLst/>
            <a:ahLst/>
            <a:cxnLst>
              <a:cxn ang="0">
                <a:pos x="8" y="0"/>
              </a:cxn>
              <a:cxn ang="0">
                <a:pos x="8" y="3"/>
              </a:cxn>
              <a:cxn ang="0">
                <a:pos x="0" y="6"/>
              </a:cxn>
              <a:cxn ang="0">
                <a:pos x="0" y="9"/>
              </a:cxn>
              <a:cxn ang="0">
                <a:pos x="0" y="9"/>
              </a:cxn>
              <a:cxn ang="0">
                <a:pos x="0" y="12"/>
              </a:cxn>
              <a:cxn ang="0">
                <a:pos x="8" y="16"/>
              </a:cxn>
              <a:cxn ang="0">
                <a:pos x="16" y="16"/>
              </a:cxn>
            </a:cxnLst>
            <a:rect l="0" t="0" r="r" b="b"/>
            <a:pathLst>
              <a:path w="17" h="17">
                <a:moveTo>
                  <a:pt x="8" y="0"/>
                </a:moveTo>
                <a:lnTo>
                  <a:pt x="8" y="3"/>
                </a:lnTo>
                <a:lnTo>
                  <a:pt x="0" y="6"/>
                </a:lnTo>
                <a:lnTo>
                  <a:pt x="0" y="9"/>
                </a:lnTo>
                <a:lnTo>
                  <a:pt x="0" y="9"/>
                </a:lnTo>
                <a:lnTo>
                  <a:pt x="0" y="12"/>
                </a:lnTo>
                <a:lnTo>
                  <a:pt x="8" y="16"/>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10" name="Line 1998"/>
          <p:cNvSpPr>
            <a:spLocks noChangeShapeType="1"/>
          </p:cNvSpPr>
          <p:nvPr/>
        </p:nvSpPr>
        <p:spPr bwMode="ltGray">
          <a:xfrm flipH="1" flipV="1">
            <a:off x="1927225" y="3045704"/>
            <a:ext cx="1588"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11" name="Line 1999"/>
          <p:cNvSpPr>
            <a:spLocks noChangeShapeType="1"/>
          </p:cNvSpPr>
          <p:nvPr/>
        </p:nvSpPr>
        <p:spPr bwMode="ltGray">
          <a:xfrm flipV="1">
            <a:off x="1928813" y="3052054"/>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12" name="Freeform 2000"/>
          <p:cNvSpPr>
            <a:spLocks/>
          </p:cNvSpPr>
          <p:nvPr/>
        </p:nvSpPr>
        <p:spPr bwMode="ltGray">
          <a:xfrm>
            <a:off x="1927225" y="3052054"/>
            <a:ext cx="26988" cy="28575"/>
          </a:xfrm>
          <a:custGeom>
            <a:avLst/>
            <a:gdLst/>
            <a:ahLst/>
            <a:cxnLst>
              <a:cxn ang="0">
                <a:pos x="0" y="0"/>
              </a:cxn>
              <a:cxn ang="0">
                <a:pos x="1" y="16"/>
              </a:cxn>
              <a:cxn ang="0">
                <a:pos x="4" y="16"/>
              </a:cxn>
              <a:cxn ang="0">
                <a:pos x="5" y="16"/>
              </a:cxn>
              <a:cxn ang="0">
                <a:pos x="8" y="16"/>
              </a:cxn>
              <a:cxn ang="0">
                <a:pos x="10" y="16"/>
              </a:cxn>
              <a:cxn ang="0">
                <a:pos x="14" y="0"/>
              </a:cxn>
              <a:cxn ang="0">
                <a:pos x="16" y="0"/>
              </a:cxn>
            </a:cxnLst>
            <a:rect l="0" t="0" r="r" b="b"/>
            <a:pathLst>
              <a:path w="17" h="17">
                <a:moveTo>
                  <a:pt x="0" y="0"/>
                </a:moveTo>
                <a:lnTo>
                  <a:pt x="1" y="16"/>
                </a:lnTo>
                <a:lnTo>
                  <a:pt x="4" y="16"/>
                </a:lnTo>
                <a:lnTo>
                  <a:pt x="5" y="16"/>
                </a:lnTo>
                <a:lnTo>
                  <a:pt x="8" y="16"/>
                </a:lnTo>
                <a:lnTo>
                  <a:pt x="10" y="16"/>
                </a:lnTo>
                <a:lnTo>
                  <a:pt x="14"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13" name="Line 2001"/>
          <p:cNvSpPr>
            <a:spLocks noChangeShapeType="1"/>
          </p:cNvSpPr>
          <p:nvPr/>
        </p:nvSpPr>
        <p:spPr bwMode="ltGray">
          <a:xfrm flipH="1">
            <a:off x="1928813" y="3053641"/>
            <a:ext cx="3175"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14" name="Line 2002"/>
          <p:cNvSpPr>
            <a:spLocks noChangeShapeType="1"/>
          </p:cNvSpPr>
          <p:nvPr/>
        </p:nvSpPr>
        <p:spPr bwMode="ltGray">
          <a:xfrm flipH="1" flipV="1">
            <a:off x="1946275" y="3050466"/>
            <a:ext cx="1588"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15" name="Freeform 2003"/>
          <p:cNvSpPr>
            <a:spLocks/>
          </p:cNvSpPr>
          <p:nvPr/>
        </p:nvSpPr>
        <p:spPr bwMode="ltGray">
          <a:xfrm>
            <a:off x="1946275" y="3048879"/>
            <a:ext cx="1588" cy="28575"/>
          </a:xfrm>
          <a:custGeom>
            <a:avLst/>
            <a:gdLst/>
            <a:ahLst/>
            <a:cxnLst>
              <a:cxn ang="0">
                <a:pos x="0" y="16"/>
              </a:cxn>
              <a:cxn ang="0">
                <a:pos x="0" y="8"/>
              </a:cxn>
              <a:cxn ang="0">
                <a:pos x="0" y="8"/>
              </a:cxn>
              <a:cxn ang="0">
                <a:pos x="0" y="0"/>
              </a:cxn>
            </a:cxnLst>
            <a:rect l="0" t="0" r="r" b="b"/>
            <a:pathLst>
              <a:path w="1" h="17">
                <a:moveTo>
                  <a:pt x="0" y="16"/>
                </a:moveTo>
                <a:lnTo>
                  <a:pt x="0" y="8"/>
                </a:lnTo>
                <a:lnTo>
                  <a:pt x="0" y="8"/>
                </a:lnTo>
                <a:lnTo>
                  <a:pt x="0"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16" name="Line 2004"/>
          <p:cNvSpPr>
            <a:spLocks noChangeShapeType="1"/>
          </p:cNvSpPr>
          <p:nvPr/>
        </p:nvSpPr>
        <p:spPr bwMode="ltGray">
          <a:xfrm>
            <a:off x="1946275" y="3053641"/>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17" name="Line 2005"/>
          <p:cNvSpPr>
            <a:spLocks noChangeShapeType="1"/>
          </p:cNvSpPr>
          <p:nvPr/>
        </p:nvSpPr>
        <p:spPr bwMode="ltGray">
          <a:xfrm flipH="1">
            <a:off x="1946275" y="3050466"/>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18" name="Freeform 2006"/>
          <p:cNvSpPr>
            <a:spLocks/>
          </p:cNvSpPr>
          <p:nvPr/>
        </p:nvSpPr>
        <p:spPr bwMode="ltGray">
          <a:xfrm>
            <a:off x="1903413" y="3052054"/>
            <a:ext cx="26987" cy="28575"/>
          </a:xfrm>
          <a:custGeom>
            <a:avLst/>
            <a:gdLst/>
            <a:ahLst/>
            <a:cxnLst>
              <a:cxn ang="0">
                <a:pos x="16" y="16"/>
              </a:cxn>
              <a:cxn ang="0">
                <a:pos x="16" y="8"/>
              </a:cxn>
              <a:cxn ang="0">
                <a:pos x="12" y="8"/>
              </a:cxn>
              <a:cxn ang="0">
                <a:pos x="9" y="8"/>
              </a:cxn>
              <a:cxn ang="0">
                <a:pos x="9" y="4"/>
              </a:cxn>
              <a:cxn ang="0">
                <a:pos x="3" y="4"/>
              </a:cxn>
              <a:cxn ang="0">
                <a:pos x="0" y="0"/>
              </a:cxn>
            </a:cxnLst>
            <a:rect l="0" t="0" r="r" b="b"/>
            <a:pathLst>
              <a:path w="17" h="17">
                <a:moveTo>
                  <a:pt x="16" y="16"/>
                </a:moveTo>
                <a:lnTo>
                  <a:pt x="16" y="8"/>
                </a:lnTo>
                <a:lnTo>
                  <a:pt x="12" y="8"/>
                </a:lnTo>
                <a:lnTo>
                  <a:pt x="9" y="8"/>
                </a:lnTo>
                <a:lnTo>
                  <a:pt x="9" y="4"/>
                </a:lnTo>
                <a:lnTo>
                  <a:pt x="3" y="4"/>
                </a:lnTo>
                <a:lnTo>
                  <a:pt x="0"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19" name="Line 2007"/>
          <p:cNvSpPr>
            <a:spLocks noChangeShapeType="1"/>
          </p:cNvSpPr>
          <p:nvPr/>
        </p:nvSpPr>
        <p:spPr bwMode="ltGray">
          <a:xfrm>
            <a:off x="1911350" y="3059991"/>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20" name="Line 2008"/>
          <p:cNvSpPr>
            <a:spLocks noChangeShapeType="1"/>
          </p:cNvSpPr>
          <p:nvPr/>
        </p:nvSpPr>
        <p:spPr bwMode="ltGray">
          <a:xfrm flipH="1">
            <a:off x="1905000" y="3053641"/>
            <a:ext cx="1588"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21" name="Freeform 2009"/>
          <p:cNvSpPr>
            <a:spLocks/>
          </p:cNvSpPr>
          <p:nvPr/>
        </p:nvSpPr>
        <p:spPr bwMode="ltGray">
          <a:xfrm>
            <a:off x="1892300" y="3052054"/>
            <a:ext cx="26988" cy="28575"/>
          </a:xfrm>
          <a:custGeom>
            <a:avLst/>
            <a:gdLst/>
            <a:ahLst/>
            <a:cxnLst>
              <a:cxn ang="0">
                <a:pos x="16" y="0"/>
              </a:cxn>
              <a:cxn ang="0">
                <a:pos x="14" y="0"/>
              </a:cxn>
              <a:cxn ang="0">
                <a:pos x="10" y="0"/>
              </a:cxn>
              <a:cxn ang="0">
                <a:pos x="8" y="0"/>
              </a:cxn>
              <a:cxn ang="0">
                <a:pos x="6" y="16"/>
              </a:cxn>
              <a:cxn ang="0">
                <a:pos x="0" y="16"/>
              </a:cxn>
            </a:cxnLst>
            <a:rect l="0" t="0" r="r" b="b"/>
            <a:pathLst>
              <a:path w="17" h="17">
                <a:moveTo>
                  <a:pt x="16" y="0"/>
                </a:moveTo>
                <a:lnTo>
                  <a:pt x="14" y="0"/>
                </a:lnTo>
                <a:lnTo>
                  <a:pt x="10" y="0"/>
                </a:lnTo>
                <a:lnTo>
                  <a:pt x="8" y="0"/>
                </a:lnTo>
                <a:lnTo>
                  <a:pt x="6" y="16"/>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22" name="Line 2010"/>
          <p:cNvSpPr>
            <a:spLocks noChangeShapeType="1"/>
          </p:cNvSpPr>
          <p:nvPr/>
        </p:nvSpPr>
        <p:spPr bwMode="ltGray">
          <a:xfrm flipV="1">
            <a:off x="1905000" y="3052054"/>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23" name="Line 2011"/>
          <p:cNvSpPr>
            <a:spLocks noChangeShapeType="1"/>
          </p:cNvSpPr>
          <p:nvPr/>
        </p:nvSpPr>
        <p:spPr bwMode="ltGray">
          <a:xfrm>
            <a:off x="1892300" y="3053641"/>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24" name="Freeform 2012"/>
          <p:cNvSpPr>
            <a:spLocks/>
          </p:cNvSpPr>
          <p:nvPr/>
        </p:nvSpPr>
        <p:spPr bwMode="ltGray">
          <a:xfrm>
            <a:off x="1892300" y="3053641"/>
            <a:ext cx="26988" cy="28575"/>
          </a:xfrm>
          <a:custGeom>
            <a:avLst/>
            <a:gdLst/>
            <a:ahLst/>
            <a:cxnLst>
              <a:cxn ang="0">
                <a:pos x="0" y="0"/>
              </a:cxn>
              <a:cxn ang="0">
                <a:pos x="0" y="5"/>
              </a:cxn>
              <a:cxn ang="0">
                <a:pos x="3" y="10"/>
              </a:cxn>
              <a:cxn ang="0">
                <a:pos x="9" y="10"/>
              </a:cxn>
              <a:cxn ang="0">
                <a:pos x="12" y="16"/>
              </a:cxn>
              <a:cxn ang="0">
                <a:pos x="16" y="16"/>
              </a:cxn>
            </a:cxnLst>
            <a:rect l="0" t="0" r="r" b="b"/>
            <a:pathLst>
              <a:path w="17" h="17">
                <a:moveTo>
                  <a:pt x="0" y="0"/>
                </a:moveTo>
                <a:lnTo>
                  <a:pt x="0" y="5"/>
                </a:lnTo>
                <a:lnTo>
                  <a:pt x="3" y="10"/>
                </a:lnTo>
                <a:lnTo>
                  <a:pt x="9" y="10"/>
                </a:lnTo>
                <a:lnTo>
                  <a:pt x="12" y="16"/>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25" name="Line 2013"/>
          <p:cNvSpPr>
            <a:spLocks noChangeShapeType="1"/>
          </p:cNvSpPr>
          <p:nvPr/>
        </p:nvSpPr>
        <p:spPr bwMode="ltGray">
          <a:xfrm flipH="1">
            <a:off x="1890713" y="3055229"/>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26" name="Line 2014"/>
          <p:cNvSpPr>
            <a:spLocks noChangeShapeType="1"/>
          </p:cNvSpPr>
          <p:nvPr/>
        </p:nvSpPr>
        <p:spPr bwMode="ltGray">
          <a:xfrm>
            <a:off x="1898650" y="3059991"/>
            <a:ext cx="2381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27" name="Freeform 2015"/>
          <p:cNvSpPr>
            <a:spLocks/>
          </p:cNvSpPr>
          <p:nvPr/>
        </p:nvSpPr>
        <p:spPr bwMode="ltGray">
          <a:xfrm>
            <a:off x="1898650" y="3058404"/>
            <a:ext cx="26988" cy="28575"/>
          </a:xfrm>
          <a:custGeom>
            <a:avLst/>
            <a:gdLst/>
            <a:ahLst/>
            <a:cxnLst>
              <a:cxn ang="0">
                <a:pos x="0" y="16"/>
              </a:cxn>
              <a:cxn ang="0">
                <a:pos x="1" y="16"/>
              </a:cxn>
              <a:cxn ang="0">
                <a:pos x="4" y="16"/>
              </a:cxn>
              <a:cxn ang="0">
                <a:pos x="6" y="16"/>
              </a:cxn>
              <a:cxn ang="0">
                <a:pos x="9" y="16"/>
              </a:cxn>
              <a:cxn ang="0">
                <a:pos x="11" y="16"/>
              </a:cxn>
              <a:cxn ang="0">
                <a:pos x="16" y="0"/>
              </a:cxn>
            </a:cxnLst>
            <a:rect l="0" t="0" r="r" b="b"/>
            <a:pathLst>
              <a:path w="17" h="17">
                <a:moveTo>
                  <a:pt x="0" y="16"/>
                </a:moveTo>
                <a:lnTo>
                  <a:pt x="1" y="16"/>
                </a:lnTo>
                <a:lnTo>
                  <a:pt x="4" y="16"/>
                </a:lnTo>
                <a:lnTo>
                  <a:pt x="6" y="16"/>
                </a:lnTo>
                <a:lnTo>
                  <a:pt x="9" y="16"/>
                </a:lnTo>
                <a:lnTo>
                  <a:pt x="11" y="16"/>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28" name="Line 2016"/>
          <p:cNvSpPr>
            <a:spLocks noChangeShapeType="1"/>
          </p:cNvSpPr>
          <p:nvPr/>
        </p:nvSpPr>
        <p:spPr bwMode="ltGray">
          <a:xfrm flipH="1">
            <a:off x="1900238" y="3059991"/>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29" name="Line 2017"/>
          <p:cNvSpPr>
            <a:spLocks noChangeShapeType="1"/>
          </p:cNvSpPr>
          <p:nvPr/>
        </p:nvSpPr>
        <p:spPr bwMode="ltGray">
          <a:xfrm flipH="1" flipV="1">
            <a:off x="1912938" y="3058404"/>
            <a:ext cx="3175"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30" name="Line 2018"/>
          <p:cNvSpPr>
            <a:spLocks noChangeShapeType="1"/>
          </p:cNvSpPr>
          <p:nvPr/>
        </p:nvSpPr>
        <p:spPr bwMode="ltGray">
          <a:xfrm flipH="1">
            <a:off x="1912938" y="3059991"/>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31" name="Line 2019"/>
          <p:cNvSpPr>
            <a:spLocks noChangeShapeType="1"/>
          </p:cNvSpPr>
          <p:nvPr/>
        </p:nvSpPr>
        <p:spPr bwMode="ltGray">
          <a:xfrm flipV="1">
            <a:off x="1916113" y="3056816"/>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32" name="Line 2020"/>
          <p:cNvSpPr>
            <a:spLocks noChangeShapeType="1"/>
          </p:cNvSpPr>
          <p:nvPr/>
        </p:nvSpPr>
        <p:spPr bwMode="ltGray">
          <a:xfrm>
            <a:off x="1912938" y="3056816"/>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33" name="Freeform 2021"/>
          <p:cNvSpPr>
            <a:spLocks/>
          </p:cNvSpPr>
          <p:nvPr/>
        </p:nvSpPr>
        <p:spPr bwMode="ltGray">
          <a:xfrm>
            <a:off x="1857375" y="3044116"/>
            <a:ext cx="26988" cy="28575"/>
          </a:xfrm>
          <a:custGeom>
            <a:avLst/>
            <a:gdLst/>
            <a:ahLst/>
            <a:cxnLst>
              <a:cxn ang="0">
                <a:pos x="16" y="16"/>
              </a:cxn>
              <a:cxn ang="0">
                <a:pos x="13" y="10"/>
              </a:cxn>
              <a:cxn ang="0">
                <a:pos x="9" y="10"/>
              </a:cxn>
              <a:cxn ang="0">
                <a:pos x="6" y="5"/>
              </a:cxn>
              <a:cxn ang="0">
                <a:pos x="2" y="0"/>
              </a:cxn>
              <a:cxn ang="0">
                <a:pos x="0" y="0"/>
              </a:cxn>
            </a:cxnLst>
            <a:rect l="0" t="0" r="r" b="b"/>
            <a:pathLst>
              <a:path w="17" h="17">
                <a:moveTo>
                  <a:pt x="16" y="16"/>
                </a:moveTo>
                <a:lnTo>
                  <a:pt x="13" y="10"/>
                </a:lnTo>
                <a:lnTo>
                  <a:pt x="9" y="10"/>
                </a:lnTo>
                <a:lnTo>
                  <a:pt x="6" y="5"/>
                </a:lnTo>
                <a:lnTo>
                  <a:pt x="2" y="0"/>
                </a:lnTo>
                <a:lnTo>
                  <a:pt x="0"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34" name="Line 2022"/>
          <p:cNvSpPr>
            <a:spLocks noChangeShapeType="1"/>
          </p:cNvSpPr>
          <p:nvPr/>
        </p:nvSpPr>
        <p:spPr bwMode="ltGray">
          <a:xfrm flipV="1">
            <a:off x="1868488" y="3047291"/>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35" name="Line 2023"/>
          <p:cNvSpPr>
            <a:spLocks noChangeShapeType="1"/>
          </p:cNvSpPr>
          <p:nvPr/>
        </p:nvSpPr>
        <p:spPr bwMode="ltGray">
          <a:xfrm flipH="1">
            <a:off x="1858963" y="3044116"/>
            <a:ext cx="3175"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36" name="Freeform 2024"/>
          <p:cNvSpPr>
            <a:spLocks/>
          </p:cNvSpPr>
          <p:nvPr/>
        </p:nvSpPr>
        <p:spPr bwMode="ltGray">
          <a:xfrm>
            <a:off x="1852613" y="3034591"/>
            <a:ext cx="26987" cy="28575"/>
          </a:xfrm>
          <a:custGeom>
            <a:avLst/>
            <a:gdLst/>
            <a:ahLst/>
            <a:cxnLst>
              <a:cxn ang="0">
                <a:pos x="16" y="16"/>
              </a:cxn>
              <a:cxn ang="0">
                <a:pos x="16" y="12"/>
              </a:cxn>
              <a:cxn ang="0">
                <a:pos x="16" y="9"/>
              </a:cxn>
              <a:cxn ang="0">
                <a:pos x="16" y="9"/>
              </a:cxn>
              <a:cxn ang="0">
                <a:pos x="10" y="9"/>
              </a:cxn>
              <a:cxn ang="0">
                <a:pos x="10" y="6"/>
              </a:cxn>
              <a:cxn ang="0">
                <a:pos x="0" y="3"/>
              </a:cxn>
              <a:cxn ang="0">
                <a:pos x="0" y="0"/>
              </a:cxn>
            </a:cxnLst>
            <a:rect l="0" t="0" r="r" b="b"/>
            <a:pathLst>
              <a:path w="17" h="17">
                <a:moveTo>
                  <a:pt x="16" y="16"/>
                </a:moveTo>
                <a:lnTo>
                  <a:pt x="16" y="12"/>
                </a:lnTo>
                <a:lnTo>
                  <a:pt x="16" y="9"/>
                </a:lnTo>
                <a:lnTo>
                  <a:pt x="16" y="9"/>
                </a:lnTo>
                <a:lnTo>
                  <a:pt x="10" y="9"/>
                </a:lnTo>
                <a:lnTo>
                  <a:pt x="10" y="6"/>
                </a:lnTo>
                <a:lnTo>
                  <a:pt x="0" y="3"/>
                </a:lnTo>
                <a:lnTo>
                  <a:pt x="0"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37" name="Line 2025"/>
          <p:cNvSpPr>
            <a:spLocks noChangeShapeType="1"/>
          </p:cNvSpPr>
          <p:nvPr/>
        </p:nvSpPr>
        <p:spPr bwMode="ltGray">
          <a:xfrm flipV="1">
            <a:off x="1858963" y="3044116"/>
            <a:ext cx="3175"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38" name="Line 2026"/>
          <p:cNvSpPr>
            <a:spLocks noChangeShapeType="1"/>
          </p:cNvSpPr>
          <p:nvPr/>
        </p:nvSpPr>
        <p:spPr bwMode="ltGray">
          <a:xfrm flipH="1">
            <a:off x="1852613" y="3036179"/>
            <a:ext cx="476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39" name="Freeform 2027"/>
          <p:cNvSpPr>
            <a:spLocks/>
          </p:cNvSpPr>
          <p:nvPr/>
        </p:nvSpPr>
        <p:spPr bwMode="ltGray">
          <a:xfrm>
            <a:off x="1851025" y="3034591"/>
            <a:ext cx="26988" cy="28575"/>
          </a:xfrm>
          <a:custGeom>
            <a:avLst/>
            <a:gdLst/>
            <a:ahLst/>
            <a:cxnLst>
              <a:cxn ang="0">
                <a:pos x="16" y="0"/>
              </a:cxn>
              <a:cxn ang="0">
                <a:pos x="16" y="8"/>
              </a:cxn>
              <a:cxn ang="0">
                <a:pos x="0" y="8"/>
              </a:cxn>
              <a:cxn ang="0">
                <a:pos x="0" y="16"/>
              </a:cxn>
            </a:cxnLst>
            <a:rect l="0" t="0" r="r" b="b"/>
            <a:pathLst>
              <a:path w="17" h="17">
                <a:moveTo>
                  <a:pt x="16" y="0"/>
                </a:moveTo>
                <a:lnTo>
                  <a:pt x="16" y="8"/>
                </a:lnTo>
                <a:lnTo>
                  <a:pt x="0" y="8"/>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40" name="Line 2028"/>
          <p:cNvSpPr>
            <a:spLocks noChangeShapeType="1"/>
          </p:cNvSpPr>
          <p:nvPr/>
        </p:nvSpPr>
        <p:spPr bwMode="ltGray">
          <a:xfrm flipH="1" flipV="1">
            <a:off x="1852613" y="3036179"/>
            <a:ext cx="4762"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41" name="Line 2029"/>
          <p:cNvSpPr>
            <a:spLocks noChangeShapeType="1"/>
          </p:cNvSpPr>
          <p:nvPr/>
        </p:nvSpPr>
        <p:spPr bwMode="ltGray">
          <a:xfrm>
            <a:off x="1851025" y="3039354"/>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42" name="Freeform 2030"/>
          <p:cNvSpPr>
            <a:spLocks/>
          </p:cNvSpPr>
          <p:nvPr/>
        </p:nvSpPr>
        <p:spPr bwMode="ltGray">
          <a:xfrm>
            <a:off x="1846263" y="3037766"/>
            <a:ext cx="26987" cy="28575"/>
          </a:xfrm>
          <a:custGeom>
            <a:avLst/>
            <a:gdLst/>
            <a:ahLst/>
            <a:cxnLst>
              <a:cxn ang="0">
                <a:pos x="16" y="0"/>
              </a:cxn>
              <a:cxn ang="0">
                <a:pos x="16" y="5"/>
              </a:cxn>
              <a:cxn ang="0">
                <a:pos x="12" y="5"/>
              </a:cxn>
              <a:cxn ang="0">
                <a:pos x="12" y="10"/>
              </a:cxn>
              <a:cxn ang="0">
                <a:pos x="4" y="10"/>
              </a:cxn>
              <a:cxn ang="0">
                <a:pos x="0" y="16"/>
              </a:cxn>
            </a:cxnLst>
            <a:rect l="0" t="0" r="r" b="b"/>
            <a:pathLst>
              <a:path w="17" h="17">
                <a:moveTo>
                  <a:pt x="16" y="0"/>
                </a:moveTo>
                <a:lnTo>
                  <a:pt x="16" y="5"/>
                </a:lnTo>
                <a:lnTo>
                  <a:pt x="12" y="5"/>
                </a:lnTo>
                <a:lnTo>
                  <a:pt x="12" y="10"/>
                </a:lnTo>
                <a:lnTo>
                  <a:pt x="4" y="10"/>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43" name="Line 2031"/>
          <p:cNvSpPr>
            <a:spLocks noChangeShapeType="1"/>
          </p:cNvSpPr>
          <p:nvPr/>
        </p:nvSpPr>
        <p:spPr bwMode="ltGray">
          <a:xfrm flipH="1" flipV="1">
            <a:off x="1851025" y="3039354"/>
            <a:ext cx="3175"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44" name="Line 2032"/>
          <p:cNvSpPr>
            <a:spLocks noChangeShapeType="1"/>
          </p:cNvSpPr>
          <p:nvPr/>
        </p:nvSpPr>
        <p:spPr bwMode="ltGray">
          <a:xfrm>
            <a:off x="1847850" y="3044116"/>
            <a:ext cx="0"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45" name="Freeform 2033"/>
          <p:cNvSpPr>
            <a:spLocks/>
          </p:cNvSpPr>
          <p:nvPr/>
        </p:nvSpPr>
        <p:spPr bwMode="ltGray">
          <a:xfrm>
            <a:off x="1844675" y="3044116"/>
            <a:ext cx="26988" cy="28575"/>
          </a:xfrm>
          <a:custGeom>
            <a:avLst/>
            <a:gdLst/>
            <a:ahLst/>
            <a:cxnLst>
              <a:cxn ang="0">
                <a:pos x="8" y="0"/>
              </a:cxn>
              <a:cxn ang="0">
                <a:pos x="0" y="0"/>
              </a:cxn>
              <a:cxn ang="0">
                <a:pos x="0" y="5"/>
              </a:cxn>
              <a:cxn ang="0">
                <a:pos x="0" y="10"/>
              </a:cxn>
              <a:cxn ang="0">
                <a:pos x="8" y="10"/>
              </a:cxn>
              <a:cxn ang="0">
                <a:pos x="8" y="16"/>
              </a:cxn>
              <a:cxn ang="0">
                <a:pos x="16" y="16"/>
              </a:cxn>
            </a:cxnLst>
            <a:rect l="0" t="0" r="r" b="b"/>
            <a:pathLst>
              <a:path w="17" h="17">
                <a:moveTo>
                  <a:pt x="8" y="0"/>
                </a:moveTo>
                <a:lnTo>
                  <a:pt x="0" y="0"/>
                </a:lnTo>
                <a:lnTo>
                  <a:pt x="0" y="5"/>
                </a:lnTo>
                <a:lnTo>
                  <a:pt x="0" y="10"/>
                </a:lnTo>
                <a:lnTo>
                  <a:pt x="8" y="10"/>
                </a:lnTo>
                <a:lnTo>
                  <a:pt x="8" y="16"/>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46" name="Line 2034"/>
          <p:cNvSpPr>
            <a:spLocks noChangeShapeType="1"/>
          </p:cNvSpPr>
          <p:nvPr/>
        </p:nvSpPr>
        <p:spPr bwMode="ltGray">
          <a:xfrm flipH="1" flipV="1">
            <a:off x="1846263" y="3044116"/>
            <a:ext cx="1587"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47" name="Line 2035"/>
          <p:cNvSpPr>
            <a:spLocks noChangeShapeType="1"/>
          </p:cNvSpPr>
          <p:nvPr/>
        </p:nvSpPr>
        <p:spPr bwMode="ltGray">
          <a:xfrm flipV="1">
            <a:off x="1849438" y="3047291"/>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48" name="Freeform 2036"/>
          <p:cNvSpPr>
            <a:spLocks/>
          </p:cNvSpPr>
          <p:nvPr/>
        </p:nvSpPr>
        <p:spPr bwMode="ltGray">
          <a:xfrm>
            <a:off x="1847850" y="3050466"/>
            <a:ext cx="26988" cy="1588"/>
          </a:xfrm>
          <a:custGeom>
            <a:avLst/>
            <a:gdLst/>
            <a:ahLst/>
            <a:cxnLst>
              <a:cxn ang="0">
                <a:pos x="0" y="0"/>
              </a:cxn>
              <a:cxn ang="0">
                <a:pos x="1" y="0"/>
              </a:cxn>
              <a:cxn ang="0">
                <a:pos x="3" y="0"/>
              </a:cxn>
              <a:cxn ang="0">
                <a:pos x="6" y="0"/>
              </a:cxn>
              <a:cxn ang="0">
                <a:pos x="8" y="0"/>
              </a:cxn>
              <a:cxn ang="0">
                <a:pos x="9" y="0"/>
              </a:cxn>
              <a:cxn ang="0">
                <a:pos x="11" y="0"/>
              </a:cxn>
              <a:cxn ang="0">
                <a:pos x="12" y="0"/>
              </a:cxn>
              <a:cxn ang="0">
                <a:pos x="16" y="0"/>
              </a:cxn>
            </a:cxnLst>
            <a:rect l="0" t="0" r="r" b="b"/>
            <a:pathLst>
              <a:path w="17" h="1">
                <a:moveTo>
                  <a:pt x="0" y="0"/>
                </a:moveTo>
                <a:lnTo>
                  <a:pt x="1" y="0"/>
                </a:lnTo>
                <a:lnTo>
                  <a:pt x="3" y="0"/>
                </a:lnTo>
                <a:lnTo>
                  <a:pt x="6" y="0"/>
                </a:lnTo>
                <a:lnTo>
                  <a:pt x="8" y="0"/>
                </a:lnTo>
                <a:lnTo>
                  <a:pt x="9" y="0"/>
                </a:lnTo>
                <a:lnTo>
                  <a:pt x="11" y="0"/>
                </a:lnTo>
                <a:lnTo>
                  <a:pt x="12"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49" name="Line 2037"/>
          <p:cNvSpPr>
            <a:spLocks noChangeShapeType="1"/>
          </p:cNvSpPr>
          <p:nvPr/>
        </p:nvSpPr>
        <p:spPr bwMode="ltGray">
          <a:xfrm>
            <a:off x="1849438" y="3048879"/>
            <a:ext cx="0"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50" name="Line 2038"/>
          <p:cNvSpPr>
            <a:spLocks noChangeShapeType="1"/>
          </p:cNvSpPr>
          <p:nvPr/>
        </p:nvSpPr>
        <p:spPr bwMode="ltGray">
          <a:xfrm flipV="1">
            <a:off x="1868488" y="3047291"/>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51" name="Freeform 2039"/>
          <p:cNvSpPr>
            <a:spLocks/>
          </p:cNvSpPr>
          <p:nvPr/>
        </p:nvSpPr>
        <p:spPr bwMode="ltGray">
          <a:xfrm>
            <a:off x="1739900" y="2975854"/>
            <a:ext cx="26988" cy="28575"/>
          </a:xfrm>
          <a:custGeom>
            <a:avLst/>
            <a:gdLst/>
            <a:ahLst/>
            <a:cxnLst>
              <a:cxn ang="0">
                <a:pos x="0" y="16"/>
              </a:cxn>
              <a:cxn ang="0">
                <a:pos x="0" y="14"/>
              </a:cxn>
              <a:cxn ang="0">
                <a:pos x="0" y="13"/>
              </a:cxn>
              <a:cxn ang="0">
                <a:pos x="5" y="10"/>
              </a:cxn>
              <a:cxn ang="0">
                <a:pos x="5" y="8"/>
              </a:cxn>
              <a:cxn ang="0">
                <a:pos x="10" y="5"/>
              </a:cxn>
              <a:cxn ang="0">
                <a:pos x="13" y="2"/>
              </a:cxn>
              <a:cxn ang="0">
                <a:pos x="16" y="1"/>
              </a:cxn>
              <a:cxn ang="0">
                <a:pos x="16" y="0"/>
              </a:cxn>
            </a:cxnLst>
            <a:rect l="0" t="0" r="r" b="b"/>
            <a:pathLst>
              <a:path w="17" h="17">
                <a:moveTo>
                  <a:pt x="0" y="16"/>
                </a:moveTo>
                <a:lnTo>
                  <a:pt x="0" y="14"/>
                </a:lnTo>
                <a:lnTo>
                  <a:pt x="0" y="13"/>
                </a:lnTo>
                <a:lnTo>
                  <a:pt x="5" y="10"/>
                </a:lnTo>
                <a:lnTo>
                  <a:pt x="5" y="8"/>
                </a:lnTo>
                <a:lnTo>
                  <a:pt x="10" y="5"/>
                </a:lnTo>
                <a:lnTo>
                  <a:pt x="13" y="2"/>
                </a:lnTo>
                <a:lnTo>
                  <a:pt x="16" y="1"/>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52" name="Line 2040"/>
          <p:cNvSpPr>
            <a:spLocks noChangeShapeType="1"/>
          </p:cNvSpPr>
          <p:nvPr/>
        </p:nvSpPr>
        <p:spPr bwMode="ltGray">
          <a:xfrm>
            <a:off x="1736725" y="2994904"/>
            <a:ext cx="1588"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53" name="Line 2041"/>
          <p:cNvSpPr>
            <a:spLocks noChangeShapeType="1"/>
          </p:cNvSpPr>
          <p:nvPr/>
        </p:nvSpPr>
        <p:spPr bwMode="ltGray">
          <a:xfrm flipH="1" flipV="1">
            <a:off x="1749425" y="2975854"/>
            <a:ext cx="3175"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54" name="Freeform 2042"/>
          <p:cNvSpPr>
            <a:spLocks/>
          </p:cNvSpPr>
          <p:nvPr/>
        </p:nvSpPr>
        <p:spPr bwMode="ltGray">
          <a:xfrm>
            <a:off x="1747838" y="2971091"/>
            <a:ext cx="26987" cy="28575"/>
          </a:xfrm>
          <a:custGeom>
            <a:avLst/>
            <a:gdLst/>
            <a:ahLst/>
            <a:cxnLst>
              <a:cxn ang="0">
                <a:pos x="0" y="16"/>
              </a:cxn>
              <a:cxn ang="0">
                <a:pos x="2" y="16"/>
              </a:cxn>
              <a:cxn ang="0">
                <a:pos x="2" y="10"/>
              </a:cxn>
              <a:cxn ang="0">
                <a:pos x="9" y="10"/>
              </a:cxn>
              <a:cxn ang="0">
                <a:pos x="9" y="5"/>
              </a:cxn>
              <a:cxn ang="0">
                <a:pos x="13" y="5"/>
              </a:cxn>
              <a:cxn ang="0">
                <a:pos x="13" y="0"/>
              </a:cxn>
              <a:cxn ang="0">
                <a:pos x="16" y="0"/>
              </a:cxn>
            </a:cxnLst>
            <a:rect l="0" t="0" r="r" b="b"/>
            <a:pathLst>
              <a:path w="17" h="17">
                <a:moveTo>
                  <a:pt x="0" y="16"/>
                </a:moveTo>
                <a:lnTo>
                  <a:pt x="2" y="16"/>
                </a:lnTo>
                <a:lnTo>
                  <a:pt x="2" y="10"/>
                </a:lnTo>
                <a:lnTo>
                  <a:pt x="9" y="10"/>
                </a:lnTo>
                <a:lnTo>
                  <a:pt x="9" y="5"/>
                </a:lnTo>
                <a:lnTo>
                  <a:pt x="13" y="5"/>
                </a:lnTo>
                <a:lnTo>
                  <a:pt x="13"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55" name="Line 2043"/>
          <p:cNvSpPr>
            <a:spLocks noChangeShapeType="1"/>
          </p:cNvSpPr>
          <p:nvPr/>
        </p:nvSpPr>
        <p:spPr bwMode="ltGray">
          <a:xfrm>
            <a:off x="1749425" y="2975854"/>
            <a:ext cx="3175"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56" name="Line 2044"/>
          <p:cNvSpPr>
            <a:spLocks noChangeShapeType="1"/>
          </p:cNvSpPr>
          <p:nvPr/>
        </p:nvSpPr>
        <p:spPr bwMode="ltGray">
          <a:xfrm flipH="1" flipV="1">
            <a:off x="1758950" y="2971091"/>
            <a:ext cx="1588"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57" name="Freeform 2045"/>
          <p:cNvSpPr>
            <a:spLocks/>
          </p:cNvSpPr>
          <p:nvPr/>
        </p:nvSpPr>
        <p:spPr bwMode="ltGray">
          <a:xfrm>
            <a:off x="1758950" y="2969504"/>
            <a:ext cx="26988" cy="28575"/>
          </a:xfrm>
          <a:custGeom>
            <a:avLst/>
            <a:gdLst/>
            <a:ahLst/>
            <a:cxnLst>
              <a:cxn ang="0">
                <a:pos x="0" y="16"/>
              </a:cxn>
              <a:cxn ang="0">
                <a:pos x="2" y="8"/>
              </a:cxn>
              <a:cxn ang="0">
                <a:pos x="2" y="8"/>
              </a:cxn>
              <a:cxn ang="0">
                <a:pos x="6" y="8"/>
              </a:cxn>
              <a:cxn ang="0">
                <a:pos x="8" y="8"/>
              </a:cxn>
              <a:cxn ang="0">
                <a:pos x="10" y="8"/>
              </a:cxn>
              <a:cxn ang="0">
                <a:pos x="14" y="0"/>
              </a:cxn>
              <a:cxn ang="0">
                <a:pos x="16" y="0"/>
              </a:cxn>
            </a:cxnLst>
            <a:rect l="0" t="0" r="r" b="b"/>
            <a:pathLst>
              <a:path w="17" h="17">
                <a:moveTo>
                  <a:pt x="0" y="16"/>
                </a:moveTo>
                <a:lnTo>
                  <a:pt x="2" y="8"/>
                </a:lnTo>
                <a:lnTo>
                  <a:pt x="2" y="8"/>
                </a:lnTo>
                <a:lnTo>
                  <a:pt x="6" y="8"/>
                </a:lnTo>
                <a:lnTo>
                  <a:pt x="8" y="8"/>
                </a:lnTo>
                <a:lnTo>
                  <a:pt x="10" y="8"/>
                </a:lnTo>
                <a:lnTo>
                  <a:pt x="14"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58" name="Line 2046"/>
          <p:cNvSpPr>
            <a:spLocks noChangeShapeType="1"/>
          </p:cNvSpPr>
          <p:nvPr/>
        </p:nvSpPr>
        <p:spPr bwMode="ltGray">
          <a:xfrm>
            <a:off x="1758950" y="2972679"/>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59" name="Line 2047"/>
          <p:cNvSpPr>
            <a:spLocks noChangeShapeType="1"/>
          </p:cNvSpPr>
          <p:nvPr/>
        </p:nvSpPr>
        <p:spPr bwMode="ltGray">
          <a:xfrm flipH="1" flipV="1">
            <a:off x="1770063" y="2967916"/>
            <a:ext cx="1587"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60" name="Freeform 2048"/>
          <p:cNvSpPr>
            <a:spLocks/>
          </p:cNvSpPr>
          <p:nvPr/>
        </p:nvSpPr>
        <p:spPr bwMode="ltGray">
          <a:xfrm>
            <a:off x="1771650" y="2966329"/>
            <a:ext cx="26988" cy="28575"/>
          </a:xfrm>
          <a:custGeom>
            <a:avLst/>
            <a:gdLst/>
            <a:ahLst/>
            <a:cxnLst>
              <a:cxn ang="0">
                <a:pos x="0" y="16"/>
              </a:cxn>
              <a:cxn ang="0">
                <a:pos x="2" y="10"/>
              </a:cxn>
              <a:cxn ang="0">
                <a:pos x="6" y="10"/>
              </a:cxn>
              <a:cxn ang="0">
                <a:pos x="6" y="10"/>
              </a:cxn>
              <a:cxn ang="0">
                <a:pos x="8" y="10"/>
              </a:cxn>
              <a:cxn ang="0">
                <a:pos x="10" y="5"/>
              </a:cxn>
              <a:cxn ang="0">
                <a:pos x="14" y="5"/>
              </a:cxn>
              <a:cxn ang="0">
                <a:pos x="16" y="0"/>
              </a:cxn>
            </a:cxnLst>
            <a:rect l="0" t="0" r="r" b="b"/>
            <a:pathLst>
              <a:path w="17" h="17">
                <a:moveTo>
                  <a:pt x="0" y="16"/>
                </a:moveTo>
                <a:lnTo>
                  <a:pt x="2" y="10"/>
                </a:lnTo>
                <a:lnTo>
                  <a:pt x="6" y="10"/>
                </a:lnTo>
                <a:lnTo>
                  <a:pt x="6" y="10"/>
                </a:lnTo>
                <a:lnTo>
                  <a:pt x="8" y="10"/>
                </a:lnTo>
                <a:lnTo>
                  <a:pt x="10" y="5"/>
                </a:lnTo>
                <a:lnTo>
                  <a:pt x="14" y="5"/>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61" name="Line 2049"/>
          <p:cNvSpPr>
            <a:spLocks noChangeShapeType="1"/>
          </p:cNvSpPr>
          <p:nvPr/>
        </p:nvSpPr>
        <p:spPr bwMode="ltGray">
          <a:xfrm>
            <a:off x="1771650" y="2967916"/>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62" name="Line 2050"/>
          <p:cNvSpPr>
            <a:spLocks noChangeShapeType="1"/>
          </p:cNvSpPr>
          <p:nvPr/>
        </p:nvSpPr>
        <p:spPr bwMode="ltGray">
          <a:xfrm flipH="1" flipV="1">
            <a:off x="1781175" y="2964741"/>
            <a:ext cx="3175"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63" name="Freeform 2051"/>
          <p:cNvSpPr>
            <a:spLocks/>
          </p:cNvSpPr>
          <p:nvPr/>
        </p:nvSpPr>
        <p:spPr bwMode="ltGray">
          <a:xfrm>
            <a:off x="1781175" y="2966329"/>
            <a:ext cx="26988" cy="1587"/>
          </a:xfrm>
          <a:custGeom>
            <a:avLst/>
            <a:gdLst/>
            <a:ahLst/>
            <a:cxnLst>
              <a:cxn ang="0">
                <a:pos x="0" y="0"/>
              </a:cxn>
              <a:cxn ang="0">
                <a:pos x="1" y="0"/>
              </a:cxn>
              <a:cxn ang="0">
                <a:pos x="4" y="0"/>
              </a:cxn>
              <a:cxn ang="0">
                <a:pos x="5" y="0"/>
              </a:cxn>
              <a:cxn ang="0">
                <a:pos x="8" y="0"/>
              </a:cxn>
              <a:cxn ang="0">
                <a:pos x="10" y="0"/>
              </a:cxn>
              <a:cxn ang="0">
                <a:pos x="14" y="0"/>
              </a:cxn>
              <a:cxn ang="0">
                <a:pos x="16" y="0"/>
              </a:cxn>
            </a:cxnLst>
            <a:rect l="0" t="0" r="r" b="b"/>
            <a:pathLst>
              <a:path w="17" h="1">
                <a:moveTo>
                  <a:pt x="0" y="0"/>
                </a:moveTo>
                <a:lnTo>
                  <a:pt x="1" y="0"/>
                </a:lnTo>
                <a:lnTo>
                  <a:pt x="4" y="0"/>
                </a:lnTo>
                <a:lnTo>
                  <a:pt x="5" y="0"/>
                </a:lnTo>
                <a:lnTo>
                  <a:pt x="8" y="0"/>
                </a:lnTo>
                <a:lnTo>
                  <a:pt x="10" y="0"/>
                </a:lnTo>
                <a:lnTo>
                  <a:pt x="14"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64" name="Line 2052"/>
          <p:cNvSpPr>
            <a:spLocks noChangeShapeType="1"/>
          </p:cNvSpPr>
          <p:nvPr/>
        </p:nvSpPr>
        <p:spPr bwMode="ltGray">
          <a:xfrm>
            <a:off x="1782763" y="2964741"/>
            <a:ext cx="0"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65" name="Line 2053"/>
          <p:cNvSpPr>
            <a:spLocks noChangeShapeType="1"/>
          </p:cNvSpPr>
          <p:nvPr/>
        </p:nvSpPr>
        <p:spPr bwMode="ltGray">
          <a:xfrm flipV="1">
            <a:off x="1800225" y="2964741"/>
            <a:ext cx="0"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66" name="Freeform 2054"/>
          <p:cNvSpPr>
            <a:spLocks/>
          </p:cNvSpPr>
          <p:nvPr/>
        </p:nvSpPr>
        <p:spPr bwMode="ltGray">
          <a:xfrm>
            <a:off x="1798638" y="2964741"/>
            <a:ext cx="26987" cy="28575"/>
          </a:xfrm>
          <a:custGeom>
            <a:avLst/>
            <a:gdLst/>
            <a:ahLst/>
            <a:cxnLst>
              <a:cxn ang="0">
                <a:pos x="0" y="16"/>
              </a:cxn>
              <a:cxn ang="0">
                <a:pos x="0" y="16"/>
              </a:cxn>
              <a:cxn ang="0">
                <a:pos x="2" y="16"/>
              </a:cxn>
              <a:cxn ang="0">
                <a:pos x="5" y="16"/>
              </a:cxn>
              <a:cxn ang="0">
                <a:pos x="10" y="16"/>
              </a:cxn>
              <a:cxn ang="0">
                <a:pos x="10" y="0"/>
              </a:cxn>
              <a:cxn ang="0">
                <a:pos x="13" y="0"/>
              </a:cxn>
              <a:cxn ang="0">
                <a:pos x="16" y="0"/>
              </a:cxn>
            </a:cxnLst>
            <a:rect l="0" t="0" r="r" b="b"/>
            <a:pathLst>
              <a:path w="17" h="17">
                <a:moveTo>
                  <a:pt x="0" y="16"/>
                </a:moveTo>
                <a:lnTo>
                  <a:pt x="0" y="16"/>
                </a:lnTo>
                <a:lnTo>
                  <a:pt x="2" y="16"/>
                </a:lnTo>
                <a:lnTo>
                  <a:pt x="5" y="16"/>
                </a:lnTo>
                <a:lnTo>
                  <a:pt x="10" y="16"/>
                </a:lnTo>
                <a:lnTo>
                  <a:pt x="10" y="0"/>
                </a:lnTo>
                <a:lnTo>
                  <a:pt x="13"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67" name="Line 2055"/>
          <p:cNvSpPr>
            <a:spLocks noChangeShapeType="1"/>
          </p:cNvSpPr>
          <p:nvPr/>
        </p:nvSpPr>
        <p:spPr bwMode="ltGray">
          <a:xfrm>
            <a:off x="1800225" y="2964741"/>
            <a:ext cx="0"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68" name="Line 2056"/>
          <p:cNvSpPr>
            <a:spLocks noChangeShapeType="1"/>
          </p:cNvSpPr>
          <p:nvPr/>
        </p:nvSpPr>
        <p:spPr bwMode="ltGray">
          <a:xfrm flipV="1">
            <a:off x="1808163" y="2964741"/>
            <a:ext cx="0"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69" name="Freeform 2057"/>
          <p:cNvSpPr>
            <a:spLocks/>
          </p:cNvSpPr>
          <p:nvPr/>
        </p:nvSpPr>
        <p:spPr bwMode="ltGray">
          <a:xfrm>
            <a:off x="1806575" y="2961566"/>
            <a:ext cx="26988" cy="28575"/>
          </a:xfrm>
          <a:custGeom>
            <a:avLst/>
            <a:gdLst/>
            <a:ahLst/>
            <a:cxnLst>
              <a:cxn ang="0">
                <a:pos x="0" y="16"/>
              </a:cxn>
              <a:cxn ang="0">
                <a:pos x="0" y="16"/>
              </a:cxn>
              <a:cxn ang="0">
                <a:pos x="5" y="16"/>
              </a:cxn>
              <a:cxn ang="0">
                <a:pos x="8" y="8"/>
              </a:cxn>
              <a:cxn ang="0">
                <a:pos x="13" y="8"/>
              </a:cxn>
              <a:cxn ang="0">
                <a:pos x="16" y="8"/>
              </a:cxn>
              <a:cxn ang="0">
                <a:pos x="16" y="0"/>
              </a:cxn>
            </a:cxnLst>
            <a:rect l="0" t="0" r="r" b="b"/>
            <a:pathLst>
              <a:path w="17" h="17">
                <a:moveTo>
                  <a:pt x="0" y="16"/>
                </a:moveTo>
                <a:lnTo>
                  <a:pt x="0" y="16"/>
                </a:lnTo>
                <a:lnTo>
                  <a:pt x="5" y="16"/>
                </a:lnTo>
                <a:lnTo>
                  <a:pt x="8" y="8"/>
                </a:lnTo>
                <a:lnTo>
                  <a:pt x="13" y="8"/>
                </a:lnTo>
                <a:lnTo>
                  <a:pt x="16" y="8"/>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70" name="Line 2058"/>
          <p:cNvSpPr>
            <a:spLocks noChangeShapeType="1"/>
          </p:cNvSpPr>
          <p:nvPr/>
        </p:nvSpPr>
        <p:spPr bwMode="ltGray">
          <a:xfrm>
            <a:off x="1808163" y="2964741"/>
            <a:ext cx="0"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71" name="Line 2059"/>
          <p:cNvSpPr>
            <a:spLocks noChangeShapeType="1"/>
          </p:cNvSpPr>
          <p:nvPr/>
        </p:nvSpPr>
        <p:spPr bwMode="ltGray">
          <a:xfrm flipH="1" flipV="1">
            <a:off x="1816100" y="2961566"/>
            <a:ext cx="1588"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72" name="Freeform 2060"/>
          <p:cNvSpPr>
            <a:spLocks/>
          </p:cNvSpPr>
          <p:nvPr/>
        </p:nvSpPr>
        <p:spPr bwMode="ltGray">
          <a:xfrm>
            <a:off x="1814513" y="2961566"/>
            <a:ext cx="26987" cy="28575"/>
          </a:xfrm>
          <a:custGeom>
            <a:avLst/>
            <a:gdLst/>
            <a:ahLst/>
            <a:cxnLst>
              <a:cxn ang="0">
                <a:pos x="0" y="0"/>
              </a:cxn>
              <a:cxn ang="0">
                <a:pos x="5" y="3"/>
              </a:cxn>
              <a:cxn ang="0">
                <a:pos x="7" y="6"/>
              </a:cxn>
              <a:cxn ang="0">
                <a:pos x="8" y="6"/>
              </a:cxn>
              <a:cxn ang="0">
                <a:pos x="10" y="9"/>
              </a:cxn>
              <a:cxn ang="0">
                <a:pos x="10" y="9"/>
              </a:cxn>
              <a:cxn ang="0">
                <a:pos x="14" y="12"/>
              </a:cxn>
              <a:cxn ang="0">
                <a:pos x="16" y="16"/>
              </a:cxn>
            </a:cxnLst>
            <a:rect l="0" t="0" r="r" b="b"/>
            <a:pathLst>
              <a:path w="17" h="17">
                <a:moveTo>
                  <a:pt x="0" y="0"/>
                </a:moveTo>
                <a:lnTo>
                  <a:pt x="5" y="3"/>
                </a:lnTo>
                <a:lnTo>
                  <a:pt x="7" y="6"/>
                </a:lnTo>
                <a:lnTo>
                  <a:pt x="8" y="6"/>
                </a:lnTo>
                <a:lnTo>
                  <a:pt x="10" y="9"/>
                </a:lnTo>
                <a:lnTo>
                  <a:pt x="10" y="9"/>
                </a:lnTo>
                <a:lnTo>
                  <a:pt x="14" y="12"/>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73" name="Line 2061"/>
          <p:cNvSpPr>
            <a:spLocks noChangeShapeType="1"/>
          </p:cNvSpPr>
          <p:nvPr/>
        </p:nvSpPr>
        <p:spPr bwMode="ltGray">
          <a:xfrm flipH="1">
            <a:off x="1816100" y="2961566"/>
            <a:ext cx="1588"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74" name="Line 2062"/>
          <p:cNvSpPr>
            <a:spLocks noChangeShapeType="1"/>
          </p:cNvSpPr>
          <p:nvPr/>
        </p:nvSpPr>
        <p:spPr bwMode="ltGray">
          <a:xfrm>
            <a:off x="1827213" y="2967916"/>
            <a:ext cx="1587"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75" name="Freeform 2063"/>
          <p:cNvSpPr>
            <a:spLocks/>
          </p:cNvSpPr>
          <p:nvPr/>
        </p:nvSpPr>
        <p:spPr bwMode="ltGray">
          <a:xfrm>
            <a:off x="1828800" y="2967916"/>
            <a:ext cx="26988" cy="28575"/>
          </a:xfrm>
          <a:custGeom>
            <a:avLst/>
            <a:gdLst/>
            <a:ahLst/>
            <a:cxnLst>
              <a:cxn ang="0">
                <a:pos x="0" y="0"/>
              </a:cxn>
              <a:cxn ang="0">
                <a:pos x="1" y="5"/>
              </a:cxn>
              <a:cxn ang="0">
                <a:pos x="3" y="5"/>
              </a:cxn>
              <a:cxn ang="0">
                <a:pos x="6" y="5"/>
              </a:cxn>
              <a:cxn ang="0">
                <a:pos x="8" y="10"/>
              </a:cxn>
              <a:cxn ang="0">
                <a:pos x="9" y="10"/>
              </a:cxn>
              <a:cxn ang="0">
                <a:pos x="11" y="10"/>
              </a:cxn>
              <a:cxn ang="0">
                <a:pos x="14" y="10"/>
              </a:cxn>
              <a:cxn ang="0">
                <a:pos x="16" y="16"/>
              </a:cxn>
            </a:cxnLst>
            <a:rect l="0" t="0" r="r" b="b"/>
            <a:pathLst>
              <a:path w="17" h="17">
                <a:moveTo>
                  <a:pt x="0" y="0"/>
                </a:moveTo>
                <a:lnTo>
                  <a:pt x="1" y="5"/>
                </a:lnTo>
                <a:lnTo>
                  <a:pt x="3" y="5"/>
                </a:lnTo>
                <a:lnTo>
                  <a:pt x="6" y="5"/>
                </a:lnTo>
                <a:lnTo>
                  <a:pt x="8" y="10"/>
                </a:lnTo>
                <a:lnTo>
                  <a:pt x="9" y="10"/>
                </a:lnTo>
                <a:lnTo>
                  <a:pt x="11" y="10"/>
                </a:lnTo>
                <a:lnTo>
                  <a:pt x="14" y="10"/>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76" name="Line 2064"/>
          <p:cNvSpPr>
            <a:spLocks noChangeShapeType="1"/>
          </p:cNvSpPr>
          <p:nvPr/>
        </p:nvSpPr>
        <p:spPr bwMode="ltGray">
          <a:xfrm flipH="1">
            <a:off x="1827213" y="2967916"/>
            <a:ext cx="1587"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77" name="Line 2065"/>
          <p:cNvSpPr>
            <a:spLocks noChangeShapeType="1"/>
          </p:cNvSpPr>
          <p:nvPr/>
        </p:nvSpPr>
        <p:spPr bwMode="ltGray">
          <a:xfrm flipV="1">
            <a:off x="1847850" y="2971091"/>
            <a:ext cx="1588"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78" name="Freeform 2066"/>
          <p:cNvSpPr>
            <a:spLocks/>
          </p:cNvSpPr>
          <p:nvPr/>
        </p:nvSpPr>
        <p:spPr bwMode="ltGray">
          <a:xfrm>
            <a:off x="1847850" y="2971091"/>
            <a:ext cx="26988" cy="28575"/>
          </a:xfrm>
          <a:custGeom>
            <a:avLst/>
            <a:gdLst/>
            <a:ahLst/>
            <a:cxnLst>
              <a:cxn ang="0">
                <a:pos x="0" y="0"/>
              </a:cxn>
              <a:cxn ang="0">
                <a:pos x="1" y="1"/>
              </a:cxn>
              <a:cxn ang="0">
                <a:pos x="4" y="3"/>
              </a:cxn>
              <a:cxn ang="0">
                <a:pos x="8" y="5"/>
              </a:cxn>
              <a:cxn ang="0">
                <a:pos x="8" y="7"/>
              </a:cxn>
              <a:cxn ang="0">
                <a:pos x="10" y="8"/>
              </a:cxn>
              <a:cxn ang="0">
                <a:pos x="11" y="10"/>
              </a:cxn>
              <a:cxn ang="0">
                <a:pos x="14" y="14"/>
              </a:cxn>
              <a:cxn ang="0">
                <a:pos x="16" y="16"/>
              </a:cxn>
            </a:cxnLst>
            <a:rect l="0" t="0" r="r" b="b"/>
            <a:pathLst>
              <a:path w="17" h="17">
                <a:moveTo>
                  <a:pt x="0" y="0"/>
                </a:moveTo>
                <a:lnTo>
                  <a:pt x="1" y="1"/>
                </a:lnTo>
                <a:lnTo>
                  <a:pt x="4" y="3"/>
                </a:lnTo>
                <a:lnTo>
                  <a:pt x="8" y="5"/>
                </a:lnTo>
                <a:lnTo>
                  <a:pt x="8" y="7"/>
                </a:lnTo>
                <a:lnTo>
                  <a:pt x="10" y="8"/>
                </a:lnTo>
                <a:lnTo>
                  <a:pt x="11" y="10"/>
                </a:lnTo>
                <a:lnTo>
                  <a:pt x="14" y="14"/>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79" name="Line 2067"/>
          <p:cNvSpPr>
            <a:spLocks noChangeShapeType="1"/>
          </p:cNvSpPr>
          <p:nvPr/>
        </p:nvSpPr>
        <p:spPr bwMode="ltGray">
          <a:xfrm flipH="1">
            <a:off x="1847850" y="2972679"/>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80" name="Line 2068"/>
          <p:cNvSpPr>
            <a:spLocks noChangeShapeType="1"/>
          </p:cNvSpPr>
          <p:nvPr/>
        </p:nvSpPr>
        <p:spPr bwMode="ltGray">
          <a:xfrm>
            <a:off x="1862138" y="2988554"/>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81" name="Freeform 2069"/>
          <p:cNvSpPr>
            <a:spLocks/>
          </p:cNvSpPr>
          <p:nvPr/>
        </p:nvSpPr>
        <p:spPr bwMode="ltGray">
          <a:xfrm>
            <a:off x="1862138" y="2985379"/>
            <a:ext cx="26987" cy="30162"/>
          </a:xfrm>
          <a:custGeom>
            <a:avLst/>
            <a:gdLst/>
            <a:ahLst/>
            <a:cxnLst>
              <a:cxn ang="0">
                <a:pos x="8" y="0"/>
              </a:cxn>
              <a:cxn ang="0">
                <a:pos x="8" y="2"/>
              </a:cxn>
              <a:cxn ang="0">
                <a:pos x="16" y="5"/>
              </a:cxn>
              <a:cxn ang="0">
                <a:pos x="8" y="5"/>
              </a:cxn>
              <a:cxn ang="0">
                <a:pos x="8" y="8"/>
              </a:cxn>
              <a:cxn ang="0">
                <a:pos x="8" y="10"/>
              </a:cxn>
              <a:cxn ang="0">
                <a:pos x="0" y="13"/>
              </a:cxn>
              <a:cxn ang="0">
                <a:pos x="0" y="13"/>
              </a:cxn>
              <a:cxn ang="0">
                <a:pos x="0" y="16"/>
              </a:cxn>
            </a:cxnLst>
            <a:rect l="0" t="0" r="r" b="b"/>
            <a:pathLst>
              <a:path w="17" h="17">
                <a:moveTo>
                  <a:pt x="8" y="0"/>
                </a:moveTo>
                <a:lnTo>
                  <a:pt x="8" y="2"/>
                </a:lnTo>
                <a:lnTo>
                  <a:pt x="16" y="5"/>
                </a:lnTo>
                <a:lnTo>
                  <a:pt x="8" y="5"/>
                </a:lnTo>
                <a:lnTo>
                  <a:pt x="8" y="8"/>
                </a:lnTo>
                <a:lnTo>
                  <a:pt x="8" y="10"/>
                </a:lnTo>
                <a:lnTo>
                  <a:pt x="0" y="13"/>
                </a:lnTo>
                <a:lnTo>
                  <a:pt x="0" y="13"/>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82" name="Line 2070"/>
          <p:cNvSpPr>
            <a:spLocks noChangeShapeType="1"/>
          </p:cNvSpPr>
          <p:nvPr/>
        </p:nvSpPr>
        <p:spPr bwMode="ltGray">
          <a:xfrm flipH="1">
            <a:off x="1862138" y="2988554"/>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83" name="Line 2071"/>
          <p:cNvSpPr>
            <a:spLocks noChangeShapeType="1"/>
          </p:cNvSpPr>
          <p:nvPr/>
        </p:nvSpPr>
        <p:spPr bwMode="ltGray">
          <a:xfrm>
            <a:off x="1860550" y="2996491"/>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84" name="Freeform 2072"/>
          <p:cNvSpPr>
            <a:spLocks/>
          </p:cNvSpPr>
          <p:nvPr/>
        </p:nvSpPr>
        <p:spPr bwMode="ltGray">
          <a:xfrm>
            <a:off x="1862138" y="2994904"/>
            <a:ext cx="26987" cy="28575"/>
          </a:xfrm>
          <a:custGeom>
            <a:avLst/>
            <a:gdLst/>
            <a:ahLst/>
            <a:cxnLst>
              <a:cxn ang="0">
                <a:pos x="0" y="0"/>
              </a:cxn>
              <a:cxn ang="0">
                <a:pos x="0" y="3"/>
              </a:cxn>
              <a:cxn ang="0">
                <a:pos x="0" y="6"/>
              </a:cxn>
              <a:cxn ang="0">
                <a:pos x="0" y="9"/>
              </a:cxn>
              <a:cxn ang="0">
                <a:pos x="3" y="9"/>
              </a:cxn>
              <a:cxn ang="0">
                <a:pos x="3" y="12"/>
              </a:cxn>
              <a:cxn ang="0">
                <a:pos x="9" y="12"/>
              </a:cxn>
              <a:cxn ang="0">
                <a:pos x="12" y="16"/>
              </a:cxn>
              <a:cxn ang="0">
                <a:pos x="16" y="16"/>
              </a:cxn>
            </a:cxnLst>
            <a:rect l="0" t="0" r="r" b="b"/>
            <a:pathLst>
              <a:path w="17" h="17">
                <a:moveTo>
                  <a:pt x="0" y="0"/>
                </a:moveTo>
                <a:lnTo>
                  <a:pt x="0" y="3"/>
                </a:lnTo>
                <a:lnTo>
                  <a:pt x="0" y="6"/>
                </a:lnTo>
                <a:lnTo>
                  <a:pt x="0" y="9"/>
                </a:lnTo>
                <a:lnTo>
                  <a:pt x="3" y="9"/>
                </a:lnTo>
                <a:lnTo>
                  <a:pt x="3" y="12"/>
                </a:lnTo>
                <a:lnTo>
                  <a:pt x="9" y="12"/>
                </a:lnTo>
                <a:lnTo>
                  <a:pt x="12" y="16"/>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85" name="Line 2073"/>
          <p:cNvSpPr>
            <a:spLocks noChangeShapeType="1"/>
          </p:cNvSpPr>
          <p:nvPr/>
        </p:nvSpPr>
        <p:spPr bwMode="ltGray">
          <a:xfrm flipH="1">
            <a:off x="1860550" y="2996491"/>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86" name="Line 2074"/>
          <p:cNvSpPr>
            <a:spLocks noChangeShapeType="1"/>
          </p:cNvSpPr>
          <p:nvPr/>
        </p:nvSpPr>
        <p:spPr bwMode="ltGray">
          <a:xfrm flipV="1">
            <a:off x="1870075" y="3001254"/>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87" name="Freeform 2075"/>
          <p:cNvSpPr>
            <a:spLocks/>
          </p:cNvSpPr>
          <p:nvPr/>
        </p:nvSpPr>
        <p:spPr bwMode="ltGray">
          <a:xfrm>
            <a:off x="1868488" y="2999666"/>
            <a:ext cx="26987" cy="28575"/>
          </a:xfrm>
          <a:custGeom>
            <a:avLst/>
            <a:gdLst/>
            <a:ahLst/>
            <a:cxnLst>
              <a:cxn ang="0">
                <a:pos x="0" y="16"/>
              </a:cxn>
              <a:cxn ang="0">
                <a:pos x="0" y="16"/>
              </a:cxn>
              <a:cxn ang="0">
                <a:pos x="4" y="16"/>
              </a:cxn>
              <a:cxn ang="0">
                <a:pos x="12" y="16"/>
              </a:cxn>
              <a:cxn ang="0">
                <a:pos x="12" y="8"/>
              </a:cxn>
              <a:cxn ang="0">
                <a:pos x="16" y="8"/>
              </a:cxn>
              <a:cxn ang="0">
                <a:pos x="16" y="0"/>
              </a:cxn>
            </a:cxnLst>
            <a:rect l="0" t="0" r="r" b="b"/>
            <a:pathLst>
              <a:path w="17" h="17">
                <a:moveTo>
                  <a:pt x="0" y="16"/>
                </a:moveTo>
                <a:lnTo>
                  <a:pt x="0" y="16"/>
                </a:lnTo>
                <a:lnTo>
                  <a:pt x="4" y="16"/>
                </a:lnTo>
                <a:lnTo>
                  <a:pt x="12" y="16"/>
                </a:lnTo>
                <a:lnTo>
                  <a:pt x="12" y="8"/>
                </a:lnTo>
                <a:lnTo>
                  <a:pt x="16" y="8"/>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88" name="Line 2076"/>
          <p:cNvSpPr>
            <a:spLocks noChangeShapeType="1"/>
          </p:cNvSpPr>
          <p:nvPr/>
        </p:nvSpPr>
        <p:spPr bwMode="ltGray">
          <a:xfrm flipH="1">
            <a:off x="1868488" y="3001254"/>
            <a:ext cx="1587"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89" name="Line 2077"/>
          <p:cNvSpPr>
            <a:spLocks noChangeShapeType="1"/>
          </p:cNvSpPr>
          <p:nvPr/>
        </p:nvSpPr>
        <p:spPr bwMode="ltGray">
          <a:xfrm flipH="1">
            <a:off x="1874838" y="2999666"/>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90" name="Freeform 2078"/>
          <p:cNvSpPr>
            <a:spLocks/>
          </p:cNvSpPr>
          <p:nvPr/>
        </p:nvSpPr>
        <p:spPr bwMode="ltGray">
          <a:xfrm>
            <a:off x="1874838" y="2999666"/>
            <a:ext cx="26987" cy="1588"/>
          </a:xfrm>
          <a:custGeom>
            <a:avLst/>
            <a:gdLst/>
            <a:ahLst/>
            <a:cxnLst>
              <a:cxn ang="0">
                <a:pos x="0" y="0"/>
              </a:cxn>
              <a:cxn ang="0">
                <a:pos x="0" y="0"/>
              </a:cxn>
              <a:cxn ang="0">
                <a:pos x="10" y="0"/>
              </a:cxn>
              <a:cxn ang="0">
                <a:pos x="16" y="0"/>
              </a:cxn>
            </a:cxnLst>
            <a:rect l="0" t="0" r="r" b="b"/>
            <a:pathLst>
              <a:path w="17" h="1">
                <a:moveTo>
                  <a:pt x="0" y="0"/>
                </a:moveTo>
                <a:lnTo>
                  <a:pt x="0" y="0"/>
                </a:lnTo>
                <a:lnTo>
                  <a:pt x="10"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91" name="Line 2079"/>
          <p:cNvSpPr>
            <a:spLocks noChangeShapeType="1"/>
          </p:cNvSpPr>
          <p:nvPr/>
        </p:nvSpPr>
        <p:spPr bwMode="ltGray">
          <a:xfrm>
            <a:off x="1874838" y="2999666"/>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92" name="Line 2080"/>
          <p:cNvSpPr>
            <a:spLocks noChangeShapeType="1"/>
          </p:cNvSpPr>
          <p:nvPr/>
        </p:nvSpPr>
        <p:spPr bwMode="ltGray">
          <a:xfrm flipV="1">
            <a:off x="1881188" y="2998079"/>
            <a:ext cx="0"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93" name="Freeform 2081"/>
          <p:cNvSpPr>
            <a:spLocks/>
          </p:cNvSpPr>
          <p:nvPr/>
        </p:nvSpPr>
        <p:spPr bwMode="ltGray">
          <a:xfrm>
            <a:off x="1879600" y="2999666"/>
            <a:ext cx="26988" cy="28575"/>
          </a:xfrm>
          <a:custGeom>
            <a:avLst/>
            <a:gdLst/>
            <a:ahLst/>
            <a:cxnLst>
              <a:cxn ang="0">
                <a:pos x="0" y="0"/>
              </a:cxn>
              <a:cxn ang="0">
                <a:pos x="0" y="2"/>
              </a:cxn>
              <a:cxn ang="0">
                <a:pos x="8" y="2"/>
              </a:cxn>
              <a:cxn ang="0">
                <a:pos x="8" y="6"/>
              </a:cxn>
              <a:cxn ang="0">
                <a:pos x="16" y="8"/>
              </a:cxn>
              <a:cxn ang="0">
                <a:pos x="16" y="10"/>
              </a:cxn>
              <a:cxn ang="0">
                <a:pos x="8" y="14"/>
              </a:cxn>
              <a:cxn ang="0">
                <a:pos x="8" y="14"/>
              </a:cxn>
              <a:cxn ang="0">
                <a:pos x="8" y="16"/>
              </a:cxn>
            </a:cxnLst>
            <a:rect l="0" t="0" r="r" b="b"/>
            <a:pathLst>
              <a:path w="17" h="17">
                <a:moveTo>
                  <a:pt x="0" y="0"/>
                </a:moveTo>
                <a:lnTo>
                  <a:pt x="0" y="2"/>
                </a:lnTo>
                <a:lnTo>
                  <a:pt x="8" y="2"/>
                </a:lnTo>
                <a:lnTo>
                  <a:pt x="8" y="6"/>
                </a:lnTo>
                <a:lnTo>
                  <a:pt x="16" y="8"/>
                </a:lnTo>
                <a:lnTo>
                  <a:pt x="16" y="10"/>
                </a:lnTo>
                <a:lnTo>
                  <a:pt x="8" y="14"/>
                </a:lnTo>
                <a:lnTo>
                  <a:pt x="8" y="14"/>
                </a:lnTo>
                <a:lnTo>
                  <a:pt x="8"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94" name="Line 2082"/>
          <p:cNvSpPr>
            <a:spLocks noChangeShapeType="1"/>
          </p:cNvSpPr>
          <p:nvPr/>
        </p:nvSpPr>
        <p:spPr bwMode="ltGray">
          <a:xfrm flipH="1">
            <a:off x="1878013" y="2998079"/>
            <a:ext cx="3175"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95" name="Line 2083"/>
          <p:cNvSpPr>
            <a:spLocks noChangeShapeType="1"/>
          </p:cNvSpPr>
          <p:nvPr/>
        </p:nvSpPr>
        <p:spPr bwMode="ltGray">
          <a:xfrm>
            <a:off x="1881188" y="3010779"/>
            <a:ext cx="3175"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96" name="Freeform 2084"/>
          <p:cNvSpPr>
            <a:spLocks/>
          </p:cNvSpPr>
          <p:nvPr/>
        </p:nvSpPr>
        <p:spPr bwMode="ltGray">
          <a:xfrm>
            <a:off x="1879600" y="3010779"/>
            <a:ext cx="26988" cy="28575"/>
          </a:xfrm>
          <a:custGeom>
            <a:avLst/>
            <a:gdLst/>
            <a:ahLst/>
            <a:cxnLst>
              <a:cxn ang="0">
                <a:pos x="8" y="0"/>
              </a:cxn>
              <a:cxn ang="0">
                <a:pos x="0" y="2"/>
              </a:cxn>
              <a:cxn ang="0">
                <a:pos x="0" y="4"/>
              </a:cxn>
              <a:cxn ang="0">
                <a:pos x="0" y="6"/>
              </a:cxn>
              <a:cxn ang="0">
                <a:pos x="0" y="9"/>
              </a:cxn>
              <a:cxn ang="0">
                <a:pos x="0" y="9"/>
              </a:cxn>
              <a:cxn ang="0">
                <a:pos x="8" y="13"/>
              </a:cxn>
              <a:cxn ang="0">
                <a:pos x="16" y="16"/>
              </a:cxn>
            </a:cxnLst>
            <a:rect l="0" t="0" r="r" b="b"/>
            <a:pathLst>
              <a:path w="17" h="17">
                <a:moveTo>
                  <a:pt x="8" y="0"/>
                </a:moveTo>
                <a:lnTo>
                  <a:pt x="0" y="2"/>
                </a:lnTo>
                <a:lnTo>
                  <a:pt x="0" y="4"/>
                </a:lnTo>
                <a:lnTo>
                  <a:pt x="0" y="6"/>
                </a:lnTo>
                <a:lnTo>
                  <a:pt x="0" y="9"/>
                </a:lnTo>
                <a:lnTo>
                  <a:pt x="0" y="9"/>
                </a:lnTo>
                <a:lnTo>
                  <a:pt x="8" y="13"/>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97" name="Line 2085"/>
          <p:cNvSpPr>
            <a:spLocks noChangeShapeType="1"/>
          </p:cNvSpPr>
          <p:nvPr/>
        </p:nvSpPr>
        <p:spPr bwMode="ltGray">
          <a:xfrm flipH="1" flipV="1">
            <a:off x="1881188" y="3010779"/>
            <a:ext cx="3175"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98" name="Line 2086"/>
          <p:cNvSpPr>
            <a:spLocks noChangeShapeType="1"/>
          </p:cNvSpPr>
          <p:nvPr/>
        </p:nvSpPr>
        <p:spPr bwMode="ltGray">
          <a:xfrm>
            <a:off x="1882775" y="3023479"/>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4999" name="Freeform 2087"/>
          <p:cNvSpPr>
            <a:spLocks/>
          </p:cNvSpPr>
          <p:nvPr/>
        </p:nvSpPr>
        <p:spPr bwMode="ltGray">
          <a:xfrm>
            <a:off x="1882775" y="3021891"/>
            <a:ext cx="26988" cy="28575"/>
          </a:xfrm>
          <a:custGeom>
            <a:avLst/>
            <a:gdLst/>
            <a:ahLst/>
            <a:cxnLst>
              <a:cxn ang="0">
                <a:pos x="0" y="0"/>
              </a:cxn>
              <a:cxn ang="0">
                <a:pos x="5" y="1"/>
              </a:cxn>
              <a:cxn ang="0">
                <a:pos x="5" y="3"/>
              </a:cxn>
              <a:cxn ang="0">
                <a:pos x="5" y="5"/>
              </a:cxn>
              <a:cxn ang="0">
                <a:pos x="5" y="7"/>
              </a:cxn>
              <a:cxn ang="0">
                <a:pos x="8" y="10"/>
              </a:cxn>
              <a:cxn ang="0">
                <a:pos x="8" y="12"/>
              </a:cxn>
              <a:cxn ang="0">
                <a:pos x="8" y="14"/>
              </a:cxn>
              <a:cxn ang="0">
                <a:pos x="16" y="16"/>
              </a:cxn>
            </a:cxnLst>
            <a:rect l="0" t="0" r="r" b="b"/>
            <a:pathLst>
              <a:path w="17" h="17">
                <a:moveTo>
                  <a:pt x="0" y="0"/>
                </a:moveTo>
                <a:lnTo>
                  <a:pt x="5" y="1"/>
                </a:lnTo>
                <a:lnTo>
                  <a:pt x="5" y="3"/>
                </a:lnTo>
                <a:lnTo>
                  <a:pt x="5" y="5"/>
                </a:lnTo>
                <a:lnTo>
                  <a:pt x="5" y="7"/>
                </a:lnTo>
                <a:lnTo>
                  <a:pt x="8" y="10"/>
                </a:lnTo>
                <a:lnTo>
                  <a:pt x="8" y="12"/>
                </a:lnTo>
                <a:lnTo>
                  <a:pt x="8" y="14"/>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00" name="Line 2088"/>
          <p:cNvSpPr>
            <a:spLocks noChangeShapeType="1"/>
          </p:cNvSpPr>
          <p:nvPr/>
        </p:nvSpPr>
        <p:spPr bwMode="ltGray">
          <a:xfrm flipH="1">
            <a:off x="1882775" y="3023479"/>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01" name="Line 2089"/>
          <p:cNvSpPr>
            <a:spLocks noChangeShapeType="1"/>
          </p:cNvSpPr>
          <p:nvPr/>
        </p:nvSpPr>
        <p:spPr bwMode="ltGray">
          <a:xfrm>
            <a:off x="1890713" y="3034591"/>
            <a:ext cx="25400"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02" name="Freeform 2090"/>
          <p:cNvSpPr>
            <a:spLocks/>
          </p:cNvSpPr>
          <p:nvPr/>
        </p:nvSpPr>
        <p:spPr bwMode="ltGray">
          <a:xfrm>
            <a:off x="1890713" y="3034591"/>
            <a:ext cx="26987" cy="28575"/>
          </a:xfrm>
          <a:custGeom>
            <a:avLst/>
            <a:gdLst/>
            <a:ahLst/>
            <a:cxnLst>
              <a:cxn ang="0">
                <a:pos x="0" y="0"/>
              </a:cxn>
              <a:cxn ang="0">
                <a:pos x="0" y="16"/>
              </a:cxn>
              <a:cxn ang="0">
                <a:pos x="1" y="16"/>
              </a:cxn>
              <a:cxn ang="0">
                <a:pos x="5" y="16"/>
              </a:cxn>
              <a:cxn ang="0">
                <a:pos x="6" y="16"/>
              </a:cxn>
              <a:cxn ang="0">
                <a:pos x="9" y="16"/>
              </a:cxn>
              <a:cxn ang="0">
                <a:pos x="10" y="16"/>
              </a:cxn>
              <a:cxn ang="0">
                <a:pos x="12" y="16"/>
              </a:cxn>
              <a:cxn ang="0">
                <a:pos x="16" y="16"/>
              </a:cxn>
            </a:cxnLst>
            <a:rect l="0" t="0" r="r" b="b"/>
            <a:pathLst>
              <a:path w="17" h="17">
                <a:moveTo>
                  <a:pt x="0" y="0"/>
                </a:moveTo>
                <a:lnTo>
                  <a:pt x="0" y="16"/>
                </a:lnTo>
                <a:lnTo>
                  <a:pt x="1" y="16"/>
                </a:lnTo>
                <a:lnTo>
                  <a:pt x="5" y="16"/>
                </a:lnTo>
                <a:lnTo>
                  <a:pt x="6" y="16"/>
                </a:lnTo>
                <a:lnTo>
                  <a:pt x="9" y="16"/>
                </a:lnTo>
                <a:lnTo>
                  <a:pt x="10" y="16"/>
                </a:lnTo>
                <a:lnTo>
                  <a:pt x="12" y="16"/>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03" name="Line 2091"/>
          <p:cNvSpPr>
            <a:spLocks noChangeShapeType="1"/>
          </p:cNvSpPr>
          <p:nvPr/>
        </p:nvSpPr>
        <p:spPr bwMode="ltGray">
          <a:xfrm>
            <a:off x="1890713" y="3034591"/>
            <a:ext cx="25400"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04" name="Line 2092"/>
          <p:cNvSpPr>
            <a:spLocks noChangeShapeType="1"/>
          </p:cNvSpPr>
          <p:nvPr/>
        </p:nvSpPr>
        <p:spPr bwMode="ltGray">
          <a:xfrm flipV="1">
            <a:off x="1909763" y="3034591"/>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05" name="Freeform 2093"/>
          <p:cNvSpPr>
            <a:spLocks/>
          </p:cNvSpPr>
          <p:nvPr/>
        </p:nvSpPr>
        <p:spPr bwMode="ltGray">
          <a:xfrm>
            <a:off x="2082800" y="3077454"/>
            <a:ext cx="26988" cy="28575"/>
          </a:xfrm>
          <a:custGeom>
            <a:avLst/>
            <a:gdLst/>
            <a:ahLst/>
            <a:cxnLst>
              <a:cxn ang="0">
                <a:pos x="16" y="16"/>
              </a:cxn>
              <a:cxn ang="0">
                <a:pos x="16" y="13"/>
              </a:cxn>
              <a:cxn ang="0">
                <a:pos x="16" y="11"/>
              </a:cxn>
              <a:cxn ang="0">
                <a:pos x="16" y="9"/>
              </a:cxn>
              <a:cxn ang="0">
                <a:pos x="16" y="7"/>
              </a:cxn>
              <a:cxn ang="0">
                <a:pos x="12" y="5"/>
              </a:cxn>
              <a:cxn ang="0">
                <a:pos x="12" y="4"/>
              </a:cxn>
              <a:cxn ang="0">
                <a:pos x="3" y="2"/>
              </a:cxn>
              <a:cxn ang="0">
                <a:pos x="0" y="0"/>
              </a:cxn>
            </a:cxnLst>
            <a:rect l="0" t="0" r="r" b="b"/>
            <a:pathLst>
              <a:path w="17" h="17">
                <a:moveTo>
                  <a:pt x="16" y="16"/>
                </a:moveTo>
                <a:lnTo>
                  <a:pt x="16" y="13"/>
                </a:lnTo>
                <a:lnTo>
                  <a:pt x="16" y="11"/>
                </a:lnTo>
                <a:lnTo>
                  <a:pt x="16" y="9"/>
                </a:lnTo>
                <a:lnTo>
                  <a:pt x="16" y="7"/>
                </a:lnTo>
                <a:lnTo>
                  <a:pt x="12" y="5"/>
                </a:lnTo>
                <a:lnTo>
                  <a:pt x="12" y="4"/>
                </a:lnTo>
                <a:lnTo>
                  <a:pt x="3" y="2"/>
                </a:lnTo>
                <a:lnTo>
                  <a:pt x="0"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06" name="Line 2094"/>
          <p:cNvSpPr>
            <a:spLocks noChangeShapeType="1"/>
          </p:cNvSpPr>
          <p:nvPr/>
        </p:nvSpPr>
        <p:spPr bwMode="ltGray">
          <a:xfrm>
            <a:off x="2089150" y="3101266"/>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07" name="Line 2095"/>
          <p:cNvSpPr>
            <a:spLocks noChangeShapeType="1"/>
          </p:cNvSpPr>
          <p:nvPr/>
        </p:nvSpPr>
        <p:spPr bwMode="ltGray">
          <a:xfrm flipH="1">
            <a:off x="2084388" y="3079041"/>
            <a:ext cx="1587"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08" name="Freeform 2096"/>
          <p:cNvSpPr>
            <a:spLocks/>
          </p:cNvSpPr>
          <p:nvPr/>
        </p:nvSpPr>
        <p:spPr bwMode="ltGray">
          <a:xfrm>
            <a:off x="2041525" y="3077454"/>
            <a:ext cx="44450" cy="28575"/>
          </a:xfrm>
          <a:custGeom>
            <a:avLst/>
            <a:gdLst/>
            <a:ahLst/>
            <a:cxnLst>
              <a:cxn ang="0">
                <a:pos x="27" y="0"/>
              </a:cxn>
              <a:cxn ang="0">
                <a:pos x="24" y="0"/>
              </a:cxn>
              <a:cxn ang="0">
                <a:pos x="20" y="0"/>
              </a:cxn>
              <a:cxn ang="0">
                <a:pos x="17" y="0"/>
              </a:cxn>
              <a:cxn ang="0">
                <a:pos x="13" y="8"/>
              </a:cxn>
              <a:cxn ang="0">
                <a:pos x="9" y="8"/>
              </a:cxn>
              <a:cxn ang="0">
                <a:pos x="6" y="8"/>
              </a:cxn>
              <a:cxn ang="0">
                <a:pos x="3" y="16"/>
              </a:cxn>
              <a:cxn ang="0">
                <a:pos x="0" y="16"/>
              </a:cxn>
            </a:cxnLst>
            <a:rect l="0" t="0" r="r" b="b"/>
            <a:pathLst>
              <a:path w="28" h="17">
                <a:moveTo>
                  <a:pt x="27" y="0"/>
                </a:moveTo>
                <a:lnTo>
                  <a:pt x="24" y="0"/>
                </a:lnTo>
                <a:lnTo>
                  <a:pt x="20" y="0"/>
                </a:lnTo>
                <a:lnTo>
                  <a:pt x="17" y="0"/>
                </a:lnTo>
                <a:lnTo>
                  <a:pt x="13" y="8"/>
                </a:lnTo>
                <a:lnTo>
                  <a:pt x="9" y="8"/>
                </a:lnTo>
                <a:lnTo>
                  <a:pt x="6" y="8"/>
                </a:lnTo>
                <a:lnTo>
                  <a:pt x="3" y="16"/>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09" name="Line 2097"/>
          <p:cNvSpPr>
            <a:spLocks noChangeShapeType="1"/>
          </p:cNvSpPr>
          <p:nvPr/>
        </p:nvSpPr>
        <p:spPr bwMode="ltGray">
          <a:xfrm flipV="1">
            <a:off x="2084388" y="3077454"/>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10" name="Line 2098"/>
          <p:cNvSpPr>
            <a:spLocks noChangeShapeType="1"/>
          </p:cNvSpPr>
          <p:nvPr/>
        </p:nvSpPr>
        <p:spPr bwMode="ltGray">
          <a:xfrm>
            <a:off x="2041525" y="3080629"/>
            <a:ext cx="0"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11" name="Freeform 2099"/>
          <p:cNvSpPr>
            <a:spLocks/>
          </p:cNvSpPr>
          <p:nvPr/>
        </p:nvSpPr>
        <p:spPr bwMode="ltGray">
          <a:xfrm>
            <a:off x="2219325" y="3082216"/>
            <a:ext cx="26988" cy="28575"/>
          </a:xfrm>
          <a:custGeom>
            <a:avLst/>
            <a:gdLst/>
            <a:ahLst/>
            <a:cxnLst>
              <a:cxn ang="0">
                <a:pos x="0" y="0"/>
              </a:cxn>
              <a:cxn ang="0">
                <a:pos x="0" y="4"/>
              </a:cxn>
              <a:cxn ang="0">
                <a:pos x="0" y="8"/>
              </a:cxn>
              <a:cxn ang="0">
                <a:pos x="4" y="8"/>
              </a:cxn>
              <a:cxn ang="0">
                <a:pos x="12" y="12"/>
              </a:cxn>
              <a:cxn ang="0">
                <a:pos x="12" y="16"/>
              </a:cxn>
              <a:cxn ang="0">
                <a:pos x="16" y="16"/>
              </a:cxn>
            </a:cxnLst>
            <a:rect l="0" t="0" r="r" b="b"/>
            <a:pathLst>
              <a:path w="17" h="17">
                <a:moveTo>
                  <a:pt x="0" y="0"/>
                </a:moveTo>
                <a:lnTo>
                  <a:pt x="0" y="4"/>
                </a:lnTo>
                <a:lnTo>
                  <a:pt x="0" y="8"/>
                </a:lnTo>
                <a:lnTo>
                  <a:pt x="4" y="8"/>
                </a:lnTo>
                <a:lnTo>
                  <a:pt x="12" y="12"/>
                </a:lnTo>
                <a:lnTo>
                  <a:pt x="12" y="16"/>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12" name="Line 2100"/>
          <p:cNvSpPr>
            <a:spLocks noChangeShapeType="1"/>
          </p:cNvSpPr>
          <p:nvPr/>
        </p:nvSpPr>
        <p:spPr bwMode="ltGray">
          <a:xfrm flipH="1">
            <a:off x="2219325" y="3083804"/>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13" name="Line 2101"/>
          <p:cNvSpPr>
            <a:spLocks noChangeShapeType="1"/>
          </p:cNvSpPr>
          <p:nvPr/>
        </p:nvSpPr>
        <p:spPr bwMode="ltGray">
          <a:xfrm flipV="1">
            <a:off x="2225675" y="3088566"/>
            <a:ext cx="0"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14" name="Freeform 2102"/>
          <p:cNvSpPr>
            <a:spLocks/>
          </p:cNvSpPr>
          <p:nvPr/>
        </p:nvSpPr>
        <p:spPr bwMode="ltGray">
          <a:xfrm>
            <a:off x="2225675" y="3088566"/>
            <a:ext cx="26988" cy="28575"/>
          </a:xfrm>
          <a:custGeom>
            <a:avLst/>
            <a:gdLst/>
            <a:ahLst/>
            <a:cxnLst>
              <a:cxn ang="0">
                <a:pos x="0" y="0"/>
              </a:cxn>
              <a:cxn ang="0">
                <a:pos x="3" y="16"/>
              </a:cxn>
              <a:cxn ang="0">
                <a:pos x="4" y="16"/>
              </a:cxn>
              <a:cxn ang="0">
                <a:pos x="7" y="16"/>
              </a:cxn>
              <a:cxn ang="0">
                <a:pos x="8" y="16"/>
              </a:cxn>
              <a:cxn ang="0">
                <a:pos x="11" y="16"/>
              </a:cxn>
              <a:cxn ang="0">
                <a:pos x="12" y="16"/>
              </a:cxn>
              <a:cxn ang="0">
                <a:pos x="15" y="16"/>
              </a:cxn>
              <a:cxn ang="0">
                <a:pos x="16" y="16"/>
              </a:cxn>
            </a:cxnLst>
            <a:rect l="0" t="0" r="r" b="b"/>
            <a:pathLst>
              <a:path w="17" h="17">
                <a:moveTo>
                  <a:pt x="0" y="0"/>
                </a:moveTo>
                <a:lnTo>
                  <a:pt x="3" y="16"/>
                </a:lnTo>
                <a:lnTo>
                  <a:pt x="4" y="16"/>
                </a:lnTo>
                <a:lnTo>
                  <a:pt x="7" y="16"/>
                </a:lnTo>
                <a:lnTo>
                  <a:pt x="8" y="16"/>
                </a:lnTo>
                <a:lnTo>
                  <a:pt x="11" y="16"/>
                </a:lnTo>
                <a:lnTo>
                  <a:pt x="12" y="16"/>
                </a:lnTo>
                <a:lnTo>
                  <a:pt x="15" y="16"/>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15" name="Line 2103"/>
          <p:cNvSpPr>
            <a:spLocks noChangeShapeType="1"/>
          </p:cNvSpPr>
          <p:nvPr/>
        </p:nvSpPr>
        <p:spPr bwMode="ltGray">
          <a:xfrm flipH="1">
            <a:off x="2225675" y="3088566"/>
            <a:ext cx="3175"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16" name="Line 2104"/>
          <p:cNvSpPr>
            <a:spLocks noChangeShapeType="1"/>
          </p:cNvSpPr>
          <p:nvPr/>
        </p:nvSpPr>
        <p:spPr bwMode="ltGray">
          <a:xfrm flipV="1">
            <a:off x="2249488" y="3090154"/>
            <a:ext cx="0"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17" name="Freeform 2105"/>
          <p:cNvSpPr>
            <a:spLocks/>
          </p:cNvSpPr>
          <p:nvPr/>
        </p:nvSpPr>
        <p:spPr bwMode="ltGray">
          <a:xfrm>
            <a:off x="2247900" y="3083804"/>
            <a:ext cx="26988" cy="28575"/>
          </a:xfrm>
          <a:custGeom>
            <a:avLst/>
            <a:gdLst/>
            <a:ahLst/>
            <a:cxnLst>
              <a:cxn ang="0">
                <a:pos x="0" y="16"/>
              </a:cxn>
              <a:cxn ang="0">
                <a:pos x="5" y="16"/>
              </a:cxn>
              <a:cxn ang="0">
                <a:pos x="8" y="16"/>
              </a:cxn>
              <a:cxn ang="0">
                <a:pos x="8" y="10"/>
              </a:cxn>
              <a:cxn ang="0">
                <a:pos x="13" y="10"/>
              </a:cxn>
              <a:cxn ang="0">
                <a:pos x="13" y="5"/>
              </a:cxn>
              <a:cxn ang="0">
                <a:pos x="16" y="5"/>
              </a:cxn>
              <a:cxn ang="0">
                <a:pos x="16" y="0"/>
              </a:cxn>
            </a:cxnLst>
            <a:rect l="0" t="0" r="r" b="b"/>
            <a:pathLst>
              <a:path w="17" h="17">
                <a:moveTo>
                  <a:pt x="0" y="16"/>
                </a:moveTo>
                <a:lnTo>
                  <a:pt x="5" y="16"/>
                </a:lnTo>
                <a:lnTo>
                  <a:pt x="8" y="16"/>
                </a:lnTo>
                <a:lnTo>
                  <a:pt x="8" y="10"/>
                </a:lnTo>
                <a:lnTo>
                  <a:pt x="13" y="10"/>
                </a:lnTo>
                <a:lnTo>
                  <a:pt x="13" y="5"/>
                </a:lnTo>
                <a:lnTo>
                  <a:pt x="16" y="5"/>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18" name="Line 2106"/>
          <p:cNvSpPr>
            <a:spLocks noChangeShapeType="1"/>
          </p:cNvSpPr>
          <p:nvPr/>
        </p:nvSpPr>
        <p:spPr bwMode="ltGray">
          <a:xfrm>
            <a:off x="2249488" y="3090154"/>
            <a:ext cx="0"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19" name="Line 2107"/>
          <p:cNvSpPr>
            <a:spLocks noChangeShapeType="1"/>
          </p:cNvSpPr>
          <p:nvPr/>
        </p:nvSpPr>
        <p:spPr bwMode="ltGray">
          <a:xfrm flipH="1" flipV="1">
            <a:off x="2257425" y="3085391"/>
            <a:ext cx="1588"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20" name="Freeform 2108"/>
          <p:cNvSpPr>
            <a:spLocks/>
          </p:cNvSpPr>
          <p:nvPr/>
        </p:nvSpPr>
        <p:spPr bwMode="ltGray">
          <a:xfrm>
            <a:off x="2257425" y="3085391"/>
            <a:ext cx="26988" cy="1588"/>
          </a:xfrm>
          <a:custGeom>
            <a:avLst/>
            <a:gdLst/>
            <a:ahLst/>
            <a:cxnLst>
              <a:cxn ang="0">
                <a:pos x="0" y="0"/>
              </a:cxn>
              <a:cxn ang="0">
                <a:pos x="8" y="0"/>
              </a:cxn>
              <a:cxn ang="0">
                <a:pos x="16" y="0"/>
              </a:cxn>
              <a:cxn ang="0">
                <a:pos x="16" y="0"/>
              </a:cxn>
            </a:cxnLst>
            <a:rect l="0" t="0" r="r" b="b"/>
            <a:pathLst>
              <a:path w="17" h="1">
                <a:moveTo>
                  <a:pt x="0" y="0"/>
                </a:moveTo>
                <a:lnTo>
                  <a:pt x="8" y="0"/>
                </a:lnTo>
                <a:lnTo>
                  <a:pt x="16"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21" name="Line 2109"/>
          <p:cNvSpPr>
            <a:spLocks noChangeShapeType="1"/>
          </p:cNvSpPr>
          <p:nvPr/>
        </p:nvSpPr>
        <p:spPr bwMode="ltGray">
          <a:xfrm>
            <a:off x="2257425" y="3083804"/>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22" name="Line 2110"/>
          <p:cNvSpPr>
            <a:spLocks noChangeShapeType="1"/>
          </p:cNvSpPr>
          <p:nvPr/>
        </p:nvSpPr>
        <p:spPr bwMode="ltGray">
          <a:xfrm flipH="1" flipV="1">
            <a:off x="2259013" y="3083804"/>
            <a:ext cx="4762"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23" name="Freeform 2111"/>
          <p:cNvSpPr>
            <a:spLocks/>
          </p:cNvSpPr>
          <p:nvPr/>
        </p:nvSpPr>
        <p:spPr bwMode="ltGray">
          <a:xfrm>
            <a:off x="2259013" y="3077454"/>
            <a:ext cx="26987" cy="28575"/>
          </a:xfrm>
          <a:custGeom>
            <a:avLst/>
            <a:gdLst/>
            <a:ahLst/>
            <a:cxnLst>
              <a:cxn ang="0">
                <a:pos x="0" y="16"/>
              </a:cxn>
              <a:cxn ang="0">
                <a:pos x="0" y="12"/>
              </a:cxn>
              <a:cxn ang="0">
                <a:pos x="5" y="12"/>
              </a:cxn>
              <a:cxn ang="0">
                <a:pos x="5" y="9"/>
              </a:cxn>
              <a:cxn ang="0">
                <a:pos x="8" y="9"/>
              </a:cxn>
              <a:cxn ang="0">
                <a:pos x="8" y="3"/>
              </a:cxn>
              <a:cxn ang="0">
                <a:pos x="13" y="3"/>
              </a:cxn>
              <a:cxn ang="0">
                <a:pos x="16" y="0"/>
              </a:cxn>
            </a:cxnLst>
            <a:rect l="0" t="0" r="r" b="b"/>
            <a:pathLst>
              <a:path w="17" h="17">
                <a:moveTo>
                  <a:pt x="0" y="16"/>
                </a:moveTo>
                <a:lnTo>
                  <a:pt x="0" y="12"/>
                </a:lnTo>
                <a:lnTo>
                  <a:pt x="5" y="12"/>
                </a:lnTo>
                <a:lnTo>
                  <a:pt x="5" y="9"/>
                </a:lnTo>
                <a:lnTo>
                  <a:pt x="8" y="9"/>
                </a:lnTo>
                <a:lnTo>
                  <a:pt x="8" y="3"/>
                </a:lnTo>
                <a:lnTo>
                  <a:pt x="13" y="3"/>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24" name="Line 2112"/>
          <p:cNvSpPr>
            <a:spLocks noChangeShapeType="1"/>
          </p:cNvSpPr>
          <p:nvPr/>
        </p:nvSpPr>
        <p:spPr bwMode="ltGray">
          <a:xfrm>
            <a:off x="2259013" y="3085391"/>
            <a:ext cx="476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25" name="Line 2113"/>
          <p:cNvSpPr>
            <a:spLocks noChangeShapeType="1"/>
          </p:cNvSpPr>
          <p:nvPr/>
        </p:nvSpPr>
        <p:spPr bwMode="ltGray">
          <a:xfrm flipH="1" flipV="1">
            <a:off x="2270125" y="3077454"/>
            <a:ext cx="1588"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26" name="Freeform 2114"/>
          <p:cNvSpPr>
            <a:spLocks/>
          </p:cNvSpPr>
          <p:nvPr/>
        </p:nvSpPr>
        <p:spPr bwMode="ltGray">
          <a:xfrm>
            <a:off x="2128838" y="3026654"/>
            <a:ext cx="26987" cy="28575"/>
          </a:xfrm>
          <a:custGeom>
            <a:avLst/>
            <a:gdLst/>
            <a:ahLst/>
            <a:cxnLst>
              <a:cxn ang="0">
                <a:pos x="0" y="0"/>
              </a:cxn>
              <a:cxn ang="0">
                <a:pos x="0" y="0"/>
              </a:cxn>
              <a:cxn ang="0">
                <a:pos x="0" y="16"/>
              </a:cxn>
              <a:cxn ang="0">
                <a:pos x="3" y="16"/>
              </a:cxn>
              <a:cxn ang="0">
                <a:pos x="9" y="16"/>
              </a:cxn>
              <a:cxn ang="0">
                <a:pos x="12" y="0"/>
              </a:cxn>
              <a:cxn ang="0">
                <a:pos x="16" y="0"/>
              </a:cxn>
            </a:cxnLst>
            <a:rect l="0" t="0" r="r" b="b"/>
            <a:pathLst>
              <a:path w="17" h="17">
                <a:moveTo>
                  <a:pt x="0" y="0"/>
                </a:moveTo>
                <a:lnTo>
                  <a:pt x="0" y="0"/>
                </a:lnTo>
                <a:lnTo>
                  <a:pt x="0" y="16"/>
                </a:lnTo>
                <a:lnTo>
                  <a:pt x="3" y="16"/>
                </a:lnTo>
                <a:lnTo>
                  <a:pt x="9" y="16"/>
                </a:lnTo>
                <a:lnTo>
                  <a:pt x="12"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27" name="Line 2115"/>
          <p:cNvSpPr>
            <a:spLocks noChangeShapeType="1"/>
          </p:cNvSpPr>
          <p:nvPr/>
        </p:nvSpPr>
        <p:spPr bwMode="ltGray">
          <a:xfrm flipH="1">
            <a:off x="2127250" y="3028241"/>
            <a:ext cx="3175"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28" name="Line 2116"/>
          <p:cNvSpPr>
            <a:spLocks noChangeShapeType="1"/>
          </p:cNvSpPr>
          <p:nvPr/>
        </p:nvSpPr>
        <p:spPr bwMode="ltGray">
          <a:xfrm flipV="1">
            <a:off x="2136775" y="3028241"/>
            <a:ext cx="0"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29" name="Freeform 2117"/>
          <p:cNvSpPr>
            <a:spLocks/>
          </p:cNvSpPr>
          <p:nvPr/>
        </p:nvSpPr>
        <p:spPr bwMode="ltGray">
          <a:xfrm>
            <a:off x="2135188" y="3026654"/>
            <a:ext cx="28575" cy="28575"/>
          </a:xfrm>
          <a:custGeom>
            <a:avLst/>
            <a:gdLst/>
            <a:ahLst/>
            <a:cxnLst>
              <a:cxn ang="0">
                <a:pos x="0" y="0"/>
              </a:cxn>
              <a:cxn ang="0">
                <a:pos x="0" y="8"/>
              </a:cxn>
              <a:cxn ang="0">
                <a:pos x="3" y="8"/>
              </a:cxn>
              <a:cxn ang="0">
                <a:pos x="6" y="16"/>
              </a:cxn>
              <a:cxn ang="0">
                <a:pos x="7" y="16"/>
              </a:cxn>
              <a:cxn ang="0">
                <a:pos x="9" y="16"/>
              </a:cxn>
              <a:cxn ang="0">
                <a:pos x="12" y="16"/>
              </a:cxn>
              <a:cxn ang="0">
                <a:pos x="14" y="8"/>
              </a:cxn>
              <a:cxn ang="0">
                <a:pos x="17" y="0"/>
              </a:cxn>
            </a:cxnLst>
            <a:rect l="0" t="0" r="r" b="b"/>
            <a:pathLst>
              <a:path w="18" h="17">
                <a:moveTo>
                  <a:pt x="0" y="0"/>
                </a:moveTo>
                <a:lnTo>
                  <a:pt x="0" y="8"/>
                </a:lnTo>
                <a:lnTo>
                  <a:pt x="3" y="8"/>
                </a:lnTo>
                <a:lnTo>
                  <a:pt x="6" y="16"/>
                </a:lnTo>
                <a:lnTo>
                  <a:pt x="7" y="16"/>
                </a:lnTo>
                <a:lnTo>
                  <a:pt x="9" y="16"/>
                </a:lnTo>
                <a:lnTo>
                  <a:pt x="12" y="16"/>
                </a:lnTo>
                <a:lnTo>
                  <a:pt x="14" y="8"/>
                </a:lnTo>
                <a:lnTo>
                  <a:pt x="17"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30" name="Line 2118"/>
          <p:cNvSpPr>
            <a:spLocks noChangeShapeType="1"/>
          </p:cNvSpPr>
          <p:nvPr/>
        </p:nvSpPr>
        <p:spPr bwMode="ltGray">
          <a:xfrm flipH="1">
            <a:off x="2135188" y="3028241"/>
            <a:ext cx="1587"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31" name="Line 2119"/>
          <p:cNvSpPr>
            <a:spLocks noChangeShapeType="1"/>
          </p:cNvSpPr>
          <p:nvPr/>
        </p:nvSpPr>
        <p:spPr bwMode="ltGray">
          <a:xfrm flipH="1" flipV="1">
            <a:off x="2162175" y="3028241"/>
            <a:ext cx="1588"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32" name="Freeform 2120"/>
          <p:cNvSpPr>
            <a:spLocks/>
          </p:cNvSpPr>
          <p:nvPr/>
        </p:nvSpPr>
        <p:spPr bwMode="ltGray">
          <a:xfrm>
            <a:off x="2163763" y="3026654"/>
            <a:ext cx="26987" cy="28575"/>
          </a:xfrm>
          <a:custGeom>
            <a:avLst/>
            <a:gdLst/>
            <a:ahLst/>
            <a:cxnLst>
              <a:cxn ang="0">
                <a:pos x="0" y="5"/>
              </a:cxn>
              <a:cxn ang="0">
                <a:pos x="0" y="0"/>
              </a:cxn>
              <a:cxn ang="0">
                <a:pos x="2" y="0"/>
              </a:cxn>
              <a:cxn ang="0">
                <a:pos x="5" y="5"/>
              </a:cxn>
              <a:cxn ang="0">
                <a:pos x="10" y="10"/>
              </a:cxn>
              <a:cxn ang="0">
                <a:pos x="13" y="10"/>
              </a:cxn>
              <a:cxn ang="0">
                <a:pos x="13" y="10"/>
              </a:cxn>
              <a:cxn ang="0">
                <a:pos x="16" y="16"/>
              </a:cxn>
            </a:cxnLst>
            <a:rect l="0" t="0" r="r" b="b"/>
            <a:pathLst>
              <a:path w="17" h="17">
                <a:moveTo>
                  <a:pt x="0" y="5"/>
                </a:moveTo>
                <a:lnTo>
                  <a:pt x="0" y="0"/>
                </a:lnTo>
                <a:lnTo>
                  <a:pt x="2" y="0"/>
                </a:lnTo>
                <a:lnTo>
                  <a:pt x="5" y="5"/>
                </a:lnTo>
                <a:lnTo>
                  <a:pt x="10" y="10"/>
                </a:lnTo>
                <a:lnTo>
                  <a:pt x="13" y="10"/>
                </a:lnTo>
                <a:lnTo>
                  <a:pt x="13" y="10"/>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33" name="Line 2121"/>
          <p:cNvSpPr>
            <a:spLocks noChangeShapeType="1"/>
          </p:cNvSpPr>
          <p:nvPr/>
        </p:nvSpPr>
        <p:spPr bwMode="ltGray">
          <a:xfrm>
            <a:off x="2162175" y="3028241"/>
            <a:ext cx="1588"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34" name="Line 2122"/>
          <p:cNvSpPr>
            <a:spLocks noChangeShapeType="1"/>
          </p:cNvSpPr>
          <p:nvPr/>
        </p:nvSpPr>
        <p:spPr bwMode="ltGray">
          <a:xfrm flipV="1">
            <a:off x="2173288" y="3029829"/>
            <a:ext cx="3175"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35" name="Freeform 2123"/>
          <p:cNvSpPr>
            <a:spLocks/>
          </p:cNvSpPr>
          <p:nvPr/>
        </p:nvSpPr>
        <p:spPr bwMode="ltGray">
          <a:xfrm>
            <a:off x="2171700" y="3031416"/>
            <a:ext cx="26988" cy="1588"/>
          </a:xfrm>
          <a:custGeom>
            <a:avLst/>
            <a:gdLst/>
            <a:ahLst/>
            <a:cxnLst>
              <a:cxn ang="0">
                <a:pos x="0" y="0"/>
              </a:cxn>
              <a:cxn ang="0">
                <a:pos x="0" y="0"/>
              </a:cxn>
              <a:cxn ang="0">
                <a:pos x="10" y="0"/>
              </a:cxn>
              <a:cxn ang="0">
                <a:pos x="16" y="0"/>
              </a:cxn>
            </a:cxnLst>
            <a:rect l="0" t="0" r="r" b="b"/>
            <a:pathLst>
              <a:path w="17" h="1">
                <a:moveTo>
                  <a:pt x="0" y="0"/>
                </a:moveTo>
                <a:lnTo>
                  <a:pt x="0" y="0"/>
                </a:lnTo>
                <a:lnTo>
                  <a:pt x="10"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36" name="Line 2124"/>
          <p:cNvSpPr>
            <a:spLocks noChangeShapeType="1"/>
          </p:cNvSpPr>
          <p:nvPr/>
        </p:nvSpPr>
        <p:spPr bwMode="ltGray">
          <a:xfrm flipH="1">
            <a:off x="2171700" y="3031416"/>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37" name="Line 2125"/>
          <p:cNvSpPr>
            <a:spLocks noChangeShapeType="1"/>
          </p:cNvSpPr>
          <p:nvPr/>
        </p:nvSpPr>
        <p:spPr bwMode="ltGray">
          <a:xfrm flipV="1">
            <a:off x="2178050" y="3029829"/>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38" name="Freeform 2126"/>
          <p:cNvSpPr>
            <a:spLocks/>
          </p:cNvSpPr>
          <p:nvPr/>
        </p:nvSpPr>
        <p:spPr bwMode="ltGray">
          <a:xfrm>
            <a:off x="2176463" y="3031416"/>
            <a:ext cx="26987" cy="28575"/>
          </a:xfrm>
          <a:custGeom>
            <a:avLst/>
            <a:gdLst/>
            <a:ahLst/>
            <a:cxnLst>
              <a:cxn ang="0">
                <a:pos x="0" y="0"/>
              </a:cxn>
              <a:cxn ang="0">
                <a:pos x="0" y="3"/>
              </a:cxn>
              <a:cxn ang="0">
                <a:pos x="4" y="3"/>
              </a:cxn>
              <a:cxn ang="0">
                <a:pos x="4" y="6"/>
              </a:cxn>
              <a:cxn ang="0">
                <a:pos x="12" y="9"/>
              </a:cxn>
              <a:cxn ang="0">
                <a:pos x="12" y="9"/>
              </a:cxn>
              <a:cxn ang="0">
                <a:pos x="12" y="12"/>
              </a:cxn>
              <a:cxn ang="0">
                <a:pos x="16" y="16"/>
              </a:cxn>
            </a:cxnLst>
            <a:rect l="0" t="0" r="r" b="b"/>
            <a:pathLst>
              <a:path w="17" h="17">
                <a:moveTo>
                  <a:pt x="0" y="0"/>
                </a:moveTo>
                <a:lnTo>
                  <a:pt x="0" y="3"/>
                </a:lnTo>
                <a:lnTo>
                  <a:pt x="4" y="3"/>
                </a:lnTo>
                <a:lnTo>
                  <a:pt x="4" y="6"/>
                </a:lnTo>
                <a:lnTo>
                  <a:pt x="12" y="9"/>
                </a:lnTo>
                <a:lnTo>
                  <a:pt x="12" y="9"/>
                </a:lnTo>
                <a:lnTo>
                  <a:pt x="12" y="12"/>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39" name="Line 2127"/>
          <p:cNvSpPr>
            <a:spLocks noChangeShapeType="1"/>
          </p:cNvSpPr>
          <p:nvPr/>
        </p:nvSpPr>
        <p:spPr bwMode="ltGray">
          <a:xfrm flipH="1">
            <a:off x="2176463" y="3031416"/>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40" name="Line 2128"/>
          <p:cNvSpPr>
            <a:spLocks noChangeShapeType="1"/>
          </p:cNvSpPr>
          <p:nvPr/>
        </p:nvSpPr>
        <p:spPr bwMode="ltGray">
          <a:xfrm flipV="1">
            <a:off x="2184400" y="3037766"/>
            <a:ext cx="1588"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41" name="Freeform 2129"/>
          <p:cNvSpPr>
            <a:spLocks/>
          </p:cNvSpPr>
          <p:nvPr/>
        </p:nvSpPr>
        <p:spPr bwMode="ltGray">
          <a:xfrm>
            <a:off x="2135188" y="3175879"/>
            <a:ext cx="26987" cy="28575"/>
          </a:xfrm>
          <a:custGeom>
            <a:avLst/>
            <a:gdLst/>
            <a:ahLst/>
            <a:cxnLst>
              <a:cxn ang="0">
                <a:pos x="0" y="0"/>
              </a:cxn>
              <a:cxn ang="0">
                <a:pos x="3" y="2"/>
              </a:cxn>
              <a:cxn ang="0">
                <a:pos x="3" y="4"/>
              </a:cxn>
              <a:cxn ang="0">
                <a:pos x="3" y="6"/>
              </a:cxn>
              <a:cxn ang="0">
                <a:pos x="3" y="8"/>
              </a:cxn>
              <a:cxn ang="0">
                <a:pos x="3" y="11"/>
              </a:cxn>
              <a:cxn ang="0">
                <a:pos x="9" y="12"/>
              </a:cxn>
              <a:cxn ang="0">
                <a:pos x="12" y="14"/>
              </a:cxn>
              <a:cxn ang="0">
                <a:pos x="16" y="16"/>
              </a:cxn>
            </a:cxnLst>
            <a:rect l="0" t="0" r="r" b="b"/>
            <a:pathLst>
              <a:path w="17" h="17">
                <a:moveTo>
                  <a:pt x="0" y="0"/>
                </a:moveTo>
                <a:lnTo>
                  <a:pt x="3" y="2"/>
                </a:lnTo>
                <a:lnTo>
                  <a:pt x="3" y="4"/>
                </a:lnTo>
                <a:lnTo>
                  <a:pt x="3" y="6"/>
                </a:lnTo>
                <a:lnTo>
                  <a:pt x="3" y="8"/>
                </a:lnTo>
                <a:lnTo>
                  <a:pt x="3" y="11"/>
                </a:lnTo>
                <a:lnTo>
                  <a:pt x="9" y="12"/>
                </a:lnTo>
                <a:lnTo>
                  <a:pt x="12" y="14"/>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42" name="Line 2130"/>
          <p:cNvSpPr>
            <a:spLocks noChangeShapeType="1"/>
          </p:cNvSpPr>
          <p:nvPr/>
        </p:nvSpPr>
        <p:spPr bwMode="ltGray">
          <a:xfrm flipH="1">
            <a:off x="2132013" y="3177466"/>
            <a:ext cx="476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43" name="Line 2131"/>
          <p:cNvSpPr>
            <a:spLocks noChangeShapeType="1"/>
          </p:cNvSpPr>
          <p:nvPr/>
        </p:nvSpPr>
        <p:spPr bwMode="ltGray">
          <a:xfrm flipV="1">
            <a:off x="2143125" y="3198104"/>
            <a:ext cx="1588"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44" name="Line 2132"/>
          <p:cNvSpPr>
            <a:spLocks noChangeShapeType="1"/>
          </p:cNvSpPr>
          <p:nvPr/>
        </p:nvSpPr>
        <p:spPr bwMode="ltGray">
          <a:xfrm>
            <a:off x="2125663" y="3174291"/>
            <a:ext cx="2222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45" name="Line 2133"/>
          <p:cNvSpPr>
            <a:spLocks noChangeShapeType="1"/>
          </p:cNvSpPr>
          <p:nvPr/>
        </p:nvSpPr>
        <p:spPr bwMode="ltGray">
          <a:xfrm flipH="1">
            <a:off x="2122488" y="3174291"/>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46" name="Line 2134"/>
          <p:cNvSpPr>
            <a:spLocks noChangeShapeType="1"/>
          </p:cNvSpPr>
          <p:nvPr/>
        </p:nvSpPr>
        <p:spPr bwMode="ltGray">
          <a:xfrm>
            <a:off x="2122488" y="3174291"/>
            <a:ext cx="31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47" name="Freeform 2135"/>
          <p:cNvSpPr>
            <a:spLocks/>
          </p:cNvSpPr>
          <p:nvPr/>
        </p:nvSpPr>
        <p:spPr bwMode="ltGray">
          <a:xfrm>
            <a:off x="2114550" y="3172704"/>
            <a:ext cx="26988" cy="28575"/>
          </a:xfrm>
          <a:custGeom>
            <a:avLst/>
            <a:gdLst/>
            <a:ahLst/>
            <a:cxnLst>
              <a:cxn ang="0">
                <a:pos x="16" y="0"/>
              </a:cxn>
              <a:cxn ang="0">
                <a:pos x="13" y="3"/>
              </a:cxn>
              <a:cxn ang="0">
                <a:pos x="8" y="3"/>
              </a:cxn>
              <a:cxn ang="0">
                <a:pos x="5" y="6"/>
              </a:cxn>
              <a:cxn ang="0">
                <a:pos x="5" y="9"/>
              </a:cxn>
              <a:cxn ang="0">
                <a:pos x="0" y="9"/>
              </a:cxn>
              <a:cxn ang="0">
                <a:pos x="0" y="12"/>
              </a:cxn>
              <a:cxn ang="0">
                <a:pos x="5" y="16"/>
              </a:cxn>
            </a:cxnLst>
            <a:rect l="0" t="0" r="r" b="b"/>
            <a:pathLst>
              <a:path w="17" h="17">
                <a:moveTo>
                  <a:pt x="16" y="0"/>
                </a:moveTo>
                <a:lnTo>
                  <a:pt x="13" y="3"/>
                </a:lnTo>
                <a:lnTo>
                  <a:pt x="8" y="3"/>
                </a:lnTo>
                <a:lnTo>
                  <a:pt x="5" y="6"/>
                </a:lnTo>
                <a:lnTo>
                  <a:pt x="5" y="9"/>
                </a:lnTo>
                <a:lnTo>
                  <a:pt x="0" y="9"/>
                </a:lnTo>
                <a:lnTo>
                  <a:pt x="0" y="12"/>
                </a:lnTo>
                <a:lnTo>
                  <a:pt x="5"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48" name="Line 2136"/>
          <p:cNvSpPr>
            <a:spLocks noChangeShapeType="1"/>
          </p:cNvSpPr>
          <p:nvPr/>
        </p:nvSpPr>
        <p:spPr bwMode="ltGray">
          <a:xfrm flipV="1">
            <a:off x="2125663" y="3174291"/>
            <a:ext cx="0"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49" name="Line 2137"/>
          <p:cNvSpPr>
            <a:spLocks noChangeShapeType="1"/>
          </p:cNvSpPr>
          <p:nvPr/>
        </p:nvSpPr>
        <p:spPr bwMode="ltGray">
          <a:xfrm flipV="1">
            <a:off x="2116138" y="3182229"/>
            <a:ext cx="4762"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50" name="Freeform 2138"/>
          <p:cNvSpPr>
            <a:spLocks/>
          </p:cNvSpPr>
          <p:nvPr/>
        </p:nvSpPr>
        <p:spPr bwMode="ltGray">
          <a:xfrm>
            <a:off x="2117725" y="3182229"/>
            <a:ext cx="26988" cy="28575"/>
          </a:xfrm>
          <a:custGeom>
            <a:avLst/>
            <a:gdLst/>
            <a:ahLst/>
            <a:cxnLst>
              <a:cxn ang="0">
                <a:pos x="0" y="0"/>
              </a:cxn>
              <a:cxn ang="0">
                <a:pos x="1" y="8"/>
              </a:cxn>
              <a:cxn ang="0">
                <a:pos x="5" y="8"/>
              </a:cxn>
              <a:cxn ang="0">
                <a:pos x="8" y="8"/>
              </a:cxn>
              <a:cxn ang="0">
                <a:pos x="10" y="8"/>
              </a:cxn>
              <a:cxn ang="0">
                <a:pos x="14" y="8"/>
              </a:cxn>
              <a:cxn ang="0">
                <a:pos x="16" y="16"/>
              </a:cxn>
            </a:cxnLst>
            <a:rect l="0" t="0" r="r" b="b"/>
            <a:pathLst>
              <a:path w="17" h="17">
                <a:moveTo>
                  <a:pt x="0" y="0"/>
                </a:moveTo>
                <a:lnTo>
                  <a:pt x="1" y="8"/>
                </a:lnTo>
                <a:lnTo>
                  <a:pt x="5" y="8"/>
                </a:lnTo>
                <a:lnTo>
                  <a:pt x="8" y="8"/>
                </a:lnTo>
                <a:lnTo>
                  <a:pt x="10" y="8"/>
                </a:lnTo>
                <a:lnTo>
                  <a:pt x="14" y="8"/>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51" name="Line 2139"/>
          <p:cNvSpPr>
            <a:spLocks noChangeShapeType="1"/>
          </p:cNvSpPr>
          <p:nvPr/>
        </p:nvSpPr>
        <p:spPr bwMode="ltGray">
          <a:xfrm flipH="1">
            <a:off x="2116138" y="3182229"/>
            <a:ext cx="4762"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52" name="Line 2140"/>
          <p:cNvSpPr>
            <a:spLocks noChangeShapeType="1"/>
          </p:cNvSpPr>
          <p:nvPr/>
        </p:nvSpPr>
        <p:spPr bwMode="ltGray">
          <a:xfrm flipV="1">
            <a:off x="2132013" y="3185404"/>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53" name="Freeform 2141"/>
          <p:cNvSpPr>
            <a:spLocks/>
          </p:cNvSpPr>
          <p:nvPr/>
        </p:nvSpPr>
        <p:spPr bwMode="ltGray">
          <a:xfrm>
            <a:off x="2130425" y="3185404"/>
            <a:ext cx="26988" cy="28575"/>
          </a:xfrm>
          <a:custGeom>
            <a:avLst/>
            <a:gdLst/>
            <a:ahLst/>
            <a:cxnLst>
              <a:cxn ang="0">
                <a:pos x="0" y="0"/>
              </a:cxn>
              <a:cxn ang="0">
                <a:pos x="0" y="2"/>
              </a:cxn>
              <a:cxn ang="0">
                <a:pos x="10" y="2"/>
              </a:cxn>
              <a:cxn ang="0">
                <a:pos x="10" y="5"/>
              </a:cxn>
              <a:cxn ang="0">
                <a:pos x="16" y="8"/>
              </a:cxn>
              <a:cxn ang="0">
                <a:pos x="16" y="10"/>
              </a:cxn>
              <a:cxn ang="0">
                <a:pos x="16" y="13"/>
              </a:cxn>
              <a:cxn ang="0">
                <a:pos x="16" y="16"/>
              </a:cxn>
            </a:cxnLst>
            <a:rect l="0" t="0" r="r" b="b"/>
            <a:pathLst>
              <a:path w="17" h="17">
                <a:moveTo>
                  <a:pt x="0" y="0"/>
                </a:moveTo>
                <a:lnTo>
                  <a:pt x="0" y="2"/>
                </a:lnTo>
                <a:lnTo>
                  <a:pt x="10" y="2"/>
                </a:lnTo>
                <a:lnTo>
                  <a:pt x="10" y="5"/>
                </a:lnTo>
                <a:lnTo>
                  <a:pt x="16" y="8"/>
                </a:lnTo>
                <a:lnTo>
                  <a:pt x="16" y="10"/>
                </a:lnTo>
                <a:lnTo>
                  <a:pt x="16" y="13"/>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54" name="Line 2142"/>
          <p:cNvSpPr>
            <a:spLocks noChangeShapeType="1"/>
          </p:cNvSpPr>
          <p:nvPr/>
        </p:nvSpPr>
        <p:spPr bwMode="ltGray">
          <a:xfrm flipH="1">
            <a:off x="2128838" y="3185404"/>
            <a:ext cx="1587"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55" name="Line 2143"/>
          <p:cNvSpPr>
            <a:spLocks noChangeShapeType="1"/>
          </p:cNvSpPr>
          <p:nvPr/>
        </p:nvSpPr>
        <p:spPr bwMode="ltGray">
          <a:xfrm>
            <a:off x="2132013" y="3193341"/>
            <a:ext cx="476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56" name="Freeform 2144"/>
          <p:cNvSpPr>
            <a:spLocks/>
          </p:cNvSpPr>
          <p:nvPr/>
        </p:nvSpPr>
        <p:spPr bwMode="ltGray">
          <a:xfrm>
            <a:off x="2128838" y="3193341"/>
            <a:ext cx="26987" cy="28575"/>
          </a:xfrm>
          <a:custGeom>
            <a:avLst/>
            <a:gdLst/>
            <a:ahLst/>
            <a:cxnLst>
              <a:cxn ang="0">
                <a:pos x="16" y="0"/>
              </a:cxn>
              <a:cxn ang="0">
                <a:pos x="16" y="3"/>
              </a:cxn>
              <a:cxn ang="0">
                <a:pos x="16" y="6"/>
              </a:cxn>
              <a:cxn ang="0">
                <a:pos x="12" y="9"/>
              </a:cxn>
              <a:cxn ang="0">
                <a:pos x="4" y="12"/>
              </a:cxn>
              <a:cxn ang="0">
                <a:pos x="4" y="16"/>
              </a:cxn>
              <a:cxn ang="0">
                <a:pos x="0" y="16"/>
              </a:cxn>
            </a:cxnLst>
            <a:rect l="0" t="0" r="r" b="b"/>
            <a:pathLst>
              <a:path w="17" h="17">
                <a:moveTo>
                  <a:pt x="16" y="0"/>
                </a:moveTo>
                <a:lnTo>
                  <a:pt x="16" y="3"/>
                </a:lnTo>
                <a:lnTo>
                  <a:pt x="16" y="6"/>
                </a:lnTo>
                <a:lnTo>
                  <a:pt x="12" y="9"/>
                </a:lnTo>
                <a:lnTo>
                  <a:pt x="4" y="12"/>
                </a:lnTo>
                <a:lnTo>
                  <a:pt x="4" y="16"/>
                </a:lnTo>
                <a:lnTo>
                  <a:pt x="0"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57" name="Line 2145"/>
          <p:cNvSpPr>
            <a:spLocks noChangeShapeType="1"/>
          </p:cNvSpPr>
          <p:nvPr/>
        </p:nvSpPr>
        <p:spPr bwMode="ltGray">
          <a:xfrm flipH="1" flipV="1">
            <a:off x="2132013" y="3193341"/>
            <a:ext cx="4762"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58" name="Line 2146"/>
          <p:cNvSpPr>
            <a:spLocks noChangeShapeType="1"/>
          </p:cNvSpPr>
          <p:nvPr/>
        </p:nvSpPr>
        <p:spPr bwMode="ltGray">
          <a:xfrm>
            <a:off x="2130425" y="3201279"/>
            <a:ext cx="1588"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59" name="Freeform 2147"/>
          <p:cNvSpPr>
            <a:spLocks/>
          </p:cNvSpPr>
          <p:nvPr/>
        </p:nvSpPr>
        <p:spPr bwMode="ltGray">
          <a:xfrm>
            <a:off x="2106613" y="3199691"/>
            <a:ext cx="26987" cy="28575"/>
          </a:xfrm>
          <a:custGeom>
            <a:avLst/>
            <a:gdLst/>
            <a:ahLst/>
            <a:cxnLst>
              <a:cxn ang="0">
                <a:pos x="16" y="8"/>
              </a:cxn>
              <a:cxn ang="0">
                <a:pos x="15" y="8"/>
              </a:cxn>
              <a:cxn ang="0">
                <a:pos x="12" y="16"/>
              </a:cxn>
              <a:cxn ang="0">
                <a:pos x="9" y="16"/>
              </a:cxn>
              <a:cxn ang="0">
                <a:pos x="8" y="16"/>
              </a:cxn>
              <a:cxn ang="0">
                <a:pos x="5" y="8"/>
              </a:cxn>
              <a:cxn ang="0">
                <a:pos x="4" y="8"/>
              </a:cxn>
              <a:cxn ang="0">
                <a:pos x="1" y="8"/>
              </a:cxn>
              <a:cxn ang="0">
                <a:pos x="0" y="0"/>
              </a:cxn>
            </a:cxnLst>
            <a:rect l="0" t="0" r="r" b="b"/>
            <a:pathLst>
              <a:path w="17" h="17">
                <a:moveTo>
                  <a:pt x="16" y="8"/>
                </a:moveTo>
                <a:lnTo>
                  <a:pt x="15" y="8"/>
                </a:lnTo>
                <a:lnTo>
                  <a:pt x="12" y="16"/>
                </a:lnTo>
                <a:lnTo>
                  <a:pt x="9" y="16"/>
                </a:lnTo>
                <a:lnTo>
                  <a:pt x="8" y="16"/>
                </a:lnTo>
                <a:lnTo>
                  <a:pt x="5" y="8"/>
                </a:lnTo>
                <a:lnTo>
                  <a:pt x="4" y="8"/>
                </a:lnTo>
                <a:lnTo>
                  <a:pt x="1" y="8"/>
                </a:lnTo>
                <a:lnTo>
                  <a:pt x="0"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60" name="Line 2148"/>
          <p:cNvSpPr>
            <a:spLocks noChangeShapeType="1"/>
          </p:cNvSpPr>
          <p:nvPr/>
        </p:nvSpPr>
        <p:spPr bwMode="ltGray">
          <a:xfrm flipH="1" flipV="1">
            <a:off x="2130425" y="3201279"/>
            <a:ext cx="1588" cy="15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61" name="Line 2149"/>
          <p:cNvSpPr>
            <a:spLocks noChangeShapeType="1"/>
          </p:cNvSpPr>
          <p:nvPr/>
        </p:nvSpPr>
        <p:spPr bwMode="ltGray">
          <a:xfrm flipH="1">
            <a:off x="2103438" y="3198104"/>
            <a:ext cx="4762"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62" name="Freeform 2150"/>
          <p:cNvSpPr>
            <a:spLocks/>
          </p:cNvSpPr>
          <p:nvPr/>
        </p:nvSpPr>
        <p:spPr bwMode="ltGray">
          <a:xfrm>
            <a:off x="2101850" y="3191754"/>
            <a:ext cx="26988" cy="28575"/>
          </a:xfrm>
          <a:custGeom>
            <a:avLst/>
            <a:gdLst/>
            <a:ahLst/>
            <a:cxnLst>
              <a:cxn ang="0">
                <a:pos x="16" y="16"/>
              </a:cxn>
              <a:cxn ang="0">
                <a:pos x="10" y="13"/>
              </a:cxn>
              <a:cxn ang="0">
                <a:pos x="10" y="11"/>
              </a:cxn>
              <a:cxn ang="0">
                <a:pos x="0" y="9"/>
              </a:cxn>
              <a:cxn ang="0">
                <a:pos x="0" y="6"/>
              </a:cxn>
              <a:cxn ang="0">
                <a:pos x="0" y="4"/>
              </a:cxn>
              <a:cxn ang="0">
                <a:pos x="0" y="4"/>
              </a:cxn>
              <a:cxn ang="0">
                <a:pos x="10" y="0"/>
              </a:cxn>
            </a:cxnLst>
            <a:rect l="0" t="0" r="r" b="b"/>
            <a:pathLst>
              <a:path w="17" h="17">
                <a:moveTo>
                  <a:pt x="16" y="16"/>
                </a:moveTo>
                <a:lnTo>
                  <a:pt x="10" y="13"/>
                </a:lnTo>
                <a:lnTo>
                  <a:pt x="10" y="11"/>
                </a:lnTo>
                <a:lnTo>
                  <a:pt x="0" y="9"/>
                </a:lnTo>
                <a:lnTo>
                  <a:pt x="0" y="6"/>
                </a:lnTo>
                <a:lnTo>
                  <a:pt x="0" y="4"/>
                </a:lnTo>
                <a:lnTo>
                  <a:pt x="0" y="4"/>
                </a:lnTo>
                <a:lnTo>
                  <a:pt x="10"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63" name="Line 2151"/>
          <p:cNvSpPr>
            <a:spLocks noChangeShapeType="1"/>
          </p:cNvSpPr>
          <p:nvPr/>
        </p:nvSpPr>
        <p:spPr bwMode="ltGray">
          <a:xfrm flipV="1">
            <a:off x="2106613" y="3198104"/>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64" name="Line 2152"/>
          <p:cNvSpPr>
            <a:spLocks noChangeShapeType="1"/>
          </p:cNvSpPr>
          <p:nvPr/>
        </p:nvSpPr>
        <p:spPr bwMode="ltGray">
          <a:xfrm flipH="1">
            <a:off x="2101850" y="3191754"/>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65" name="Freeform 2153"/>
          <p:cNvSpPr>
            <a:spLocks/>
          </p:cNvSpPr>
          <p:nvPr/>
        </p:nvSpPr>
        <p:spPr bwMode="ltGray">
          <a:xfrm>
            <a:off x="2103438" y="3183816"/>
            <a:ext cx="26987" cy="28575"/>
          </a:xfrm>
          <a:custGeom>
            <a:avLst/>
            <a:gdLst/>
            <a:ahLst/>
            <a:cxnLst>
              <a:cxn ang="0">
                <a:pos x="0" y="16"/>
              </a:cxn>
              <a:cxn ang="0">
                <a:pos x="0" y="16"/>
              </a:cxn>
              <a:cxn ang="0">
                <a:pos x="0" y="12"/>
              </a:cxn>
              <a:cxn ang="0">
                <a:pos x="5" y="12"/>
              </a:cxn>
              <a:cxn ang="0">
                <a:pos x="8" y="6"/>
              </a:cxn>
              <a:cxn ang="0">
                <a:pos x="13" y="3"/>
              </a:cxn>
              <a:cxn ang="0">
                <a:pos x="16" y="3"/>
              </a:cxn>
              <a:cxn ang="0">
                <a:pos x="16" y="0"/>
              </a:cxn>
            </a:cxnLst>
            <a:rect l="0" t="0" r="r" b="b"/>
            <a:pathLst>
              <a:path w="17" h="17">
                <a:moveTo>
                  <a:pt x="0" y="16"/>
                </a:moveTo>
                <a:lnTo>
                  <a:pt x="0" y="16"/>
                </a:lnTo>
                <a:lnTo>
                  <a:pt x="0" y="12"/>
                </a:lnTo>
                <a:lnTo>
                  <a:pt x="5" y="12"/>
                </a:lnTo>
                <a:lnTo>
                  <a:pt x="8" y="6"/>
                </a:lnTo>
                <a:lnTo>
                  <a:pt x="13" y="3"/>
                </a:lnTo>
                <a:lnTo>
                  <a:pt x="16" y="3"/>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66" name="Line 2154"/>
          <p:cNvSpPr>
            <a:spLocks noChangeShapeType="1"/>
          </p:cNvSpPr>
          <p:nvPr/>
        </p:nvSpPr>
        <p:spPr bwMode="ltGray">
          <a:xfrm>
            <a:off x="2101850" y="3191754"/>
            <a:ext cx="47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67" name="Line 2155"/>
          <p:cNvSpPr>
            <a:spLocks noChangeShapeType="1"/>
          </p:cNvSpPr>
          <p:nvPr/>
        </p:nvSpPr>
        <p:spPr bwMode="ltGray">
          <a:xfrm flipH="1">
            <a:off x="2109788" y="3185404"/>
            <a:ext cx="476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68" name="Freeform 2156"/>
          <p:cNvSpPr>
            <a:spLocks/>
          </p:cNvSpPr>
          <p:nvPr/>
        </p:nvSpPr>
        <p:spPr bwMode="ltGray">
          <a:xfrm>
            <a:off x="2111375" y="3182229"/>
            <a:ext cx="26988" cy="28575"/>
          </a:xfrm>
          <a:custGeom>
            <a:avLst/>
            <a:gdLst/>
            <a:ahLst/>
            <a:cxnLst>
              <a:cxn ang="0">
                <a:pos x="0" y="16"/>
              </a:cxn>
              <a:cxn ang="0">
                <a:pos x="3" y="16"/>
              </a:cxn>
              <a:cxn ang="0">
                <a:pos x="9" y="16"/>
              </a:cxn>
              <a:cxn ang="0">
                <a:pos x="12" y="0"/>
              </a:cxn>
              <a:cxn ang="0">
                <a:pos x="16" y="0"/>
              </a:cxn>
            </a:cxnLst>
            <a:rect l="0" t="0" r="r" b="b"/>
            <a:pathLst>
              <a:path w="17" h="17">
                <a:moveTo>
                  <a:pt x="0" y="16"/>
                </a:moveTo>
                <a:lnTo>
                  <a:pt x="3" y="16"/>
                </a:lnTo>
                <a:lnTo>
                  <a:pt x="9" y="16"/>
                </a:lnTo>
                <a:lnTo>
                  <a:pt x="12"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69" name="Line 2157"/>
          <p:cNvSpPr>
            <a:spLocks noChangeShapeType="1"/>
          </p:cNvSpPr>
          <p:nvPr/>
        </p:nvSpPr>
        <p:spPr bwMode="ltGray">
          <a:xfrm>
            <a:off x="2112963" y="3183816"/>
            <a:ext cx="1587"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70" name="Line 2158"/>
          <p:cNvSpPr>
            <a:spLocks noChangeShapeType="1"/>
          </p:cNvSpPr>
          <p:nvPr/>
        </p:nvSpPr>
        <p:spPr bwMode="ltGray">
          <a:xfrm flipV="1">
            <a:off x="2120900" y="3182229"/>
            <a:ext cx="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71" name="Freeform 2159"/>
          <p:cNvSpPr>
            <a:spLocks/>
          </p:cNvSpPr>
          <p:nvPr/>
        </p:nvSpPr>
        <p:spPr bwMode="ltGray">
          <a:xfrm>
            <a:off x="2019300" y="3010779"/>
            <a:ext cx="26988" cy="28575"/>
          </a:xfrm>
          <a:custGeom>
            <a:avLst/>
            <a:gdLst/>
            <a:ahLst/>
            <a:cxnLst>
              <a:cxn ang="0">
                <a:pos x="0" y="0"/>
              </a:cxn>
              <a:cxn ang="0">
                <a:pos x="1" y="16"/>
              </a:cxn>
              <a:cxn ang="0">
                <a:pos x="4" y="16"/>
              </a:cxn>
              <a:cxn ang="0">
                <a:pos x="5" y="16"/>
              </a:cxn>
              <a:cxn ang="0">
                <a:pos x="8" y="16"/>
              </a:cxn>
              <a:cxn ang="0">
                <a:pos x="10" y="16"/>
              </a:cxn>
              <a:cxn ang="0">
                <a:pos x="11" y="16"/>
              </a:cxn>
              <a:cxn ang="0">
                <a:pos x="16" y="16"/>
              </a:cxn>
            </a:cxnLst>
            <a:rect l="0" t="0" r="r" b="b"/>
            <a:pathLst>
              <a:path w="17" h="17">
                <a:moveTo>
                  <a:pt x="0" y="0"/>
                </a:moveTo>
                <a:lnTo>
                  <a:pt x="1" y="16"/>
                </a:lnTo>
                <a:lnTo>
                  <a:pt x="4" y="16"/>
                </a:lnTo>
                <a:lnTo>
                  <a:pt x="5" y="16"/>
                </a:lnTo>
                <a:lnTo>
                  <a:pt x="8" y="16"/>
                </a:lnTo>
                <a:lnTo>
                  <a:pt x="10" y="16"/>
                </a:lnTo>
                <a:lnTo>
                  <a:pt x="11" y="16"/>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72" name="Line 2160"/>
          <p:cNvSpPr>
            <a:spLocks noChangeShapeType="1"/>
          </p:cNvSpPr>
          <p:nvPr/>
        </p:nvSpPr>
        <p:spPr bwMode="ltGray">
          <a:xfrm>
            <a:off x="2019300" y="3012366"/>
            <a:ext cx="2381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73" name="Line 2161"/>
          <p:cNvSpPr>
            <a:spLocks noChangeShapeType="1"/>
          </p:cNvSpPr>
          <p:nvPr/>
        </p:nvSpPr>
        <p:spPr bwMode="ltGray">
          <a:xfrm flipV="1">
            <a:off x="2038350" y="3012366"/>
            <a:ext cx="0" cy="4763"/>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74" name="Freeform 2162"/>
          <p:cNvSpPr>
            <a:spLocks/>
          </p:cNvSpPr>
          <p:nvPr/>
        </p:nvSpPr>
        <p:spPr bwMode="ltGray">
          <a:xfrm>
            <a:off x="1955800" y="3036179"/>
            <a:ext cx="26988" cy="28575"/>
          </a:xfrm>
          <a:custGeom>
            <a:avLst/>
            <a:gdLst/>
            <a:ahLst/>
            <a:cxnLst>
              <a:cxn ang="0">
                <a:pos x="0" y="16"/>
              </a:cxn>
              <a:cxn ang="0">
                <a:pos x="1" y="16"/>
              </a:cxn>
              <a:cxn ang="0">
                <a:pos x="4" y="16"/>
              </a:cxn>
              <a:cxn ang="0">
                <a:pos x="5" y="12"/>
              </a:cxn>
              <a:cxn ang="0">
                <a:pos x="6" y="8"/>
              </a:cxn>
              <a:cxn ang="0">
                <a:pos x="9" y="8"/>
              </a:cxn>
              <a:cxn ang="0">
                <a:pos x="10" y="8"/>
              </a:cxn>
              <a:cxn ang="0">
                <a:pos x="12" y="4"/>
              </a:cxn>
              <a:cxn ang="0">
                <a:pos x="16" y="0"/>
              </a:cxn>
            </a:cxnLst>
            <a:rect l="0" t="0" r="r" b="b"/>
            <a:pathLst>
              <a:path w="17" h="17">
                <a:moveTo>
                  <a:pt x="0" y="16"/>
                </a:moveTo>
                <a:lnTo>
                  <a:pt x="1" y="16"/>
                </a:lnTo>
                <a:lnTo>
                  <a:pt x="4" y="16"/>
                </a:lnTo>
                <a:lnTo>
                  <a:pt x="5" y="12"/>
                </a:lnTo>
                <a:lnTo>
                  <a:pt x="6" y="8"/>
                </a:lnTo>
                <a:lnTo>
                  <a:pt x="9" y="8"/>
                </a:lnTo>
                <a:lnTo>
                  <a:pt x="10" y="8"/>
                </a:lnTo>
                <a:lnTo>
                  <a:pt x="12" y="4"/>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75" name="Line 2163"/>
          <p:cNvSpPr>
            <a:spLocks noChangeShapeType="1"/>
          </p:cNvSpPr>
          <p:nvPr/>
        </p:nvSpPr>
        <p:spPr bwMode="ltGray">
          <a:xfrm>
            <a:off x="1955800" y="3037766"/>
            <a:ext cx="0" cy="1270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76" name="Line 2164"/>
          <p:cNvSpPr>
            <a:spLocks noChangeShapeType="1"/>
          </p:cNvSpPr>
          <p:nvPr/>
        </p:nvSpPr>
        <p:spPr bwMode="ltGray">
          <a:xfrm flipH="1" flipV="1">
            <a:off x="1968500" y="3033004"/>
            <a:ext cx="11113" cy="1270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77" name="Freeform 2165"/>
          <p:cNvSpPr>
            <a:spLocks/>
          </p:cNvSpPr>
          <p:nvPr/>
        </p:nvSpPr>
        <p:spPr bwMode="ltGray">
          <a:xfrm>
            <a:off x="1973263" y="3010779"/>
            <a:ext cx="47625" cy="28575"/>
          </a:xfrm>
          <a:custGeom>
            <a:avLst/>
            <a:gdLst/>
            <a:ahLst/>
            <a:cxnLst>
              <a:cxn ang="0">
                <a:pos x="0" y="16"/>
              </a:cxn>
              <a:cxn ang="0">
                <a:pos x="3" y="15"/>
              </a:cxn>
              <a:cxn ang="0">
                <a:pos x="8" y="12"/>
              </a:cxn>
              <a:cxn ang="0">
                <a:pos x="11" y="11"/>
              </a:cxn>
              <a:cxn ang="0">
                <a:pos x="15" y="8"/>
              </a:cxn>
              <a:cxn ang="0">
                <a:pos x="19" y="6"/>
              </a:cxn>
              <a:cxn ang="0">
                <a:pos x="21" y="4"/>
              </a:cxn>
              <a:cxn ang="0">
                <a:pos x="25" y="2"/>
              </a:cxn>
              <a:cxn ang="0">
                <a:pos x="29" y="0"/>
              </a:cxn>
            </a:cxnLst>
            <a:rect l="0" t="0" r="r" b="b"/>
            <a:pathLst>
              <a:path w="30" h="17">
                <a:moveTo>
                  <a:pt x="0" y="16"/>
                </a:moveTo>
                <a:lnTo>
                  <a:pt x="3" y="15"/>
                </a:lnTo>
                <a:lnTo>
                  <a:pt x="8" y="12"/>
                </a:lnTo>
                <a:lnTo>
                  <a:pt x="11" y="11"/>
                </a:lnTo>
                <a:lnTo>
                  <a:pt x="15" y="8"/>
                </a:lnTo>
                <a:lnTo>
                  <a:pt x="19" y="6"/>
                </a:lnTo>
                <a:lnTo>
                  <a:pt x="21" y="4"/>
                </a:lnTo>
                <a:lnTo>
                  <a:pt x="25" y="2"/>
                </a:lnTo>
                <a:lnTo>
                  <a:pt x="29"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78" name="Line 2166"/>
          <p:cNvSpPr>
            <a:spLocks noChangeShapeType="1"/>
          </p:cNvSpPr>
          <p:nvPr/>
        </p:nvSpPr>
        <p:spPr bwMode="ltGray">
          <a:xfrm>
            <a:off x="1968500" y="3033004"/>
            <a:ext cx="7938" cy="1270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79" name="Line 2167"/>
          <p:cNvSpPr>
            <a:spLocks noChangeShapeType="1"/>
          </p:cNvSpPr>
          <p:nvPr/>
        </p:nvSpPr>
        <p:spPr bwMode="ltGray">
          <a:xfrm flipH="1" flipV="1">
            <a:off x="2012950" y="3009191"/>
            <a:ext cx="14288" cy="952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80" name="Freeform 2168"/>
          <p:cNvSpPr>
            <a:spLocks/>
          </p:cNvSpPr>
          <p:nvPr/>
        </p:nvSpPr>
        <p:spPr bwMode="ltGray">
          <a:xfrm>
            <a:off x="2017713" y="3010779"/>
            <a:ext cx="26987" cy="28575"/>
          </a:xfrm>
          <a:custGeom>
            <a:avLst/>
            <a:gdLst/>
            <a:ahLst/>
            <a:cxnLst>
              <a:cxn ang="0">
                <a:pos x="0" y="16"/>
              </a:cxn>
              <a:cxn ang="0">
                <a:pos x="0" y="16"/>
              </a:cxn>
              <a:cxn ang="0">
                <a:pos x="0" y="0"/>
              </a:cxn>
              <a:cxn ang="0">
                <a:pos x="16" y="0"/>
              </a:cxn>
            </a:cxnLst>
            <a:rect l="0" t="0" r="r" b="b"/>
            <a:pathLst>
              <a:path w="17" h="17">
                <a:moveTo>
                  <a:pt x="0" y="16"/>
                </a:moveTo>
                <a:lnTo>
                  <a:pt x="0" y="16"/>
                </a:lnTo>
                <a:lnTo>
                  <a:pt x="0"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81" name="Line 2169"/>
          <p:cNvSpPr>
            <a:spLocks noChangeShapeType="1"/>
          </p:cNvSpPr>
          <p:nvPr/>
        </p:nvSpPr>
        <p:spPr bwMode="ltGray">
          <a:xfrm>
            <a:off x="2009775" y="3012366"/>
            <a:ext cx="174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82" name="Line 2170"/>
          <p:cNvSpPr>
            <a:spLocks noChangeShapeType="1"/>
          </p:cNvSpPr>
          <p:nvPr/>
        </p:nvSpPr>
        <p:spPr bwMode="ltGray">
          <a:xfrm flipH="1" flipV="1">
            <a:off x="2012950" y="3007604"/>
            <a:ext cx="14288" cy="952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83" name="Freeform 2171"/>
          <p:cNvSpPr>
            <a:spLocks/>
          </p:cNvSpPr>
          <p:nvPr/>
        </p:nvSpPr>
        <p:spPr bwMode="ltGray">
          <a:xfrm>
            <a:off x="2019300" y="3007604"/>
            <a:ext cx="26988" cy="28575"/>
          </a:xfrm>
          <a:custGeom>
            <a:avLst/>
            <a:gdLst/>
            <a:ahLst/>
            <a:cxnLst>
              <a:cxn ang="0">
                <a:pos x="0" y="16"/>
              </a:cxn>
              <a:cxn ang="0">
                <a:pos x="0" y="16"/>
              </a:cxn>
              <a:cxn ang="0">
                <a:pos x="0" y="8"/>
              </a:cxn>
              <a:cxn ang="0">
                <a:pos x="10" y="8"/>
              </a:cxn>
              <a:cxn ang="0">
                <a:pos x="10" y="0"/>
              </a:cxn>
              <a:cxn ang="0">
                <a:pos x="16" y="0"/>
              </a:cxn>
            </a:cxnLst>
            <a:rect l="0" t="0" r="r" b="b"/>
            <a:pathLst>
              <a:path w="17" h="17">
                <a:moveTo>
                  <a:pt x="0" y="16"/>
                </a:moveTo>
                <a:lnTo>
                  <a:pt x="0" y="16"/>
                </a:lnTo>
                <a:lnTo>
                  <a:pt x="0" y="8"/>
                </a:lnTo>
                <a:lnTo>
                  <a:pt x="10" y="8"/>
                </a:lnTo>
                <a:lnTo>
                  <a:pt x="10"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84" name="Line 2172"/>
          <p:cNvSpPr>
            <a:spLocks noChangeShapeType="1"/>
          </p:cNvSpPr>
          <p:nvPr/>
        </p:nvSpPr>
        <p:spPr bwMode="ltGray">
          <a:xfrm>
            <a:off x="2020888" y="3004429"/>
            <a:ext cx="0" cy="142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85" name="Line 2173"/>
          <p:cNvSpPr>
            <a:spLocks noChangeShapeType="1"/>
          </p:cNvSpPr>
          <p:nvPr/>
        </p:nvSpPr>
        <p:spPr bwMode="ltGray">
          <a:xfrm flipH="1" flipV="1">
            <a:off x="2019300" y="3004429"/>
            <a:ext cx="12700" cy="793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86" name="Freeform 2174"/>
          <p:cNvSpPr>
            <a:spLocks/>
          </p:cNvSpPr>
          <p:nvPr/>
        </p:nvSpPr>
        <p:spPr bwMode="ltGray">
          <a:xfrm>
            <a:off x="2024063" y="2996491"/>
            <a:ext cx="26987" cy="28575"/>
          </a:xfrm>
          <a:custGeom>
            <a:avLst/>
            <a:gdLst/>
            <a:ahLst/>
            <a:cxnLst>
              <a:cxn ang="0">
                <a:pos x="0" y="16"/>
              </a:cxn>
              <a:cxn ang="0">
                <a:pos x="0" y="14"/>
              </a:cxn>
              <a:cxn ang="0">
                <a:pos x="2" y="12"/>
              </a:cxn>
              <a:cxn ang="0">
                <a:pos x="2" y="10"/>
              </a:cxn>
              <a:cxn ang="0">
                <a:pos x="5" y="8"/>
              </a:cxn>
              <a:cxn ang="0">
                <a:pos x="10" y="6"/>
              </a:cxn>
              <a:cxn ang="0">
                <a:pos x="13" y="4"/>
              </a:cxn>
              <a:cxn ang="0">
                <a:pos x="13" y="2"/>
              </a:cxn>
              <a:cxn ang="0">
                <a:pos x="16" y="0"/>
              </a:cxn>
            </a:cxnLst>
            <a:rect l="0" t="0" r="r" b="b"/>
            <a:pathLst>
              <a:path w="17" h="17">
                <a:moveTo>
                  <a:pt x="0" y="16"/>
                </a:moveTo>
                <a:lnTo>
                  <a:pt x="0" y="14"/>
                </a:lnTo>
                <a:lnTo>
                  <a:pt x="2" y="12"/>
                </a:lnTo>
                <a:lnTo>
                  <a:pt x="2" y="10"/>
                </a:lnTo>
                <a:lnTo>
                  <a:pt x="5" y="8"/>
                </a:lnTo>
                <a:lnTo>
                  <a:pt x="10" y="6"/>
                </a:lnTo>
                <a:lnTo>
                  <a:pt x="13" y="4"/>
                </a:lnTo>
                <a:lnTo>
                  <a:pt x="13" y="2"/>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87" name="Line 2175"/>
          <p:cNvSpPr>
            <a:spLocks noChangeShapeType="1"/>
          </p:cNvSpPr>
          <p:nvPr/>
        </p:nvSpPr>
        <p:spPr bwMode="ltGray">
          <a:xfrm>
            <a:off x="2016125" y="3006016"/>
            <a:ext cx="17463" cy="635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88" name="Line 2176"/>
          <p:cNvSpPr>
            <a:spLocks noChangeShapeType="1"/>
          </p:cNvSpPr>
          <p:nvPr/>
        </p:nvSpPr>
        <p:spPr bwMode="ltGray">
          <a:xfrm flipH="1" flipV="1">
            <a:off x="2027238" y="2996491"/>
            <a:ext cx="15875"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89" name="Freeform 2177"/>
          <p:cNvSpPr>
            <a:spLocks/>
          </p:cNvSpPr>
          <p:nvPr/>
        </p:nvSpPr>
        <p:spPr bwMode="ltGray">
          <a:xfrm>
            <a:off x="2033588" y="2985379"/>
            <a:ext cx="26987" cy="30162"/>
          </a:xfrm>
          <a:custGeom>
            <a:avLst/>
            <a:gdLst/>
            <a:ahLst/>
            <a:cxnLst>
              <a:cxn ang="0">
                <a:pos x="0" y="16"/>
              </a:cxn>
              <a:cxn ang="0">
                <a:pos x="0" y="13"/>
              </a:cxn>
              <a:cxn ang="0">
                <a:pos x="4" y="11"/>
              </a:cxn>
              <a:cxn ang="0">
                <a:pos x="4" y="9"/>
              </a:cxn>
              <a:cxn ang="0">
                <a:pos x="4" y="9"/>
              </a:cxn>
              <a:cxn ang="0">
                <a:pos x="4" y="6"/>
              </a:cxn>
              <a:cxn ang="0">
                <a:pos x="12" y="2"/>
              </a:cxn>
              <a:cxn ang="0">
                <a:pos x="12" y="2"/>
              </a:cxn>
              <a:cxn ang="0">
                <a:pos x="16" y="0"/>
              </a:cxn>
            </a:cxnLst>
            <a:rect l="0" t="0" r="r" b="b"/>
            <a:pathLst>
              <a:path w="17" h="17">
                <a:moveTo>
                  <a:pt x="0" y="16"/>
                </a:moveTo>
                <a:lnTo>
                  <a:pt x="0" y="13"/>
                </a:lnTo>
                <a:lnTo>
                  <a:pt x="4" y="11"/>
                </a:lnTo>
                <a:lnTo>
                  <a:pt x="4" y="9"/>
                </a:lnTo>
                <a:lnTo>
                  <a:pt x="4" y="9"/>
                </a:lnTo>
                <a:lnTo>
                  <a:pt x="4" y="6"/>
                </a:lnTo>
                <a:lnTo>
                  <a:pt x="12" y="2"/>
                </a:lnTo>
                <a:lnTo>
                  <a:pt x="12" y="2"/>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90" name="Line 2178"/>
          <p:cNvSpPr>
            <a:spLocks noChangeShapeType="1"/>
          </p:cNvSpPr>
          <p:nvPr/>
        </p:nvSpPr>
        <p:spPr bwMode="ltGray">
          <a:xfrm>
            <a:off x="2024063" y="2996491"/>
            <a:ext cx="17462"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91" name="Line 2179"/>
          <p:cNvSpPr>
            <a:spLocks noChangeShapeType="1"/>
          </p:cNvSpPr>
          <p:nvPr/>
        </p:nvSpPr>
        <p:spPr bwMode="ltGray">
          <a:xfrm flipH="1" flipV="1">
            <a:off x="2032000" y="2982204"/>
            <a:ext cx="14288" cy="952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92" name="Freeform 2180"/>
          <p:cNvSpPr>
            <a:spLocks/>
          </p:cNvSpPr>
          <p:nvPr/>
        </p:nvSpPr>
        <p:spPr bwMode="ltGray">
          <a:xfrm>
            <a:off x="2039938" y="2983791"/>
            <a:ext cx="26987" cy="28575"/>
          </a:xfrm>
          <a:custGeom>
            <a:avLst/>
            <a:gdLst/>
            <a:ahLst/>
            <a:cxnLst>
              <a:cxn ang="0">
                <a:pos x="0" y="16"/>
              </a:cxn>
              <a:cxn ang="0">
                <a:pos x="16" y="16"/>
              </a:cxn>
              <a:cxn ang="0">
                <a:pos x="16" y="0"/>
              </a:cxn>
            </a:cxnLst>
            <a:rect l="0" t="0" r="r" b="b"/>
            <a:pathLst>
              <a:path w="17" h="17">
                <a:moveTo>
                  <a:pt x="0" y="16"/>
                </a:moveTo>
                <a:lnTo>
                  <a:pt x="16" y="16"/>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93" name="Line 2181"/>
          <p:cNvSpPr>
            <a:spLocks noChangeShapeType="1"/>
          </p:cNvSpPr>
          <p:nvPr/>
        </p:nvSpPr>
        <p:spPr bwMode="ltGray">
          <a:xfrm>
            <a:off x="2041525" y="2979029"/>
            <a:ext cx="0" cy="1270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94" name="Line 2182"/>
          <p:cNvSpPr>
            <a:spLocks noChangeShapeType="1"/>
          </p:cNvSpPr>
          <p:nvPr/>
        </p:nvSpPr>
        <p:spPr bwMode="ltGray">
          <a:xfrm flipH="1" flipV="1">
            <a:off x="2036763" y="2980616"/>
            <a:ext cx="11112" cy="11113"/>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95" name="Line 2183"/>
          <p:cNvSpPr>
            <a:spLocks noChangeShapeType="1"/>
          </p:cNvSpPr>
          <p:nvPr/>
        </p:nvSpPr>
        <p:spPr bwMode="ltGray">
          <a:xfrm flipV="1">
            <a:off x="2043113" y="2982204"/>
            <a:ext cx="3175"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96" name="Line 2184"/>
          <p:cNvSpPr>
            <a:spLocks noChangeShapeType="1"/>
          </p:cNvSpPr>
          <p:nvPr/>
        </p:nvSpPr>
        <p:spPr bwMode="ltGray">
          <a:xfrm>
            <a:off x="2036763" y="2982204"/>
            <a:ext cx="11112" cy="793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97" name="Line 2185"/>
          <p:cNvSpPr>
            <a:spLocks noChangeShapeType="1"/>
          </p:cNvSpPr>
          <p:nvPr/>
        </p:nvSpPr>
        <p:spPr bwMode="ltGray">
          <a:xfrm flipH="1" flipV="1">
            <a:off x="2038350" y="2977441"/>
            <a:ext cx="14288" cy="793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98" name="Freeform 2186"/>
          <p:cNvSpPr>
            <a:spLocks/>
          </p:cNvSpPr>
          <p:nvPr/>
        </p:nvSpPr>
        <p:spPr bwMode="ltGray">
          <a:xfrm>
            <a:off x="2046288" y="2967916"/>
            <a:ext cx="26987" cy="28575"/>
          </a:xfrm>
          <a:custGeom>
            <a:avLst/>
            <a:gdLst/>
            <a:ahLst/>
            <a:cxnLst>
              <a:cxn ang="0">
                <a:pos x="0" y="16"/>
              </a:cxn>
              <a:cxn ang="0">
                <a:pos x="0" y="14"/>
              </a:cxn>
              <a:cxn ang="0">
                <a:pos x="2" y="10"/>
              </a:cxn>
              <a:cxn ang="0">
                <a:pos x="2" y="8"/>
              </a:cxn>
              <a:cxn ang="0">
                <a:pos x="6" y="5"/>
              </a:cxn>
              <a:cxn ang="0">
                <a:pos x="13" y="3"/>
              </a:cxn>
              <a:cxn ang="0">
                <a:pos x="13" y="3"/>
              </a:cxn>
              <a:cxn ang="0">
                <a:pos x="16" y="1"/>
              </a:cxn>
              <a:cxn ang="0">
                <a:pos x="16" y="0"/>
              </a:cxn>
            </a:cxnLst>
            <a:rect l="0" t="0" r="r" b="b"/>
            <a:pathLst>
              <a:path w="17" h="17">
                <a:moveTo>
                  <a:pt x="0" y="16"/>
                </a:moveTo>
                <a:lnTo>
                  <a:pt x="0" y="14"/>
                </a:lnTo>
                <a:lnTo>
                  <a:pt x="2" y="10"/>
                </a:lnTo>
                <a:lnTo>
                  <a:pt x="2" y="8"/>
                </a:lnTo>
                <a:lnTo>
                  <a:pt x="6" y="5"/>
                </a:lnTo>
                <a:lnTo>
                  <a:pt x="13" y="3"/>
                </a:lnTo>
                <a:lnTo>
                  <a:pt x="13" y="3"/>
                </a:lnTo>
                <a:lnTo>
                  <a:pt x="16" y="1"/>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099" name="Line 2187"/>
          <p:cNvSpPr>
            <a:spLocks noChangeShapeType="1"/>
          </p:cNvSpPr>
          <p:nvPr/>
        </p:nvSpPr>
        <p:spPr bwMode="ltGray">
          <a:xfrm>
            <a:off x="2039938" y="2982204"/>
            <a:ext cx="15875"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00" name="Line 2188"/>
          <p:cNvSpPr>
            <a:spLocks noChangeShapeType="1"/>
          </p:cNvSpPr>
          <p:nvPr/>
        </p:nvSpPr>
        <p:spPr bwMode="ltGray">
          <a:xfrm flipH="1" flipV="1">
            <a:off x="2049463" y="2966329"/>
            <a:ext cx="12700" cy="635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01" name="Line 2189"/>
          <p:cNvSpPr>
            <a:spLocks noChangeShapeType="1"/>
          </p:cNvSpPr>
          <p:nvPr/>
        </p:nvSpPr>
        <p:spPr bwMode="ltGray">
          <a:xfrm>
            <a:off x="2055813" y="2967916"/>
            <a:ext cx="6350"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02" name="Line 2190"/>
          <p:cNvSpPr>
            <a:spLocks noChangeShapeType="1"/>
          </p:cNvSpPr>
          <p:nvPr/>
        </p:nvSpPr>
        <p:spPr bwMode="ltGray">
          <a:xfrm>
            <a:off x="2054225" y="2964741"/>
            <a:ext cx="3175" cy="952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03" name="Line 2191"/>
          <p:cNvSpPr>
            <a:spLocks noChangeShapeType="1"/>
          </p:cNvSpPr>
          <p:nvPr/>
        </p:nvSpPr>
        <p:spPr bwMode="ltGray">
          <a:xfrm flipH="1" flipV="1">
            <a:off x="2060575" y="2963154"/>
            <a:ext cx="3175" cy="793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04" name="Freeform 2192"/>
          <p:cNvSpPr>
            <a:spLocks/>
          </p:cNvSpPr>
          <p:nvPr/>
        </p:nvSpPr>
        <p:spPr bwMode="ltGray">
          <a:xfrm>
            <a:off x="2060575" y="2967916"/>
            <a:ext cx="26988" cy="1588"/>
          </a:xfrm>
          <a:custGeom>
            <a:avLst/>
            <a:gdLst/>
            <a:ahLst/>
            <a:cxnLst>
              <a:cxn ang="0">
                <a:pos x="0" y="0"/>
              </a:cxn>
              <a:cxn ang="0">
                <a:pos x="2" y="0"/>
              </a:cxn>
              <a:cxn ang="0">
                <a:pos x="6" y="0"/>
              </a:cxn>
              <a:cxn ang="0">
                <a:pos x="8" y="0"/>
              </a:cxn>
              <a:cxn ang="0">
                <a:pos x="10" y="0"/>
              </a:cxn>
              <a:cxn ang="0">
                <a:pos x="14" y="0"/>
              </a:cxn>
              <a:cxn ang="0">
                <a:pos x="16" y="0"/>
              </a:cxn>
            </a:cxnLst>
            <a:rect l="0" t="0" r="r" b="b"/>
            <a:pathLst>
              <a:path w="17" h="1">
                <a:moveTo>
                  <a:pt x="0" y="0"/>
                </a:moveTo>
                <a:lnTo>
                  <a:pt x="2" y="0"/>
                </a:lnTo>
                <a:lnTo>
                  <a:pt x="6" y="0"/>
                </a:lnTo>
                <a:lnTo>
                  <a:pt x="8" y="0"/>
                </a:lnTo>
                <a:lnTo>
                  <a:pt x="10" y="0"/>
                </a:lnTo>
                <a:lnTo>
                  <a:pt x="14" y="0"/>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05" name="Line 2193"/>
          <p:cNvSpPr>
            <a:spLocks noChangeShapeType="1"/>
          </p:cNvSpPr>
          <p:nvPr/>
        </p:nvSpPr>
        <p:spPr bwMode="ltGray">
          <a:xfrm flipH="1">
            <a:off x="2052638" y="2967916"/>
            <a:ext cx="17462"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06" name="Line 2194"/>
          <p:cNvSpPr>
            <a:spLocks noChangeShapeType="1"/>
          </p:cNvSpPr>
          <p:nvPr/>
        </p:nvSpPr>
        <p:spPr bwMode="ltGray">
          <a:xfrm flipV="1">
            <a:off x="2073275" y="2964741"/>
            <a:ext cx="0" cy="952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07" name="Freeform 2195"/>
          <p:cNvSpPr>
            <a:spLocks/>
          </p:cNvSpPr>
          <p:nvPr/>
        </p:nvSpPr>
        <p:spPr bwMode="ltGray">
          <a:xfrm>
            <a:off x="2073275" y="2967916"/>
            <a:ext cx="26988" cy="28575"/>
          </a:xfrm>
          <a:custGeom>
            <a:avLst/>
            <a:gdLst/>
            <a:ahLst/>
            <a:cxnLst>
              <a:cxn ang="0">
                <a:pos x="0" y="0"/>
              </a:cxn>
              <a:cxn ang="0">
                <a:pos x="3" y="4"/>
              </a:cxn>
              <a:cxn ang="0">
                <a:pos x="4" y="4"/>
              </a:cxn>
              <a:cxn ang="0">
                <a:pos x="6" y="8"/>
              </a:cxn>
              <a:cxn ang="0">
                <a:pos x="8" y="8"/>
              </a:cxn>
              <a:cxn ang="0">
                <a:pos x="9" y="12"/>
              </a:cxn>
              <a:cxn ang="0">
                <a:pos x="11" y="12"/>
              </a:cxn>
              <a:cxn ang="0">
                <a:pos x="12" y="16"/>
              </a:cxn>
              <a:cxn ang="0">
                <a:pos x="16" y="16"/>
              </a:cxn>
            </a:cxnLst>
            <a:rect l="0" t="0" r="r" b="b"/>
            <a:pathLst>
              <a:path w="17" h="17">
                <a:moveTo>
                  <a:pt x="0" y="0"/>
                </a:moveTo>
                <a:lnTo>
                  <a:pt x="3" y="4"/>
                </a:lnTo>
                <a:lnTo>
                  <a:pt x="4" y="4"/>
                </a:lnTo>
                <a:lnTo>
                  <a:pt x="6" y="8"/>
                </a:lnTo>
                <a:lnTo>
                  <a:pt x="8" y="8"/>
                </a:lnTo>
                <a:lnTo>
                  <a:pt x="9" y="12"/>
                </a:lnTo>
                <a:lnTo>
                  <a:pt x="11" y="12"/>
                </a:lnTo>
                <a:lnTo>
                  <a:pt x="12" y="16"/>
                </a:lnTo>
                <a:lnTo>
                  <a:pt x="16" y="16"/>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08" name="Line 2196"/>
          <p:cNvSpPr>
            <a:spLocks noChangeShapeType="1"/>
          </p:cNvSpPr>
          <p:nvPr/>
        </p:nvSpPr>
        <p:spPr bwMode="ltGray">
          <a:xfrm flipH="1">
            <a:off x="2071688" y="2964741"/>
            <a:ext cx="6350" cy="952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09" name="Line 2197"/>
          <p:cNvSpPr>
            <a:spLocks noChangeShapeType="1"/>
          </p:cNvSpPr>
          <p:nvPr/>
        </p:nvSpPr>
        <p:spPr bwMode="ltGray">
          <a:xfrm flipV="1">
            <a:off x="2090738" y="2967916"/>
            <a:ext cx="6350" cy="142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10" name="Freeform 2198"/>
          <p:cNvSpPr>
            <a:spLocks/>
          </p:cNvSpPr>
          <p:nvPr/>
        </p:nvSpPr>
        <p:spPr bwMode="ltGray">
          <a:xfrm>
            <a:off x="2090738" y="2972679"/>
            <a:ext cx="26987" cy="28575"/>
          </a:xfrm>
          <a:custGeom>
            <a:avLst/>
            <a:gdLst/>
            <a:ahLst/>
            <a:cxnLst>
              <a:cxn ang="0">
                <a:pos x="0" y="0"/>
              </a:cxn>
              <a:cxn ang="0">
                <a:pos x="1" y="8"/>
              </a:cxn>
              <a:cxn ang="0">
                <a:pos x="4" y="8"/>
              </a:cxn>
              <a:cxn ang="0">
                <a:pos x="5" y="16"/>
              </a:cxn>
              <a:cxn ang="0">
                <a:pos x="8" y="16"/>
              </a:cxn>
              <a:cxn ang="0">
                <a:pos x="10" y="16"/>
              </a:cxn>
              <a:cxn ang="0">
                <a:pos x="11" y="8"/>
              </a:cxn>
              <a:cxn ang="0">
                <a:pos x="14" y="8"/>
              </a:cxn>
              <a:cxn ang="0">
                <a:pos x="16" y="0"/>
              </a:cxn>
            </a:cxnLst>
            <a:rect l="0" t="0" r="r" b="b"/>
            <a:pathLst>
              <a:path w="17" h="17">
                <a:moveTo>
                  <a:pt x="0" y="0"/>
                </a:moveTo>
                <a:lnTo>
                  <a:pt x="1" y="8"/>
                </a:lnTo>
                <a:lnTo>
                  <a:pt x="4" y="8"/>
                </a:lnTo>
                <a:lnTo>
                  <a:pt x="5" y="16"/>
                </a:lnTo>
                <a:lnTo>
                  <a:pt x="8" y="16"/>
                </a:lnTo>
                <a:lnTo>
                  <a:pt x="10" y="16"/>
                </a:lnTo>
                <a:lnTo>
                  <a:pt x="11" y="8"/>
                </a:lnTo>
                <a:lnTo>
                  <a:pt x="14" y="8"/>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11" name="Line 2199"/>
          <p:cNvSpPr>
            <a:spLocks noChangeShapeType="1"/>
          </p:cNvSpPr>
          <p:nvPr/>
        </p:nvSpPr>
        <p:spPr bwMode="ltGray">
          <a:xfrm flipH="1">
            <a:off x="2089150" y="2969504"/>
            <a:ext cx="7938" cy="11112"/>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12" name="Line 2200"/>
          <p:cNvSpPr>
            <a:spLocks noChangeShapeType="1"/>
          </p:cNvSpPr>
          <p:nvPr/>
        </p:nvSpPr>
        <p:spPr bwMode="ltGray">
          <a:xfrm flipH="1" flipV="1">
            <a:off x="2101850" y="2969504"/>
            <a:ext cx="12700" cy="952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13" name="Freeform 2201"/>
          <p:cNvSpPr>
            <a:spLocks/>
          </p:cNvSpPr>
          <p:nvPr/>
        </p:nvSpPr>
        <p:spPr bwMode="ltGray">
          <a:xfrm>
            <a:off x="2106613" y="2967916"/>
            <a:ext cx="26987" cy="28575"/>
          </a:xfrm>
          <a:custGeom>
            <a:avLst/>
            <a:gdLst/>
            <a:ahLst/>
            <a:cxnLst>
              <a:cxn ang="0">
                <a:pos x="0" y="16"/>
              </a:cxn>
              <a:cxn ang="0">
                <a:pos x="0" y="12"/>
              </a:cxn>
              <a:cxn ang="0">
                <a:pos x="0" y="12"/>
              </a:cxn>
              <a:cxn ang="0">
                <a:pos x="3" y="9"/>
              </a:cxn>
              <a:cxn ang="0">
                <a:pos x="9" y="9"/>
              </a:cxn>
              <a:cxn ang="0">
                <a:pos x="9" y="6"/>
              </a:cxn>
              <a:cxn ang="0">
                <a:pos x="12" y="3"/>
              </a:cxn>
              <a:cxn ang="0">
                <a:pos x="12" y="3"/>
              </a:cxn>
              <a:cxn ang="0">
                <a:pos x="16" y="0"/>
              </a:cxn>
            </a:cxnLst>
            <a:rect l="0" t="0" r="r" b="b"/>
            <a:pathLst>
              <a:path w="17" h="17">
                <a:moveTo>
                  <a:pt x="0" y="16"/>
                </a:moveTo>
                <a:lnTo>
                  <a:pt x="0" y="12"/>
                </a:lnTo>
                <a:lnTo>
                  <a:pt x="0" y="12"/>
                </a:lnTo>
                <a:lnTo>
                  <a:pt x="3" y="9"/>
                </a:lnTo>
                <a:lnTo>
                  <a:pt x="9" y="9"/>
                </a:lnTo>
                <a:lnTo>
                  <a:pt x="9" y="6"/>
                </a:lnTo>
                <a:lnTo>
                  <a:pt x="12" y="3"/>
                </a:lnTo>
                <a:lnTo>
                  <a:pt x="12" y="3"/>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14" name="Line 2202"/>
          <p:cNvSpPr>
            <a:spLocks noChangeShapeType="1"/>
          </p:cNvSpPr>
          <p:nvPr/>
        </p:nvSpPr>
        <p:spPr bwMode="ltGray">
          <a:xfrm>
            <a:off x="2097088" y="2971091"/>
            <a:ext cx="17462" cy="635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15" name="Line 2203"/>
          <p:cNvSpPr>
            <a:spLocks noChangeShapeType="1"/>
          </p:cNvSpPr>
          <p:nvPr/>
        </p:nvSpPr>
        <p:spPr bwMode="ltGray">
          <a:xfrm flipH="1" flipV="1">
            <a:off x="2108200" y="2966329"/>
            <a:ext cx="17463"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16" name="Freeform 2204"/>
          <p:cNvSpPr>
            <a:spLocks/>
          </p:cNvSpPr>
          <p:nvPr/>
        </p:nvSpPr>
        <p:spPr bwMode="ltGray">
          <a:xfrm>
            <a:off x="2114550" y="2959979"/>
            <a:ext cx="26988" cy="28575"/>
          </a:xfrm>
          <a:custGeom>
            <a:avLst/>
            <a:gdLst/>
            <a:ahLst/>
            <a:cxnLst>
              <a:cxn ang="0">
                <a:pos x="0" y="16"/>
              </a:cxn>
              <a:cxn ang="0">
                <a:pos x="0" y="12"/>
              </a:cxn>
              <a:cxn ang="0">
                <a:pos x="2" y="12"/>
              </a:cxn>
              <a:cxn ang="0">
                <a:pos x="6" y="9"/>
              </a:cxn>
              <a:cxn ang="0">
                <a:pos x="9" y="6"/>
              </a:cxn>
              <a:cxn ang="0">
                <a:pos x="13" y="6"/>
              </a:cxn>
              <a:cxn ang="0">
                <a:pos x="16" y="3"/>
              </a:cxn>
              <a:cxn ang="0">
                <a:pos x="16" y="0"/>
              </a:cxn>
            </a:cxnLst>
            <a:rect l="0" t="0" r="r" b="b"/>
            <a:pathLst>
              <a:path w="17" h="17">
                <a:moveTo>
                  <a:pt x="0" y="16"/>
                </a:moveTo>
                <a:lnTo>
                  <a:pt x="0" y="12"/>
                </a:lnTo>
                <a:lnTo>
                  <a:pt x="2" y="12"/>
                </a:lnTo>
                <a:lnTo>
                  <a:pt x="6" y="9"/>
                </a:lnTo>
                <a:lnTo>
                  <a:pt x="9" y="6"/>
                </a:lnTo>
                <a:lnTo>
                  <a:pt x="13" y="6"/>
                </a:lnTo>
                <a:lnTo>
                  <a:pt x="16" y="3"/>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17" name="Line 2205"/>
          <p:cNvSpPr>
            <a:spLocks noChangeShapeType="1"/>
          </p:cNvSpPr>
          <p:nvPr/>
        </p:nvSpPr>
        <p:spPr bwMode="ltGray">
          <a:xfrm>
            <a:off x="2108200" y="2966329"/>
            <a:ext cx="17463"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18" name="Line 2206"/>
          <p:cNvSpPr>
            <a:spLocks noChangeShapeType="1"/>
          </p:cNvSpPr>
          <p:nvPr/>
        </p:nvSpPr>
        <p:spPr bwMode="ltGray">
          <a:xfrm flipH="1" flipV="1">
            <a:off x="2122488" y="2955216"/>
            <a:ext cx="9525" cy="11113"/>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19" name="Freeform 2207"/>
          <p:cNvSpPr>
            <a:spLocks/>
          </p:cNvSpPr>
          <p:nvPr/>
        </p:nvSpPr>
        <p:spPr bwMode="ltGray">
          <a:xfrm>
            <a:off x="2124075" y="2955216"/>
            <a:ext cx="26988" cy="28575"/>
          </a:xfrm>
          <a:custGeom>
            <a:avLst/>
            <a:gdLst/>
            <a:ahLst/>
            <a:cxnLst>
              <a:cxn ang="0">
                <a:pos x="0" y="16"/>
              </a:cxn>
              <a:cxn ang="0">
                <a:pos x="10" y="16"/>
              </a:cxn>
              <a:cxn ang="0">
                <a:pos x="10" y="8"/>
              </a:cxn>
              <a:cxn ang="0">
                <a:pos x="16" y="8"/>
              </a:cxn>
              <a:cxn ang="0">
                <a:pos x="16" y="8"/>
              </a:cxn>
              <a:cxn ang="0">
                <a:pos x="16" y="0"/>
              </a:cxn>
            </a:cxnLst>
            <a:rect l="0" t="0" r="r" b="b"/>
            <a:pathLst>
              <a:path w="17" h="17">
                <a:moveTo>
                  <a:pt x="0" y="16"/>
                </a:moveTo>
                <a:lnTo>
                  <a:pt x="10" y="16"/>
                </a:lnTo>
                <a:lnTo>
                  <a:pt x="10" y="8"/>
                </a:lnTo>
                <a:lnTo>
                  <a:pt x="16" y="8"/>
                </a:lnTo>
                <a:lnTo>
                  <a:pt x="16" y="8"/>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20" name="Line 2208"/>
          <p:cNvSpPr>
            <a:spLocks noChangeShapeType="1"/>
          </p:cNvSpPr>
          <p:nvPr/>
        </p:nvSpPr>
        <p:spPr bwMode="ltGray">
          <a:xfrm>
            <a:off x="2125663" y="2953629"/>
            <a:ext cx="0" cy="1270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21" name="Line 2209"/>
          <p:cNvSpPr>
            <a:spLocks noChangeShapeType="1"/>
          </p:cNvSpPr>
          <p:nvPr/>
        </p:nvSpPr>
        <p:spPr bwMode="ltGray">
          <a:xfrm flipH="1" flipV="1">
            <a:off x="2120900" y="2955216"/>
            <a:ext cx="14288" cy="635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22" name="Freeform 2210"/>
          <p:cNvSpPr>
            <a:spLocks/>
          </p:cNvSpPr>
          <p:nvPr/>
        </p:nvSpPr>
        <p:spPr bwMode="ltGray">
          <a:xfrm>
            <a:off x="2128838" y="2953629"/>
            <a:ext cx="26987" cy="28575"/>
          </a:xfrm>
          <a:custGeom>
            <a:avLst/>
            <a:gdLst/>
            <a:ahLst/>
            <a:cxnLst>
              <a:cxn ang="0">
                <a:pos x="0" y="16"/>
              </a:cxn>
              <a:cxn ang="0">
                <a:pos x="8" y="16"/>
              </a:cxn>
              <a:cxn ang="0">
                <a:pos x="16" y="0"/>
              </a:cxn>
            </a:cxnLst>
            <a:rect l="0" t="0" r="r" b="b"/>
            <a:pathLst>
              <a:path w="17" h="17">
                <a:moveTo>
                  <a:pt x="0" y="16"/>
                </a:moveTo>
                <a:lnTo>
                  <a:pt x="8" y="16"/>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23" name="Line 2211"/>
          <p:cNvSpPr>
            <a:spLocks noChangeShapeType="1"/>
          </p:cNvSpPr>
          <p:nvPr/>
        </p:nvSpPr>
        <p:spPr bwMode="ltGray">
          <a:xfrm>
            <a:off x="2130425" y="2950454"/>
            <a:ext cx="0" cy="142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24" name="Line 2212"/>
          <p:cNvSpPr>
            <a:spLocks noChangeShapeType="1"/>
          </p:cNvSpPr>
          <p:nvPr/>
        </p:nvSpPr>
        <p:spPr bwMode="ltGray">
          <a:xfrm flipH="1" flipV="1">
            <a:off x="2125663" y="2952041"/>
            <a:ext cx="12700" cy="952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25" name="Freeform 2213"/>
          <p:cNvSpPr>
            <a:spLocks/>
          </p:cNvSpPr>
          <p:nvPr/>
        </p:nvSpPr>
        <p:spPr bwMode="ltGray">
          <a:xfrm>
            <a:off x="2132013" y="2928229"/>
            <a:ext cx="26987" cy="28575"/>
          </a:xfrm>
          <a:custGeom>
            <a:avLst/>
            <a:gdLst/>
            <a:ahLst/>
            <a:cxnLst>
              <a:cxn ang="0">
                <a:pos x="0" y="16"/>
              </a:cxn>
              <a:cxn ang="0">
                <a:pos x="0" y="15"/>
              </a:cxn>
              <a:cxn ang="0">
                <a:pos x="0" y="12"/>
              </a:cxn>
              <a:cxn ang="0">
                <a:pos x="4" y="10"/>
              </a:cxn>
              <a:cxn ang="0">
                <a:pos x="4" y="8"/>
              </a:cxn>
              <a:cxn ang="0">
                <a:pos x="12" y="6"/>
              </a:cxn>
              <a:cxn ang="0">
                <a:pos x="12" y="3"/>
              </a:cxn>
              <a:cxn ang="0">
                <a:pos x="12" y="1"/>
              </a:cxn>
              <a:cxn ang="0">
                <a:pos x="16" y="0"/>
              </a:cxn>
            </a:cxnLst>
            <a:rect l="0" t="0" r="r" b="b"/>
            <a:pathLst>
              <a:path w="17" h="17">
                <a:moveTo>
                  <a:pt x="0" y="16"/>
                </a:moveTo>
                <a:lnTo>
                  <a:pt x="0" y="15"/>
                </a:lnTo>
                <a:lnTo>
                  <a:pt x="0" y="12"/>
                </a:lnTo>
                <a:lnTo>
                  <a:pt x="4" y="10"/>
                </a:lnTo>
                <a:lnTo>
                  <a:pt x="4" y="8"/>
                </a:lnTo>
                <a:lnTo>
                  <a:pt x="12" y="6"/>
                </a:lnTo>
                <a:lnTo>
                  <a:pt x="12" y="3"/>
                </a:lnTo>
                <a:lnTo>
                  <a:pt x="12" y="1"/>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26" name="Line 2214"/>
          <p:cNvSpPr>
            <a:spLocks noChangeShapeType="1"/>
          </p:cNvSpPr>
          <p:nvPr/>
        </p:nvSpPr>
        <p:spPr bwMode="ltGray">
          <a:xfrm>
            <a:off x="2125663" y="2955216"/>
            <a:ext cx="15875" cy="158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27" name="Line 2215"/>
          <p:cNvSpPr>
            <a:spLocks noChangeShapeType="1"/>
          </p:cNvSpPr>
          <p:nvPr/>
        </p:nvSpPr>
        <p:spPr bwMode="ltGray">
          <a:xfrm flipH="1" flipV="1">
            <a:off x="2130425" y="2928229"/>
            <a:ext cx="17463" cy="4762"/>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28" name="Freeform 2216"/>
          <p:cNvSpPr>
            <a:spLocks/>
          </p:cNvSpPr>
          <p:nvPr/>
        </p:nvSpPr>
        <p:spPr bwMode="ltGray">
          <a:xfrm>
            <a:off x="2136775" y="2921879"/>
            <a:ext cx="26988" cy="28575"/>
          </a:xfrm>
          <a:custGeom>
            <a:avLst/>
            <a:gdLst/>
            <a:ahLst/>
            <a:cxnLst>
              <a:cxn ang="0">
                <a:pos x="0" y="16"/>
              </a:cxn>
              <a:cxn ang="0">
                <a:pos x="0" y="12"/>
              </a:cxn>
              <a:cxn ang="0">
                <a:pos x="0" y="12"/>
              </a:cxn>
              <a:cxn ang="0">
                <a:pos x="10" y="8"/>
              </a:cxn>
              <a:cxn ang="0">
                <a:pos x="10" y="4"/>
              </a:cxn>
              <a:cxn ang="0">
                <a:pos x="10" y="4"/>
              </a:cxn>
              <a:cxn ang="0">
                <a:pos x="16" y="4"/>
              </a:cxn>
              <a:cxn ang="0">
                <a:pos x="16" y="0"/>
              </a:cxn>
            </a:cxnLst>
            <a:rect l="0" t="0" r="r" b="b"/>
            <a:pathLst>
              <a:path w="17" h="17">
                <a:moveTo>
                  <a:pt x="0" y="16"/>
                </a:moveTo>
                <a:lnTo>
                  <a:pt x="0" y="12"/>
                </a:lnTo>
                <a:lnTo>
                  <a:pt x="0" y="12"/>
                </a:lnTo>
                <a:lnTo>
                  <a:pt x="10" y="8"/>
                </a:lnTo>
                <a:lnTo>
                  <a:pt x="10" y="4"/>
                </a:lnTo>
                <a:lnTo>
                  <a:pt x="10" y="4"/>
                </a:lnTo>
                <a:lnTo>
                  <a:pt x="16" y="4"/>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29" name="Line 2217"/>
          <p:cNvSpPr>
            <a:spLocks noChangeShapeType="1"/>
          </p:cNvSpPr>
          <p:nvPr/>
        </p:nvSpPr>
        <p:spPr bwMode="ltGray">
          <a:xfrm>
            <a:off x="2130425" y="2929816"/>
            <a:ext cx="174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30" name="Line 2218"/>
          <p:cNvSpPr>
            <a:spLocks noChangeShapeType="1"/>
          </p:cNvSpPr>
          <p:nvPr/>
        </p:nvSpPr>
        <p:spPr bwMode="ltGray">
          <a:xfrm flipH="1" flipV="1">
            <a:off x="2136775" y="2920291"/>
            <a:ext cx="14288" cy="793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31" name="Freeform 2219"/>
          <p:cNvSpPr>
            <a:spLocks/>
          </p:cNvSpPr>
          <p:nvPr/>
        </p:nvSpPr>
        <p:spPr bwMode="ltGray">
          <a:xfrm>
            <a:off x="2141538" y="2920291"/>
            <a:ext cx="28575" cy="28575"/>
          </a:xfrm>
          <a:custGeom>
            <a:avLst/>
            <a:gdLst/>
            <a:ahLst/>
            <a:cxnLst>
              <a:cxn ang="0">
                <a:pos x="0" y="16"/>
              </a:cxn>
              <a:cxn ang="0">
                <a:pos x="2" y="16"/>
              </a:cxn>
              <a:cxn ang="0">
                <a:pos x="4" y="8"/>
              </a:cxn>
              <a:cxn ang="0">
                <a:pos x="7" y="16"/>
              </a:cxn>
              <a:cxn ang="0">
                <a:pos x="9" y="16"/>
              </a:cxn>
              <a:cxn ang="0">
                <a:pos x="10" y="16"/>
              </a:cxn>
              <a:cxn ang="0">
                <a:pos x="13" y="16"/>
              </a:cxn>
              <a:cxn ang="0">
                <a:pos x="16" y="16"/>
              </a:cxn>
              <a:cxn ang="0">
                <a:pos x="17" y="0"/>
              </a:cxn>
            </a:cxnLst>
            <a:rect l="0" t="0" r="r" b="b"/>
            <a:pathLst>
              <a:path w="18" h="17">
                <a:moveTo>
                  <a:pt x="0" y="16"/>
                </a:moveTo>
                <a:lnTo>
                  <a:pt x="2" y="16"/>
                </a:lnTo>
                <a:lnTo>
                  <a:pt x="4" y="8"/>
                </a:lnTo>
                <a:lnTo>
                  <a:pt x="7" y="16"/>
                </a:lnTo>
                <a:lnTo>
                  <a:pt x="9" y="16"/>
                </a:lnTo>
                <a:lnTo>
                  <a:pt x="10" y="16"/>
                </a:lnTo>
                <a:lnTo>
                  <a:pt x="13" y="16"/>
                </a:lnTo>
                <a:lnTo>
                  <a:pt x="16" y="16"/>
                </a:lnTo>
                <a:lnTo>
                  <a:pt x="17"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32" name="Line 2220"/>
          <p:cNvSpPr>
            <a:spLocks noChangeShapeType="1"/>
          </p:cNvSpPr>
          <p:nvPr/>
        </p:nvSpPr>
        <p:spPr bwMode="ltGray">
          <a:xfrm>
            <a:off x="2141538" y="2918704"/>
            <a:ext cx="6350" cy="952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33" name="Line 2221"/>
          <p:cNvSpPr>
            <a:spLocks noChangeShapeType="1"/>
          </p:cNvSpPr>
          <p:nvPr/>
        </p:nvSpPr>
        <p:spPr bwMode="ltGray">
          <a:xfrm flipH="1" flipV="1">
            <a:off x="2163763" y="2917116"/>
            <a:ext cx="14287" cy="635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34" name="Freeform 2222"/>
          <p:cNvSpPr>
            <a:spLocks/>
          </p:cNvSpPr>
          <p:nvPr/>
        </p:nvSpPr>
        <p:spPr bwMode="ltGray">
          <a:xfrm>
            <a:off x="2168525" y="2915529"/>
            <a:ext cx="26988" cy="28575"/>
          </a:xfrm>
          <a:custGeom>
            <a:avLst/>
            <a:gdLst/>
            <a:ahLst/>
            <a:cxnLst>
              <a:cxn ang="0">
                <a:pos x="0" y="16"/>
              </a:cxn>
              <a:cxn ang="0">
                <a:pos x="0" y="16"/>
              </a:cxn>
              <a:cxn ang="0">
                <a:pos x="16" y="10"/>
              </a:cxn>
              <a:cxn ang="0">
                <a:pos x="16" y="10"/>
              </a:cxn>
              <a:cxn ang="0">
                <a:pos x="16" y="5"/>
              </a:cxn>
              <a:cxn ang="0">
                <a:pos x="16" y="0"/>
              </a:cxn>
            </a:cxnLst>
            <a:rect l="0" t="0" r="r" b="b"/>
            <a:pathLst>
              <a:path w="17" h="17">
                <a:moveTo>
                  <a:pt x="0" y="16"/>
                </a:moveTo>
                <a:lnTo>
                  <a:pt x="0" y="16"/>
                </a:lnTo>
                <a:lnTo>
                  <a:pt x="16" y="10"/>
                </a:lnTo>
                <a:lnTo>
                  <a:pt x="16" y="10"/>
                </a:lnTo>
                <a:lnTo>
                  <a:pt x="16" y="5"/>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35" name="Line 2223"/>
          <p:cNvSpPr>
            <a:spLocks noChangeShapeType="1"/>
          </p:cNvSpPr>
          <p:nvPr/>
        </p:nvSpPr>
        <p:spPr bwMode="ltGray">
          <a:xfrm>
            <a:off x="2162175" y="2921879"/>
            <a:ext cx="174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36" name="Line 2224"/>
          <p:cNvSpPr>
            <a:spLocks noChangeShapeType="1"/>
          </p:cNvSpPr>
          <p:nvPr/>
        </p:nvSpPr>
        <p:spPr bwMode="ltGray">
          <a:xfrm flipH="1">
            <a:off x="2162175" y="2917116"/>
            <a:ext cx="17463"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37" name="Freeform 2225"/>
          <p:cNvSpPr>
            <a:spLocks/>
          </p:cNvSpPr>
          <p:nvPr/>
        </p:nvSpPr>
        <p:spPr bwMode="ltGray">
          <a:xfrm>
            <a:off x="2165350" y="2909179"/>
            <a:ext cx="26988" cy="28575"/>
          </a:xfrm>
          <a:custGeom>
            <a:avLst/>
            <a:gdLst/>
            <a:ahLst/>
            <a:cxnLst>
              <a:cxn ang="0">
                <a:pos x="16" y="16"/>
              </a:cxn>
              <a:cxn ang="0">
                <a:pos x="12" y="16"/>
              </a:cxn>
              <a:cxn ang="0">
                <a:pos x="12" y="12"/>
              </a:cxn>
              <a:cxn ang="0">
                <a:pos x="12" y="8"/>
              </a:cxn>
              <a:cxn ang="0">
                <a:pos x="4" y="8"/>
              </a:cxn>
              <a:cxn ang="0">
                <a:pos x="0" y="4"/>
              </a:cxn>
              <a:cxn ang="0">
                <a:pos x="0" y="0"/>
              </a:cxn>
            </a:cxnLst>
            <a:rect l="0" t="0" r="r" b="b"/>
            <a:pathLst>
              <a:path w="17" h="17">
                <a:moveTo>
                  <a:pt x="16" y="16"/>
                </a:moveTo>
                <a:lnTo>
                  <a:pt x="12" y="16"/>
                </a:lnTo>
                <a:lnTo>
                  <a:pt x="12" y="12"/>
                </a:lnTo>
                <a:lnTo>
                  <a:pt x="12" y="8"/>
                </a:lnTo>
                <a:lnTo>
                  <a:pt x="4" y="8"/>
                </a:lnTo>
                <a:lnTo>
                  <a:pt x="0" y="4"/>
                </a:lnTo>
                <a:lnTo>
                  <a:pt x="0"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38" name="Line 2226"/>
          <p:cNvSpPr>
            <a:spLocks noChangeShapeType="1"/>
          </p:cNvSpPr>
          <p:nvPr/>
        </p:nvSpPr>
        <p:spPr bwMode="ltGray">
          <a:xfrm flipV="1">
            <a:off x="2166938" y="2910766"/>
            <a:ext cx="9525" cy="1270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39" name="Line 2227"/>
          <p:cNvSpPr>
            <a:spLocks noChangeShapeType="1"/>
          </p:cNvSpPr>
          <p:nvPr/>
        </p:nvSpPr>
        <p:spPr bwMode="ltGray">
          <a:xfrm flipH="1">
            <a:off x="2157413" y="2909179"/>
            <a:ext cx="15875" cy="4762"/>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40" name="Freeform 2228"/>
          <p:cNvSpPr>
            <a:spLocks/>
          </p:cNvSpPr>
          <p:nvPr/>
        </p:nvSpPr>
        <p:spPr bwMode="ltGray">
          <a:xfrm>
            <a:off x="2154238" y="2906004"/>
            <a:ext cx="26987" cy="28575"/>
          </a:xfrm>
          <a:custGeom>
            <a:avLst/>
            <a:gdLst/>
            <a:ahLst/>
            <a:cxnLst>
              <a:cxn ang="0">
                <a:pos x="16" y="16"/>
              </a:cxn>
              <a:cxn ang="0">
                <a:pos x="14" y="16"/>
              </a:cxn>
              <a:cxn ang="0">
                <a:pos x="10" y="10"/>
              </a:cxn>
              <a:cxn ang="0">
                <a:pos x="8" y="10"/>
              </a:cxn>
              <a:cxn ang="0">
                <a:pos x="6" y="10"/>
              </a:cxn>
              <a:cxn ang="0">
                <a:pos x="2" y="10"/>
              </a:cxn>
              <a:cxn ang="0">
                <a:pos x="2" y="5"/>
              </a:cxn>
              <a:cxn ang="0">
                <a:pos x="0" y="5"/>
              </a:cxn>
              <a:cxn ang="0">
                <a:pos x="0" y="0"/>
              </a:cxn>
            </a:cxnLst>
            <a:rect l="0" t="0" r="r" b="b"/>
            <a:pathLst>
              <a:path w="17" h="17">
                <a:moveTo>
                  <a:pt x="16" y="16"/>
                </a:moveTo>
                <a:lnTo>
                  <a:pt x="14" y="16"/>
                </a:lnTo>
                <a:lnTo>
                  <a:pt x="10" y="10"/>
                </a:lnTo>
                <a:lnTo>
                  <a:pt x="8" y="10"/>
                </a:lnTo>
                <a:lnTo>
                  <a:pt x="6" y="10"/>
                </a:lnTo>
                <a:lnTo>
                  <a:pt x="2" y="10"/>
                </a:lnTo>
                <a:lnTo>
                  <a:pt x="2" y="5"/>
                </a:lnTo>
                <a:lnTo>
                  <a:pt x="0" y="5"/>
                </a:lnTo>
                <a:lnTo>
                  <a:pt x="0"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41" name="Line 2229"/>
          <p:cNvSpPr>
            <a:spLocks noChangeShapeType="1"/>
          </p:cNvSpPr>
          <p:nvPr/>
        </p:nvSpPr>
        <p:spPr bwMode="ltGray">
          <a:xfrm flipV="1">
            <a:off x="2162175" y="2906004"/>
            <a:ext cx="4763" cy="1270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42" name="Line 2230"/>
          <p:cNvSpPr>
            <a:spLocks noChangeShapeType="1"/>
          </p:cNvSpPr>
          <p:nvPr/>
        </p:nvSpPr>
        <p:spPr bwMode="ltGray">
          <a:xfrm flipH="1">
            <a:off x="2147888" y="2901241"/>
            <a:ext cx="14287" cy="952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43" name="Freeform 2231"/>
          <p:cNvSpPr>
            <a:spLocks/>
          </p:cNvSpPr>
          <p:nvPr/>
        </p:nvSpPr>
        <p:spPr bwMode="ltGray">
          <a:xfrm>
            <a:off x="2149475" y="2901241"/>
            <a:ext cx="26988" cy="28575"/>
          </a:xfrm>
          <a:custGeom>
            <a:avLst/>
            <a:gdLst/>
            <a:ahLst/>
            <a:cxnLst>
              <a:cxn ang="0">
                <a:pos x="16" y="16"/>
              </a:cxn>
              <a:cxn ang="0">
                <a:pos x="10" y="8"/>
              </a:cxn>
              <a:cxn ang="0">
                <a:pos x="0" y="8"/>
              </a:cxn>
              <a:cxn ang="0">
                <a:pos x="0" y="8"/>
              </a:cxn>
              <a:cxn ang="0">
                <a:pos x="0" y="0"/>
              </a:cxn>
            </a:cxnLst>
            <a:rect l="0" t="0" r="r" b="b"/>
            <a:pathLst>
              <a:path w="17" h="17">
                <a:moveTo>
                  <a:pt x="16" y="16"/>
                </a:moveTo>
                <a:lnTo>
                  <a:pt x="10" y="8"/>
                </a:lnTo>
                <a:lnTo>
                  <a:pt x="0" y="8"/>
                </a:lnTo>
                <a:lnTo>
                  <a:pt x="0" y="8"/>
                </a:lnTo>
                <a:lnTo>
                  <a:pt x="0"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44" name="Line 2232"/>
          <p:cNvSpPr>
            <a:spLocks noChangeShapeType="1"/>
          </p:cNvSpPr>
          <p:nvPr/>
        </p:nvSpPr>
        <p:spPr bwMode="ltGray">
          <a:xfrm flipV="1">
            <a:off x="2149475" y="2901241"/>
            <a:ext cx="11113" cy="11113"/>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45" name="Line 2233"/>
          <p:cNvSpPr>
            <a:spLocks noChangeShapeType="1"/>
          </p:cNvSpPr>
          <p:nvPr/>
        </p:nvSpPr>
        <p:spPr bwMode="ltGray">
          <a:xfrm flipH="1">
            <a:off x="2141538" y="2901241"/>
            <a:ext cx="19050" cy="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46" name="Freeform 2234"/>
          <p:cNvSpPr>
            <a:spLocks/>
          </p:cNvSpPr>
          <p:nvPr/>
        </p:nvSpPr>
        <p:spPr bwMode="ltGray">
          <a:xfrm>
            <a:off x="2146300" y="2894891"/>
            <a:ext cx="26988" cy="28575"/>
          </a:xfrm>
          <a:custGeom>
            <a:avLst/>
            <a:gdLst/>
            <a:ahLst/>
            <a:cxnLst>
              <a:cxn ang="0">
                <a:pos x="16" y="16"/>
              </a:cxn>
              <a:cxn ang="0">
                <a:pos x="8" y="12"/>
              </a:cxn>
              <a:cxn ang="0">
                <a:pos x="8" y="12"/>
              </a:cxn>
              <a:cxn ang="0">
                <a:pos x="8" y="9"/>
              </a:cxn>
              <a:cxn ang="0">
                <a:pos x="8" y="6"/>
              </a:cxn>
              <a:cxn ang="0">
                <a:pos x="8" y="3"/>
              </a:cxn>
              <a:cxn ang="0">
                <a:pos x="0" y="3"/>
              </a:cxn>
              <a:cxn ang="0">
                <a:pos x="0" y="3"/>
              </a:cxn>
              <a:cxn ang="0">
                <a:pos x="0" y="0"/>
              </a:cxn>
            </a:cxnLst>
            <a:rect l="0" t="0" r="r" b="b"/>
            <a:pathLst>
              <a:path w="17" h="17">
                <a:moveTo>
                  <a:pt x="16" y="16"/>
                </a:moveTo>
                <a:lnTo>
                  <a:pt x="8" y="12"/>
                </a:lnTo>
                <a:lnTo>
                  <a:pt x="8" y="12"/>
                </a:lnTo>
                <a:lnTo>
                  <a:pt x="8" y="9"/>
                </a:lnTo>
                <a:lnTo>
                  <a:pt x="8" y="6"/>
                </a:lnTo>
                <a:lnTo>
                  <a:pt x="8" y="3"/>
                </a:lnTo>
                <a:lnTo>
                  <a:pt x="0" y="3"/>
                </a:lnTo>
                <a:lnTo>
                  <a:pt x="0" y="3"/>
                </a:lnTo>
                <a:lnTo>
                  <a:pt x="0"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47" name="Line 2235"/>
          <p:cNvSpPr>
            <a:spLocks noChangeShapeType="1"/>
          </p:cNvSpPr>
          <p:nvPr/>
        </p:nvSpPr>
        <p:spPr bwMode="ltGray">
          <a:xfrm flipV="1">
            <a:off x="2143125" y="2901241"/>
            <a:ext cx="17463" cy="4763"/>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48" name="Line 2236"/>
          <p:cNvSpPr>
            <a:spLocks noChangeShapeType="1"/>
          </p:cNvSpPr>
          <p:nvPr/>
        </p:nvSpPr>
        <p:spPr bwMode="ltGray">
          <a:xfrm flipH="1">
            <a:off x="2136775" y="2893304"/>
            <a:ext cx="19050" cy="635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49" name="Freeform 2237"/>
          <p:cNvSpPr>
            <a:spLocks/>
          </p:cNvSpPr>
          <p:nvPr/>
        </p:nvSpPr>
        <p:spPr bwMode="ltGray">
          <a:xfrm>
            <a:off x="2125663" y="2874254"/>
            <a:ext cx="26987" cy="30162"/>
          </a:xfrm>
          <a:custGeom>
            <a:avLst/>
            <a:gdLst/>
            <a:ahLst/>
            <a:cxnLst>
              <a:cxn ang="0">
                <a:pos x="16" y="16"/>
              </a:cxn>
              <a:cxn ang="0">
                <a:pos x="12" y="14"/>
              </a:cxn>
              <a:cxn ang="0">
                <a:pos x="9" y="13"/>
              </a:cxn>
              <a:cxn ang="0">
                <a:pos x="8" y="11"/>
              </a:cxn>
              <a:cxn ang="0">
                <a:pos x="6" y="8"/>
              </a:cxn>
              <a:cxn ang="0">
                <a:pos x="4" y="6"/>
              </a:cxn>
              <a:cxn ang="0">
                <a:pos x="3" y="4"/>
              </a:cxn>
              <a:cxn ang="0">
                <a:pos x="1" y="2"/>
              </a:cxn>
              <a:cxn ang="0">
                <a:pos x="0" y="0"/>
              </a:cxn>
            </a:cxnLst>
            <a:rect l="0" t="0" r="r" b="b"/>
            <a:pathLst>
              <a:path w="17" h="17">
                <a:moveTo>
                  <a:pt x="16" y="16"/>
                </a:moveTo>
                <a:lnTo>
                  <a:pt x="12" y="14"/>
                </a:lnTo>
                <a:lnTo>
                  <a:pt x="9" y="13"/>
                </a:lnTo>
                <a:lnTo>
                  <a:pt x="8" y="11"/>
                </a:lnTo>
                <a:lnTo>
                  <a:pt x="6" y="8"/>
                </a:lnTo>
                <a:lnTo>
                  <a:pt x="4" y="6"/>
                </a:lnTo>
                <a:lnTo>
                  <a:pt x="3" y="4"/>
                </a:lnTo>
                <a:lnTo>
                  <a:pt x="1" y="2"/>
                </a:lnTo>
                <a:lnTo>
                  <a:pt x="0"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50" name="Line 2238"/>
          <p:cNvSpPr>
            <a:spLocks noChangeShapeType="1"/>
          </p:cNvSpPr>
          <p:nvPr/>
        </p:nvSpPr>
        <p:spPr bwMode="ltGray">
          <a:xfrm flipV="1">
            <a:off x="2141538" y="2891716"/>
            <a:ext cx="12700" cy="952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51" name="Line 2239"/>
          <p:cNvSpPr>
            <a:spLocks noChangeShapeType="1"/>
          </p:cNvSpPr>
          <p:nvPr/>
        </p:nvSpPr>
        <p:spPr bwMode="ltGray">
          <a:xfrm flipH="1">
            <a:off x="2119313" y="2874254"/>
            <a:ext cx="14287" cy="4762"/>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52" name="Freeform 2240"/>
          <p:cNvSpPr>
            <a:spLocks/>
          </p:cNvSpPr>
          <p:nvPr/>
        </p:nvSpPr>
        <p:spPr bwMode="ltGray">
          <a:xfrm>
            <a:off x="2127250" y="2852029"/>
            <a:ext cx="36513" cy="28575"/>
          </a:xfrm>
          <a:custGeom>
            <a:avLst/>
            <a:gdLst/>
            <a:ahLst/>
            <a:cxnLst>
              <a:cxn ang="0">
                <a:pos x="0" y="16"/>
              </a:cxn>
              <a:cxn ang="0">
                <a:pos x="0" y="13"/>
              </a:cxn>
              <a:cxn ang="0">
                <a:pos x="2" y="11"/>
              </a:cxn>
              <a:cxn ang="0">
                <a:pos x="4" y="8"/>
              </a:cxn>
              <a:cxn ang="0">
                <a:pos x="7" y="6"/>
              </a:cxn>
              <a:cxn ang="0">
                <a:pos x="10" y="4"/>
              </a:cxn>
              <a:cxn ang="0">
                <a:pos x="14" y="2"/>
              </a:cxn>
              <a:cxn ang="0">
                <a:pos x="18" y="1"/>
              </a:cxn>
              <a:cxn ang="0">
                <a:pos x="22" y="0"/>
              </a:cxn>
            </a:cxnLst>
            <a:rect l="0" t="0" r="r" b="b"/>
            <a:pathLst>
              <a:path w="23" h="17">
                <a:moveTo>
                  <a:pt x="0" y="16"/>
                </a:moveTo>
                <a:lnTo>
                  <a:pt x="0" y="13"/>
                </a:lnTo>
                <a:lnTo>
                  <a:pt x="2" y="11"/>
                </a:lnTo>
                <a:lnTo>
                  <a:pt x="4" y="8"/>
                </a:lnTo>
                <a:lnTo>
                  <a:pt x="7" y="6"/>
                </a:lnTo>
                <a:lnTo>
                  <a:pt x="10" y="4"/>
                </a:lnTo>
                <a:lnTo>
                  <a:pt x="14" y="2"/>
                </a:lnTo>
                <a:lnTo>
                  <a:pt x="18" y="1"/>
                </a:lnTo>
                <a:lnTo>
                  <a:pt x="22"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53" name="Line 2241"/>
          <p:cNvSpPr>
            <a:spLocks noChangeShapeType="1"/>
          </p:cNvSpPr>
          <p:nvPr/>
        </p:nvSpPr>
        <p:spPr bwMode="ltGray">
          <a:xfrm>
            <a:off x="2120900" y="2874254"/>
            <a:ext cx="15875" cy="4762"/>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54" name="Line 2242"/>
          <p:cNvSpPr>
            <a:spLocks noChangeShapeType="1"/>
          </p:cNvSpPr>
          <p:nvPr/>
        </p:nvSpPr>
        <p:spPr bwMode="ltGray">
          <a:xfrm flipH="1" flipV="1">
            <a:off x="2160588" y="2848854"/>
            <a:ext cx="3175" cy="9525"/>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55" name="Freeform 2243"/>
          <p:cNvSpPr>
            <a:spLocks/>
          </p:cNvSpPr>
          <p:nvPr/>
        </p:nvSpPr>
        <p:spPr bwMode="ltGray">
          <a:xfrm>
            <a:off x="2160588" y="2848854"/>
            <a:ext cx="26987" cy="28575"/>
          </a:xfrm>
          <a:custGeom>
            <a:avLst/>
            <a:gdLst/>
            <a:ahLst/>
            <a:cxnLst>
              <a:cxn ang="0">
                <a:pos x="0" y="16"/>
              </a:cxn>
              <a:cxn ang="0">
                <a:pos x="4" y="16"/>
              </a:cxn>
              <a:cxn ang="0">
                <a:pos x="4" y="8"/>
              </a:cxn>
              <a:cxn ang="0">
                <a:pos x="12" y="8"/>
              </a:cxn>
              <a:cxn ang="0">
                <a:pos x="12" y="8"/>
              </a:cxn>
              <a:cxn ang="0">
                <a:pos x="16" y="8"/>
              </a:cxn>
              <a:cxn ang="0">
                <a:pos x="16" y="0"/>
              </a:cxn>
            </a:cxnLst>
            <a:rect l="0" t="0" r="r" b="b"/>
            <a:pathLst>
              <a:path w="17" h="17">
                <a:moveTo>
                  <a:pt x="0" y="16"/>
                </a:moveTo>
                <a:lnTo>
                  <a:pt x="4" y="16"/>
                </a:lnTo>
                <a:lnTo>
                  <a:pt x="4" y="8"/>
                </a:lnTo>
                <a:lnTo>
                  <a:pt x="12" y="8"/>
                </a:lnTo>
                <a:lnTo>
                  <a:pt x="12" y="8"/>
                </a:lnTo>
                <a:lnTo>
                  <a:pt x="16" y="8"/>
                </a:lnTo>
                <a:lnTo>
                  <a:pt x="16"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56" name="Line 2244"/>
          <p:cNvSpPr>
            <a:spLocks noChangeShapeType="1"/>
          </p:cNvSpPr>
          <p:nvPr/>
        </p:nvSpPr>
        <p:spPr bwMode="ltGray">
          <a:xfrm>
            <a:off x="2162175" y="2845679"/>
            <a:ext cx="0" cy="1270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57" name="Line 2245"/>
          <p:cNvSpPr>
            <a:spLocks noChangeShapeType="1"/>
          </p:cNvSpPr>
          <p:nvPr/>
        </p:nvSpPr>
        <p:spPr bwMode="ltGray">
          <a:xfrm flipH="1" flipV="1">
            <a:off x="2162175" y="2844091"/>
            <a:ext cx="9525" cy="11113"/>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58" name="Freeform 2246"/>
          <p:cNvSpPr>
            <a:spLocks/>
          </p:cNvSpPr>
          <p:nvPr/>
        </p:nvSpPr>
        <p:spPr bwMode="ltGray">
          <a:xfrm>
            <a:off x="2165350" y="2832979"/>
            <a:ext cx="26988" cy="28575"/>
          </a:xfrm>
          <a:custGeom>
            <a:avLst/>
            <a:gdLst/>
            <a:ahLst/>
            <a:cxnLst>
              <a:cxn ang="0">
                <a:pos x="0" y="16"/>
              </a:cxn>
              <a:cxn ang="0">
                <a:pos x="4" y="14"/>
              </a:cxn>
              <a:cxn ang="0">
                <a:pos x="4" y="13"/>
              </a:cxn>
              <a:cxn ang="0">
                <a:pos x="12" y="10"/>
              </a:cxn>
              <a:cxn ang="0">
                <a:pos x="12" y="7"/>
              </a:cxn>
              <a:cxn ang="0">
                <a:pos x="16" y="5"/>
              </a:cxn>
              <a:cxn ang="0">
                <a:pos x="16" y="4"/>
              </a:cxn>
              <a:cxn ang="0">
                <a:pos x="16" y="1"/>
              </a:cxn>
              <a:cxn ang="0">
                <a:pos x="16" y="0"/>
              </a:cxn>
            </a:cxnLst>
            <a:rect l="0" t="0" r="r" b="b"/>
            <a:pathLst>
              <a:path w="17" h="17">
                <a:moveTo>
                  <a:pt x="0" y="16"/>
                </a:moveTo>
                <a:lnTo>
                  <a:pt x="4" y="14"/>
                </a:lnTo>
                <a:lnTo>
                  <a:pt x="4" y="13"/>
                </a:lnTo>
                <a:lnTo>
                  <a:pt x="12" y="10"/>
                </a:lnTo>
                <a:lnTo>
                  <a:pt x="12" y="7"/>
                </a:lnTo>
                <a:lnTo>
                  <a:pt x="16" y="5"/>
                </a:lnTo>
                <a:lnTo>
                  <a:pt x="16" y="4"/>
                </a:lnTo>
                <a:lnTo>
                  <a:pt x="16" y="1"/>
                </a:lnTo>
                <a:lnTo>
                  <a:pt x="16"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59" name="Line 2247"/>
          <p:cNvSpPr>
            <a:spLocks noChangeShapeType="1"/>
          </p:cNvSpPr>
          <p:nvPr/>
        </p:nvSpPr>
        <p:spPr bwMode="ltGray">
          <a:xfrm>
            <a:off x="2160588" y="2848854"/>
            <a:ext cx="12700" cy="4762"/>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60" name="Line 2248"/>
          <p:cNvSpPr>
            <a:spLocks noChangeShapeType="1"/>
          </p:cNvSpPr>
          <p:nvPr/>
        </p:nvSpPr>
        <p:spPr bwMode="ltGray">
          <a:xfrm flipH="1" flipV="1">
            <a:off x="2163763" y="2832979"/>
            <a:ext cx="19050" cy="1587"/>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61" name="Freeform 2249"/>
          <p:cNvSpPr>
            <a:spLocks/>
          </p:cNvSpPr>
          <p:nvPr/>
        </p:nvSpPr>
        <p:spPr bwMode="ltGray">
          <a:xfrm>
            <a:off x="2170113" y="2813929"/>
            <a:ext cx="26987" cy="28575"/>
          </a:xfrm>
          <a:custGeom>
            <a:avLst/>
            <a:gdLst/>
            <a:ahLst/>
            <a:cxnLst>
              <a:cxn ang="0">
                <a:pos x="0" y="16"/>
              </a:cxn>
              <a:cxn ang="0">
                <a:pos x="16" y="14"/>
              </a:cxn>
              <a:cxn ang="0">
                <a:pos x="16" y="11"/>
              </a:cxn>
              <a:cxn ang="0">
                <a:pos x="16" y="10"/>
              </a:cxn>
              <a:cxn ang="0">
                <a:pos x="16" y="7"/>
              </a:cxn>
              <a:cxn ang="0">
                <a:pos x="16" y="5"/>
              </a:cxn>
              <a:cxn ang="0">
                <a:pos x="16" y="2"/>
              </a:cxn>
              <a:cxn ang="0">
                <a:pos x="16" y="1"/>
              </a:cxn>
              <a:cxn ang="0">
                <a:pos x="0" y="0"/>
              </a:cxn>
            </a:cxnLst>
            <a:rect l="0" t="0" r="r" b="b"/>
            <a:pathLst>
              <a:path w="17" h="17">
                <a:moveTo>
                  <a:pt x="0" y="16"/>
                </a:moveTo>
                <a:lnTo>
                  <a:pt x="16" y="14"/>
                </a:lnTo>
                <a:lnTo>
                  <a:pt x="16" y="11"/>
                </a:lnTo>
                <a:lnTo>
                  <a:pt x="16" y="10"/>
                </a:lnTo>
                <a:lnTo>
                  <a:pt x="16" y="7"/>
                </a:lnTo>
                <a:lnTo>
                  <a:pt x="16" y="5"/>
                </a:lnTo>
                <a:lnTo>
                  <a:pt x="16" y="2"/>
                </a:lnTo>
                <a:lnTo>
                  <a:pt x="16" y="1"/>
                </a:lnTo>
                <a:lnTo>
                  <a:pt x="0"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62" name="Line 2250"/>
          <p:cNvSpPr>
            <a:spLocks noChangeShapeType="1"/>
          </p:cNvSpPr>
          <p:nvPr/>
        </p:nvSpPr>
        <p:spPr bwMode="ltGray">
          <a:xfrm>
            <a:off x="2163763" y="2832979"/>
            <a:ext cx="19050" cy="1587"/>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63" name="Line 2251"/>
          <p:cNvSpPr>
            <a:spLocks noChangeShapeType="1"/>
          </p:cNvSpPr>
          <p:nvPr/>
        </p:nvSpPr>
        <p:spPr bwMode="ltGray">
          <a:xfrm flipH="1">
            <a:off x="2163763" y="2812341"/>
            <a:ext cx="15875" cy="3175"/>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64" name="Freeform 2252"/>
          <p:cNvSpPr>
            <a:spLocks/>
          </p:cNvSpPr>
          <p:nvPr/>
        </p:nvSpPr>
        <p:spPr bwMode="ltGray">
          <a:xfrm>
            <a:off x="2165350" y="2801229"/>
            <a:ext cx="26988" cy="28575"/>
          </a:xfrm>
          <a:custGeom>
            <a:avLst/>
            <a:gdLst/>
            <a:ahLst/>
            <a:cxnLst>
              <a:cxn ang="0">
                <a:pos x="16" y="16"/>
              </a:cxn>
              <a:cxn ang="0">
                <a:pos x="12" y="12"/>
              </a:cxn>
              <a:cxn ang="0">
                <a:pos x="12" y="12"/>
              </a:cxn>
              <a:cxn ang="0">
                <a:pos x="4" y="9"/>
              </a:cxn>
              <a:cxn ang="0">
                <a:pos x="0" y="8"/>
              </a:cxn>
              <a:cxn ang="0">
                <a:pos x="0" y="6"/>
              </a:cxn>
              <a:cxn ang="0">
                <a:pos x="0" y="4"/>
              </a:cxn>
              <a:cxn ang="0">
                <a:pos x="0" y="3"/>
              </a:cxn>
              <a:cxn ang="0">
                <a:pos x="0" y="0"/>
              </a:cxn>
            </a:cxnLst>
            <a:rect l="0" t="0" r="r" b="b"/>
            <a:pathLst>
              <a:path w="17" h="17">
                <a:moveTo>
                  <a:pt x="16" y="16"/>
                </a:moveTo>
                <a:lnTo>
                  <a:pt x="12" y="12"/>
                </a:lnTo>
                <a:lnTo>
                  <a:pt x="12" y="12"/>
                </a:lnTo>
                <a:lnTo>
                  <a:pt x="4" y="9"/>
                </a:lnTo>
                <a:lnTo>
                  <a:pt x="0" y="8"/>
                </a:lnTo>
                <a:lnTo>
                  <a:pt x="0" y="6"/>
                </a:lnTo>
                <a:lnTo>
                  <a:pt x="0" y="4"/>
                </a:lnTo>
                <a:lnTo>
                  <a:pt x="0" y="3"/>
                </a:lnTo>
                <a:lnTo>
                  <a:pt x="0"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65" name="Line 2253"/>
          <p:cNvSpPr>
            <a:spLocks noChangeShapeType="1"/>
          </p:cNvSpPr>
          <p:nvPr/>
        </p:nvSpPr>
        <p:spPr bwMode="ltGray">
          <a:xfrm flipV="1">
            <a:off x="2165350" y="2810754"/>
            <a:ext cx="14288" cy="9525"/>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66" name="Line 2254"/>
          <p:cNvSpPr>
            <a:spLocks noChangeShapeType="1"/>
          </p:cNvSpPr>
          <p:nvPr/>
        </p:nvSpPr>
        <p:spPr bwMode="ltGray">
          <a:xfrm flipH="1" flipV="1">
            <a:off x="2157413" y="2801229"/>
            <a:ext cx="15875" cy="3175"/>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67" name="Line 2255"/>
          <p:cNvSpPr>
            <a:spLocks noChangeShapeType="1"/>
          </p:cNvSpPr>
          <p:nvPr/>
        </p:nvSpPr>
        <p:spPr bwMode="ltGray">
          <a:xfrm>
            <a:off x="2165350" y="2802816"/>
            <a:ext cx="25400" cy="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68" name="Line 2256"/>
          <p:cNvSpPr>
            <a:spLocks noChangeShapeType="1"/>
          </p:cNvSpPr>
          <p:nvPr/>
        </p:nvSpPr>
        <p:spPr bwMode="ltGray">
          <a:xfrm flipH="1" flipV="1">
            <a:off x="2162175" y="2796466"/>
            <a:ext cx="9525" cy="7938"/>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69" name="Line 2257"/>
          <p:cNvSpPr>
            <a:spLocks noChangeShapeType="1"/>
          </p:cNvSpPr>
          <p:nvPr/>
        </p:nvSpPr>
        <p:spPr bwMode="ltGray">
          <a:xfrm>
            <a:off x="2157413" y="2802816"/>
            <a:ext cx="15875" cy="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70" name="Freeform 2258"/>
          <p:cNvSpPr>
            <a:spLocks/>
          </p:cNvSpPr>
          <p:nvPr/>
        </p:nvSpPr>
        <p:spPr bwMode="ltGray">
          <a:xfrm>
            <a:off x="2165350" y="2798054"/>
            <a:ext cx="26988" cy="28575"/>
          </a:xfrm>
          <a:custGeom>
            <a:avLst/>
            <a:gdLst/>
            <a:ahLst/>
            <a:cxnLst>
              <a:cxn ang="0">
                <a:pos x="0" y="16"/>
              </a:cxn>
              <a:cxn ang="0">
                <a:pos x="0" y="16"/>
              </a:cxn>
              <a:cxn ang="0">
                <a:pos x="0" y="8"/>
              </a:cxn>
              <a:cxn ang="0">
                <a:pos x="2" y="8"/>
              </a:cxn>
              <a:cxn ang="0">
                <a:pos x="6" y="8"/>
              </a:cxn>
              <a:cxn ang="0">
                <a:pos x="9" y="8"/>
              </a:cxn>
              <a:cxn ang="0">
                <a:pos x="13" y="8"/>
              </a:cxn>
              <a:cxn ang="0">
                <a:pos x="16" y="0"/>
              </a:cxn>
            </a:cxnLst>
            <a:rect l="0" t="0" r="r" b="b"/>
            <a:pathLst>
              <a:path w="17" h="17">
                <a:moveTo>
                  <a:pt x="0" y="16"/>
                </a:moveTo>
                <a:lnTo>
                  <a:pt x="0" y="16"/>
                </a:lnTo>
                <a:lnTo>
                  <a:pt x="0" y="8"/>
                </a:lnTo>
                <a:lnTo>
                  <a:pt x="2" y="8"/>
                </a:lnTo>
                <a:lnTo>
                  <a:pt x="6" y="8"/>
                </a:lnTo>
                <a:lnTo>
                  <a:pt x="9" y="8"/>
                </a:lnTo>
                <a:lnTo>
                  <a:pt x="13" y="8"/>
                </a:lnTo>
                <a:lnTo>
                  <a:pt x="16"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71" name="Line 2259"/>
          <p:cNvSpPr>
            <a:spLocks noChangeShapeType="1"/>
          </p:cNvSpPr>
          <p:nvPr/>
        </p:nvSpPr>
        <p:spPr bwMode="ltGray">
          <a:xfrm>
            <a:off x="2157413" y="2799641"/>
            <a:ext cx="15875" cy="635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72" name="Line 2260"/>
          <p:cNvSpPr>
            <a:spLocks noChangeShapeType="1"/>
          </p:cNvSpPr>
          <p:nvPr/>
        </p:nvSpPr>
        <p:spPr bwMode="ltGray">
          <a:xfrm flipH="1" flipV="1">
            <a:off x="2171700" y="2793291"/>
            <a:ext cx="6350" cy="1270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73" name="Freeform 2261"/>
          <p:cNvSpPr>
            <a:spLocks/>
          </p:cNvSpPr>
          <p:nvPr/>
        </p:nvSpPr>
        <p:spPr bwMode="ltGray">
          <a:xfrm>
            <a:off x="2174875" y="2796466"/>
            <a:ext cx="26988" cy="28575"/>
          </a:xfrm>
          <a:custGeom>
            <a:avLst/>
            <a:gdLst/>
            <a:ahLst/>
            <a:cxnLst>
              <a:cxn ang="0">
                <a:pos x="0" y="16"/>
              </a:cxn>
              <a:cxn ang="0">
                <a:pos x="3" y="16"/>
              </a:cxn>
              <a:cxn ang="0">
                <a:pos x="9" y="16"/>
              </a:cxn>
              <a:cxn ang="0">
                <a:pos x="12" y="16"/>
              </a:cxn>
              <a:cxn ang="0">
                <a:pos x="16" y="0"/>
              </a:cxn>
            </a:cxnLst>
            <a:rect l="0" t="0" r="r" b="b"/>
            <a:pathLst>
              <a:path w="17" h="17">
                <a:moveTo>
                  <a:pt x="0" y="16"/>
                </a:moveTo>
                <a:lnTo>
                  <a:pt x="3" y="16"/>
                </a:lnTo>
                <a:lnTo>
                  <a:pt x="9" y="16"/>
                </a:lnTo>
                <a:lnTo>
                  <a:pt x="12" y="16"/>
                </a:lnTo>
                <a:lnTo>
                  <a:pt x="16"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74" name="Line 2262"/>
          <p:cNvSpPr>
            <a:spLocks noChangeShapeType="1"/>
          </p:cNvSpPr>
          <p:nvPr/>
        </p:nvSpPr>
        <p:spPr bwMode="ltGray">
          <a:xfrm>
            <a:off x="2176463" y="2793291"/>
            <a:ext cx="0" cy="1270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75" name="Line 2263"/>
          <p:cNvSpPr>
            <a:spLocks noChangeShapeType="1"/>
          </p:cNvSpPr>
          <p:nvPr/>
        </p:nvSpPr>
        <p:spPr bwMode="ltGray">
          <a:xfrm flipH="1" flipV="1">
            <a:off x="2176463" y="2793291"/>
            <a:ext cx="14287" cy="9525"/>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76" name="Freeform 2264"/>
          <p:cNvSpPr>
            <a:spLocks/>
          </p:cNvSpPr>
          <p:nvPr/>
        </p:nvSpPr>
        <p:spPr bwMode="ltGray">
          <a:xfrm>
            <a:off x="2182813" y="2790116"/>
            <a:ext cx="26987" cy="30163"/>
          </a:xfrm>
          <a:custGeom>
            <a:avLst/>
            <a:gdLst/>
            <a:ahLst/>
            <a:cxnLst>
              <a:cxn ang="0">
                <a:pos x="0" y="16"/>
              </a:cxn>
              <a:cxn ang="0">
                <a:pos x="0" y="10"/>
              </a:cxn>
              <a:cxn ang="0">
                <a:pos x="0" y="10"/>
              </a:cxn>
              <a:cxn ang="0">
                <a:pos x="0" y="5"/>
              </a:cxn>
              <a:cxn ang="0">
                <a:pos x="16" y="0"/>
              </a:cxn>
            </a:cxnLst>
            <a:rect l="0" t="0" r="r" b="b"/>
            <a:pathLst>
              <a:path w="17" h="17">
                <a:moveTo>
                  <a:pt x="0" y="16"/>
                </a:moveTo>
                <a:lnTo>
                  <a:pt x="0" y="10"/>
                </a:lnTo>
                <a:lnTo>
                  <a:pt x="0" y="10"/>
                </a:lnTo>
                <a:lnTo>
                  <a:pt x="0" y="5"/>
                </a:lnTo>
                <a:lnTo>
                  <a:pt x="16"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77" name="Line 2265"/>
          <p:cNvSpPr>
            <a:spLocks noChangeShapeType="1"/>
          </p:cNvSpPr>
          <p:nvPr/>
        </p:nvSpPr>
        <p:spPr bwMode="ltGray">
          <a:xfrm>
            <a:off x="2173288" y="2798054"/>
            <a:ext cx="19050" cy="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78" name="Line 2266"/>
          <p:cNvSpPr>
            <a:spLocks noChangeShapeType="1"/>
          </p:cNvSpPr>
          <p:nvPr/>
        </p:nvSpPr>
        <p:spPr bwMode="ltGray">
          <a:xfrm flipH="1" flipV="1">
            <a:off x="2178050" y="2788529"/>
            <a:ext cx="15875" cy="635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79" name="Freeform 2267"/>
          <p:cNvSpPr>
            <a:spLocks/>
          </p:cNvSpPr>
          <p:nvPr/>
        </p:nvSpPr>
        <p:spPr bwMode="ltGray">
          <a:xfrm>
            <a:off x="2171700" y="2774241"/>
            <a:ext cx="26988" cy="28575"/>
          </a:xfrm>
          <a:custGeom>
            <a:avLst/>
            <a:gdLst/>
            <a:ahLst/>
            <a:cxnLst>
              <a:cxn ang="0">
                <a:pos x="14" y="16"/>
              </a:cxn>
              <a:cxn ang="0">
                <a:pos x="14" y="14"/>
              </a:cxn>
              <a:cxn ang="0">
                <a:pos x="16" y="10"/>
              </a:cxn>
              <a:cxn ang="0">
                <a:pos x="14" y="9"/>
              </a:cxn>
              <a:cxn ang="0">
                <a:pos x="14" y="6"/>
              </a:cxn>
              <a:cxn ang="0">
                <a:pos x="11" y="5"/>
              </a:cxn>
              <a:cxn ang="0">
                <a:pos x="6" y="4"/>
              </a:cxn>
              <a:cxn ang="0">
                <a:pos x="4" y="2"/>
              </a:cxn>
              <a:cxn ang="0">
                <a:pos x="0" y="0"/>
              </a:cxn>
            </a:cxnLst>
            <a:rect l="0" t="0" r="r" b="b"/>
            <a:pathLst>
              <a:path w="17" h="17">
                <a:moveTo>
                  <a:pt x="14" y="16"/>
                </a:moveTo>
                <a:lnTo>
                  <a:pt x="14" y="14"/>
                </a:lnTo>
                <a:lnTo>
                  <a:pt x="16" y="10"/>
                </a:lnTo>
                <a:lnTo>
                  <a:pt x="14" y="9"/>
                </a:lnTo>
                <a:lnTo>
                  <a:pt x="14" y="6"/>
                </a:lnTo>
                <a:lnTo>
                  <a:pt x="11" y="5"/>
                </a:lnTo>
                <a:lnTo>
                  <a:pt x="6" y="4"/>
                </a:lnTo>
                <a:lnTo>
                  <a:pt x="4" y="2"/>
                </a:lnTo>
                <a:lnTo>
                  <a:pt x="0"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80" name="Line 2268"/>
          <p:cNvSpPr>
            <a:spLocks noChangeShapeType="1"/>
          </p:cNvSpPr>
          <p:nvPr/>
        </p:nvSpPr>
        <p:spPr bwMode="ltGray">
          <a:xfrm>
            <a:off x="2174875" y="2788529"/>
            <a:ext cx="17463" cy="635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81" name="Line 2269"/>
          <p:cNvSpPr>
            <a:spLocks noChangeShapeType="1"/>
          </p:cNvSpPr>
          <p:nvPr/>
        </p:nvSpPr>
        <p:spPr bwMode="ltGray">
          <a:xfrm flipH="1">
            <a:off x="2170113" y="2771066"/>
            <a:ext cx="9525" cy="7938"/>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82" name="Freeform 2270"/>
          <p:cNvSpPr>
            <a:spLocks/>
          </p:cNvSpPr>
          <p:nvPr/>
        </p:nvSpPr>
        <p:spPr bwMode="ltGray">
          <a:xfrm>
            <a:off x="2165350" y="2774241"/>
            <a:ext cx="26988" cy="1588"/>
          </a:xfrm>
          <a:custGeom>
            <a:avLst/>
            <a:gdLst/>
            <a:ahLst/>
            <a:cxnLst>
              <a:cxn ang="0">
                <a:pos x="16" y="0"/>
              </a:cxn>
              <a:cxn ang="0">
                <a:pos x="16" y="0"/>
              </a:cxn>
              <a:cxn ang="0">
                <a:pos x="12" y="0"/>
              </a:cxn>
              <a:cxn ang="0">
                <a:pos x="9" y="0"/>
              </a:cxn>
              <a:cxn ang="0">
                <a:pos x="3" y="0"/>
              </a:cxn>
              <a:cxn ang="0">
                <a:pos x="0" y="0"/>
              </a:cxn>
            </a:cxnLst>
            <a:rect l="0" t="0" r="r" b="b"/>
            <a:pathLst>
              <a:path w="17" h="1">
                <a:moveTo>
                  <a:pt x="16" y="0"/>
                </a:moveTo>
                <a:lnTo>
                  <a:pt x="16" y="0"/>
                </a:lnTo>
                <a:lnTo>
                  <a:pt x="12" y="0"/>
                </a:lnTo>
                <a:lnTo>
                  <a:pt x="9" y="0"/>
                </a:lnTo>
                <a:lnTo>
                  <a:pt x="3" y="0"/>
                </a:lnTo>
                <a:lnTo>
                  <a:pt x="0"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83" name="Line 2271"/>
          <p:cNvSpPr>
            <a:spLocks noChangeShapeType="1"/>
          </p:cNvSpPr>
          <p:nvPr/>
        </p:nvSpPr>
        <p:spPr bwMode="ltGray">
          <a:xfrm flipV="1">
            <a:off x="2173288" y="2767891"/>
            <a:ext cx="0" cy="11113"/>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84" name="Line 2272"/>
          <p:cNvSpPr>
            <a:spLocks noChangeShapeType="1"/>
          </p:cNvSpPr>
          <p:nvPr/>
        </p:nvSpPr>
        <p:spPr bwMode="ltGray">
          <a:xfrm flipH="1">
            <a:off x="2160588" y="2769479"/>
            <a:ext cx="11112" cy="7937"/>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85" name="Freeform 2273"/>
          <p:cNvSpPr>
            <a:spLocks/>
          </p:cNvSpPr>
          <p:nvPr/>
        </p:nvSpPr>
        <p:spPr bwMode="ltGray">
          <a:xfrm>
            <a:off x="2143125" y="2756779"/>
            <a:ext cx="26988" cy="28575"/>
          </a:xfrm>
          <a:custGeom>
            <a:avLst/>
            <a:gdLst/>
            <a:ahLst/>
            <a:cxnLst>
              <a:cxn ang="0">
                <a:pos x="16" y="16"/>
              </a:cxn>
              <a:cxn ang="0">
                <a:pos x="12" y="14"/>
              </a:cxn>
              <a:cxn ang="0">
                <a:pos x="10" y="13"/>
              </a:cxn>
              <a:cxn ang="0">
                <a:pos x="7" y="13"/>
              </a:cxn>
              <a:cxn ang="0">
                <a:pos x="5" y="10"/>
              </a:cxn>
              <a:cxn ang="0">
                <a:pos x="4" y="8"/>
              </a:cxn>
              <a:cxn ang="0">
                <a:pos x="3" y="5"/>
              </a:cxn>
              <a:cxn ang="0">
                <a:pos x="1" y="2"/>
              </a:cxn>
              <a:cxn ang="0">
                <a:pos x="0" y="0"/>
              </a:cxn>
            </a:cxnLst>
            <a:rect l="0" t="0" r="r" b="b"/>
            <a:pathLst>
              <a:path w="17" h="17">
                <a:moveTo>
                  <a:pt x="16" y="16"/>
                </a:moveTo>
                <a:lnTo>
                  <a:pt x="12" y="14"/>
                </a:lnTo>
                <a:lnTo>
                  <a:pt x="10" y="13"/>
                </a:lnTo>
                <a:lnTo>
                  <a:pt x="7" y="13"/>
                </a:lnTo>
                <a:lnTo>
                  <a:pt x="5" y="10"/>
                </a:lnTo>
                <a:lnTo>
                  <a:pt x="4" y="8"/>
                </a:lnTo>
                <a:lnTo>
                  <a:pt x="3" y="5"/>
                </a:lnTo>
                <a:lnTo>
                  <a:pt x="1" y="2"/>
                </a:lnTo>
                <a:lnTo>
                  <a:pt x="0"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86" name="Line 2274"/>
          <p:cNvSpPr>
            <a:spLocks noChangeShapeType="1"/>
          </p:cNvSpPr>
          <p:nvPr/>
        </p:nvSpPr>
        <p:spPr bwMode="ltGray">
          <a:xfrm flipV="1">
            <a:off x="2165350" y="2767891"/>
            <a:ext cx="1588" cy="1270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87" name="Line 2275"/>
          <p:cNvSpPr>
            <a:spLocks noChangeShapeType="1"/>
          </p:cNvSpPr>
          <p:nvPr/>
        </p:nvSpPr>
        <p:spPr bwMode="ltGray">
          <a:xfrm flipH="1">
            <a:off x="2136775" y="2758366"/>
            <a:ext cx="19050" cy="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88" name="Freeform 2276"/>
          <p:cNvSpPr>
            <a:spLocks/>
          </p:cNvSpPr>
          <p:nvPr/>
        </p:nvSpPr>
        <p:spPr bwMode="ltGray">
          <a:xfrm>
            <a:off x="2143125" y="2748841"/>
            <a:ext cx="26988" cy="28575"/>
          </a:xfrm>
          <a:custGeom>
            <a:avLst/>
            <a:gdLst/>
            <a:ahLst/>
            <a:cxnLst>
              <a:cxn ang="0">
                <a:pos x="0" y="16"/>
              </a:cxn>
              <a:cxn ang="0">
                <a:pos x="0" y="12"/>
              </a:cxn>
              <a:cxn ang="0">
                <a:pos x="0" y="12"/>
              </a:cxn>
              <a:cxn ang="0">
                <a:pos x="0" y="9"/>
              </a:cxn>
              <a:cxn ang="0">
                <a:pos x="10" y="9"/>
              </a:cxn>
              <a:cxn ang="0">
                <a:pos x="10" y="6"/>
              </a:cxn>
              <a:cxn ang="0">
                <a:pos x="10" y="3"/>
              </a:cxn>
              <a:cxn ang="0">
                <a:pos x="16" y="3"/>
              </a:cxn>
              <a:cxn ang="0">
                <a:pos x="16" y="0"/>
              </a:cxn>
            </a:cxnLst>
            <a:rect l="0" t="0" r="r" b="b"/>
            <a:pathLst>
              <a:path w="17" h="17">
                <a:moveTo>
                  <a:pt x="0" y="16"/>
                </a:moveTo>
                <a:lnTo>
                  <a:pt x="0" y="12"/>
                </a:lnTo>
                <a:lnTo>
                  <a:pt x="0" y="12"/>
                </a:lnTo>
                <a:lnTo>
                  <a:pt x="0" y="9"/>
                </a:lnTo>
                <a:lnTo>
                  <a:pt x="10" y="9"/>
                </a:lnTo>
                <a:lnTo>
                  <a:pt x="10" y="6"/>
                </a:lnTo>
                <a:lnTo>
                  <a:pt x="10" y="3"/>
                </a:lnTo>
                <a:lnTo>
                  <a:pt x="16" y="3"/>
                </a:lnTo>
                <a:lnTo>
                  <a:pt x="16"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89" name="Line 2277"/>
          <p:cNvSpPr>
            <a:spLocks noChangeShapeType="1"/>
          </p:cNvSpPr>
          <p:nvPr/>
        </p:nvSpPr>
        <p:spPr bwMode="ltGray">
          <a:xfrm flipV="1">
            <a:off x="2136775" y="2755191"/>
            <a:ext cx="19050" cy="635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90" name="Line 2278"/>
          <p:cNvSpPr>
            <a:spLocks noChangeShapeType="1"/>
          </p:cNvSpPr>
          <p:nvPr/>
        </p:nvSpPr>
        <p:spPr bwMode="ltGray">
          <a:xfrm flipH="1" flipV="1">
            <a:off x="2141538" y="2747254"/>
            <a:ext cx="15875" cy="635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91" name="Freeform 2279"/>
          <p:cNvSpPr>
            <a:spLocks/>
          </p:cNvSpPr>
          <p:nvPr/>
        </p:nvSpPr>
        <p:spPr bwMode="ltGray">
          <a:xfrm>
            <a:off x="2149475" y="2710741"/>
            <a:ext cx="30163" cy="41275"/>
          </a:xfrm>
          <a:custGeom>
            <a:avLst/>
            <a:gdLst/>
            <a:ahLst/>
            <a:cxnLst>
              <a:cxn ang="0">
                <a:pos x="0" y="24"/>
              </a:cxn>
              <a:cxn ang="0">
                <a:pos x="7" y="17"/>
              </a:cxn>
              <a:cxn ang="0">
                <a:pos x="18" y="0"/>
              </a:cxn>
            </a:cxnLst>
            <a:rect l="0" t="0" r="r" b="b"/>
            <a:pathLst>
              <a:path w="19" h="25">
                <a:moveTo>
                  <a:pt x="0" y="24"/>
                </a:moveTo>
                <a:lnTo>
                  <a:pt x="7" y="17"/>
                </a:lnTo>
                <a:lnTo>
                  <a:pt x="18"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92" name="Line 2280"/>
          <p:cNvSpPr>
            <a:spLocks noChangeShapeType="1"/>
          </p:cNvSpPr>
          <p:nvPr/>
        </p:nvSpPr>
        <p:spPr bwMode="ltGray">
          <a:xfrm>
            <a:off x="2141538" y="2747254"/>
            <a:ext cx="15875" cy="635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93" name="Line 2281"/>
          <p:cNvSpPr>
            <a:spLocks noChangeShapeType="1"/>
          </p:cNvSpPr>
          <p:nvPr/>
        </p:nvSpPr>
        <p:spPr bwMode="ltGray">
          <a:xfrm flipH="1" flipV="1">
            <a:off x="2166938" y="2709154"/>
            <a:ext cx="19050" cy="1587"/>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94" name="Freeform 2282"/>
          <p:cNvSpPr>
            <a:spLocks/>
          </p:cNvSpPr>
          <p:nvPr/>
        </p:nvSpPr>
        <p:spPr bwMode="ltGray">
          <a:xfrm>
            <a:off x="2163763" y="2666291"/>
            <a:ext cx="26987" cy="44450"/>
          </a:xfrm>
          <a:custGeom>
            <a:avLst/>
            <a:gdLst/>
            <a:ahLst/>
            <a:cxnLst>
              <a:cxn ang="0">
                <a:pos x="14" y="25"/>
              </a:cxn>
              <a:cxn ang="0">
                <a:pos x="16" y="22"/>
              </a:cxn>
              <a:cxn ang="0">
                <a:pos x="16" y="18"/>
              </a:cxn>
              <a:cxn ang="0">
                <a:pos x="16" y="16"/>
              </a:cxn>
              <a:cxn ang="0">
                <a:pos x="14" y="12"/>
              </a:cxn>
              <a:cxn ang="0">
                <a:pos x="12" y="8"/>
              </a:cxn>
              <a:cxn ang="0">
                <a:pos x="9" y="6"/>
              </a:cxn>
              <a:cxn ang="0">
                <a:pos x="6" y="3"/>
              </a:cxn>
              <a:cxn ang="0">
                <a:pos x="0" y="0"/>
              </a:cxn>
            </a:cxnLst>
            <a:rect l="0" t="0" r="r" b="b"/>
            <a:pathLst>
              <a:path w="17" h="26">
                <a:moveTo>
                  <a:pt x="14" y="25"/>
                </a:moveTo>
                <a:lnTo>
                  <a:pt x="16" y="22"/>
                </a:lnTo>
                <a:lnTo>
                  <a:pt x="16" y="18"/>
                </a:lnTo>
                <a:lnTo>
                  <a:pt x="16" y="16"/>
                </a:lnTo>
                <a:lnTo>
                  <a:pt x="14" y="12"/>
                </a:lnTo>
                <a:lnTo>
                  <a:pt x="12" y="8"/>
                </a:lnTo>
                <a:lnTo>
                  <a:pt x="9" y="6"/>
                </a:lnTo>
                <a:lnTo>
                  <a:pt x="6" y="3"/>
                </a:lnTo>
                <a:lnTo>
                  <a:pt x="0"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95" name="Line 2283"/>
          <p:cNvSpPr>
            <a:spLocks noChangeShapeType="1"/>
          </p:cNvSpPr>
          <p:nvPr/>
        </p:nvSpPr>
        <p:spPr bwMode="ltGray">
          <a:xfrm>
            <a:off x="2166938" y="2709154"/>
            <a:ext cx="19050" cy="1587"/>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96" name="Line 2284"/>
          <p:cNvSpPr>
            <a:spLocks noChangeShapeType="1"/>
          </p:cNvSpPr>
          <p:nvPr/>
        </p:nvSpPr>
        <p:spPr bwMode="ltGray">
          <a:xfrm flipH="1">
            <a:off x="2155825" y="2664704"/>
            <a:ext cx="14288" cy="635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97" name="Freeform 2285"/>
          <p:cNvSpPr>
            <a:spLocks/>
          </p:cNvSpPr>
          <p:nvPr/>
        </p:nvSpPr>
        <p:spPr bwMode="ltGray">
          <a:xfrm>
            <a:off x="2109788" y="2620254"/>
            <a:ext cx="55562" cy="49212"/>
          </a:xfrm>
          <a:custGeom>
            <a:avLst/>
            <a:gdLst/>
            <a:ahLst/>
            <a:cxnLst>
              <a:cxn ang="0">
                <a:pos x="34" y="28"/>
              </a:cxn>
              <a:cxn ang="0">
                <a:pos x="30" y="24"/>
              </a:cxn>
              <a:cxn ang="0">
                <a:pos x="26" y="20"/>
              </a:cxn>
              <a:cxn ang="0">
                <a:pos x="21" y="17"/>
              </a:cxn>
              <a:cxn ang="0">
                <a:pos x="17" y="13"/>
              </a:cxn>
              <a:cxn ang="0">
                <a:pos x="13" y="9"/>
              </a:cxn>
              <a:cxn ang="0">
                <a:pos x="8" y="7"/>
              </a:cxn>
              <a:cxn ang="0">
                <a:pos x="3" y="3"/>
              </a:cxn>
              <a:cxn ang="0">
                <a:pos x="0" y="0"/>
              </a:cxn>
            </a:cxnLst>
            <a:rect l="0" t="0" r="r" b="b"/>
            <a:pathLst>
              <a:path w="35" h="29">
                <a:moveTo>
                  <a:pt x="34" y="28"/>
                </a:moveTo>
                <a:lnTo>
                  <a:pt x="30" y="24"/>
                </a:lnTo>
                <a:lnTo>
                  <a:pt x="26" y="20"/>
                </a:lnTo>
                <a:lnTo>
                  <a:pt x="21" y="17"/>
                </a:lnTo>
                <a:lnTo>
                  <a:pt x="17" y="13"/>
                </a:lnTo>
                <a:lnTo>
                  <a:pt x="13" y="9"/>
                </a:lnTo>
                <a:lnTo>
                  <a:pt x="8" y="7"/>
                </a:lnTo>
                <a:lnTo>
                  <a:pt x="3" y="3"/>
                </a:lnTo>
                <a:lnTo>
                  <a:pt x="0"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98" name="Line 2286"/>
          <p:cNvSpPr>
            <a:spLocks noChangeShapeType="1"/>
          </p:cNvSpPr>
          <p:nvPr/>
        </p:nvSpPr>
        <p:spPr bwMode="ltGray">
          <a:xfrm flipV="1">
            <a:off x="2155825" y="2664704"/>
            <a:ext cx="14288" cy="635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199" name="Line 2287"/>
          <p:cNvSpPr>
            <a:spLocks noChangeShapeType="1"/>
          </p:cNvSpPr>
          <p:nvPr/>
        </p:nvSpPr>
        <p:spPr bwMode="ltGray">
          <a:xfrm flipH="1">
            <a:off x="2101850" y="2617079"/>
            <a:ext cx="14288" cy="635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00" name="Freeform 2288"/>
          <p:cNvSpPr>
            <a:spLocks/>
          </p:cNvSpPr>
          <p:nvPr/>
        </p:nvSpPr>
        <p:spPr bwMode="ltGray">
          <a:xfrm>
            <a:off x="2078038" y="2598029"/>
            <a:ext cx="31750" cy="28575"/>
          </a:xfrm>
          <a:custGeom>
            <a:avLst/>
            <a:gdLst/>
            <a:ahLst/>
            <a:cxnLst>
              <a:cxn ang="0">
                <a:pos x="19" y="16"/>
              </a:cxn>
              <a:cxn ang="0">
                <a:pos x="18" y="14"/>
              </a:cxn>
              <a:cxn ang="0">
                <a:pos x="15" y="13"/>
              </a:cxn>
              <a:cxn ang="0">
                <a:pos x="12" y="11"/>
              </a:cxn>
              <a:cxn ang="0">
                <a:pos x="9" y="8"/>
              </a:cxn>
              <a:cxn ang="0">
                <a:pos x="7" y="6"/>
              </a:cxn>
              <a:cxn ang="0">
                <a:pos x="3" y="4"/>
              </a:cxn>
              <a:cxn ang="0">
                <a:pos x="2" y="2"/>
              </a:cxn>
              <a:cxn ang="0">
                <a:pos x="0" y="0"/>
              </a:cxn>
            </a:cxnLst>
            <a:rect l="0" t="0" r="r" b="b"/>
            <a:pathLst>
              <a:path w="20" h="17">
                <a:moveTo>
                  <a:pt x="19" y="16"/>
                </a:moveTo>
                <a:lnTo>
                  <a:pt x="18" y="14"/>
                </a:lnTo>
                <a:lnTo>
                  <a:pt x="15" y="13"/>
                </a:lnTo>
                <a:lnTo>
                  <a:pt x="12" y="11"/>
                </a:lnTo>
                <a:lnTo>
                  <a:pt x="9" y="8"/>
                </a:lnTo>
                <a:lnTo>
                  <a:pt x="7" y="6"/>
                </a:lnTo>
                <a:lnTo>
                  <a:pt x="3" y="4"/>
                </a:lnTo>
                <a:lnTo>
                  <a:pt x="2" y="2"/>
                </a:lnTo>
                <a:lnTo>
                  <a:pt x="0"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01" name="Line 2289"/>
          <p:cNvSpPr>
            <a:spLocks noChangeShapeType="1"/>
          </p:cNvSpPr>
          <p:nvPr/>
        </p:nvSpPr>
        <p:spPr bwMode="ltGray">
          <a:xfrm flipV="1">
            <a:off x="2101850" y="2615491"/>
            <a:ext cx="14288" cy="11113"/>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02" name="Line 2290"/>
          <p:cNvSpPr>
            <a:spLocks noChangeShapeType="1"/>
          </p:cNvSpPr>
          <p:nvPr/>
        </p:nvSpPr>
        <p:spPr bwMode="ltGray">
          <a:xfrm flipH="1">
            <a:off x="2071688" y="2598029"/>
            <a:ext cx="17462" cy="4762"/>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03" name="Freeform 2291"/>
          <p:cNvSpPr>
            <a:spLocks/>
          </p:cNvSpPr>
          <p:nvPr/>
        </p:nvSpPr>
        <p:spPr bwMode="ltGray">
          <a:xfrm>
            <a:off x="1958975" y="2478966"/>
            <a:ext cx="122238" cy="122238"/>
          </a:xfrm>
          <a:custGeom>
            <a:avLst/>
            <a:gdLst/>
            <a:ahLst/>
            <a:cxnLst>
              <a:cxn ang="0">
                <a:pos x="76" y="71"/>
              </a:cxn>
              <a:cxn ang="0">
                <a:pos x="68" y="60"/>
              </a:cxn>
              <a:cxn ang="0">
                <a:pos x="60" y="51"/>
              </a:cxn>
              <a:cxn ang="0">
                <a:pos x="50" y="43"/>
              </a:cxn>
              <a:cxn ang="0">
                <a:pos x="40" y="35"/>
              </a:cxn>
              <a:cxn ang="0">
                <a:pos x="30" y="27"/>
              </a:cxn>
              <a:cxn ang="0">
                <a:pos x="19" y="18"/>
              </a:cxn>
              <a:cxn ang="0">
                <a:pos x="10" y="9"/>
              </a:cxn>
              <a:cxn ang="0">
                <a:pos x="0" y="0"/>
              </a:cxn>
            </a:cxnLst>
            <a:rect l="0" t="0" r="r" b="b"/>
            <a:pathLst>
              <a:path w="77" h="72">
                <a:moveTo>
                  <a:pt x="76" y="71"/>
                </a:moveTo>
                <a:lnTo>
                  <a:pt x="68" y="60"/>
                </a:lnTo>
                <a:lnTo>
                  <a:pt x="60" y="51"/>
                </a:lnTo>
                <a:lnTo>
                  <a:pt x="50" y="43"/>
                </a:lnTo>
                <a:lnTo>
                  <a:pt x="40" y="35"/>
                </a:lnTo>
                <a:lnTo>
                  <a:pt x="30" y="27"/>
                </a:lnTo>
                <a:lnTo>
                  <a:pt x="19" y="18"/>
                </a:lnTo>
                <a:lnTo>
                  <a:pt x="10" y="9"/>
                </a:lnTo>
                <a:lnTo>
                  <a:pt x="0"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04" name="Line 2292"/>
          <p:cNvSpPr>
            <a:spLocks noChangeShapeType="1"/>
          </p:cNvSpPr>
          <p:nvPr/>
        </p:nvSpPr>
        <p:spPr bwMode="ltGray">
          <a:xfrm flipV="1">
            <a:off x="2071688" y="2598029"/>
            <a:ext cx="17462" cy="4762"/>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05" name="Line 2293"/>
          <p:cNvSpPr>
            <a:spLocks noChangeShapeType="1"/>
          </p:cNvSpPr>
          <p:nvPr/>
        </p:nvSpPr>
        <p:spPr bwMode="ltGray">
          <a:xfrm flipH="1">
            <a:off x="1951038" y="2475791"/>
            <a:ext cx="17462" cy="635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06" name="Freeform 2294"/>
          <p:cNvSpPr>
            <a:spLocks/>
          </p:cNvSpPr>
          <p:nvPr/>
        </p:nvSpPr>
        <p:spPr bwMode="ltGray">
          <a:xfrm>
            <a:off x="1927225" y="2378954"/>
            <a:ext cx="33338" cy="101600"/>
          </a:xfrm>
          <a:custGeom>
            <a:avLst/>
            <a:gdLst/>
            <a:ahLst/>
            <a:cxnLst>
              <a:cxn ang="0">
                <a:pos x="20" y="60"/>
              </a:cxn>
              <a:cxn ang="0">
                <a:pos x="14" y="52"/>
              </a:cxn>
              <a:cxn ang="0">
                <a:pos x="11" y="45"/>
              </a:cxn>
              <a:cxn ang="0">
                <a:pos x="9" y="37"/>
              </a:cxn>
              <a:cxn ang="0">
                <a:pos x="8" y="30"/>
              </a:cxn>
              <a:cxn ang="0">
                <a:pos x="7" y="22"/>
              </a:cxn>
              <a:cxn ang="0">
                <a:pos x="5" y="14"/>
              </a:cxn>
              <a:cxn ang="0">
                <a:pos x="3" y="7"/>
              </a:cxn>
              <a:cxn ang="0">
                <a:pos x="0" y="0"/>
              </a:cxn>
            </a:cxnLst>
            <a:rect l="0" t="0" r="r" b="b"/>
            <a:pathLst>
              <a:path w="21" h="61">
                <a:moveTo>
                  <a:pt x="20" y="60"/>
                </a:moveTo>
                <a:lnTo>
                  <a:pt x="14" y="52"/>
                </a:lnTo>
                <a:lnTo>
                  <a:pt x="11" y="45"/>
                </a:lnTo>
                <a:lnTo>
                  <a:pt x="9" y="37"/>
                </a:lnTo>
                <a:lnTo>
                  <a:pt x="8" y="30"/>
                </a:lnTo>
                <a:lnTo>
                  <a:pt x="7" y="22"/>
                </a:lnTo>
                <a:lnTo>
                  <a:pt x="5" y="14"/>
                </a:lnTo>
                <a:lnTo>
                  <a:pt x="3" y="7"/>
                </a:lnTo>
                <a:lnTo>
                  <a:pt x="0"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07" name="Line 2295"/>
          <p:cNvSpPr>
            <a:spLocks noChangeShapeType="1"/>
          </p:cNvSpPr>
          <p:nvPr/>
        </p:nvSpPr>
        <p:spPr bwMode="ltGray">
          <a:xfrm flipV="1">
            <a:off x="1951038" y="2475791"/>
            <a:ext cx="17462" cy="4763"/>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08" name="Line 2296"/>
          <p:cNvSpPr>
            <a:spLocks noChangeShapeType="1"/>
          </p:cNvSpPr>
          <p:nvPr/>
        </p:nvSpPr>
        <p:spPr bwMode="ltGray">
          <a:xfrm flipH="1">
            <a:off x="1919288" y="2375779"/>
            <a:ext cx="15875" cy="3175"/>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09" name="Freeform 2297"/>
          <p:cNvSpPr>
            <a:spLocks/>
          </p:cNvSpPr>
          <p:nvPr/>
        </p:nvSpPr>
        <p:spPr bwMode="ltGray">
          <a:xfrm>
            <a:off x="1828800" y="2301166"/>
            <a:ext cx="98425" cy="79375"/>
          </a:xfrm>
          <a:custGeom>
            <a:avLst/>
            <a:gdLst/>
            <a:ahLst/>
            <a:cxnLst>
              <a:cxn ang="0">
                <a:pos x="61" y="46"/>
              </a:cxn>
              <a:cxn ang="0">
                <a:pos x="56" y="39"/>
              </a:cxn>
              <a:cxn ang="0">
                <a:pos x="49" y="34"/>
              </a:cxn>
              <a:cxn ang="0">
                <a:pos x="42" y="28"/>
              </a:cxn>
              <a:cxn ang="0">
                <a:pos x="33" y="23"/>
              </a:cxn>
              <a:cxn ang="0">
                <a:pos x="24" y="18"/>
              </a:cxn>
              <a:cxn ang="0">
                <a:pos x="16" y="12"/>
              </a:cxn>
              <a:cxn ang="0">
                <a:pos x="7" y="7"/>
              </a:cxn>
              <a:cxn ang="0">
                <a:pos x="0" y="0"/>
              </a:cxn>
            </a:cxnLst>
            <a:rect l="0" t="0" r="r" b="b"/>
            <a:pathLst>
              <a:path w="62" h="47">
                <a:moveTo>
                  <a:pt x="61" y="46"/>
                </a:moveTo>
                <a:lnTo>
                  <a:pt x="56" y="39"/>
                </a:lnTo>
                <a:lnTo>
                  <a:pt x="49" y="34"/>
                </a:lnTo>
                <a:lnTo>
                  <a:pt x="42" y="28"/>
                </a:lnTo>
                <a:lnTo>
                  <a:pt x="33" y="23"/>
                </a:lnTo>
                <a:lnTo>
                  <a:pt x="24" y="18"/>
                </a:lnTo>
                <a:lnTo>
                  <a:pt x="16" y="12"/>
                </a:lnTo>
                <a:lnTo>
                  <a:pt x="7" y="7"/>
                </a:lnTo>
                <a:lnTo>
                  <a:pt x="0"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10" name="Line 2298"/>
          <p:cNvSpPr>
            <a:spLocks noChangeShapeType="1"/>
          </p:cNvSpPr>
          <p:nvPr/>
        </p:nvSpPr>
        <p:spPr bwMode="ltGray">
          <a:xfrm flipV="1">
            <a:off x="1917700" y="2372604"/>
            <a:ext cx="14288" cy="7937"/>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11" name="Line 2299"/>
          <p:cNvSpPr>
            <a:spLocks noChangeShapeType="1"/>
          </p:cNvSpPr>
          <p:nvPr/>
        </p:nvSpPr>
        <p:spPr bwMode="ltGray">
          <a:xfrm flipH="1">
            <a:off x="1824038" y="2296404"/>
            <a:ext cx="12700" cy="9525"/>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12" name="Freeform 2300"/>
          <p:cNvSpPr>
            <a:spLocks/>
          </p:cNvSpPr>
          <p:nvPr/>
        </p:nvSpPr>
        <p:spPr bwMode="ltGray">
          <a:xfrm>
            <a:off x="1816100" y="2274179"/>
            <a:ext cx="26988" cy="28575"/>
          </a:xfrm>
          <a:custGeom>
            <a:avLst/>
            <a:gdLst/>
            <a:ahLst/>
            <a:cxnLst>
              <a:cxn ang="0">
                <a:pos x="16" y="16"/>
              </a:cxn>
              <a:cxn ang="0">
                <a:pos x="10" y="14"/>
              </a:cxn>
              <a:cxn ang="0">
                <a:pos x="8" y="12"/>
              </a:cxn>
              <a:cxn ang="0">
                <a:pos x="7" y="11"/>
              </a:cxn>
              <a:cxn ang="0">
                <a:pos x="5" y="8"/>
              </a:cxn>
              <a:cxn ang="0">
                <a:pos x="5" y="6"/>
              </a:cxn>
              <a:cxn ang="0">
                <a:pos x="1" y="4"/>
              </a:cxn>
              <a:cxn ang="0">
                <a:pos x="1" y="2"/>
              </a:cxn>
              <a:cxn ang="0">
                <a:pos x="0" y="0"/>
              </a:cxn>
            </a:cxnLst>
            <a:rect l="0" t="0" r="r" b="b"/>
            <a:pathLst>
              <a:path w="17" h="17">
                <a:moveTo>
                  <a:pt x="16" y="16"/>
                </a:moveTo>
                <a:lnTo>
                  <a:pt x="10" y="14"/>
                </a:lnTo>
                <a:lnTo>
                  <a:pt x="8" y="12"/>
                </a:lnTo>
                <a:lnTo>
                  <a:pt x="7" y="11"/>
                </a:lnTo>
                <a:lnTo>
                  <a:pt x="5" y="8"/>
                </a:lnTo>
                <a:lnTo>
                  <a:pt x="5" y="6"/>
                </a:lnTo>
                <a:lnTo>
                  <a:pt x="1" y="4"/>
                </a:lnTo>
                <a:lnTo>
                  <a:pt x="1" y="2"/>
                </a:lnTo>
                <a:lnTo>
                  <a:pt x="0"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13" name="Line 2301"/>
          <p:cNvSpPr>
            <a:spLocks noChangeShapeType="1"/>
          </p:cNvSpPr>
          <p:nvPr/>
        </p:nvSpPr>
        <p:spPr bwMode="ltGray">
          <a:xfrm flipV="1">
            <a:off x="1824038" y="2296404"/>
            <a:ext cx="15875" cy="9525"/>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14" name="Line 2302"/>
          <p:cNvSpPr>
            <a:spLocks noChangeShapeType="1"/>
          </p:cNvSpPr>
          <p:nvPr/>
        </p:nvSpPr>
        <p:spPr bwMode="ltGray">
          <a:xfrm flipH="1">
            <a:off x="1811338" y="2274179"/>
            <a:ext cx="17462" cy="1587"/>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15" name="Freeform 2303"/>
          <p:cNvSpPr>
            <a:spLocks/>
          </p:cNvSpPr>
          <p:nvPr/>
        </p:nvSpPr>
        <p:spPr bwMode="ltGray">
          <a:xfrm>
            <a:off x="1804988" y="2132891"/>
            <a:ext cx="26987" cy="142875"/>
          </a:xfrm>
          <a:custGeom>
            <a:avLst/>
            <a:gdLst/>
            <a:ahLst/>
            <a:cxnLst>
              <a:cxn ang="0">
                <a:pos x="16" y="84"/>
              </a:cxn>
              <a:cxn ang="0">
                <a:pos x="10" y="73"/>
              </a:cxn>
              <a:cxn ang="0">
                <a:pos x="7" y="63"/>
              </a:cxn>
              <a:cxn ang="0">
                <a:pos x="5" y="52"/>
              </a:cxn>
              <a:cxn ang="0">
                <a:pos x="0" y="42"/>
              </a:cxn>
              <a:cxn ang="0">
                <a:pos x="0" y="31"/>
              </a:cxn>
              <a:cxn ang="0">
                <a:pos x="0" y="21"/>
              </a:cxn>
              <a:cxn ang="0">
                <a:pos x="5" y="10"/>
              </a:cxn>
              <a:cxn ang="0">
                <a:pos x="7" y="0"/>
              </a:cxn>
            </a:cxnLst>
            <a:rect l="0" t="0" r="r" b="b"/>
            <a:pathLst>
              <a:path w="17" h="85">
                <a:moveTo>
                  <a:pt x="16" y="84"/>
                </a:moveTo>
                <a:lnTo>
                  <a:pt x="10" y="73"/>
                </a:lnTo>
                <a:lnTo>
                  <a:pt x="7" y="63"/>
                </a:lnTo>
                <a:lnTo>
                  <a:pt x="5" y="52"/>
                </a:lnTo>
                <a:lnTo>
                  <a:pt x="0" y="42"/>
                </a:lnTo>
                <a:lnTo>
                  <a:pt x="0" y="31"/>
                </a:lnTo>
                <a:lnTo>
                  <a:pt x="0" y="21"/>
                </a:lnTo>
                <a:lnTo>
                  <a:pt x="5" y="10"/>
                </a:lnTo>
                <a:lnTo>
                  <a:pt x="7"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16" name="Line 2304"/>
          <p:cNvSpPr>
            <a:spLocks noChangeShapeType="1"/>
          </p:cNvSpPr>
          <p:nvPr/>
        </p:nvSpPr>
        <p:spPr bwMode="ltGray">
          <a:xfrm flipV="1">
            <a:off x="1811338" y="2274179"/>
            <a:ext cx="17462" cy="3175"/>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17" name="Line 2305"/>
          <p:cNvSpPr>
            <a:spLocks noChangeShapeType="1"/>
          </p:cNvSpPr>
          <p:nvPr/>
        </p:nvSpPr>
        <p:spPr bwMode="ltGray">
          <a:xfrm flipH="1" flipV="1">
            <a:off x="1800225" y="2131304"/>
            <a:ext cx="17463" cy="1587"/>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18" name="Freeform 2306"/>
          <p:cNvSpPr>
            <a:spLocks/>
          </p:cNvSpPr>
          <p:nvPr/>
        </p:nvSpPr>
        <p:spPr bwMode="ltGray">
          <a:xfrm>
            <a:off x="1811338" y="1958266"/>
            <a:ext cx="36512" cy="176213"/>
          </a:xfrm>
          <a:custGeom>
            <a:avLst/>
            <a:gdLst/>
            <a:ahLst/>
            <a:cxnLst>
              <a:cxn ang="0">
                <a:pos x="0" y="104"/>
              </a:cxn>
              <a:cxn ang="0">
                <a:pos x="2" y="90"/>
              </a:cxn>
              <a:cxn ang="0">
                <a:pos x="6" y="78"/>
              </a:cxn>
              <a:cxn ang="0">
                <a:pos x="10" y="64"/>
              </a:cxn>
              <a:cxn ang="0">
                <a:pos x="13" y="52"/>
              </a:cxn>
              <a:cxn ang="0">
                <a:pos x="17" y="39"/>
              </a:cxn>
              <a:cxn ang="0">
                <a:pos x="21" y="26"/>
              </a:cxn>
              <a:cxn ang="0">
                <a:pos x="22" y="12"/>
              </a:cxn>
              <a:cxn ang="0">
                <a:pos x="22" y="0"/>
              </a:cxn>
            </a:cxnLst>
            <a:rect l="0" t="0" r="r" b="b"/>
            <a:pathLst>
              <a:path w="23" h="105">
                <a:moveTo>
                  <a:pt x="0" y="104"/>
                </a:moveTo>
                <a:lnTo>
                  <a:pt x="2" y="90"/>
                </a:lnTo>
                <a:lnTo>
                  <a:pt x="6" y="78"/>
                </a:lnTo>
                <a:lnTo>
                  <a:pt x="10" y="64"/>
                </a:lnTo>
                <a:lnTo>
                  <a:pt x="13" y="52"/>
                </a:lnTo>
                <a:lnTo>
                  <a:pt x="17" y="39"/>
                </a:lnTo>
                <a:lnTo>
                  <a:pt x="21" y="26"/>
                </a:lnTo>
                <a:lnTo>
                  <a:pt x="22" y="12"/>
                </a:lnTo>
                <a:lnTo>
                  <a:pt x="22"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19" name="Line 2307"/>
          <p:cNvSpPr>
            <a:spLocks noChangeShapeType="1"/>
          </p:cNvSpPr>
          <p:nvPr/>
        </p:nvSpPr>
        <p:spPr bwMode="ltGray">
          <a:xfrm>
            <a:off x="1800225" y="2131304"/>
            <a:ext cx="17463" cy="1587"/>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20" name="Line 2308"/>
          <p:cNvSpPr>
            <a:spLocks noChangeShapeType="1"/>
          </p:cNvSpPr>
          <p:nvPr/>
        </p:nvSpPr>
        <p:spPr bwMode="ltGray">
          <a:xfrm flipH="1">
            <a:off x="1836738" y="1958266"/>
            <a:ext cx="15875" cy="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21" name="Freeform 2309"/>
          <p:cNvSpPr>
            <a:spLocks/>
          </p:cNvSpPr>
          <p:nvPr/>
        </p:nvSpPr>
        <p:spPr bwMode="ltGray">
          <a:xfrm>
            <a:off x="1822450" y="1923341"/>
            <a:ext cx="26988" cy="36513"/>
          </a:xfrm>
          <a:custGeom>
            <a:avLst/>
            <a:gdLst/>
            <a:ahLst/>
            <a:cxnLst>
              <a:cxn ang="0">
                <a:pos x="16" y="20"/>
              </a:cxn>
              <a:cxn ang="0">
                <a:pos x="16" y="17"/>
              </a:cxn>
              <a:cxn ang="0">
                <a:pos x="14" y="14"/>
              </a:cxn>
              <a:cxn ang="0">
                <a:pos x="12" y="12"/>
              </a:cxn>
              <a:cxn ang="0">
                <a:pos x="10" y="9"/>
              </a:cxn>
              <a:cxn ang="0">
                <a:pos x="7" y="6"/>
              </a:cxn>
              <a:cxn ang="0">
                <a:pos x="5" y="4"/>
              </a:cxn>
              <a:cxn ang="0">
                <a:pos x="3" y="1"/>
              </a:cxn>
              <a:cxn ang="0">
                <a:pos x="0" y="0"/>
              </a:cxn>
            </a:cxnLst>
            <a:rect l="0" t="0" r="r" b="b"/>
            <a:pathLst>
              <a:path w="17" h="21">
                <a:moveTo>
                  <a:pt x="16" y="20"/>
                </a:moveTo>
                <a:lnTo>
                  <a:pt x="16" y="17"/>
                </a:lnTo>
                <a:lnTo>
                  <a:pt x="14" y="14"/>
                </a:lnTo>
                <a:lnTo>
                  <a:pt x="12" y="12"/>
                </a:lnTo>
                <a:lnTo>
                  <a:pt x="10" y="9"/>
                </a:lnTo>
                <a:lnTo>
                  <a:pt x="7" y="6"/>
                </a:lnTo>
                <a:lnTo>
                  <a:pt x="5" y="4"/>
                </a:lnTo>
                <a:lnTo>
                  <a:pt x="3" y="1"/>
                </a:lnTo>
                <a:lnTo>
                  <a:pt x="0"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22" name="Line 2310"/>
          <p:cNvSpPr>
            <a:spLocks noChangeShapeType="1"/>
          </p:cNvSpPr>
          <p:nvPr/>
        </p:nvSpPr>
        <p:spPr bwMode="ltGray">
          <a:xfrm flipV="1">
            <a:off x="1836738" y="1955091"/>
            <a:ext cx="15875" cy="3175"/>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23" name="Line 2311"/>
          <p:cNvSpPr>
            <a:spLocks noChangeShapeType="1"/>
          </p:cNvSpPr>
          <p:nvPr/>
        </p:nvSpPr>
        <p:spPr bwMode="ltGray">
          <a:xfrm flipH="1">
            <a:off x="1814513" y="1920166"/>
            <a:ext cx="14287" cy="4763"/>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24" name="Freeform 2312"/>
          <p:cNvSpPr>
            <a:spLocks/>
          </p:cNvSpPr>
          <p:nvPr/>
        </p:nvSpPr>
        <p:spPr bwMode="ltGray">
          <a:xfrm>
            <a:off x="1776413" y="1896354"/>
            <a:ext cx="47625" cy="28575"/>
          </a:xfrm>
          <a:custGeom>
            <a:avLst/>
            <a:gdLst/>
            <a:ahLst/>
            <a:cxnLst>
              <a:cxn ang="0">
                <a:pos x="29" y="16"/>
              </a:cxn>
              <a:cxn ang="0">
                <a:pos x="25" y="13"/>
              </a:cxn>
              <a:cxn ang="0">
                <a:pos x="21" y="11"/>
              </a:cxn>
              <a:cxn ang="0">
                <a:pos x="17" y="9"/>
              </a:cxn>
              <a:cxn ang="0">
                <a:pos x="12" y="8"/>
              </a:cxn>
              <a:cxn ang="0">
                <a:pos x="8" y="7"/>
              </a:cxn>
              <a:cxn ang="0">
                <a:pos x="4" y="4"/>
              </a:cxn>
              <a:cxn ang="0">
                <a:pos x="2" y="1"/>
              </a:cxn>
              <a:cxn ang="0">
                <a:pos x="0" y="0"/>
              </a:cxn>
            </a:cxnLst>
            <a:rect l="0" t="0" r="r" b="b"/>
            <a:pathLst>
              <a:path w="30" h="17">
                <a:moveTo>
                  <a:pt x="29" y="16"/>
                </a:moveTo>
                <a:lnTo>
                  <a:pt x="25" y="13"/>
                </a:lnTo>
                <a:lnTo>
                  <a:pt x="21" y="11"/>
                </a:lnTo>
                <a:lnTo>
                  <a:pt x="17" y="9"/>
                </a:lnTo>
                <a:lnTo>
                  <a:pt x="12" y="8"/>
                </a:lnTo>
                <a:lnTo>
                  <a:pt x="8" y="7"/>
                </a:lnTo>
                <a:lnTo>
                  <a:pt x="4" y="4"/>
                </a:lnTo>
                <a:lnTo>
                  <a:pt x="2" y="1"/>
                </a:lnTo>
                <a:lnTo>
                  <a:pt x="0"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25" name="Line 2313"/>
          <p:cNvSpPr>
            <a:spLocks noChangeShapeType="1"/>
          </p:cNvSpPr>
          <p:nvPr/>
        </p:nvSpPr>
        <p:spPr bwMode="ltGray">
          <a:xfrm flipV="1">
            <a:off x="1816100" y="1918579"/>
            <a:ext cx="14288" cy="7937"/>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26" name="Line 2314"/>
          <p:cNvSpPr>
            <a:spLocks noChangeShapeType="1"/>
          </p:cNvSpPr>
          <p:nvPr/>
        </p:nvSpPr>
        <p:spPr bwMode="ltGray">
          <a:xfrm flipH="1">
            <a:off x="1771650" y="1893179"/>
            <a:ext cx="15875" cy="4762"/>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27" name="Freeform 2315"/>
          <p:cNvSpPr>
            <a:spLocks/>
          </p:cNvSpPr>
          <p:nvPr/>
        </p:nvSpPr>
        <p:spPr bwMode="ltGray">
          <a:xfrm>
            <a:off x="1735138" y="1697916"/>
            <a:ext cx="44450" cy="200025"/>
          </a:xfrm>
          <a:custGeom>
            <a:avLst/>
            <a:gdLst/>
            <a:ahLst/>
            <a:cxnLst>
              <a:cxn ang="0">
                <a:pos x="27" y="118"/>
              </a:cxn>
              <a:cxn ang="0">
                <a:pos x="22" y="103"/>
              </a:cxn>
              <a:cxn ang="0">
                <a:pos x="18" y="89"/>
              </a:cxn>
              <a:cxn ang="0">
                <a:pos x="16" y="74"/>
              </a:cxn>
              <a:cxn ang="0">
                <a:pos x="12" y="58"/>
              </a:cxn>
              <a:cxn ang="0">
                <a:pos x="10" y="43"/>
              </a:cxn>
              <a:cxn ang="0">
                <a:pos x="8" y="28"/>
              </a:cxn>
              <a:cxn ang="0">
                <a:pos x="4" y="14"/>
              </a:cxn>
              <a:cxn ang="0">
                <a:pos x="0" y="0"/>
              </a:cxn>
            </a:cxnLst>
            <a:rect l="0" t="0" r="r" b="b"/>
            <a:pathLst>
              <a:path w="28" h="119">
                <a:moveTo>
                  <a:pt x="27" y="118"/>
                </a:moveTo>
                <a:lnTo>
                  <a:pt x="22" y="103"/>
                </a:lnTo>
                <a:lnTo>
                  <a:pt x="18" y="89"/>
                </a:lnTo>
                <a:lnTo>
                  <a:pt x="16" y="74"/>
                </a:lnTo>
                <a:lnTo>
                  <a:pt x="12" y="58"/>
                </a:lnTo>
                <a:lnTo>
                  <a:pt x="10" y="43"/>
                </a:lnTo>
                <a:lnTo>
                  <a:pt x="8" y="28"/>
                </a:lnTo>
                <a:lnTo>
                  <a:pt x="4" y="14"/>
                </a:lnTo>
                <a:lnTo>
                  <a:pt x="0"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28" name="Line 2316"/>
          <p:cNvSpPr>
            <a:spLocks noChangeShapeType="1"/>
          </p:cNvSpPr>
          <p:nvPr/>
        </p:nvSpPr>
        <p:spPr bwMode="ltGray">
          <a:xfrm flipV="1">
            <a:off x="1771650" y="1893179"/>
            <a:ext cx="17463" cy="3175"/>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29" name="Line 2317"/>
          <p:cNvSpPr>
            <a:spLocks noChangeShapeType="1"/>
          </p:cNvSpPr>
          <p:nvPr/>
        </p:nvSpPr>
        <p:spPr bwMode="ltGray">
          <a:xfrm flipH="1">
            <a:off x="1727200" y="1696329"/>
            <a:ext cx="15875" cy="3175"/>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30" name="Freeform 2318"/>
          <p:cNvSpPr>
            <a:spLocks/>
          </p:cNvSpPr>
          <p:nvPr/>
        </p:nvSpPr>
        <p:spPr bwMode="ltGray">
          <a:xfrm>
            <a:off x="1654175" y="1632829"/>
            <a:ext cx="82550" cy="66675"/>
          </a:xfrm>
          <a:custGeom>
            <a:avLst/>
            <a:gdLst/>
            <a:ahLst/>
            <a:cxnLst>
              <a:cxn ang="0">
                <a:pos x="51" y="39"/>
              </a:cxn>
              <a:cxn ang="0">
                <a:pos x="44" y="30"/>
              </a:cxn>
              <a:cxn ang="0">
                <a:pos x="39" y="23"/>
              </a:cxn>
              <a:cxn ang="0">
                <a:pos x="30" y="18"/>
              </a:cxn>
              <a:cxn ang="0">
                <a:pos x="21" y="14"/>
              </a:cxn>
              <a:cxn ang="0">
                <a:pos x="14" y="11"/>
              </a:cxn>
              <a:cxn ang="0">
                <a:pos x="7" y="8"/>
              </a:cxn>
              <a:cxn ang="0">
                <a:pos x="2" y="6"/>
              </a:cxn>
              <a:cxn ang="0">
                <a:pos x="0" y="0"/>
              </a:cxn>
            </a:cxnLst>
            <a:rect l="0" t="0" r="r" b="b"/>
            <a:pathLst>
              <a:path w="52" h="40">
                <a:moveTo>
                  <a:pt x="51" y="39"/>
                </a:moveTo>
                <a:lnTo>
                  <a:pt x="44" y="30"/>
                </a:lnTo>
                <a:lnTo>
                  <a:pt x="39" y="23"/>
                </a:lnTo>
                <a:lnTo>
                  <a:pt x="30" y="18"/>
                </a:lnTo>
                <a:lnTo>
                  <a:pt x="21" y="14"/>
                </a:lnTo>
                <a:lnTo>
                  <a:pt x="14" y="11"/>
                </a:lnTo>
                <a:lnTo>
                  <a:pt x="7" y="8"/>
                </a:lnTo>
                <a:lnTo>
                  <a:pt x="2" y="6"/>
                </a:lnTo>
                <a:lnTo>
                  <a:pt x="0"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31" name="Line 2319"/>
          <p:cNvSpPr>
            <a:spLocks noChangeShapeType="1"/>
          </p:cNvSpPr>
          <p:nvPr/>
        </p:nvSpPr>
        <p:spPr bwMode="ltGray">
          <a:xfrm flipV="1">
            <a:off x="1725613" y="1696329"/>
            <a:ext cx="14287" cy="4762"/>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32" name="Line 2320"/>
          <p:cNvSpPr>
            <a:spLocks noChangeShapeType="1"/>
          </p:cNvSpPr>
          <p:nvPr/>
        </p:nvSpPr>
        <p:spPr bwMode="ltGray">
          <a:xfrm flipH="1">
            <a:off x="1646238" y="1631241"/>
            <a:ext cx="15875" cy="3175"/>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33" name="Freeform 2321"/>
          <p:cNvSpPr>
            <a:spLocks/>
          </p:cNvSpPr>
          <p:nvPr/>
        </p:nvSpPr>
        <p:spPr bwMode="ltGray">
          <a:xfrm>
            <a:off x="1652588" y="1507416"/>
            <a:ext cx="57150" cy="127000"/>
          </a:xfrm>
          <a:custGeom>
            <a:avLst/>
            <a:gdLst/>
            <a:ahLst/>
            <a:cxnLst>
              <a:cxn ang="0">
                <a:pos x="0" y="74"/>
              </a:cxn>
              <a:cxn ang="0">
                <a:pos x="0" y="65"/>
              </a:cxn>
              <a:cxn ang="0">
                <a:pos x="6" y="59"/>
              </a:cxn>
              <a:cxn ang="0">
                <a:pos x="14" y="54"/>
              </a:cxn>
              <a:cxn ang="0">
                <a:pos x="23" y="48"/>
              </a:cxn>
              <a:cxn ang="0">
                <a:pos x="30" y="41"/>
              </a:cxn>
              <a:cxn ang="0">
                <a:pos x="35" y="31"/>
              </a:cxn>
              <a:cxn ang="0">
                <a:pos x="34" y="17"/>
              </a:cxn>
              <a:cxn ang="0">
                <a:pos x="25" y="0"/>
              </a:cxn>
            </a:cxnLst>
            <a:rect l="0" t="0" r="r" b="b"/>
            <a:pathLst>
              <a:path w="36" h="75">
                <a:moveTo>
                  <a:pt x="0" y="74"/>
                </a:moveTo>
                <a:lnTo>
                  <a:pt x="0" y="65"/>
                </a:lnTo>
                <a:lnTo>
                  <a:pt x="6" y="59"/>
                </a:lnTo>
                <a:lnTo>
                  <a:pt x="14" y="54"/>
                </a:lnTo>
                <a:lnTo>
                  <a:pt x="23" y="48"/>
                </a:lnTo>
                <a:lnTo>
                  <a:pt x="30" y="41"/>
                </a:lnTo>
                <a:lnTo>
                  <a:pt x="35" y="31"/>
                </a:lnTo>
                <a:lnTo>
                  <a:pt x="34" y="17"/>
                </a:lnTo>
                <a:lnTo>
                  <a:pt x="25"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34" name="Line 2322"/>
          <p:cNvSpPr>
            <a:spLocks noChangeShapeType="1"/>
          </p:cNvSpPr>
          <p:nvPr/>
        </p:nvSpPr>
        <p:spPr bwMode="ltGray">
          <a:xfrm>
            <a:off x="1646238" y="1632829"/>
            <a:ext cx="15875" cy="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35" name="Line 2323"/>
          <p:cNvSpPr>
            <a:spLocks noChangeShapeType="1"/>
          </p:cNvSpPr>
          <p:nvPr/>
        </p:nvSpPr>
        <p:spPr bwMode="ltGray">
          <a:xfrm flipH="1">
            <a:off x="1685925" y="1505829"/>
            <a:ext cx="17463" cy="3175"/>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36" name="Freeform 2324"/>
          <p:cNvSpPr>
            <a:spLocks/>
          </p:cNvSpPr>
          <p:nvPr/>
        </p:nvSpPr>
        <p:spPr bwMode="ltGray">
          <a:xfrm>
            <a:off x="1577975" y="1413754"/>
            <a:ext cx="117475" cy="95250"/>
          </a:xfrm>
          <a:custGeom>
            <a:avLst/>
            <a:gdLst/>
            <a:ahLst/>
            <a:cxnLst>
              <a:cxn ang="0">
                <a:pos x="73" y="56"/>
              </a:cxn>
              <a:cxn ang="0">
                <a:pos x="65" y="47"/>
              </a:cxn>
              <a:cxn ang="0">
                <a:pos x="58" y="39"/>
              </a:cxn>
              <a:cxn ang="0">
                <a:pos x="50" y="32"/>
              </a:cxn>
              <a:cxn ang="0">
                <a:pos x="40" y="25"/>
              </a:cxn>
              <a:cxn ang="0">
                <a:pos x="29" y="19"/>
              </a:cxn>
              <a:cxn ang="0">
                <a:pos x="18" y="13"/>
              </a:cxn>
              <a:cxn ang="0">
                <a:pos x="10" y="7"/>
              </a:cxn>
              <a:cxn ang="0">
                <a:pos x="0" y="0"/>
              </a:cxn>
            </a:cxnLst>
            <a:rect l="0" t="0" r="r" b="b"/>
            <a:pathLst>
              <a:path w="74" h="57">
                <a:moveTo>
                  <a:pt x="73" y="56"/>
                </a:moveTo>
                <a:lnTo>
                  <a:pt x="65" y="47"/>
                </a:lnTo>
                <a:lnTo>
                  <a:pt x="58" y="39"/>
                </a:lnTo>
                <a:lnTo>
                  <a:pt x="50" y="32"/>
                </a:lnTo>
                <a:lnTo>
                  <a:pt x="40" y="25"/>
                </a:lnTo>
                <a:lnTo>
                  <a:pt x="29" y="19"/>
                </a:lnTo>
                <a:lnTo>
                  <a:pt x="18" y="13"/>
                </a:lnTo>
                <a:lnTo>
                  <a:pt x="10" y="7"/>
                </a:lnTo>
                <a:lnTo>
                  <a:pt x="0"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37" name="Line 2325"/>
          <p:cNvSpPr>
            <a:spLocks noChangeShapeType="1"/>
          </p:cNvSpPr>
          <p:nvPr/>
        </p:nvSpPr>
        <p:spPr bwMode="ltGray">
          <a:xfrm flipV="1">
            <a:off x="1685925" y="1504241"/>
            <a:ext cx="17463" cy="7938"/>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38" name="Line 2326"/>
          <p:cNvSpPr>
            <a:spLocks noChangeShapeType="1"/>
          </p:cNvSpPr>
          <p:nvPr/>
        </p:nvSpPr>
        <p:spPr bwMode="ltGray">
          <a:xfrm flipH="1">
            <a:off x="1570038" y="1410579"/>
            <a:ext cx="14287" cy="635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39" name="Freeform 2327"/>
          <p:cNvSpPr>
            <a:spLocks/>
          </p:cNvSpPr>
          <p:nvPr/>
        </p:nvSpPr>
        <p:spPr bwMode="ltGray">
          <a:xfrm>
            <a:off x="1520825" y="1369304"/>
            <a:ext cx="58738" cy="46037"/>
          </a:xfrm>
          <a:custGeom>
            <a:avLst/>
            <a:gdLst/>
            <a:ahLst/>
            <a:cxnLst>
              <a:cxn ang="0">
                <a:pos x="36" y="26"/>
              </a:cxn>
              <a:cxn ang="0">
                <a:pos x="31" y="22"/>
              </a:cxn>
              <a:cxn ang="0">
                <a:pos x="26" y="19"/>
              </a:cxn>
              <a:cxn ang="0">
                <a:pos x="21" y="16"/>
              </a:cxn>
              <a:cxn ang="0">
                <a:pos x="17" y="13"/>
              </a:cxn>
              <a:cxn ang="0">
                <a:pos x="13" y="9"/>
              </a:cxn>
              <a:cxn ang="0">
                <a:pos x="8" y="7"/>
              </a:cxn>
              <a:cxn ang="0">
                <a:pos x="3" y="3"/>
              </a:cxn>
              <a:cxn ang="0">
                <a:pos x="0" y="0"/>
              </a:cxn>
            </a:cxnLst>
            <a:rect l="0" t="0" r="r" b="b"/>
            <a:pathLst>
              <a:path w="37" h="27">
                <a:moveTo>
                  <a:pt x="36" y="26"/>
                </a:moveTo>
                <a:lnTo>
                  <a:pt x="31" y="22"/>
                </a:lnTo>
                <a:lnTo>
                  <a:pt x="26" y="19"/>
                </a:lnTo>
                <a:lnTo>
                  <a:pt x="21" y="16"/>
                </a:lnTo>
                <a:lnTo>
                  <a:pt x="17" y="13"/>
                </a:lnTo>
                <a:lnTo>
                  <a:pt x="13" y="9"/>
                </a:lnTo>
                <a:lnTo>
                  <a:pt x="8" y="7"/>
                </a:lnTo>
                <a:lnTo>
                  <a:pt x="3" y="3"/>
                </a:lnTo>
                <a:lnTo>
                  <a:pt x="0"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40" name="Line 2328"/>
          <p:cNvSpPr>
            <a:spLocks noChangeShapeType="1"/>
          </p:cNvSpPr>
          <p:nvPr/>
        </p:nvSpPr>
        <p:spPr bwMode="ltGray">
          <a:xfrm flipV="1">
            <a:off x="1570038" y="1410579"/>
            <a:ext cx="14287" cy="6350"/>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41" name="Line 2329"/>
          <p:cNvSpPr>
            <a:spLocks noChangeShapeType="1"/>
          </p:cNvSpPr>
          <p:nvPr/>
        </p:nvSpPr>
        <p:spPr bwMode="ltGray">
          <a:xfrm flipH="1">
            <a:off x="1511300" y="1366129"/>
            <a:ext cx="15875" cy="7937"/>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42" name="Freeform 2330"/>
          <p:cNvSpPr>
            <a:spLocks/>
          </p:cNvSpPr>
          <p:nvPr/>
        </p:nvSpPr>
        <p:spPr bwMode="ltGray">
          <a:xfrm>
            <a:off x="1492250" y="1302629"/>
            <a:ext cx="28575" cy="69850"/>
          </a:xfrm>
          <a:custGeom>
            <a:avLst/>
            <a:gdLst/>
            <a:ahLst/>
            <a:cxnLst>
              <a:cxn ang="0">
                <a:pos x="17" y="40"/>
              </a:cxn>
              <a:cxn ang="0">
                <a:pos x="16" y="39"/>
              </a:cxn>
              <a:cxn ang="0">
                <a:pos x="12" y="36"/>
              </a:cxn>
              <a:cxn ang="0">
                <a:pos x="8" y="32"/>
              </a:cxn>
              <a:cxn ang="0">
                <a:pos x="4" y="28"/>
              </a:cxn>
              <a:cxn ang="0">
                <a:pos x="0" y="22"/>
              </a:cxn>
              <a:cxn ang="0">
                <a:pos x="0" y="15"/>
              </a:cxn>
              <a:cxn ang="0">
                <a:pos x="0" y="8"/>
              </a:cxn>
              <a:cxn ang="0">
                <a:pos x="6" y="0"/>
              </a:cxn>
            </a:cxnLst>
            <a:rect l="0" t="0" r="r" b="b"/>
            <a:pathLst>
              <a:path w="18" h="41">
                <a:moveTo>
                  <a:pt x="17" y="40"/>
                </a:moveTo>
                <a:lnTo>
                  <a:pt x="16" y="39"/>
                </a:lnTo>
                <a:lnTo>
                  <a:pt x="12" y="36"/>
                </a:lnTo>
                <a:lnTo>
                  <a:pt x="8" y="32"/>
                </a:lnTo>
                <a:lnTo>
                  <a:pt x="4" y="28"/>
                </a:lnTo>
                <a:lnTo>
                  <a:pt x="0" y="22"/>
                </a:lnTo>
                <a:lnTo>
                  <a:pt x="0" y="15"/>
                </a:lnTo>
                <a:lnTo>
                  <a:pt x="0" y="8"/>
                </a:lnTo>
                <a:lnTo>
                  <a:pt x="6" y="0"/>
                </a:lnTo>
              </a:path>
            </a:pathLst>
          </a:custGeom>
          <a:noFill/>
          <a:ln w="254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43" name="Line 2331"/>
          <p:cNvSpPr>
            <a:spLocks noChangeShapeType="1"/>
          </p:cNvSpPr>
          <p:nvPr/>
        </p:nvSpPr>
        <p:spPr bwMode="ltGray">
          <a:xfrm flipV="1">
            <a:off x="1514475" y="1366129"/>
            <a:ext cx="12700" cy="7937"/>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44" name="Line 2332"/>
          <p:cNvSpPr>
            <a:spLocks noChangeShapeType="1"/>
          </p:cNvSpPr>
          <p:nvPr/>
        </p:nvSpPr>
        <p:spPr bwMode="ltGray">
          <a:xfrm flipH="1" flipV="1">
            <a:off x="1493838" y="1301041"/>
            <a:ext cx="15875" cy="1588"/>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45" name="Line 2333"/>
          <p:cNvSpPr>
            <a:spLocks noChangeShapeType="1"/>
          </p:cNvSpPr>
          <p:nvPr/>
        </p:nvSpPr>
        <p:spPr bwMode="ltGray">
          <a:xfrm flipH="1" flipV="1">
            <a:off x="2108200" y="3217154"/>
            <a:ext cx="23813" cy="952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46" name="Line 2334"/>
          <p:cNvSpPr>
            <a:spLocks noChangeShapeType="1"/>
          </p:cNvSpPr>
          <p:nvPr/>
        </p:nvSpPr>
        <p:spPr bwMode="ltGray">
          <a:xfrm flipV="1">
            <a:off x="2125663" y="3223504"/>
            <a:ext cx="4762" cy="635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47" name="Line 2335"/>
          <p:cNvSpPr>
            <a:spLocks noChangeShapeType="1"/>
          </p:cNvSpPr>
          <p:nvPr/>
        </p:nvSpPr>
        <p:spPr bwMode="ltGray">
          <a:xfrm flipH="1">
            <a:off x="2103438" y="3213979"/>
            <a:ext cx="6350" cy="4762"/>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48" name="Freeform 2336"/>
          <p:cNvSpPr>
            <a:spLocks/>
          </p:cNvSpPr>
          <p:nvPr/>
        </p:nvSpPr>
        <p:spPr bwMode="ltGray">
          <a:xfrm>
            <a:off x="2100263" y="3198104"/>
            <a:ext cx="26987" cy="28575"/>
          </a:xfrm>
          <a:custGeom>
            <a:avLst/>
            <a:gdLst/>
            <a:ahLst/>
            <a:cxnLst>
              <a:cxn ang="0">
                <a:pos x="16" y="16"/>
              </a:cxn>
              <a:cxn ang="0">
                <a:pos x="12" y="14"/>
              </a:cxn>
              <a:cxn ang="0">
                <a:pos x="3" y="11"/>
              </a:cxn>
              <a:cxn ang="0">
                <a:pos x="3" y="9"/>
              </a:cxn>
              <a:cxn ang="0">
                <a:pos x="0" y="6"/>
              </a:cxn>
              <a:cxn ang="0">
                <a:pos x="3" y="4"/>
              </a:cxn>
              <a:cxn ang="0">
                <a:pos x="9" y="1"/>
              </a:cxn>
              <a:cxn ang="0">
                <a:pos x="16" y="0"/>
              </a:cxn>
            </a:cxnLst>
            <a:rect l="0" t="0" r="r" b="b"/>
            <a:pathLst>
              <a:path w="17" h="17">
                <a:moveTo>
                  <a:pt x="16" y="16"/>
                </a:moveTo>
                <a:lnTo>
                  <a:pt x="12" y="14"/>
                </a:lnTo>
                <a:lnTo>
                  <a:pt x="3" y="11"/>
                </a:lnTo>
                <a:lnTo>
                  <a:pt x="3" y="9"/>
                </a:lnTo>
                <a:lnTo>
                  <a:pt x="0" y="6"/>
                </a:lnTo>
                <a:lnTo>
                  <a:pt x="3" y="4"/>
                </a:lnTo>
                <a:lnTo>
                  <a:pt x="9" y="1"/>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49" name="Line 2337"/>
          <p:cNvSpPr>
            <a:spLocks noChangeShapeType="1"/>
          </p:cNvSpPr>
          <p:nvPr/>
        </p:nvSpPr>
        <p:spPr bwMode="ltGray">
          <a:xfrm flipV="1">
            <a:off x="2106613" y="3213979"/>
            <a:ext cx="3175" cy="4762"/>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50" name="Line 2338"/>
          <p:cNvSpPr>
            <a:spLocks noChangeShapeType="1"/>
          </p:cNvSpPr>
          <p:nvPr/>
        </p:nvSpPr>
        <p:spPr bwMode="ltGray">
          <a:xfrm flipH="1" flipV="1">
            <a:off x="2106613" y="3196516"/>
            <a:ext cx="6350" cy="4763"/>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51" name="Freeform 2339"/>
          <p:cNvSpPr>
            <a:spLocks/>
          </p:cNvSpPr>
          <p:nvPr/>
        </p:nvSpPr>
        <p:spPr bwMode="ltGray">
          <a:xfrm>
            <a:off x="2135188" y="3207629"/>
            <a:ext cx="26987" cy="28575"/>
          </a:xfrm>
          <a:custGeom>
            <a:avLst/>
            <a:gdLst/>
            <a:ahLst/>
            <a:cxnLst>
              <a:cxn ang="0">
                <a:pos x="2" y="16"/>
              </a:cxn>
              <a:cxn ang="0">
                <a:pos x="2" y="16"/>
              </a:cxn>
              <a:cxn ang="0">
                <a:pos x="2" y="13"/>
              </a:cxn>
              <a:cxn ang="0">
                <a:pos x="0" y="10"/>
              </a:cxn>
              <a:cxn ang="0">
                <a:pos x="2" y="5"/>
              </a:cxn>
              <a:cxn ang="0">
                <a:pos x="2" y="5"/>
              </a:cxn>
              <a:cxn ang="0">
                <a:pos x="5" y="2"/>
              </a:cxn>
              <a:cxn ang="0">
                <a:pos x="16" y="0"/>
              </a:cxn>
            </a:cxnLst>
            <a:rect l="0" t="0" r="r" b="b"/>
            <a:pathLst>
              <a:path w="17" h="17">
                <a:moveTo>
                  <a:pt x="2" y="16"/>
                </a:moveTo>
                <a:lnTo>
                  <a:pt x="2" y="16"/>
                </a:lnTo>
                <a:lnTo>
                  <a:pt x="2" y="13"/>
                </a:lnTo>
                <a:lnTo>
                  <a:pt x="0" y="10"/>
                </a:lnTo>
                <a:lnTo>
                  <a:pt x="2" y="5"/>
                </a:lnTo>
                <a:lnTo>
                  <a:pt x="2" y="5"/>
                </a:lnTo>
                <a:lnTo>
                  <a:pt x="5" y="2"/>
                </a:lnTo>
                <a:lnTo>
                  <a:pt x="16" y="0"/>
                </a:lnTo>
              </a:path>
            </a:pathLst>
          </a:custGeom>
          <a:noFill/>
          <a:ln w="127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52" name="Line 2340"/>
          <p:cNvSpPr>
            <a:spLocks noChangeShapeType="1"/>
          </p:cNvSpPr>
          <p:nvPr/>
        </p:nvSpPr>
        <p:spPr bwMode="ltGray">
          <a:xfrm flipV="1">
            <a:off x="2136775" y="3215566"/>
            <a:ext cx="0" cy="4763"/>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53" name="Line 2341"/>
          <p:cNvSpPr>
            <a:spLocks noChangeShapeType="1"/>
          </p:cNvSpPr>
          <p:nvPr/>
        </p:nvSpPr>
        <p:spPr bwMode="ltGray">
          <a:xfrm flipH="1" flipV="1">
            <a:off x="2143125" y="3206041"/>
            <a:ext cx="1588" cy="7938"/>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54" name="Freeform 2342"/>
          <p:cNvSpPr>
            <a:spLocks/>
          </p:cNvSpPr>
          <p:nvPr/>
        </p:nvSpPr>
        <p:spPr bwMode="ltGray">
          <a:xfrm>
            <a:off x="5516563" y="5874629"/>
            <a:ext cx="77787" cy="28575"/>
          </a:xfrm>
          <a:custGeom>
            <a:avLst/>
            <a:gdLst/>
            <a:ahLst/>
            <a:cxnLst>
              <a:cxn ang="0">
                <a:pos x="47" y="0"/>
              </a:cxn>
              <a:cxn ang="0">
                <a:pos x="48" y="13"/>
              </a:cxn>
              <a:cxn ang="0">
                <a:pos x="15" y="16"/>
              </a:cxn>
              <a:cxn ang="0">
                <a:pos x="0" y="2"/>
              </a:cxn>
              <a:cxn ang="0">
                <a:pos x="47" y="0"/>
              </a:cxn>
            </a:cxnLst>
            <a:rect l="0" t="0" r="r" b="b"/>
            <a:pathLst>
              <a:path w="49" h="17">
                <a:moveTo>
                  <a:pt x="47" y="0"/>
                </a:moveTo>
                <a:lnTo>
                  <a:pt x="48" y="13"/>
                </a:lnTo>
                <a:lnTo>
                  <a:pt x="15" y="16"/>
                </a:lnTo>
                <a:lnTo>
                  <a:pt x="0" y="2"/>
                </a:lnTo>
                <a:lnTo>
                  <a:pt x="47" y="0"/>
                </a:lnTo>
              </a:path>
            </a:pathLst>
          </a:custGeom>
          <a:solidFill>
            <a:srgbClr val="FFFFFF"/>
          </a:solidFill>
          <a:ln w="12700" cap="rnd" cmpd="sng">
            <a:solidFill>
              <a:srgbClr val="00FF00"/>
            </a:solidFill>
            <a:prstDash val="solid"/>
            <a:round/>
            <a:headEnd/>
            <a:tailEnd/>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55" name="Freeform 2343"/>
          <p:cNvSpPr>
            <a:spLocks/>
          </p:cNvSpPr>
          <p:nvPr/>
        </p:nvSpPr>
        <p:spPr bwMode="ltGray">
          <a:xfrm>
            <a:off x="5532438" y="5565066"/>
            <a:ext cx="128587" cy="254000"/>
          </a:xfrm>
          <a:custGeom>
            <a:avLst/>
            <a:gdLst/>
            <a:ahLst/>
            <a:cxnLst>
              <a:cxn ang="0">
                <a:pos x="80" y="150"/>
              </a:cxn>
              <a:cxn ang="0">
                <a:pos x="46" y="135"/>
              </a:cxn>
              <a:cxn ang="0">
                <a:pos x="24" y="119"/>
              </a:cxn>
              <a:cxn ang="0">
                <a:pos x="11" y="102"/>
              </a:cxn>
              <a:cxn ang="0">
                <a:pos x="6" y="85"/>
              </a:cxn>
              <a:cxn ang="0">
                <a:pos x="4" y="67"/>
              </a:cxn>
              <a:cxn ang="0">
                <a:pos x="4" y="46"/>
              </a:cxn>
              <a:cxn ang="0">
                <a:pos x="3" y="24"/>
              </a:cxn>
              <a:cxn ang="0">
                <a:pos x="0" y="0"/>
              </a:cxn>
            </a:cxnLst>
            <a:rect l="0" t="0" r="r" b="b"/>
            <a:pathLst>
              <a:path w="81" h="151">
                <a:moveTo>
                  <a:pt x="80" y="150"/>
                </a:moveTo>
                <a:lnTo>
                  <a:pt x="46" y="135"/>
                </a:lnTo>
                <a:lnTo>
                  <a:pt x="24" y="119"/>
                </a:lnTo>
                <a:lnTo>
                  <a:pt x="11" y="102"/>
                </a:lnTo>
                <a:lnTo>
                  <a:pt x="6" y="85"/>
                </a:lnTo>
                <a:lnTo>
                  <a:pt x="4" y="67"/>
                </a:lnTo>
                <a:lnTo>
                  <a:pt x="4" y="46"/>
                </a:lnTo>
                <a:lnTo>
                  <a:pt x="3" y="24"/>
                </a:lnTo>
                <a:lnTo>
                  <a:pt x="0" y="0"/>
                </a:lnTo>
              </a:path>
            </a:pathLst>
          </a:custGeom>
          <a:noFill/>
          <a:ln w="50800" cap="rnd" cmpd="sng">
            <a:solidFill>
              <a:srgbClr val="00FF00"/>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56" name="Line 2344"/>
          <p:cNvSpPr>
            <a:spLocks noChangeShapeType="1"/>
          </p:cNvSpPr>
          <p:nvPr/>
        </p:nvSpPr>
        <p:spPr bwMode="ltGray">
          <a:xfrm flipV="1">
            <a:off x="5646738" y="5806366"/>
            <a:ext cx="26987" cy="2540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57" name="Line 2345"/>
          <p:cNvSpPr>
            <a:spLocks noChangeShapeType="1"/>
          </p:cNvSpPr>
          <p:nvPr/>
        </p:nvSpPr>
        <p:spPr bwMode="ltGray">
          <a:xfrm flipH="1">
            <a:off x="5508625" y="5563479"/>
            <a:ext cx="44450" cy="3175"/>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58" name="Freeform 2346"/>
          <p:cNvSpPr>
            <a:spLocks/>
          </p:cNvSpPr>
          <p:nvPr/>
        </p:nvSpPr>
        <p:spPr bwMode="ltGray">
          <a:xfrm>
            <a:off x="4560888" y="5530141"/>
            <a:ext cx="39687" cy="31750"/>
          </a:xfrm>
          <a:custGeom>
            <a:avLst/>
            <a:gdLst/>
            <a:ahLst/>
            <a:cxnLst>
              <a:cxn ang="0">
                <a:pos x="2" y="0"/>
              </a:cxn>
              <a:cxn ang="0">
                <a:pos x="0" y="1"/>
              </a:cxn>
              <a:cxn ang="0">
                <a:pos x="0" y="2"/>
              </a:cxn>
              <a:cxn ang="0">
                <a:pos x="0" y="3"/>
              </a:cxn>
              <a:cxn ang="0">
                <a:pos x="0" y="5"/>
              </a:cxn>
              <a:cxn ang="0">
                <a:pos x="0" y="6"/>
              </a:cxn>
              <a:cxn ang="0">
                <a:pos x="0" y="6"/>
              </a:cxn>
              <a:cxn ang="0">
                <a:pos x="0" y="7"/>
              </a:cxn>
              <a:cxn ang="0">
                <a:pos x="2" y="8"/>
              </a:cxn>
              <a:cxn ang="0">
                <a:pos x="3" y="9"/>
              </a:cxn>
              <a:cxn ang="0">
                <a:pos x="4" y="10"/>
              </a:cxn>
              <a:cxn ang="0">
                <a:pos x="5" y="12"/>
              </a:cxn>
              <a:cxn ang="0">
                <a:pos x="7" y="12"/>
              </a:cxn>
              <a:cxn ang="0">
                <a:pos x="8" y="13"/>
              </a:cxn>
              <a:cxn ang="0">
                <a:pos x="10" y="14"/>
              </a:cxn>
              <a:cxn ang="0">
                <a:pos x="12" y="15"/>
              </a:cxn>
              <a:cxn ang="0">
                <a:pos x="12" y="15"/>
              </a:cxn>
              <a:cxn ang="0">
                <a:pos x="14" y="16"/>
              </a:cxn>
              <a:cxn ang="0">
                <a:pos x="15" y="16"/>
              </a:cxn>
              <a:cxn ang="0">
                <a:pos x="16" y="17"/>
              </a:cxn>
              <a:cxn ang="0">
                <a:pos x="17" y="17"/>
              </a:cxn>
              <a:cxn ang="0">
                <a:pos x="18" y="18"/>
              </a:cxn>
              <a:cxn ang="0">
                <a:pos x="20" y="18"/>
              </a:cxn>
              <a:cxn ang="0">
                <a:pos x="20" y="18"/>
              </a:cxn>
              <a:cxn ang="0">
                <a:pos x="22" y="18"/>
              </a:cxn>
              <a:cxn ang="0">
                <a:pos x="22" y="17"/>
              </a:cxn>
              <a:cxn ang="0">
                <a:pos x="23" y="17"/>
              </a:cxn>
              <a:cxn ang="0">
                <a:pos x="24" y="16"/>
              </a:cxn>
              <a:cxn ang="0">
                <a:pos x="24" y="15"/>
              </a:cxn>
              <a:cxn ang="0">
                <a:pos x="24" y="14"/>
              </a:cxn>
              <a:cxn ang="0">
                <a:pos x="23" y="14"/>
              </a:cxn>
              <a:cxn ang="0">
                <a:pos x="23" y="13"/>
              </a:cxn>
              <a:cxn ang="0">
                <a:pos x="22" y="12"/>
              </a:cxn>
              <a:cxn ang="0">
                <a:pos x="20" y="12"/>
              </a:cxn>
              <a:cxn ang="0">
                <a:pos x="20" y="12"/>
              </a:cxn>
              <a:cxn ang="0">
                <a:pos x="18" y="11"/>
              </a:cxn>
              <a:cxn ang="0">
                <a:pos x="17" y="10"/>
              </a:cxn>
              <a:cxn ang="0">
                <a:pos x="15" y="9"/>
              </a:cxn>
              <a:cxn ang="0">
                <a:pos x="14" y="8"/>
              </a:cxn>
              <a:cxn ang="0">
                <a:pos x="13" y="6"/>
              </a:cxn>
              <a:cxn ang="0">
                <a:pos x="12" y="6"/>
              </a:cxn>
              <a:cxn ang="0">
                <a:pos x="12" y="6"/>
              </a:cxn>
              <a:cxn ang="0">
                <a:pos x="12" y="6"/>
              </a:cxn>
              <a:cxn ang="0">
                <a:pos x="12" y="5"/>
              </a:cxn>
              <a:cxn ang="0">
                <a:pos x="12" y="5"/>
              </a:cxn>
              <a:cxn ang="0">
                <a:pos x="11" y="5"/>
              </a:cxn>
              <a:cxn ang="0">
                <a:pos x="11" y="5"/>
              </a:cxn>
              <a:cxn ang="0">
                <a:pos x="11" y="3"/>
              </a:cxn>
              <a:cxn ang="0">
                <a:pos x="11" y="2"/>
              </a:cxn>
              <a:cxn ang="0">
                <a:pos x="9" y="1"/>
              </a:cxn>
              <a:cxn ang="0">
                <a:pos x="8" y="0"/>
              </a:cxn>
              <a:cxn ang="0">
                <a:pos x="6" y="0"/>
              </a:cxn>
              <a:cxn ang="0">
                <a:pos x="4" y="0"/>
              </a:cxn>
              <a:cxn ang="0">
                <a:pos x="3" y="0"/>
              </a:cxn>
              <a:cxn ang="0">
                <a:pos x="2" y="1"/>
              </a:cxn>
              <a:cxn ang="0">
                <a:pos x="1" y="1"/>
              </a:cxn>
              <a:cxn ang="0">
                <a:pos x="0" y="2"/>
              </a:cxn>
              <a:cxn ang="0">
                <a:pos x="0" y="1"/>
              </a:cxn>
              <a:cxn ang="0">
                <a:pos x="1" y="1"/>
              </a:cxn>
              <a:cxn ang="0">
                <a:pos x="1" y="1"/>
              </a:cxn>
              <a:cxn ang="0">
                <a:pos x="2" y="0"/>
              </a:cxn>
            </a:cxnLst>
            <a:rect l="0" t="0" r="r" b="b"/>
            <a:pathLst>
              <a:path w="25" h="19">
                <a:moveTo>
                  <a:pt x="2" y="0"/>
                </a:moveTo>
                <a:lnTo>
                  <a:pt x="0" y="1"/>
                </a:lnTo>
                <a:lnTo>
                  <a:pt x="0" y="2"/>
                </a:lnTo>
                <a:lnTo>
                  <a:pt x="0" y="3"/>
                </a:lnTo>
                <a:lnTo>
                  <a:pt x="0" y="5"/>
                </a:lnTo>
                <a:lnTo>
                  <a:pt x="0" y="6"/>
                </a:lnTo>
                <a:lnTo>
                  <a:pt x="0" y="6"/>
                </a:lnTo>
                <a:lnTo>
                  <a:pt x="0" y="7"/>
                </a:lnTo>
                <a:lnTo>
                  <a:pt x="2" y="8"/>
                </a:lnTo>
                <a:lnTo>
                  <a:pt x="3" y="9"/>
                </a:lnTo>
                <a:lnTo>
                  <a:pt x="4" y="10"/>
                </a:lnTo>
                <a:lnTo>
                  <a:pt x="5" y="12"/>
                </a:lnTo>
                <a:lnTo>
                  <a:pt x="7" y="12"/>
                </a:lnTo>
                <a:lnTo>
                  <a:pt x="8" y="13"/>
                </a:lnTo>
                <a:lnTo>
                  <a:pt x="10" y="14"/>
                </a:lnTo>
                <a:lnTo>
                  <a:pt x="12" y="15"/>
                </a:lnTo>
                <a:lnTo>
                  <a:pt x="12" y="15"/>
                </a:lnTo>
                <a:lnTo>
                  <a:pt x="14" y="16"/>
                </a:lnTo>
                <a:lnTo>
                  <a:pt x="15" y="16"/>
                </a:lnTo>
                <a:lnTo>
                  <a:pt x="16" y="17"/>
                </a:lnTo>
                <a:lnTo>
                  <a:pt x="17" y="17"/>
                </a:lnTo>
                <a:lnTo>
                  <a:pt x="18" y="18"/>
                </a:lnTo>
                <a:lnTo>
                  <a:pt x="20" y="18"/>
                </a:lnTo>
                <a:lnTo>
                  <a:pt x="20" y="18"/>
                </a:lnTo>
                <a:lnTo>
                  <a:pt x="22" y="18"/>
                </a:lnTo>
                <a:lnTo>
                  <a:pt x="22" y="17"/>
                </a:lnTo>
                <a:lnTo>
                  <a:pt x="23" y="17"/>
                </a:lnTo>
                <a:lnTo>
                  <a:pt x="24" y="16"/>
                </a:lnTo>
                <a:lnTo>
                  <a:pt x="24" y="15"/>
                </a:lnTo>
                <a:lnTo>
                  <a:pt x="24" y="14"/>
                </a:lnTo>
                <a:lnTo>
                  <a:pt x="23" y="14"/>
                </a:lnTo>
                <a:lnTo>
                  <a:pt x="23" y="13"/>
                </a:lnTo>
                <a:lnTo>
                  <a:pt x="22" y="12"/>
                </a:lnTo>
                <a:lnTo>
                  <a:pt x="20" y="12"/>
                </a:lnTo>
                <a:lnTo>
                  <a:pt x="20" y="12"/>
                </a:lnTo>
                <a:lnTo>
                  <a:pt x="18" y="11"/>
                </a:lnTo>
                <a:lnTo>
                  <a:pt x="17" y="10"/>
                </a:lnTo>
                <a:lnTo>
                  <a:pt x="15" y="9"/>
                </a:lnTo>
                <a:lnTo>
                  <a:pt x="14" y="8"/>
                </a:lnTo>
                <a:lnTo>
                  <a:pt x="13" y="6"/>
                </a:lnTo>
                <a:lnTo>
                  <a:pt x="12" y="6"/>
                </a:lnTo>
                <a:lnTo>
                  <a:pt x="12" y="6"/>
                </a:lnTo>
                <a:lnTo>
                  <a:pt x="12" y="6"/>
                </a:lnTo>
                <a:lnTo>
                  <a:pt x="12" y="5"/>
                </a:lnTo>
                <a:lnTo>
                  <a:pt x="12" y="5"/>
                </a:lnTo>
                <a:lnTo>
                  <a:pt x="11" y="5"/>
                </a:lnTo>
                <a:lnTo>
                  <a:pt x="11" y="5"/>
                </a:lnTo>
                <a:lnTo>
                  <a:pt x="11" y="3"/>
                </a:lnTo>
                <a:lnTo>
                  <a:pt x="11" y="2"/>
                </a:lnTo>
                <a:lnTo>
                  <a:pt x="9" y="1"/>
                </a:lnTo>
                <a:lnTo>
                  <a:pt x="8" y="0"/>
                </a:lnTo>
                <a:lnTo>
                  <a:pt x="6" y="0"/>
                </a:lnTo>
                <a:lnTo>
                  <a:pt x="4" y="0"/>
                </a:lnTo>
                <a:lnTo>
                  <a:pt x="3" y="0"/>
                </a:lnTo>
                <a:lnTo>
                  <a:pt x="2" y="1"/>
                </a:lnTo>
                <a:lnTo>
                  <a:pt x="1" y="1"/>
                </a:lnTo>
                <a:lnTo>
                  <a:pt x="0" y="2"/>
                </a:lnTo>
                <a:lnTo>
                  <a:pt x="0" y="1"/>
                </a:lnTo>
                <a:lnTo>
                  <a:pt x="1" y="1"/>
                </a:lnTo>
                <a:lnTo>
                  <a:pt x="1" y="1"/>
                </a:lnTo>
                <a:lnTo>
                  <a:pt x="2" y="0"/>
                </a:lnTo>
              </a:path>
            </a:pathLst>
          </a:custGeom>
          <a:solidFill>
            <a:srgbClr val="02A0C6"/>
          </a:solidFill>
          <a:ln w="12700" cap="rnd" cmpd="sng">
            <a:solidFill>
              <a:srgbClr val="00FF00"/>
            </a:solidFill>
            <a:prstDash val="solid"/>
            <a:round/>
            <a:headEnd/>
            <a:tailEnd/>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59" name="Freeform 2347"/>
          <p:cNvSpPr>
            <a:spLocks/>
          </p:cNvSpPr>
          <p:nvPr/>
        </p:nvSpPr>
        <p:spPr bwMode="ltGray">
          <a:xfrm>
            <a:off x="8035925" y="5482516"/>
            <a:ext cx="111125" cy="28575"/>
          </a:xfrm>
          <a:custGeom>
            <a:avLst/>
            <a:gdLst/>
            <a:ahLst/>
            <a:cxnLst>
              <a:cxn ang="0">
                <a:pos x="69" y="0"/>
              </a:cxn>
              <a:cxn ang="0">
                <a:pos x="60" y="2"/>
              </a:cxn>
              <a:cxn ang="0">
                <a:pos x="50" y="2"/>
              </a:cxn>
              <a:cxn ang="0">
                <a:pos x="42" y="2"/>
              </a:cxn>
              <a:cxn ang="0">
                <a:pos x="32" y="4"/>
              </a:cxn>
              <a:cxn ang="0">
                <a:pos x="24" y="6"/>
              </a:cxn>
              <a:cxn ang="0">
                <a:pos x="15" y="8"/>
              </a:cxn>
              <a:cxn ang="0">
                <a:pos x="7" y="12"/>
              </a:cxn>
              <a:cxn ang="0">
                <a:pos x="0" y="16"/>
              </a:cxn>
            </a:cxnLst>
            <a:rect l="0" t="0" r="r" b="b"/>
            <a:pathLst>
              <a:path w="70" h="17">
                <a:moveTo>
                  <a:pt x="69" y="0"/>
                </a:moveTo>
                <a:lnTo>
                  <a:pt x="60" y="2"/>
                </a:lnTo>
                <a:lnTo>
                  <a:pt x="50" y="2"/>
                </a:lnTo>
                <a:lnTo>
                  <a:pt x="42" y="2"/>
                </a:lnTo>
                <a:lnTo>
                  <a:pt x="32" y="4"/>
                </a:lnTo>
                <a:lnTo>
                  <a:pt x="24" y="6"/>
                </a:lnTo>
                <a:lnTo>
                  <a:pt x="15" y="8"/>
                </a:lnTo>
                <a:lnTo>
                  <a:pt x="7" y="12"/>
                </a:lnTo>
                <a:lnTo>
                  <a:pt x="0" y="16"/>
                </a:lnTo>
              </a:path>
            </a:pathLst>
          </a:custGeom>
          <a:noFill/>
          <a:ln w="50800" cap="rnd" cmpd="sng">
            <a:solidFill>
              <a:srgbClr val="66FFFF"/>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60" name="Line 2348"/>
          <p:cNvSpPr>
            <a:spLocks noChangeShapeType="1"/>
          </p:cNvSpPr>
          <p:nvPr/>
        </p:nvSpPr>
        <p:spPr bwMode="ltGray">
          <a:xfrm flipH="1" flipV="1">
            <a:off x="8142288" y="5466641"/>
            <a:ext cx="7937" cy="30163"/>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61" name="Line 2349"/>
          <p:cNvSpPr>
            <a:spLocks noChangeShapeType="1"/>
          </p:cNvSpPr>
          <p:nvPr/>
        </p:nvSpPr>
        <p:spPr bwMode="ltGray">
          <a:xfrm>
            <a:off x="8026400" y="5480929"/>
            <a:ext cx="19050" cy="28575"/>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62" name="Freeform 2350"/>
          <p:cNvSpPr>
            <a:spLocks/>
          </p:cNvSpPr>
          <p:nvPr/>
        </p:nvSpPr>
        <p:spPr bwMode="ltGray">
          <a:xfrm>
            <a:off x="7935913" y="5495216"/>
            <a:ext cx="101600" cy="38100"/>
          </a:xfrm>
          <a:custGeom>
            <a:avLst/>
            <a:gdLst/>
            <a:ahLst/>
            <a:cxnLst>
              <a:cxn ang="0">
                <a:pos x="63" y="0"/>
              </a:cxn>
              <a:cxn ang="0">
                <a:pos x="55" y="3"/>
              </a:cxn>
              <a:cxn ang="0">
                <a:pos x="47" y="5"/>
              </a:cxn>
              <a:cxn ang="0">
                <a:pos x="39" y="7"/>
              </a:cxn>
              <a:cxn ang="0">
                <a:pos x="30" y="9"/>
              </a:cxn>
              <a:cxn ang="0">
                <a:pos x="23" y="12"/>
              </a:cxn>
              <a:cxn ang="0">
                <a:pos x="14" y="15"/>
              </a:cxn>
              <a:cxn ang="0">
                <a:pos x="7" y="18"/>
              </a:cxn>
              <a:cxn ang="0">
                <a:pos x="0" y="22"/>
              </a:cxn>
            </a:cxnLst>
            <a:rect l="0" t="0" r="r" b="b"/>
            <a:pathLst>
              <a:path w="64" h="23">
                <a:moveTo>
                  <a:pt x="63" y="0"/>
                </a:moveTo>
                <a:lnTo>
                  <a:pt x="55" y="3"/>
                </a:lnTo>
                <a:lnTo>
                  <a:pt x="47" y="5"/>
                </a:lnTo>
                <a:lnTo>
                  <a:pt x="39" y="7"/>
                </a:lnTo>
                <a:lnTo>
                  <a:pt x="30" y="9"/>
                </a:lnTo>
                <a:lnTo>
                  <a:pt x="23" y="12"/>
                </a:lnTo>
                <a:lnTo>
                  <a:pt x="14" y="15"/>
                </a:lnTo>
                <a:lnTo>
                  <a:pt x="7" y="18"/>
                </a:lnTo>
                <a:lnTo>
                  <a:pt x="0" y="22"/>
                </a:lnTo>
              </a:path>
            </a:pathLst>
          </a:custGeom>
          <a:noFill/>
          <a:ln w="50800" cap="rnd" cmpd="sng">
            <a:solidFill>
              <a:srgbClr val="66FFFF"/>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63" name="Line 2351"/>
          <p:cNvSpPr>
            <a:spLocks noChangeShapeType="1"/>
          </p:cNvSpPr>
          <p:nvPr/>
        </p:nvSpPr>
        <p:spPr bwMode="ltGray">
          <a:xfrm flipH="1" flipV="1">
            <a:off x="8023225" y="5480929"/>
            <a:ext cx="23813" cy="26987"/>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64" name="Line 2352"/>
          <p:cNvSpPr>
            <a:spLocks noChangeShapeType="1"/>
          </p:cNvSpPr>
          <p:nvPr/>
        </p:nvSpPr>
        <p:spPr bwMode="ltGray">
          <a:xfrm>
            <a:off x="7923213" y="5517441"/>
            <a:ext cx="30162" cy="26988"/>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65" name="Freeform 2353"/>
          <p:cNvSpPr>
            <a:spLocks/>
          </p:cNvSpPr>
          <p:nvPr/>
        </p:nvSpPr>
        <p:spPr bwMode="ltGray">
          <a:xfrm>
            <a:off x="7881938" y="5531729"/>
            <a:ext cx="55562" cy="28575"/>
          </a:xfrm>
          <a:custGeom>
            <a:avLst/>
            <a:gdLst/>
            <a:ahLst/>
            <a:cxnLst>
              <a:cxn ang="0">
                <a:pos x="34" y="0"/>
              </a:cxn>
              <a:cxn ang="0">
                <a:pos x="30" y="4"/>
              </a:cxn>
              <a:cxn ang="0">
                <a:pos x="26" y="9"/>
              </a:cxn>
              <a:cxn ang="0">
                <a:pos x="22" y="9"/>
              </a:cxn>
              <a:cxn ang="0">
                <a:pos x="18" y="11"/>
              </a:cxn>
              <a:cxn ang="0">
                <a:pos x="13" y="11"/>
              </a:cxn>
              <a:cxn ang="0">
                <a:pos x="8" y="13"/>
              </a:cxn>
              <a:cxn ang="0">
                <a:pos x="3" y="13"/>
              </a:cxn>
              <a:cxn ang="0">
                <a:pos x="0" y="16"/>
              </a:cxn>
            </a:cxnLst>
            <a:rect l="0" t="0" r="r" b="b"/>
            <a:pathLst>
              <a:path w="35" h="17">
                <a:moveTo>
                  <a:pt x="34" y="0"/>
                </a:moveTo>
                <a:lnTo>
                  <a:pt x="30" y="4"/>
                </a:lnTo>
                <a:lnTo>
                  <a:pt x="26" y="9"/>
                </a:lnTo>
                <a:lnTo>
                  <a:pt x="22" y="9"/>
                </a:lnTo>
                <a:lnTo>
                  <a:pt x="18" y="11"/>
                </a:lnTo>
                <a:lnTo>
                  <a:pt x="13" y="11"/>
                </a:lnTo>
                <a:lnTo>
                  <a:pt x="8" y="13"/>
                </a:lnTo>
                <a:lnTo>
                  <a:pt x="3" y="13"/>
                </a:lnTo>
                <a:lnTo>
                  <a:pt x="0" y="16"/>
                </a:lnTo>
              </a:path>
            </a:pathLst>
          </a:custGeom>
          <a:noFill/>
          <a:ln w="50800" cap="rnd" cmpd="sng">
            <a:solidFill>
              <a:srgbClr val="66FFFF"/>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66" name="Line 2354"/>
          <p:cNvSpPr>
            <a:spLocks noChangeShapeType="1"/>
          </p:cNvSpPr>
          <p:nvPr/>
        </p:nvSpPr>
        <p:spPr bwMode="ltGray">
          <a:xfrm flipH="1" flipV="1">
            <a:off x="7923213" y="5517441"/>
            <a:ext cx="28575" cy="26988"/>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67" name="Line 2355"/>
          <p:cNvSpPr>
            <a:spLocks noChangeShapeType="1"/>
          </p:cNvSpPr>
          <p:nvPr/>
        </p:nvSpPr>
        <p:spPr bwMode="ltGray">
          <a:xfrm>
            <a:off x="7878763" y="5526966"/>
            <a:ext cx="7937" cy="31750"/>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68" name="Freeform 2356"/>
          <p:cNvSpPr>
            <a:spLocks/>
          </p:cNvSpPr>
          <p:nvPr/>
        </p:nvSpPr>
        <p:spPr bwMode="ltGray">
          <a:xfrm>
            <a:off x="7791450" y="5541254"/>
            <a:ext cx="92075" cy="28575"/>
          </a:xfrm>
          <a:custGeom>
            <a:avLst/>
            <a:gdLst/>
            <a:ahLst/>
            <a:cxnLst>
              <a:cxn ang="0">
                <a:pos x="57" y="0"/>
              </a:cxn>
              <a:cxn ang="0">
                <a:pos x="49" y="2"/>
              </a:cxn>
              <a:cxn ang="0">
                <a:pos x="42" y="5"/>
              </a:cxn>
              <a:cxn ang="0">
                <a:pos x="35" y="5"/>
              </a:cxn>
              <a:cxn ang="0">
                <a:pos x="28" y="8"/>
              </a:cxn>
              <a:cxn ang="0">
                <a:pos x="20" y="8"/>
              </a:cxn>
              <a:cxn ang="0">
                <a:pos x="13" y="10"/>
              </a:cxn>
              <a:cxn ang="0">
                <a:pos x="6" y="13"/>
              </a:cxn>
              <a:cxn ang="0">
                <a:pos x="0" y="16"/>
              </a:cxn>
            </a:cxnLst>
            <a:rect l="0" t="0" r="r" b="b"/>
            <a:pathLst>
              <a:path w="58" h="17">
                <a:moveTo>
                  <a:pt x="57" y="0"/>
                </a:moveTo>
                <a:lnTo>
                  <a:pt x="49" y="2"/>
                </a:lnTo>
                <a:lnTo>
                  <a:pt x="42" y="5"/>
                </a:lnTo>
                <a:lnTo>
                  <a:pt x="35" y="5"/>
                </a:lnTo>
                <a:lnTo>
                  <a:pt x="28" y="8"/>
                </a:lnTo>
                <a:lnTo>
                  <a:pt x="20" y="8"/>
                </a:lnTo>
                <a:lnTo>
                  <a:pt x="13" y="10"/>
                </a:lnTo>
                <a:lnTo>
                  <a:pt x="6" y="13"/>
                </a:lnTo>
                <a:lnTo>
                  <a:pt x="0" y="16"/>
                </a:lnTo>
              </a:path>
            </a:pathLst>
          </a:custGeom>
          <a:noFill/>
          <a:ln w="50800" cap="rnd" cmpd="sng">
            <a:solidFill>
              <a:srgbClr val="66FFFF"/>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69" name="Line 2357"/>
          <p:cNvSpPr>
            <a:spLocks noChangeShapeType="1"/>
          </p:cNvSpPr>
          <p:nvPr/>
        </p:nvSpPr>
        <p:spPr bwMode="ltGray">
          <a:xfrm flipH="1" flipV="1">
            <a:off x="7877175" y="5526966"/>
            <a:ext cx="11113" cy="31750"/>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70" name="Line 2358"/>
          <p:cNvSpPr>
            <a:spLocks noChangeShapeType="1"/>
          </p:cNvSpPr>
          <p:nvPr/>
        </p:nvSpPr>
        <p:spPr bwMode="ltGray">
          <a:xfrm>
            <a:off x="7785100" y="5534904"/>
            <a:ext cx="11113" cy="30162"/>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71" name="Freeform 2359"/>
          <p:cNvSpPr>
            <a:spLocks/>
          </p:cNvSpPr>
          <p:nvPr/>
        </p:nvSpPr>
        <p:spPr bwMode="ltGray">
          <a:xfrm>
            <a:off x="7700963" y="5552366"/>
            <a:ext cx="92075" cy="44450"/>
          </a:xfrm>
          <a:custGeom>
            <a:avLst/>
            <a:gdLst/>
            <a:ahLst/>
            <a:cxnLst>
              <a:cxn ang="0">
                <a:pos x="57" y="0"/>
              </a:cxn>
              <a:cxn ang="0">
                <a:pos x="46" y="1"/>
              </a:cxn>
              <a:cxn ang="0">
                <a:pos x="38" y="4"/>
              </a:cxn>
              <a:cxn ang="0">
                <a:pos x="31" y="6"/>
              </a:cxn>
              <a:cxn ang="0">
                <a:pos x="23" y="10"/>
              </a:cxn>
              <a:cxn ang="0">
                <a:pos x="16" y="13"/>
              </a:cxn>
              <a:cxn ang="0">
                <a:pos x="11" y="17"/>
              </a:cxn>
              <a:cxn ang="0">
                <a:pos x="4" y="21"/>
              </a:cxn>
              <a:cxn ang="0">
                <a:pos x="0" y="26"/>
              </a:cxn>
            </a:cxnLst>
            <a:rect l="0" t="0" r="r" b="b"/>
            <a:pathLst>
              <a:path w="58" h="27">
                <a:moveTo>
                  <a:pt x="57" y="0"/>
                </a:moveTo>
                <a:lnTo>
                  <a:pt x="46" y="1"/>
                </a:lnTo>
                <a:lnTo>
                  <a:pt x="38" y="4"/>
                </a:lnTo>
                <a:lnTo>
                  <a:pt x="31" y="6"/>
                </a:lnTo>
                <a:lnTo>
                  <a:pt x="23" y="10"/>
                </a:lnTo>
                <a:lnTo>
                  <a:pt x="16" y="13"/>
                </a:lnTo>
                <a:lnTo>
                  <a:pt x="11" y="17"/>
                </a:lnTo>
                <a:lnTo>
                  <a:pt x="4" y="21"/>
                </a:lnTo>
                <a:lnTo>
                  <a:pt x="0" y="26"/>
                </a:lnTo>
              </a:path>
            </a:pathLst>
          </a:custGeom>
          <a:noFill/>
          <a:ln w="50800" cap="rnd" cmpd="sng">
            <a:solidFill>
              <a:srgbClr val="66FFFF"/>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72" name="Line 2360"/>
          <p:cNvSpPr>
            <a:spLocks noChangeShapeType="1"/>
          </p:cNvSpPr>
          <p:nvPr/>
        </p:nvSpPr>
        <p:spPr bwMode="ltGray">
          <a:xfrm flipH="1" flipV="1">
            <a:off x="7783513" y="5534904"/>
            <a:ext cx="17462" cy="30162"/>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73" name="Line 2361"/>
          <p:cNvSpPr>
            <a:spLocks noChangeShapeType="1"/>
          </p:cNvSpPr>
          <p:nvPr/>
        </p:nvSpPr>
        <p:spPr bwMode="ltGray">
          <a:xfrm>
            <a:off x="7681913" y="5587291"/>
            <a:ext cx="36512" cy="17463"/>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74" name="Freeform 2362"/>
          <p:cNvSpPr>
            <a:spLocks/>
          </p:cNvSpPr>
          <p:nvPr/>
        </p:nvSpPr>
        <p:spPr bwMode="ltGray">
          <a:xfrm>
            <a:off x="7497763" y="5595229"/>
            <a:ext cx="204787" cy="28575"/>
          </a:xfrm>
          <a:custGeom>
            <a:avLst/>
            <a:gdLst/>
            <a:ahLst/>
            <a:cxnLst>
              <a:cxn ang="0">
                <a:pos x="128" y="0"/>
              </a:cxn>
              <a:cxn ang="0">
                <a:pos x="114" y="9"/>
              </a:cxn>
              <a:cxn ang="0">
                <a:pos x="99" y="14"/>
              </a:cxn>
              <a:cxn ang="0">
                <a:pos x="84" y="16"/>
              </a:cxn>
              <a:cxn ang="0">
                <a:pos x="66" y="16"/>
              </a:cxn>
              <a:cxn ang="0">
                <a:pos x="50" y="15"/>
              </a:cxn>
              <a:cxn ang="0">
                <a:pos x="32" y="14"/>
              </a:cxn>
              <a:cxn ang="0">
                <a:pos x="15" y="12"/>
              </a:cxn>
              <a:cxn ang="0">
                <a:pos x="0" y="12"/>
              </a:cxn>
            </a:cxnLst>
            <a:rect l="0" t="0" r="r" b="b"/>
            <a:pathLst>
              <a:path w="129" h="17">
                <a:moveTo>
                  <a:pt x="128" y="0"/>
                </a:moveTo>
                <a:lnTo>
                  <a:pt x="114" y="9"/>
                </a:lnTo>
                <a:lnTo>
                  <a:pt x="99" y="14"/>
                </a:lnTo>
                <a:lnTo>
                  <a:pt x="84" y="16"/>
                </a:lnTo>
                <a:lnTo>
                  <a:pt x="66" y="16"/>
                </a:lnTo>
                <a:lnTo>
                  <a:pt x="50" y="15"/>
                </a:lnTo>
                <a:lnTo>
                  <a:pt x="32" y="14"/>
                </a:lnTo>
                <a:lnTo>
                  <a:pt x="15" y="12"/>
                </a:lnTo>
                <a:lnTo>
                  <a:pt x="0" y="12"/>
                </a:lnTo>
              </a:path>
            </a:pathLst>
          </a:custGeom>
          <a:noFill/>
          <a:ln w="50800" cap="rnd" cmpd="sng">
            <a:solidFill>
              <a:srgbClr val="66FFFF"/>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75" name="Line 2363"/>
          <p:cNvSpPr>
            <a:spLocks noChangeShapeType="1"/>
          </p:cNvSpPr>
          <p:nvPr/>
        </p:nvSpPr>
        <p:spPr bwMode="ltGray">
          <a:xfrm flipH="1" flipV="1">
            <a:off x="7685088" y="5585704"/>
            <a:ext cx="31750" cy="22225"/>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76" name="Line 2364"/>
          <p:cNvSpPr>
            <a:spLocks noChangeShapeType="1"/>
          </p:cNvSpPr>
          <p:nvPr/>
        </p:nvSpPr>
        <p:spPr bwMode="ltGray">
          <a:xfrm>
            <a:off x="7497763" y="5599991"/>
            <a:ext cx="0" cy="30163"/>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77" name="Freeform 2365"/>
          <p:cNvSpPr>
            <a:spLocks/>
          </p:cNvSpPr>
          <p:nvPr/>
        </p:nvSpPr>
        <p:spPr bwMode="ltGray">
          <a:xfrm>
            <a:off x="7392988" y="5617454"/>
            <a:ext cx="106362" cy="28575"/>
          </a:xfrm>
          <a:custGeom>
            <a:avLst/>
            <a:gdLst/>
            <a:ahLst/>
            <a:cxnLst>
              <a:cxn ang="0">
                <a:pos x="66" y="0"/>
              </a:cxn>
              <a:cxn ang="0">
                <a:pos x="57" y="1"/>
              </a:cxn>
              <a:cxn ang="0">
                <a:pos x="48" y="3"/>
              </a:cxn>
              <a:cxn ang="0">
                <a:pos x="41" y="5"/>
              </a:cxn>
              <a:cxn ang="0">
                <a:pos x="33" y="8"/>
              </a:cxn>
              <a:cxn ang="0">
                <a:pos x="24" y="8"/>
              </a:cxn>
              <a:cxn ang="0">
                <a:pos x="17" y="12"/>
              </a:cxn>
              <a:cxn ang="0">
                <a:pos x="8" y="14"/>
              </a:cxn>
              <a:cxn ang="0">
                <a:pos x="0" y="16"/>
              </a:cxn>
            </a:cxnLst>
            <a:rect l="0" t="0" r="r" b="b"/>
            <a:pathLst>
              <a:path w="67" h="17">
                <a:moveTo>
                  <a:pt x="66" y="0"/>
                </a:moveTo>
                <a:lnTo>
                  <a:pt x="57" y="1"/>
                </a:lnTo>
                <a:lnTo>
                  <a:pt x="48" y="3"/>
                </a:lnTo>
                <a:lnTo>
                  <a:pt x="41" y="5"/>
                </a:lnTo>
                <a:lnTo>
                  <a:pt x="33" y="8"/>
                </a:lnTo>
                <a:lnTo>
                  <a:pt x="24" y="8"/>
                </a:lnTo>
                <a:lnTo>
                  <a:pt x="17" y="12"/>
                </a:lnTo>
                <a:lnTo>
                  <a:pt x="8" y="14"/>
                </a:lnTo>
                <a:lnTo>
                  <a:pt x="0" y="16"/>
                </a:lnTo>
              </a:path>
            </a:pathLst>
          </a:custGeom>
          <a:noFill/>
          <a:ln w="50800" cap="rnd" cmpd="sng">
            <a:solidFill>
              <a:srgbClr val="66FFFF"/>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78" name="Line 2366"/>
          <p:cNvSpPr>
            <a:spLocks noChangeShapeType="1"/>
          </p:cNvSpPr>
          <p:nvPr/>
        </p:nvSpPr>
        <p:spPr bwMode="ltGray">
          <a:xfrm flipH="1" flipV="1">
            <a:off x="7494588" y="5599991"/>
            <a:ext cx="6350" cy="30163"/>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79" name="Line 2367"/>
          <p:cNvSpPr>
            <a:spLocks noChangeShapeType="1"/>
          </p:cNvSpPr>
          <p:nvPr/>
        </p:nvSpPr>
        <p:spPr bwMode="ltGray">
          <a:xfrm>
            <a:off x="7388225" y="5615866"/>
            <a:ext cx="7938" cy="30163"/>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80" name="Freeform 2368"/>
          <p:cNvSpPr>
            <a:spLocks/>
          </p:cNvSpPr>
          <p:nvPr/>
        </p:nvSpPr>
        <p:spPr bwMode="ltGray">
          <a:xfrm>
            <a:off x="7354888" y="5604754"/>
            <a:ext cx="39687" cy="28575"/>
          </a:xfrm>
          <a:custGeom>
            <a:avLst/>
            <a:gdLst/>
            <a:ahLst/>
            <a:cxnLst>
              <a:cxn ang="0">
                <a:pos x="24" y="16"/>
              </a:cxn>
              <a:cxn ang="0">
                <a:pos x="20" y="16"/>
              </a:cxn>
              <a:cxn ang="0">
                <a:pos x="16" y="14"/>
              </a:cxn>
              <a:cxn ang="0">
                <a:pos x="14" y="13"/>
              </a:cxn>
              <a:cxn ang="0">
                <a:pos x="12" y="10"/>
              </a:cxn>
              <a:cxn ang="0">
                <a:pos x="8" y="7"/>
              </a:cxn>
              <a:cxn ang="0">
                <a:pos x="6" y="4"/>
              </a:cxn>
              <a:cxn ang="0">
                <a:pos x="3" y="1"/>
              </a:cxn>
              <a:cxn ang="0">
                <a:pos x="0" y="0"/>
              </a:cxn>
            </a:cxnLst>
            <a:rect l="0" t="0" r="r" b="b"/>
            <a:pathLst>
              <a:path w="25" h="17">
                <a:moveTo>
                  <a:pt x="24" y="16"/>
                </a:moveTo>
                <a:lnTo>
                  <a:pt x="20" y="16"/>
                </a:lnTo>
                <a:lnTo>
                  <a:pt x="16" y="14"/>
                </a:lnTo>
                <a:lnTo>
                  <a:pt x="14" y="13"/>
                </a:lnTo>
                <a:lnTo>
                  <a:pt x="12" y="10"/>
                </a:lnTo>
                <a:lnTo>
                  <a:pt x="8" y="7"/>
                </a:lnTo>
                <a:lnTo>
                  <a:pt x="6" y="4"/>
                </a:lnTo>
                <a:lnTo>
                  <a:pt x="3" y="1"/>
                </a:lnTo>
                <a:lnTo>
                  <a:pt x="0" y="0"/>
                </a:lnTo>
              </a:path>
            </a:pathLst>
          </a:custGeom>
          <a:noFill/>
          <a:ln w="50800" cap="rnd" cmpd="sng">
            <a:solidFill>
              <a:srgbClr val="66FFFF"/>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81" name="Line 2369"/>
          <p:cNvSpPr>
            <a:spLocks noChangeShapeType="1"/>
          </p:cNvSpPr>
          <p:nvPr/>
        </p:nvSpPr>
        <p:spPr bwMode="ltGray">
          <a:xfrm flipV="1">
            <a:off x="7392988" y="5614279"/>
            <a:ext cx="0" cy="31750"/>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82" name="Line 2370"/>
          <p:cNvSpPr>
            <a:spLocks noChangeShapeType="1"/>
          </p:cNvSpPr>
          <p:nvPr/>
        </p:nvSpPr>
        <p:spPr bwMode="ltGray">
          <a:xfrm flipH="1">
            <a:off x="7337425" y="5593641"/>
            <a:ext cx="30163" cy="23813"/>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83" name="Freeform 2371"/>
          <p:cNvSpPr>
            <a:spLocks/>
          </p:cNvSpPr>
          <p:nvPr/>
        </p:nvSpPr>
        <p:spPr bwMode="ltGray">
          <a:xfrm>
            <a:off x="7294563" y="5604754"/>
            <a:ext cx="61912" cy="28575"/>
          </a:xfrm>
          <a:custGeom>
            <a:avLst/>
            <a:gdLst/>
            <a:ahLst/>
            <a:cxnLst>
              <a:cxn ang="0">
                <a:pos x="38" y="3"/>
              </a:cxn>
              <a:cxn ang="0">
                <a:pos x="31" y="1"/>
              </a:cxn>
              <a:cxn ang="0">
                <a:pos x="26" y="0"/>
              </a:cxn>
              <a:cxn ang="0">
                <a:pos x="21" y="0"/>
              </a:cxn>
              <a:cxn ang="0">
                <a:pos x="16" y="1"/>
              </a:cxn>
              <a:cxn ang="0">
                <a:pos x="11" y="3"/>
              </a:cxn>
              <a:cxn ang="0">
                <a:pos x="7" y="5"/>
              </a:cxn>
              <a:cxn ang="0">
                <a:pos x="2" y="10"/>
              </a:cxn>
              <a:cxn ang="0">
                <a:pos x="0" y="16"/>
              </a:cxn>
            </a:cxnLst>
            <a:rect l="0" t="0" r="r" b="b"/>
            <a:pathLst>
              <a:path w="39" h="17">
                <a:moveTo>
                  <a:pt x="38" y="3"/>
                </a:moveTo>
                <a:lnTo>
                  <a:pt x="31" y="1"/>
                </a:lnTo>
                <a:lnTo>
                  <a:pt x="26" y="0"/>
                </a:lnTo>
                <a:lnTo>
                  <a:pt x="21" y="0"/>
                </a:lnTo>
                <a:lnTo>
                  <a:pt x="16" y="1"/>
                </a:lnTo>
                <a:lnTo>
                  <a:pt x="11" y="3"/>
                </a:lnTo>
                <a:lnTo>
                  <a:pt x="7" y="5"/>
                </a:lnTo>
                <a:lnTo>
                  <a:pt x="2" y="10"/>
                </a:lnTo>
                <a:lnTo>
                  <a:pt x="0" y="16"/>
                </a:lnTo>
              </a:path>
            </a:pathLst>
          </a:custGeom>
          <a:noFill/>
          <a:ln w="50800" cap="rnd" cmpd="sng">
            <a:solidFill>
              <a:srgbClr val="66FFFF"/>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84" name="Line 2372"/>
          <p:cNvSpPr>
            <a:spLocks noChangeShapeType="1"/>
          </p:cNvSpPr>
          <p:nvPr/>
        </p:nvSpPr>
        <p:spPr bwMode="ltGray">
          <a:xfrm flipV="1">
            <a:off x="7346950" y="5590466"/>
            <a:ext cx="12700" cy="31750"/>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85" name="Line 2373"/>
          <p:cNvSpPr>
            <a:spLocks noChangeShapeType="1"/>
          </p:cNvSpPr>
          <p:nvPr/>
        </p:nvSpPr>
        <p:spPr bwMode="ltGray">
          <a:xfrm>
            <a:off x="7277100" y="5607929"/>
            <a:ext cx="38100" cy="17462"/>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86" name="Freeform 2374"/>
          <p:cNvSpPr>
            <a:spLocks/>
          </p:cNvSpPr>
          <p:nvPr/>
        </p:nvSpPr>
        <p:spPr bwMode="ltGray">
          <a:xfrm>
            <a:off x="7243763" y="5617454"/>
            <a:ext cx="52387" cy="103187"/>
          </a:xfrm>
          <a:custGeom>
            <a:avLst/>
            <a:gdLst/>
            <a:ahLst/>
            <a:cxnLst>
              <a:cxn ang="0">
                <a:pos x="32" y="0"/>
              </a:cxn>
              <a:cxn ang="0">
                <a:pos x="25" y="7"/>
              </a:cxn>
              <a:cxn ang="0">
                <a:pos x="20" y="14"/>
              </a:cxn>
              <a:cxn ang="0">
                <a:pos x="16" y="22"/>
              </a:cxn>
              <a:cxn ang="0">
                <a:pos x="11" y="29"/>
              </a:cxn>
              <a:cxn ang="0">
                <a:pos x="7" y="36"/>
              </a:cxn>
              <a:cxn ang="0">
                <a:pos x="4" y="44"/>
              </a:cxn>
              <a:cxn ang="0">
                <a:pos x="2" y="52"/>
              </a:cxn>
              <a:cxn ang="0">
                <a:pos x="0" y="60"/>
              </a:cxn>
            </a:cxnLst>
            <a:rect l="0" t="0" r="r" b="b"/>
            <a:pathLst>
              <a:path w="33" h="61">
                <a:moveTo>
                  <a:pt x="32" y="0"/>
                </a:moveTo>
                <a:lnTo>
                  <a:pt x="25" y="7"/>
                </a:lnTo>
                <a:lnTo>
                  <a:pt x="20" y="14"/>
                </a:lnTo>
                <a:lnTo>
                  <a:pt x="16" y="22"/>
                </a:lnTo>
                <a:lnTo>
                  <a:pt x="11" y="29"/>
                </a:lnTo>
                <a:lnTo>
                  <a:pt x="7" y="36"/>
                </a:lnTo>
                <a:lnTo>
                  <a:pt x="4" y="44"/>
                </a:lnTo>
                <a:lnTo>
                  <a:pt x="2" y="52"/>
                </a:lnTo>
                <a:lnTo>
                  <a:pt x="0" y="60"/>
                </a:lnTo>
              </a:path>
            </a:pathLst>
          </a:custGeom>
          <a:noFill/>
          <a:ln w="50800" cap="rnd" cmpd="sng">
            <a:solidFill>
              <a:srgbClr val="66FFFF"/>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87" name="Line 2375"/>
          <p:cNvSpPr>
            <a:spLocks noChangeShapeType="1"/>
          </p:cNvSpPr>
          <p:nvPr/>
        </p:nvSpPr>
        <p:spPr bwMode="ltGray">
          <a:xfrm flipH="1" flipV="1">
            <a:off x="7273925" y="5609516"/>
            <a:ext cx="41275" cy="14288"/>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88" name="Line 2376"/>
          <p:cNvSpPr>
            <a:spLocks noChangeShapeType="1"/>
          </p:cNvSpPr>
          <p:nvPr/>
        </p:nvSpPr>
        <p:spPr bwMode="ltGray">
          <a:xfrm>
            <a:off x="7219950" y="5717466"/>
            <a:ext cx="46038" cy="1588"/>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89" name="Freeform 2377"/>
          <p:cNvSpPr>
            <a:spLocks/>
          </p:cNvSpPr>
          <p:nvPr/>
        </p:nvSpPr>
        <p:spPr bwMode="ltGray">
          <a:xfrm>
            <a:off x="7243763" y="5719054"/>
            <a:ext cx="1587" cy="28575"/>
          </a:xfrm>
          <a:custGeom>
            <a:avLst/>
            <a:gdLst/>
            <a:ahLst/>
            <a:cxnLst>
              <a:cxn ang="0">
                <a:pos x="0" y="0"/>
              </a:cxn>
              <a:cxn ang="0">
                <a:pos x="0" y="2"/>
              </a:cxn>
              <a:cxn ang="0">
                <a:pos x="0" y="4"/>
              </a:cxn>
              <a:cxn ang="0">
                <a:pos x="0" y="6"/>
              </a:cxn>
              <a:cxn ang="0">
                <a:pos x="0" y="9"/>
              </a:cxn>
              <a:cxn ang="0">
                <a:pos x="0" y="11"/>
              </a:cxn>
              <a:cxn ang="0">
                <a:pos x="0" y="13"/>
              </a:cxn>
              <a:cxn ang="0">
                <a:pos x="0" y="16"/>
              </a:cxn>
            </a:cxnLst>
            <a:rect l="0" t="0" r="r" b="b"/>
            <a:pathLst>
              <a:path w="1" h="17">
                <a:moveTo>
                  <a:pt x="0" y="0"/>
                </a:moveTo>
                <a:lnTo>
                  <a:pt x="0" y="2"/>
                </a:lnTo>
                <a:lnTo>
                  <a:pt x="0" y="4"/>
                </a:lnTo>
                <a:lnTo>
                  <a:pt x="0" y="6"/>
                </a:lnTo>
                <a:lnTo>
                  <a:pt x="0" y="9"/>
                </a:lnTo>
                <a:lnTo>
                  <a:pt x="0" y="11"/>
                </a:lnTo>
                <a:lnTo>
                  <a:pt x="0" y="13"/>
                </a:lnTo>
                <a:lnTo>
                  <a:pt x="0" y="16"/>
                </a:lnTo>
              </a:path>
            </a:pathLst>
          </a:custGeom>
          <a:noFill/>
          <a:ln w="50800" cap="rnd" cmpd="sng">
            <a:solidFill>
              <a:srgbClr val="66FFFF"/>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90" name="Line 2378"/>
          <p:cNvSpPr>
            <a:spLocks noChangeShapeType="1"/>
          </p:cNvSpPr>
          <p:nvPr/>
        </p:nvSpPr>
        <p:spPr bwMode="ltGray">
          <a:xfrm flipH="1" flipV="1">
            <a:off x="7219950" y="5717466"/>
            <a:ext cx="46038" cy="3175"/>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91" name="Line 2379"/>
          <p:cNvSpPr>
            <a:spLocks noChangeShapeType="1"/>
          </p:cNvSpPr>
          <p:nvPr/>
        </p:nvSpPr>
        <p:spPr bwMode="ltGray">
          <a:xfrm flipV="1">
            <a:off x="7224713" y="5720641"/>
            <a:ext cx="39687" cy="14288"/>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92" name="Freeform 2380"/>
          <p:cNvSpPr>
            <a:spLocks/>
          </p:cNvSpPr>
          <p:nvPr/>
        </p:nvSpPr>
        <p:spPr bwMode="ltGray">
          <a:xfrm>
            <a:off x="7199313" y="5728579"/>
            <a:ext cx="46037" cy="47625"/>
          </a:xfrm>
          <a:custGeom>
            <a:avLst/>
            <a:gdLst/>
            <a:ahLst/>
            <a:cxnLst>
              <a:cxn ang="0">
                <a:pos x="28" y="0"/>
              </a:cxn>
              <a:cxn ang="0">
                <a:pos x="28" y="4"/>
              </a:cxn>
              <a:cxn ang="0">
                <a:pos x="27" y="9"/>
              </a:cxn>
              <a:cxn ang="0">
                <a:pos x="24" y="14"/>
              </a:cxn>
              <a:cxn ang="0">
                <a:pos x="20" y="18"/>
              </a:cxn>
              <a:cxn ang="0">
                <a:pos x="17" y="22"/>
              </a:cxn>
              <a:cxn ang="0">
                <a:pos x="11" y="25"/>
              </a:cxn>
              <a:cxn ang="0">
                <a:pos x="6" y="27"/>
              </a:cxn>
              <a:cxn ang="0">
                <a:pos x="0" y="27"/>
              </a:cxn>
            </a:cxnLst>
            <a:rect l="0" t="0" r="r" b="b"/>
            <a:pathLst>
              <a:path w="29" h="28">
                <a:moveTo>
                  <a:pt x="28" y="0"/>
                </a:moveTo>
                <a:lnTo>
                  <a:pt x="28" y="4"/>
                </a:lnTo>
                <a:lnTo>
                  <a:pt x="27" y="9"/>
                </a:lnTo>
                <a:lnTo>
                  <a:pt x="24" y="14"/>
                </a:lnTo>
                <a:lnTo>
                  <a:pt x="20" y="18"/>
                </a:lnTo>
                <a:lnTo>
                  <a:pt x="17" y="22"/>
                </a:lnTo>
                <a:lnTo>
                  <a:pt x="11" y="25"/>
                </a:lnTo>
                <a:lnTo>
                  <a:pt x="6" y="27"/>
                </a:lnTo>
                <a:lnTo>
                  <a:pt x="0" y="27"/>
                </a:lnTo>
              </a:path>
            </a:pathLst>
          </a:custGeom>
          <a:noFill/>
          <a:ln w="50800" cap="rnd" cmpd="sng">
            <a:solidFill>
              <a:srgbClr val="66FFFF"/>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93" name="Line 2381"/>
          <p:cNvSpPr>
            <a:spLocks noChangeShapeType="1"/>
          </p:cNvSpPr>
          <p:nvPr/>
        </p:nvSpPr>
        <p:spPr bwMode="ltGray">
          <a:xfrm flipH="1" flipV="1">
            <a:off x="7219950" y="5726991"/>
            <a:ext cx="46038" cy="3175"/>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94" name="Line 2382"/>
          <p:cNvSpPr>
            <a:spLocks noChangeShapeType="1"/>
          </p:cNvSpPr>
          <p:nvPr/>
        </p:nvSpPr>
        <p:spPr bwMode="ltGray">
          <a:xfrm>
            <a:off x="7197725" y="5757154"/>
            <a:ext cx="4763" cy="30162"/>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95" name="Freeform 2383"/>
          <p:cNvSpPr>
            <a:spLocks/>
          </p:cNvSpPr>
          <p:nvPr/>
        </p:nvSpPr>
        <p:spPr bwMode="ltGray">
          <a:xfrm>
            <a:off x="7110413" y="5755566"/>
            <a:ext cx="90487" cy="28575"/>
          </a:xfrm>
          <a:custGeom>
            <a:avLst/>
            <a:gdLst/>
            <a:ahLst/>
            <a:cxnLst>
              <a:cxn ang="0">
                <a:pos x="56" y="16"/>
              </a:cxn>
              <a:cxn ang="0">
                <a:pos x="48" y="14"/>
              </a:cxn>
              <a:cxn ang="0">
                <a:pos x="41" y="12"/>
              </a:cxn>
              <a:cxn ang="0">
                <a:pos x="33" y="8"/>
              </a:cxn>
              <a:cxn ang="0">
                <a:pos x="26" y="2"/>
              </a:cxn>
              <a:cxn ang="0">
                <a:pos x="19" y="0"/>
              </a:cxn>
              <a:cxn ang="0">
                <a:pos x="13" y="0"/>
              </a:cxn>
              <a:cxn ang="0">
                <a:pos x="6" y="1"/>
              </a:cxn>
              <a:cxn ang="0">
                <a:pos x="0" y="8"/>
              </a:cxn>
            </a:cxnLst>
            <a:rect l="0" t="0" r="r" b="b"/>
            <a:pathLst>
              <a:path w="57" h="17">
                <a:moveTo>
                  <a:pt x="56" y="16"/>
                </a:moveTo>
                <a:lnTo>
                  <a:pt x="48" y="14"/>
                </a:lnTo>
                <a:lnTo>
                  <a:pt x="41" y="12"/>
                </a:lnTo>
                <a:lnTo>
                  <a:pt x="33" y="8"/>
                </a:lnTo>
                <a:lnTo>
                  <a:pt x="26" y="2"/>
                </a:lnTo>
                <a:lnTo>
                  <a:pt x="19" y="0"/>
                </a:lnTo>
                <a:lnTo>
                  <a:pt x="13" y="0"/>
                </a:lnTo>
                <a:lnTo>
                  <a:pt x="6" y="1"/>
                </a:lnTo>
                <a:lnTo>
                  <a:pt x="0" y="8"/>
                </a:lnTo>
              </a:path>
            </a:pathLst>
          </a:custGeom>
          <a:noFill/>
          <a:ln w="50800" cap="rnd" cmpd="sng">
            <a:solidFill>
              <a:srgbClr val="66FFFF"/>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96" name="Line 2384"/>
          <p:cNvSpPr>
            <a:spLocks noChangeShapeType="1"/>
          </p:cNvSpPr>
          <p:nvPr/>
        </p:nvSpPr>
        <p:spPr bwMode="ltGray">
          <a:xfrm flipV="1">
            <a:off x="7196138" y="5757154"/>
            <a:ext cx="7937" cy="30162"/>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97" name="Line 2385"/>
          <p:cNvSpPr>
            <a:spLocks noChangeShapeType="1"/>
          </p:cNvSpPr>
          <p:nvPr/>
        </p:nvSpPr>
        <p:spPr bwMode="ltGray">
          <a:xfrm>
            <a:off x="7092950" y="5753979"/>
            <a:ext cx="34925" cy="22225"/>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98" name="Freeform 2386"/>
          <p:cNvSpPr>
            <a:spLocks/>
          </p:cNvSpPr>
          <p:nvPr/>
        </p:nvSpPr>
        <p:spPr bwMode="ltGray">
          <a:xfrm>
            <a:off x="7092950" y="5763504"/>
            <a:ext cx="26988" cy="28575"/>
          </a:xfrm>
          <a:custGeom>
            <a:avLst/>
            <a:gdLst/>
            <a:ahLst/>
            <a:cxnLst>
              <a:cxn ang="0">
                <a:pos x="16" y="0"/>
              </a:cxn>
              <a:cxn ang="0">
                <a:pos x="14" y="1"/>
              </a:cxn>
              <a:cxn ang="0">
                <a:pos x="12" y="3"/>
              </a:cxn>
              <a:cxn ang="0">
                <a:pos x="10" y="4"/>
              </a:cxn>
              <a:cxn ang="0">
                <a:pos x="9" y="8"/>
              </a:cxn>
              <a:cxn ang="0">
                <a:pos x="6" y="9"/>
              </a:cxn>
              <a:cxn ang="0">
                <a:pos x="5" y="11"/>
              </a:cxn>
              <a:cxn ang="0">
                <a:pos x="4" y="14"/>
              </a:cxn>
              <a:cxn ang="0">
                <a:pos x="0" y="16"/>
              </a:cxn>
            </a:cxnLst>
            <a:rect l="0" t="0" r="r" b="b"/>
            <a:pathLst>
              <a:path w="17" h="17">
                <a:moveTo>
                  <a:pt x="16" y="0"/>
                </a:moveTo>
                <a:lnTo>
                  <a:pt x="14" y="1"/>
                </a:lnTo>
                <a:lnTo>
                  <a:pt x="12" y="3"/>
                </a:lnTo>
                <a:lnTo>
                  <a:pt x="10" y="4"/>
                </a:lnTo>
                <a:lnTo>
                  <a:pt x="9" y="8"/>
                </a:lnTo>
                <a:lnTo>
                  <a:pt x="6" y="9"/>
                </a:lnTo>
                <a:lnTo>
                  <a:pt x="5" y="11"/>
                </a:lnTo>
                <a:lnTo>
                  <a:pt x="4" y="14"/>
                </a:lnTo>
                <a:lnTo>
                  <a:pt x="0" y="16"/>
                </a:lnTo>
              </a:path>
            </a:pathLst>
          </a:custGeom>
          <a:noFill/>
          <a:ln w="50800" cap="rnd" cmpd="sng">
            <a:solidFill>
              <a:srgbClr val="66FFFF"/>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299" name="Line 2387"/>
          <p:cNvSpPr>
            <a:spLocks noChangeShapeType="1"/>
          </p:cNvSpPr>
          <p:nvPr/>
        </p:nvSpPr>
        <p:spPr bwMode="ltGray">
          <a:xfrm flipH="1" flipV="1">
            <a:off x="7091363" y="5757154"/>
            <a:ext cx="41275" cy="17462"/>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00" name="Line 2388"/>
          <p:cNvSpPr>
            <a:spLocks noChangeShapeType="1"/>
          </p:cNvSpPr>
          <p:nvPr/>
        </p:nvSpPr>
        <p:spPr bwMode="ltGray">
          <a:xfrm>
            <a:off x="7073900" y="5782554"/>
            <a:ext cx="38100" cy="17462"/>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01" name="Freeform 2389"/>
          <p:cNvSpPr>
            <a:spLocks/>
          </p:cNvSpPr>
          <p:nvPr/>
        </p:nvSpPr>
        <p:spPr bwMode="ltGray">
          <a:xfrm>
            <a:off x="7091363" y="5790491"/>
            <a:ext cx="26987" cy="28575"/>
          </a:xfrm>
          <a:custGeom>
            <a:avLst/>
            <a:gdLst/>
            <a:ahLst/>
            <a:cxnLst>
              <a:cxn ang="0">
                <a:pos x="16" y="0"/>
              </a:cxn>
              <a:cxn ang="0">
                <a:pos x="0" y="2"/>
              </a:cxn>
              <a:cxn ang="0">
                <a:pos x="0" y="2"/>
              </a:cxn>
              <a:cxn ang="0">
                <a:pos x="0" y="6"/>
              </a:cxn>
              <a:cxn ang="0">
                <a:pos x="0" y="8"/>
              </a:cxn>
              <a:cxn ang="0">
                <a:pos x="0" y="10"/>
              </a:cxn>
              <a:cxn ang="0">
                <a:pos x="0" y="12"/>
              </a:cxn>
              <a:cxn ang="0">
                <a:pos x="0" y="14"/>
              </a:cxn>
              <a:cxn ang="0">
                <a:pos x="0" y="16"/>
              </a:cxn>
            </a:cxnLst>
            <a:rect l="0" t="0" r="r" b="b"/>
            <a:pathLst>
              <a:path w="17" h="17">
                <a:moveTo>
                  <a:pt x="16" y="0"/>
                </a:moveTo>
                <a:lnTo>
                  <a:pt x="0" y="2"/>
                </a:lnTo>
                <a:lnTo>
                  <a:pt x="0" y="2"/>
                </a:lnTo>
                <a:lnTo>
                  <a:pt x="0" y="6"/>
                </a:lnTo>
                <a:lnTo>
                  <a:pt x="0" y="8"/>
                </a:lnTo>
                <a:lnTo>
                  <a:pt x="0" y="10"/>
                </a:lnTo>
                <a:lnTo>
                  <a:pt x="0" y="12"/>
                </a:lnTo>
                <a:lnTo>
                  <a:pt x="0" y="14"/>
                </a:lnTo>
                <a:lnTo>
                  <a:pt x="0" y="16"/>
                </a:lnTo>
              </a:path>
            </a:pathLst>
          </a:custGeom>
          <a:noFill/>
          <a:ln w="50800" cap="rnd" cmpd="sng">
            <a:solidFill>
              <a:srgbClr val="66FFFF"/>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02" name="Line 2390"/>
          <p:cNvSpPr>
            <a:spLocks noChangeShapeType="1"/>
          </p:cNvSpPr>
          <p:nvPr/>
        </p:nvSpPr>
        <p:spPr bwMode="ltGray">
          <a:xfrm flipH="1" flipV="1">
            <a:off x="7070725" y="5782554"/>
            <a:ext cx="42863" cy="14287"/>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03" name="Line 2391"/>
          <p:cNvSpPr>
            <a:spLocks noChangeShapeType="1"/>
          </p:cNvSpPr>
          <p:nvPr/>
        </p:nvSpPr>
        <p:spPr bwMode="ltGray">
          <a:xfrm>
            <a:off x="7069138" y="5800016"/>
            <a:ext cx="44450" cy="7938"/>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04" name="Freeform 2392"/>
          <p:cNvSpPr>
            <a:spLocks/>
          </p:cNvSpPr>
          <p:nvPr/>
        </p:nvSpPr>
        <p:spPr bwMode="ltGray">
          <a:xfrm>
            <a:off x="7085013" y="5804779"/>
            <a:ext cx="26987" cy="28575"/>
          </a:xfrm>
          <a:custGeom>
            <a:avLst/>
            <a:gdLst/>
            <a:ahLst/>
            <a:cxnLst>
              <a:cxn ang="0">
                <a:pos x="16" y="0"/>
              </a:cxn>
              <a:cxn ang="0">
                <a:pos x="4" y="2"/>
              </a:cxn>
              <a:cxn ang="0">
                <a:pos x="4" y="4"/>
              </a:cxn>
              <a:cxn ang="0">
                <a:pos x="0" y="6"/>
              </a:cxn>
              <a:cxn ang="0">
                <a:pos x="0" y="8"/>
              </a:cxn>
              <a:cxn ang="0">
                <a:pos x="0" y="9"/>
              </a:cxn>
              <a:cxn ang="0">
                <a:pos x="0" y="11"/>
              </a:cxn>
              <a:cxn ang="0">
                <a:pos x="0" y="13"/>
              </a:cxn>
              <a:cxn ang="0">
                <a:pos x="0" y="16"/>
              </a:cxn>
            </a:cxnLst>
            <a:rect l="0" t="0" r="r" b="b"/>
            <a:pathLst>
              <a:path w="17" h="17">
                <a:moveTo>
                  <a:pt x="16" y="0"/>
                </a:moveTo>
                <a:lnTo>
                  <a:pt x="4" y="2"/>
                </a:lnTo>
                <a:lnTo>
                  <a:pt x="4" y="4"/>
                </a:lnTo>
                <a:lnTo>
                  <a:pt x="0" y="6"/>
                </a:lnTo>
                <a:lnTo>
                  <a:pt x="0" y="8"/>
                </a:lnTo>
                <a:lnTo>
                  <a:pt x="0" y="9"/>
                </a:lnTo>
                <a:lnTo>
                  <a:pt x="0" y="11"/>
                </a:lnTo>
                <a:lnTo>
                  <a:pt x="0" y="13"/>
                </a:lnTo>
                <a:lnTo>
                  <a:pt x="0" y="16"/>
                </a:lnTo>
              </a:path>
            </a:pathLst>
          </a:custGeom>
          <a:noFill/>
          <a:ln w="50800" cap="rnd" cmpd="sng">
            <a:solidFill>
              <a:srgbClr val="66FFFF"/>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05" name="Line 2393"/>
          <p:cNvSpPr>
            <a:spLocks noChangeShapeType="1"/>
          </p:cNvSpPr>
          <p:nvPr/>
        </p:nvSpPr>
        <p:spPr bwMode="ltGray">
          <a:xfrm flipH="1" flipV="1">
            <a:off x="7070725" y="5795254"/>
            <a:ext cx="39688" cy="15875"/>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06" name="Line 2394"/>
          <p:cNvSpPr>
            <a:spLocks noChangeShapeType="1"/>
          </p:cNvSpPr>
          <p:nvPr/>
        </p:nvSpPr>
        <p:spPr bwMode="ltGray">
          <a:xfrm>
            <a:off x="7061200" y="5819066"/>
            <a:ext cx="44450" cy="9525"/>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07" name="Freeform 2395"/>
          <p:cNvSpPr>
            <a:spLocks/>
          </p:cNvSpPr>
          <p:nvPr/>
        </p:nvSpPr>
        <p:spPr bwMode="ltGray">
          <a:xfrm>
            <a:off x="7081838" y="5822241"/>
            <a:ext cx="26987" cy="28575"/>
          </a:xfrm>
          <a:custGeom>
            <a:avLst/>
            <a:gdLst/>
            <a:ahLst/>
            <a:cxnLst>
              <a:cxn ang="0">
                <a:pos x="16" y="0"/>
              </a:cxn>
              <a:cxn ang="0">
                <a:pos x="10" y="4"/>
              </a:cxn>
              <a:cxn ang="0">
                <a:pos x="0" y="6"/>
              </a:cxn>
              <a:cxn ang="0">
                <a:pos x="0" y="9"/>
              </a:cxn>
              <a:cxn ang="0">
                <a:pos x="0" y="11"/>
              </a:cxn>
              <a:cxn ang="0">
                <a:pos x="0" y="11"/>
              </a:cxn>
              <a:cxn ang="0">
                <a:pos x="0" y="13"/>
              </a:cxn>
              <a:cxn ang="0">
                <a:pos x="10" y="16"/>
              </a:cxn>
              <a:cxn ang="0">
                <a:pos x="16" y="16"/>
              </a:cxn>
            </a:cxnLst>
            <a:rect l="0" t="0" r="r" b="b"/>
            <a:pathLst>
              <a:path w="17" h="17">
                <a:moveTo>
                  <a:pt x="16" y="0"/>
                </a:moveTo>
                <a:lnTo>
                  <a:pt x="10" y="4"/>
                </a:lnTo>
                <a:lnTo>
                  <a:pt x="0" y="6"/>
                </a:lnTo>
                <a:lnTo>
                  <a:pt x="0" y="9"/>
                </a:lnTo>
                <a:lnTo>
                  <a:pt x="0" y="11"/>
                </a:lnTo>
                <a:lnTo>
                  <a:pt x="0" y="11"/>
                </a:lnTo>
                <a:lnTo>
                  <a:pt x="0" y="13"/>
                </a:lnTo>
                <a:lnTo>
                  <a:pt x="10" y="16"/>
                </a:lnTo>
                <a:lnTo>
                  <a:pt x="16" y="16"/>
                </a:lnTo>
              </a:path>
            </a:pathLst>
          </a:custGeom>
          <a:noFill/>
          <a:ln w="50800" cap="rnd" cmpd="sng">
            <a:solidFill>
              <a:srgbClr val="66FFFF"/>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08" name="Line 2396"/>
          <p:cNvSpPr>
            <a:spLocks noChangeShapeType="1"/>
          </p:cNvSpPr>
          <p:nvPr/>
        </p:nvSpPr>
        <p:spPr bwMode="ltGray">
          <a:xfrm flipH="1" flipV="1">
            <a:off x="7061200" y="5817479"/>
            <a:ext cx="42863" cy="12700"/>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09" name="Line 2397"/>
          <p:cNvSpPr>
            <a:spLocks noChangeShapeType="1"/>
          </p:cNvSpPr>
          <p:nvPr/>
        </p:nvSpPr>
        <p:spPr bwMode="ltGray">
          <a:xfrm flipV="1">
            <a:off x="7085013" y="5817479"/>
            <a:ext cx="0" cy="31750"/>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10" name="Freeform 2398"/>
          <p:cNvSpPr>
            <a:spLocks/>
          </p:cNvSpPr>
          <p:nvPr/>
        </p:nvSpPr>
        <p:spPr bwMode="ltGray">
          <a:xfrm>
            <a:off x="7064375" y="5833354"/>
            <a:ext cx="26988" cy="31750"/>
          </a:xfrm>
          <a:custGeom>
            <a:avLst/>
            <a:gdLst/>
            <a:ahLst/>
            <a:cxnLst>
              <a:cxn ang="0">
                <a:pos x="16" y="0"/>
              </a:cxn>
              <a:cxn ang="0">
                <a:pos x="12" y="3"/>
              </a:cxn>
              <a:cxn ang="0">
                <a:pos x="11" y="5"/>
              </a:cxn>
              <a:cxn ang="0">
                <a:pos x="9" y="7"/>
              </a:cxn>
              <a:cxn ang="0">
                <a:pos x="8" y="9"/>
              </a:cxn>
              <a:cxn ang="0">
                <a:pos x="6" y="10"/>
              </a:cxn>
              <a:cxn ang="0">
                <a:pos x="4" y="12"/>
              </a:cxn>
              <a:cxn ang="0">
                <a:pos x="3" y="15"/>
              </a:cxn>
              <a:cxn ang="0">
                <a:pos x="0" y="18"/>
              </a:cxn>
            </a:cxnLst>
            <a:rect l="0" t="0" r="r" b="b"/>
            <a:pathLst>
              <a:path w="17" h="19">
                <a:moveTo>
                  <a:pt x="16" y="0"/>
                </a:moveTo>
                <a:lnTo>
                  <a:pt x="12" y="3"/>
                </a:lnTo>
                <a:lnTo>
                  <a:pt x="11" y="5"/>
                </a:lnTo>
                <a:lnTo>
                  <a:pt x="9" y="7"/>
                </a:lnTo>
                <a:lnTo>
                  <a:pt x="8" y="9"/>
                </a:lnTo>
                <a:lnTo>
                  <a:pt x="6" y="10"/>
                </a:lnTo>
                <a:lnTo>
                  <a:pt x="4" y="12"/>
                </a:lnTo>
                <a:lnTo>
                  <a:pt x="3" y="15"/>
                </a:lnTo>
                <a:lnTo>
                  <a:pt x="0" y="18"/>
                </a:lnTo>
              </a:path>
            </a:pathLst>
          </a:custGeom>
          <a:noFill/>
          <a:ln w="50800" cap="rnd" cmpd="sng">
            <a:solidFill>
              <a:srgbClr val="66FFFF"/>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11" name="Line 2399"/>
          <p:cNvSpPr>
            <a:spLocks noChangeShapeType="1"/>
          </p:cNvSpPr>
          <p:nvPr/>
        </p:nvSpPr>
        <p:spPr bwMode="ltGray">
          <a:xfrm flipH="1" flipV="1">
            <a:off x="7061200" y="5828591"/>
            <a:ext cx="44450" cy="9525"/>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12" name="Line 2400"/>
          <p:cNvSpPr>
            <a:spLocks noChangeShapeType="1"/>
          </p:cNvSpPr>
          <p:nvPr/>
        </p:nvSpPr>
        <p:spPr bwMode="ltGray">
          <a:xfrm>
            <a:off x="7045325" y="5855579"/>
            <a:ext cx="41275" cy="14287"/>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13" name="Freeform 2401"/>
          <p:cNvSpPr>
            <a:spLocks/>
          </p:cNvSpPr>
          <p:nvPr/>
        </p:nvSpPr>
        <p:spPr bwMode="ltGray">
          <a:xfrm>
            <a:off x="7053263" y="5863516"/>
            <a:ext cx="26987" cy="28575"/>
          </a:xfrm>
          <a:custGeom>
            <a:avLst/>
            <a:gdLst/>
            <a:ahLst/>
            <a:cxnLst>
              <a:cxn ang="0">
                <a:pos x="16" y="0"/>
              </a:cxn>
              <a:cxn ang="0">
                <a:pos x="14" y="1"/>
              </a:cxn>
              <a:cxn ang="0">
                <a:pos x="10" y="3"/>
              </a:cxn>
              <a:cxn ang="0">
                <a:pos x="10" y="5"/>
              </a:cxn>
              <a:cxn ang="0">
                <a:pos x="8" y="7"/>
              </a:cxn>
              <a:cxn ang="0">
                <a:pos x="6" y="10"/>
              </a:cxn>
              <a:cxn ang="0">
                <a:pos x="2" y="12"/>
              </a:cxn>
              <a:cxn ang="0">
                <a:pos x="2" y="14"/>
              </a:cxn>
              <a:cxn ang="0">
                <a:pos x="0" y="16"/>
              </a:cxn>
            </a:cxnLst>
            <a:rect l="0" t="0" r="r" b="b"/>
            <a:pathLst>
              <a:path w="17" h="17">
                <a:moveTo>
                  <a:pt x="16" y="0"/>
                </a:moveTo>
                <a:lnTo>
                  <a:pt x="14" y="1"/>
                </a:lnTo>
                <a:lnTo>
                  <a:pt x="10" y="3"/>
                </a:lnTo>
                <a:lnTo>
                  <a:pt x="10" y="5"/>
                </a:lnTo>
                <a:lnTo>
                  <a:pt x="8" y="7"/>
                </a:lnTo>
                <a:lnTo>
                  <a:pt x="6" y="10"/>
                </a:lnTo>
                <a:lnTo>
                  <a:pt x="2" y="12"/>
                </a:lnTo>
                <a:lnTo>
                  <a:pt x="2" y="14"/>
                </a:lnTo>
                <a:lnTo>
                  <a:pt x="0" y="16"/>
                </a:lnTo>
              </a:path>
            </a:pathLst>
          </a:custGeom>
          <a:noFill/>
          <a:ln w="50800" cap="rnd" cmpd="sng">
            <a:solidFill>
              <a:srgbClr val="66FFFF"/>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14" name="Line 2402"/>
          <p:cNvSpPr>
            <a:spLocks noChangeShapeType="1"/>
          </p:cNvSpPr>
          <p:nvPr/>
        </p:nvSpPr>
        <p:spPr bwMode="ltGray">
          <a:xfrm flipH="1" flipV="1">
            <a:off x="7045325" y="5855579"/>
            <a:ext cx="41275" cy="14287"/>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15" name="Line 2403"/>
          <p:cNvSpPr>
            <a:spLocks noChangeShapeType="1"/>
          </p:cNvSpPr>
          <p:nvPr/>
        </p:nvSpPr>
        <p:spPr bwMode="ltGray">
          <a:xfrm>
            <a:off x="7032625" y="5873041"/>
            <a:ext cx="42863" cy="7938"/>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16" name="Freeform 2404"/>
          <p:cNvSpPr>
            <a:spLocks/>
          </p:cNvSpPr>
          <p:nvPr/>
        </p:nvSpPr>
        <p:spPr bwMode="ltGray">
          <a:xfrm>
            <a:off x="7004050" y="5876216"/>
            <a:ext cx="50800" cy="39688"/>
          </a:xfrm>
          <a:custGeom>
            <a:avLst/>
            <a:gdLst/>
            <a:ahLst/>
            <a:cxnLst>
              <a:cxn ang="0">
                <a:pos x="31" y="0"/>
              </a:cxn>
              <a:cxn ang="0">
                <a:pos x="28" y="2"/>
              </a:cxn>
              <a:cxn ang="0">
                <a:pos x="24" y="6"/>
              </a:cxn>
              <a:cxn ang="0">
                <a:pos x="21" y="9"/>
              </a:cxn>
              <a:cxn ang="0">
                <a:pos x="16" y="12"/>
              </a:cxn>
              <a:cxn ang="0">
                <a:pos x="11" y="15"/>
              </a:cxn>
              <a:cxn ang="0">
                <a:pos x="7" y="18"/>
              </a:cxn>
              <a:cxn ang="0">
                <a:pos x="3" y="20"/>
              </a:cxn>
              <a:cxn ang="0">
                <a:pos x="0" y="22"/>
              </a:cxn>
            </a:cxnLst>
            <a:rect l="0" t="0" r="r" b="b"/>
            <a:pathLst>
              <a:path w="32" h="23">
                <a:moveTo>
                  <a:pt x="31" y="0"/>
                </a:moveTo>
                <a:lnTo>
                  <a:pt x="28" y="2"/>
                </a:lnTo>
                <a:lnTo>
                  <a:pt x="24" y="6"/>
                </a:lnTo>
                <a:lnTo>
                  <a:pt x="21" y="9"/>
                </a:lnTo>
                <a:lnTo>
                  <a:pt x="16" y="12"/>
                </a:lnTo>
                <a:lnTo>
                  <a:pt x="11" y="15"/>
                </a:lnTo>
                <a:lnTo>
                  <a:pt x="7" y="18"/>
                </a:lnTo>
                <a:lnTo>
                  <a:pt x="3" y="20"/>
                </a:lnTo>
                <a:lnTo>
                  <a:pt x="0" y="22"/>
                </a:lnTo>
              </a:path>
            </a:pathLst>
          </a:custGeom>
          <a:noFill/>
          <a:ln w="50800" cap="rnd" cmpd="sng">
            <a:solidFill>
              <a:srgbClr val="66FFFF"/>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17" name="Line 2405"/>
          <p:cNvSpPr>
            <a:spLocks noChangeShapeType="1"/>
          </p:cNvSpPr>
          <p:nvPr/>
        </p:nvSpPr>
        <p:spPr bwMode="ltGray">
          <a:xfrm flipH="1" flipV="1">
            <a:off x="7034213" y="5869866"/>
            <a:ext cx="39687" cy="15875"/>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18" name="Line 2406"/>
          <p:cNvSpPr>
            <a:spLocks noChangeShapeType="1"/>
          </p:cNvSpPr>
          <p:nvPr/>
        </p:nvSpPr>
        <p:spPr bwMode="ltGray">
          <a:xfrm>
            <a:off x="6992938" y="5900029"/>
            <a:ext cx="23812" cy="26987"/>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19" name="Freeform 2407"/>
          <p:cNvSpPr>
            <a:spLocks/>
          </p:cNvSpPr>
          <p:nvPr/>
        </p:nvSpPr>
        <p:spPr bwMode="ltGray">
          <a:xfrm>
            <a:off x="6916738" y="5914316"/>
            <a:ext cx="88900" cy="28575"/>
          </a:xfrm>
          <a:custGeom>
            <a:avLst/>
            <a:gdLst/>
            <a:ahLst/>
            <a:cxnLst>
              <a:cxn ang="0">
                <a:pos x="55" y="0"/>
              </a:cxn>
              <a:cxn ang="0">
                <a:pos x="47" y="3"/>
              </a:cxn>
              <a:cxn ang="0">
                <a:pos x="41" y="9"/>
              </a:cxn>
              <a:cxn ang="0">
                <a:pos x="35" y="12"/>
              </a:cxn>
              <a:cxn ang="0">
                <a:pos x="28" y="12"/>
              </a:cxn>
              <a:cxn ang="0">
                <a:pos x="21" y="16"/>
              </a:cxn>
              <a:cxn ang="0">
                <a:pos x="14" y="16"/>
              </a:cxn>
              <a:cxn ang="0">
                <a:pos x="7" y="16"/>
              </a:cxn>
              <a:cxn ang="0">
                <a:pos x="0" y="16"/>
              </a:cxn>
            </a:cxnLst>
            <a:rect l="0" t="0" r="r" b="b"/>
            <a:pathLst>
              <a:path w="56" h="17">
                <a:moveTo>
                  <a:pt x="55" y="0"/>
                </a:moveTo>
                <a:lnTo>
                  <a:pt x="47" y="3"/>
                </a:lnTo>
                <a:lnTo>
                  <a:pt x="41" y="9"/>
                </a:lnTo>
                <a:lnTo>
                  <a:pt x="35" y="12"/>
                </a:lnTo>
                <a:lnTo>
                  <a:pt x="28" y="12"/>
                </a:lnTo>
                <a:lnTo>
                  <a:pt x="21" y="16"/>
                </a:lnTo>
                <a:lnTo>
                  <a:pt x="14" y="16"/>
                </a:lnTo>
                <a:lnTo>
                  <a:pt x="7" y="16"/>
                </a:lnTo>
                <a:lnTo>
                  <a:pt x="0" y="16"/>
                </a:lnTo>
              </a:path>
            </a:pathLst>
          </a:custGeom>
          <a:noFill/>
          <a:ln w="50800" cap="rnd" cmpd="sng">
            <a:solidFill>
              <a:srgbClr val="66FFFF"/>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20" name="Line 2408"/>
          <p:cNvSpPr>
            <a:spLocks noChangeShapeType="1"/>
          </p:cNvSpPr>
          <p:nvPr/>
        </p:nvSpPr>
        <p:spPr bwMode="ltGray">
          <a:xfrm flipH="1" flipV="1">
            <a:off x="6994525" y="5898441"/>
            <a:ext cx="17463" cy="30163"/>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21" name="Line 2409"/>
          <p:cNvSpPr>
            <a:spLocks noChangeShapeType="1"/>
          </p:cNvSpPr>
          <p:nvPr/>
        </p:nvSpPr>
        <p:spPr bwMode="ltGray">
          <a:xfrm>
            <a:off x="6916738" y="5906379"/>
            <a:ext cx="0" cy="33337"/>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22" name="Freeform 2410"/>
          <p:cNvSpPr>
            <a:spLocks/>
          </p:cNvSpPr>
          <p:nvPr/>
        </p:nvSpPr>
        <p:spPr bwMode="ltGray">
          <a:xfrm>
            <a:off x="6872288" y="5920666"/>
            <a:ext cx="46037" cy="28575"/>
          </a:xfrm>
          <a:custGeom>
            <a:avLst/>
            <a:gdLst/>
            <a:ahLst/>
            <a:cxnLst>
              <a:cxn ang="0">
                <a:pos x="28" y="0"/>
              </a:cxn>
              <a:cxn ang="0">
                <a:pos x="24" y="1"/>
              </a:cxn>
              <a:cxn ang="0">
                <a:pos x="20" y="2"/>
              </a:cxn>
              <a:cxn ang="0">
                <a:pos x="17" y="5"/>
              </a:cxn>
              <a:cxn ang="0">
                <a:pos x="13" y="8"/>
              </a:cxn>
              <a:cxn ang="0">
                <a:pos x="9" y="9"/>
              </a:cxn>
              <a:cxn ang="0">
                <a:pos x="7" y="12"/>
              </a:cxn>
              <a:cxn ang="0">
                <a:pos x="3" y="13"/>
              </a:cxn>
              <a:cxn ang="0">
                <a:pos x="0" y="16"/>
              </a:cxn>
            </a:cxnLst>
            <a:rect l="0" t="0" r="r" b="b"/>
            <a:pathLst>
              <a:path w="29" h="17">
                <a:moveTo>
                  <a:pt x="28" y="0"/>
                </a:moveTo>
                <a:lnTo>
                  <a:pt x="24" y="1"/>
                </a:lnTo>
                <a:lnTo>
                  <a:pt x="20" y="2"/>
                </a:lnTo>
                <a:lnTo>
                  <a:pt x="17" y="5"/>
                </a:lnTo>
                <a:lnTo>
                  <a:pt x="13" y="8"/>
                </a:lnTo>
                <a:lnTo>
                  <a:pt x="9" y="9"/>
                </a:lnTo>
                <a:lnTo>
                  <a:pt x="7" y="12"/>
                </a:lnTo>
                <a:lnTo>
                  <a:pt x="3" y="13"/>
                </a:lnTo>
                <a:lnTo>
                  <a:pt x="0" y="16"/>
                </a:lnTo>
              </a:path>
            </a:pathLst>
          </a:custGeom>
          <a:noFill/>
          <a:ln w="50800" cap="rnd" cmpd="sng">
            <a:solidFill>
              <a:srgbClr val="66FFFF"/>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23" name="Line 2411"/>
          <p:cNvSpPr>
            <a:spLocks noChangeShapeType="1"/>
          </p:cNvSpPr>
          <p:nvPr/>
        </p:nvSpPr>
        <p:spPr bwMode="ltGray">
          <a:xfrm flipH="1" flipV="1">
            <a:off x="6911975" y="5907966"/>
            <a:ext cx="7938" cy="31750"/>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24" name="Line 2412"/>
          <p:cNvSpPr>
            <a:spLocks noChangeShapeType="1"/>
          </p:cNvSpPr>
          <p:nvPr/>
        </p:nvSpPr>
        <p:spPr bwMode="ltGray">
          <a:xfrm>
            <a:off x="6861175" y="5925429"/>
            <a:ext cx="22225" cy="26987"/>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25" name="Freeform 2413"/>
          <p:cNvSpPr>
            <a:spLocks/>
          </p:cNvSpPr>
          <p:nvPr/>
        </p:nvSpPr>
        <p:spPr bwMode="ltGray">
          <a:xfrm>
            <a:off x="6843713" y="5941304"/>
            <a:ext cx="30162" cy="28575"/>
          </a:xfrm>
          <a:custGeom>
            <a:avLst/>
            <a:gdLst/>
            <a:ahLst/>
            <a:cxnLst>
              <a:cxn ang="0">
                <a:pos x="18" y="0"/>
              </a:cxn>
              <a:cxn ang="0">
                <a:pos x="15" y="5"/>
              </a:cxn>
              <a:cxn ang="0">
                <a:pos x="14" y="10"/>
              </a:cxn>
              <a:cxn ang="0">
                <a:pos x="11" y="10"/>
              </a:cxn>
              <a:cxn ang="0">
                <a:pos x="9" y="16"/>
              </a:cxn>
              <a:cxn ang="0">
                <a:pos x="6" y="16"/>
              </a:cxn>
              <a:cxn ang="0">
                <a:pos x="4" y="16"/>
              </a:cxn>
              <a:cxn ang="0">
                <a:pos x="2" y="16"/>
              </a:cxn>
              <a:cxn ang="0">
                <a:pos x="0" y="10"/>
              </a:cxn>
            </a:cxnLst>
            <a:rect l="0" t="0" r="r" b="b"/>
            <a:pathLst>
              <a:path w="19" h="17">
                <a:moveTo>
                  <a:pt x="18" y="0"/>
                </a:moveTo>
                <a:lnTo>
                  <a:pt x="15" y="5"/>
                </a:lnTo>
                <a:lnTo>
                  <a:pt x="14" y="10"/>
                </a:lnTo>
                <a:lnTo>
                  <a:pt x="11" y="10"/>
                </a:lnTo>
                <a:lnTo>
                  <a:pt x="9" y="16"/>
                </a:lnTo>
                <a:lnTo>
                  <a:pt x="6" y="16"/>
                </a:lnTo>
                <a:lnTo>
                  <a:pt x="4" y="16"/>
                </a:lnTo>
                <a:lnTo>
                  <a:pt x="2" y="16"/>
                </a:lnTo>
                <a:lnTo>
                  <a:pt x="0" y="10"/>
                </a:lnTo>
              </a:path>
            </a:pathLst>
          </a:custGeom>
          <a:noFill/>
          <a:ln w="50800" cap="rnd" cmpd="sng">
            <a:solidFill>
              <a:srgbClr val="66FFFF"/>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26" name="Line 2414"/>
          <p:cNvSpPr>
            <a:spLocks noChangeShapeType="1"/>
          </p:cNvSpPr>
          <p:nvPr/>
        </p:nvSpPr>
        <p:spPr bwMode="ltGray">
          <a:xfrm flipH="1" flipV="1">
            <a:off x="6862763" y="5923841"/>
            <a:ext cx="19050" cy="28575"/>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27" name="Line 2415"/>
          <p:cNvSpPr>
            <a:spLocks noChangeShapeType="1"/>
          </p:cNvSpPr>
          <p:nvPr/>
        </p:nvSpPr>
        <p:spPr bwMode="ltGray">
          <a:xfrm flipH="1">
            <a:off x="6832600" y="5928604"/>
            <a:ext cx="23813" cy="26987"/>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28" name="Freeform 2416"/>
          <p:cNvSpPr>
            <a:spLocks/>
          </p:cNvSpPr>
          <p:nvPr/>
        </p:nvSpPr>
        <p:spPr bwMode="ltGray">
          <a:xfrm>
            <a:off x="6726238" y="5919079"/>
            <a:ext cx="119062" cy="28575"/>
          </a:xfrm>
          <a:custGeom>
            <a:avLst/>
            <a:gdLst/>
            <a:ahLst/>
            <a:cxnLst>
              <a:cxn ang="0">
                <a:pos x="74" y="16"/>
              </a:cxn>
              <a:cxn ang="0">
                <a:pos x="65" y="12"/>
              </a:cxn>
              <a:cxn ang="0">
                <a:pos x="55" y="10"/>
              </a:cxn>
              <a:cxn ang="0">
                <a:pos x="47" y="7"/>
              </a:cxn>
              <a:cxn ang="0">
                <a:pos x="37" y="5"/>
              </a:cxn>
              <a:cxn ang="0">
                <a:pos x="28" y="4"/>
              </a:cxn>
              <a:cxn ang="0">
                <a:pos x="18" y="2"/>
              </a:cxn>
              <a:cxn ang="0">
                <a:pos x="8" y="2"/>
              </a:cxn>
              <a:cxn ang="0">
                <a:pos x="0" y="0"/>
              </a:cxn>
            </a:cxnLst>
            <a:rect l="0" t="0" r="r" b="b"/>
            <a:pathLst>
              <a:path w="75" h="17">
                <a:moveTo>
                  <a:pt x="74" y="16"/>
                </a:moveTo>
                <a:lnTo>
                  <a:pt x="65" y="12"/>
                </a:lnTo>
                <a:lnTo>
                  <a:pt x="55" y="10"/>
                </a:lnTo>
                <a:lnTo>
                  <a:pt x="47" y="7"/>
                </a:lnTo>
                <a:lnTo>
                  <a:pt x="37" y="5"/>
                </a:lnTo>
                <a:lnTo>
                  <a:pt x="28" y="4"/>
                </a:lnTo>
                <a:lnTo>
                  <a:pt x="18" y="2"/>
                </a:lnTo>
                <a:lnTo>
                  <a:pt x="8" y="2"/>
                </a:lnTo>
                <a:lnTo>
                  <a:pt x="0" y="0"/>
                </a:lnTo>
              </a:path>
            </a:pathLst>
          </a:custGeom>
          <a:noFill/>
          <a:ln w="50800" cap="rnd" cmpd="sng">
            <a:solidFill>
              <a:srgbClr val="66FFFF"/>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29" name="Line 2417"/>
          <p:cNvSpPr>
            <a:spLocks noChangeShapeType="1"/>
          </p:cNvSpPr>
          <p:nvPr/>
        </p:nvSpPr>
        <p:spPr bwMode="ltGray">
          <a:xfrm flipV="1">
            <a:off x="6835775" y="5927016"/>
            <a:ext cx="19050" cy="30163"/>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30" name="Line 2418"/>
          <p:cNvSpPr>
            <a:spLocks noChangeShapeType="1"/>
          </p:cNvSpPr>
          <p:nvPr/>
        </p:nvSpPr>
        <p:spPr bwMode="ltGray">
          <a:xfrm flipH="1">
            <a:off x="6721475" y="5903204"/>
            <a:ext cx="6350" cy="31750"/>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31" name="Freeform 2419"/>
          <p:cNvSpPr>
            <a:spLocks/>
          </p:cNvSpPr>
          <p:nvPr/>
        </p:nvSpPr>
        <p:spPr bwMode="ltGray">
          <a:xfrm>
            <a:off x="6630988" y="5888916"/>
            <a:ext cx="96837" cy="31750"/>
          </a:xfrm>
          <a:custGeom>
            <a:avLst/>
            <a:gdLst/>
            <a:ahLst/>
            <a:cxnLst>
              <a:cxn ang="0">
                <a:pos x="60" y="18"/>
              </a:cxn>
              <a:cxn ang="0">
                <a:pos x="51" y="17"/>
              </a:cxn>
              <a:cxn ang="0">
                <a:pos x="42" y="16"/>
              </a:cxn>
              <a:cxn ang="0">
                <a:pos x="35" y="14"/>
              </a:cxn>
              <a:cxn ang="0">
                <a:pos x="28" y="12"/>
              </a:cxn>
              <a:cxn ang="0">
                <a:pos x="21" y="9"/>
              </a:cxn>
              <a:cxn ang="0">
                <a:pos x="13" y="6"/>
              </a:cxn>
              <a:cxn ang="0">
                <a:pos x="6" y="3"/>
              </a:cxn>
              <a:cxn ang="0">
                <a:pos x="0" y="0"/>
              </a:cxn>
            </a:cxnLst>
            <a:rect l="0" t="0" r="r" b="b"/>
            <a:pathLst>
              <a:path w="61" h="19">
                <a:moveTo>
                  <a:pt x="60" y="18"/>
                </a:moveTo>
                <a:lnTo>
                  <a:pt x="51" y="17"/>
                </a:lnTo>
                <a:lnTo>
                  <a:pt x="42" y="16"/>
                </a:lnTo>
                <a:lnTo>
                  <a:pt x="35" y="14"/>
                </a:lnTo>
                <a:lnTo>
                  <a:pt x="28" y="12"/>
                </a:lnTo>
                <a:lnTo>
                  <a:pt x="21" y="9"/>
                </a:lnTo>
                <a:lnTo>
                  <a:pt x="13" y="6"/>
                </a:lnTo>
                <a:lnTo>
                  <a:pt x="6" y="3"/>
                </a:lnTo>
                <a:lnTo>
                  <a:pt x="0" y="0"/>
                </a:lnTo>
              </a:path>
            </a:pathLst>
          </a:custGeom>
          <a:noFill/>
          <a:ln w="50800" cap="rnd" cmpd="sng">
            <a:solidFill>
              <a:srgbClr val="66FFFF"/>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32" name="Line 2420"/>
          <p:cNvSpPr>
            <a:spLocks noChangeShapeType="1"/>
          </p:cNvSpPr>
          <p:nvPr/>
        </p:nvSpPr>
        <p:spPr bwMode="ltGray">
          <a:xfrm flipV="1">
            <a:off x="6721475" y="5903204"/>
            <a:ext cx="6350" cy="31750"/>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33" name="Line 2421"/>
          <p:cNvSpPr>
            <a:spLocks noChangeShapeType="1"/>
          </p:cNvSpPr>
          <p:nvPr/>
        </p:nvSpPr>
        <p:spPr bwMode="ltGray">
          <a:xfrm flipH="1">
            <a:off x="6616700" y="5876216"/>
            <a:ext cx="28575" cy="23813"/>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34" name="Freeform 2422"/>
          <p:cNvSpPr>
            <a:spLocks/>
          </p:cNvSpPr>
          <p:nvPr/>
        </p:nvSpPr>
        <p:spPr bwMode="ltGray">
          <a:xfrm>
            <a:off x="6583363" y="5861929"/>
            <a:ext cx="49212" cy="28575"/>
          </a:xfrm>
          <a:custGeom>
            <a:avLst/>
            <a:gdLst/>
            <a:ahLst/>
            <a:cxnLst>
              <a:cxn ang="0">
                <a:pos x="30" y="16"/>
              </a:cxn>
              <a:cxn ang="0">
                <a:pos x="26" y="14"/>
              </a:cxn>
              <a:cxn ang="0">
                <a:pos x="22" y="12"/>
              </a:cxn>
              <a:cxn ang="0">
                <a:pos x="19" y="9"/>
              </a:cxn>
              <a:cxn ang="0">
                <a:pos x="14" y="8"/>
              </a:cxn>
              <a:cxn ang="0">
                <a:pos x="10" y="6"/>
              </a:cxn>
              <a:cxn ang="0">
                <a:pos x="7" y="4"/>
              </a:cxn>
              <a:cxn ang="0">
                <a:pos x="3" y="2"/>
              </a:cxn>
              <a:cxn ang="0">
                <a:pos x="0" y="0"/>
              </a:cxn>
            </a:cxnLst>
            <a:rect l="0" t="0" r="r" b="b"/>
            <a:pathLst>
              <a:path w="31" h="17">
                <a:moveTo>
                  <a:pt x="30" y="16"/>
                </a:moveTo>
                <a:lnTo>
                  <a:pt x="26" y="14"/>
                </a:lnTo>
                <a:lnTo>
                  <a:pt x="22" y="12"/>
                </a:lnTo>
                <a:lnTo>
                  <a:pt x="19" y="9"/>
                </a:lnTo>
                <a:lnTo>
                  <a:pt x="14" y="8"/>
                </a:lnTo>
                <a:lnTo>
                  <a:pt x="10" y="6"/>
                </a:lnTo>
                <a:lnTo>
                  <a:pt x="7" y="4"/>
                </a:lnTo>
                <a:lnTo>
                  <a:pt x="3" y="2"/>
                </a:lnTo>
                <a:lnTo>
                  <a:pt x="0" y="0"/>
                </a:lnTo>
              </a:path>
            </a:pathLst>
          </a:custGeom>
          <a:noFill/>
          <a:ln w="50800" cap="rnd" cmpd="sng">
            <a:solidFill>
              <a:srgbClr val="66FFFF"/>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35" name="Line 2423"/>
          <p:cNvSpPr>
            <a:spLocks noChangeShapeType="1"/>
          </p:cNvSpPr>
          <p:nvPr/>
        </p:nvSpPr>
        <p:spPr bwMode="ltGray">
          <a:xfrm flipV="1">
            <a:off x="6618288" y="5874629"/>
            <a:ext cx="26987" cy="25400"/>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36" name="Line 2424"/>
          <p:cNvSpPr>
            <a:spLocks noChangeShapeType="1"/>
          </p:cNvSpPr>
          <p:nvPr/>
        </p:nvSpPr>
        <p:spPr bwMode="ltGray">
          <a:xfrm flipH="1">
            <a:off x="6569075" y="5849229"/>
            <a:ext cx="31750" cy="23812"/>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37" name="Freeform 2425"/>
          <p:cNvSpPr>
            <a:spLocks/>
          </p:cNvSpPr>
          <p:nvPr/>
        </p:nvSpPr>
        <p:spPr bwMode="ltGray">
          <a:xfrm>
            <a:off x="6486525" y="5804779"/>
            <a:ext cx="98425" cy="58737"/>
          </a:xfrm>
          <a:custGeom>
            <a:avLst/>
            <a:gdLst/>
            <a:ahLst/>
            <a:cxnLst>
              <a:cxn ang="0">
                <a:pos x="61" y="34"/>
              </a:cxn>
              <a:cxn ang="0">
                <a:pos x="53" y="29"/>
              </a:cxn>
              <a:cxn ang="0">
                <a:pos x="46" y="25"/>
              </a:cxn>
              <a:cxn ang="0">
                <a:pos x="38" y="20"/>
              </a:cxn>
              <a:cxn ang="0">
                <a:pos x="33" y="16"/>
              </a:cxn>
              <a:cxn ang="0">
                <a:pos x="25" y="12"/>
              </a:cxn>
              <a:cxn ang="0">
                <a:pos x="16" y="6"/>
              </a:cxn>
              <a:cxn ang="0">
                <a:pos x="8" y="3"/>
              </a:cxn>
              <a:cxn ang="0">
                <a:pos x="0" y="0"/>
              </a:cxn>
            </a:cxnLst>
            <a:rect l="0" t="0" r="r" b="b"/>
            <a:pathLst>
              <a:path w="62" h="35">
                <a:moveTo>
                  <a:pt x="61" y="34"/>
                </a:moveTo>
                <a:lnTo>
                  <a:pt x="53" y="29"/>
                </a:lnTo>
                <a:lnTo>
                  <a:pt x="46" y="25"/>
                </a:lnTo>
                <a:lnTo>
                  <a:pt x="38" y="20"/>
                </a:lnTo>
                <a:lnTo>
                  <a:pt x="33" y="16"/>
                </a:lnTo>
                <a:lnTo>
                  <a:pt x="25" y="12"/>
                </a:lnTo>
                <a:lnTo>
                  <a:pt x="16" y="6"/>
                </a:lnTo>
                <a:lnTo>
                  <a:pt x="8" y="3"/>
                </a:lnTo>
                <a:lnTo>
                  <a:pt x="0" y="0"/>
                </a:lnTo>
              </a:path>
            </a:pathLst>
          </a:custGeom>
          <a:noFill/>
          <a:ln w="50800" cap="rnd" cmpd="sng">
            <a:solidFill>
              <a:srgbClr val="66FFFF"/>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38" name="Line 2426"/>
          <p:cNvSpPr>
            <a:spLocks noChangeShapeType="1"/>
          </p:cNvSpPr>
          <p:nvPr/>
        </p:nvSpPr>
        <p:spPr bwMode="ltGray">
          <a:xfrm flipV="1">
            <a:off x="6569075" y="5849229"/>
            <a:ext cx="30163" cy="25400"/>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39" name="Line 2427"/>
          <p:cNvSpPr>
            <a:spLocks noChangeShapeType="1"/>
          </p:cNvSpPr>
          <p:nvPr/>
        </p:nvSpPr>
        <p:spPr bwMode="ltGray">
          <a:xfrm flipH="1">
            <a:off x="6475413" y="5788904"/>
            <a:ext cx="25400" cy="26987"/>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40" name="Freeform 2428"/>
          <p:cNvSpPr>
            <a:spLocks/>
          </p:cNvSpPr>
          <p:nvPr/>
        </p:nvSpPr>
        <p:spPr bwMode="ltGray">
          <a:xfrm>
            <a:off x="6386513" y="5766679"/>
            <a:ext cx="101600" cy="39687"/>
          </a:xfrm>
          <a:custGeom>
            <a:avLst/>
            <a:gdLst/>
            <a:ahLst/>
            <a:cxnLst>
              <a:cxn ang="0">
                <a:pos x="63" y="22"/>
              </a:cxn>
              <a:cxn ang="0">
                <a:pos x="55" y="19"/>
              </a:cxn>
              <a:cxn ang="0">
                <a:pos x="47" y="16"/>
              </a:cxn>
              <a:cxn ang="0">
                <a:pos x="38" y="13"/>
              </a:cxn>
              <a:cxn ang="0">
                <a:pos x="31" y="11"/>
              </a:cxn>
              <a:cxn ang="0">
                <a:pos x="24" y="8"/>
              </a:cxn>
              <a:cxn ang="0">
                <a:pos x="16" y="6"/>
              </a:cxn>
              <a:cxn ang="0">
                <a:pos x="8" y="3"/>
              </a:cxn>
              <a:cxn ang="0">
                <a:pos x="0" y="0"/>
              </a:cxn>
            </a:cxnLst>
            <a:rect l="0" t="0" r="r" b="b"/>
            <a:pathLst>
              <a:path w="64" h="23">
                <a:moveTo>
                  <a:pt x="63" y="22"/>
                </a:moveTo>
                <a:lnTo>
                  <a:pt x="55" y="19"/>
                </a:lnTo>
                <a:lnTo>
                  <a:pt x="47" y="16"/>
                </a:lnTo>
                <a:lnTo>
                  <a:pt x="38" y="13"/>
                </a:lnTo>
                <a:lnTo>
                  <a:pt x="31" y="11"/>
                </a:lnTo>
                <a:lnTo>
                  <a:pt x="24" y="8"/>
                </a:lnTo>
                <a:lnTo>
                  <a:pt x="16" y="6"/>
                </a:lnTo>
                <a:lnTo>
                  <a:pt x="8" y="3"/>
                </a:lnTo>
                <a:lnTo>
                  <a:pt x="0" y="0"/>
                </a:lnTo>
              </a:path>
            </a:pathLst>
          </a:custGeom>
          <a:noFill/>
          <a:ln w="50800" cap="rnd" cmpd="sng">
            <a:solidFill>
              <a:srgbClr val="66FFFF"/>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41" name="Line 2429"/>
          <p:cNvSpPr>
            <a:spLocks noChangeShapeType="1"/>
          </p:cNvSpPr>
          <p:nvPr/>
        </p:nvSpPr>
        <p:spPr bwMode="ltGray">
          <a:xfrm flipV="1">
            <a:off x="6477000" y="5787316"/>
            <a:ext cx="22225" cy="30163"/>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42" name="Line 2430"/>
          <p:cNvSpPr>
            <a:spLocks noChangeShapeType="1"/>
          </p:cNvSpPr>
          <p:nvPr/>
        </p:nvSpPr>
        <p:spPr bwMode="ltGray">
          <a:xfrm flipH="1">
            <a:off x="6373813" y="5753979"/>
            <a:ext cx="22225" cy="28575"/>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43" name="Freeform 2431"/>
          <p:cNvSpPr>
            <a:spLocks/>
          </p:cNvSpPr>
          <p:nvPr/>
        </p:nvSpPr>
        <p:spPr bwMode="ltGray">
          <a:xfrm>
            <a:off x="6264275" y="5733341"/>
            <a:ext cx="123825" cy="34925"/>
          </a:xfrm>
          <a:custGeom>
            <a:avLst/>
            <a:gdLst/>
            <a:ahLst/>
            <a:cxnLst>
              <a:cxn ang="0">
                <a:pos x="77" y="20"/>
              </a:cxn>
              <a:cxn ang="0">
                <a:pos x="66" y="17"/>
              </a:cxn>
              <a:cxn ang="0">
                <a:pos x="57" y="14"/>
              </a:cxn>
              <a:cxn ang="0">
                <a:pos x="47" y="13"/>
              </a:cxn>
              <a:cxn ang="0">
                <a:pos x="37" y="10"/>
              </a:cxn>
              <a:cxn ang="0">
                <a:pos x="28" y="8"/>
              </a:cxn>
              <a:cxn ang="0">
                <a:pos x="17" y="6"/>
              </a:cxn>
              <a:cxn ang="0">
                <a:pos x="8" y="3"/>
              </a:cxn>
              <a:cxn ang="0">
                <a:pos x="0" y="0"/>
              </a:cxn>
            </a:cxnLst>
            <a:rect l="0" t="0" r="r" b="b"/>
            <a:pathLst>
              <a:path w="78" h="21">
                <a:moveTo>
                  <a:pt x="77" y="20"/>
                </a:moveTo>
                <a:lnTo>
                  <a:pt x="66" y="17"/>
                </a:lnTo>
                <a:lnTo>
                  <a:pt x="57" y="14"/>
                </a:lnTo>
                <a:lnTo>
                  <a:pt x="47" y="13"/>
                </a:lnTo>
                <a:lnTo>
                  <a:pt x="37" y="10"/>
                </a:lnTo>
                <a:lnTo>
                  <a:pt x="28" y="8"/>
                </a:lnTo>
                <a:lnTo>
                  <a:pt x="17" y="6"/>
                </a:lnTo>
                <a:lnTo>
                  <a:pt x="8" y="3"/>
                </a:lnTo>
                <a:lnTo>
                  <a:pt x="0" y="0"/>
                </a:lnTo>
              </a:path>
            </a:pathLst>
          </a:custGeom>
          <a:noFill/>
          <a:ln w="50800" cap="rnd" cmpd="sng">
            <a:solidFill>
              <a:srgbClr val="66FFFF"/>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44" name="Line 2432"/>
          <p:cNvSpPr>
            <a:spLocks noChangeShapeType="1"/>
          </p:cNvSpPr>
          <p:nvPr/>
        </p:nvSpPr>
        <p:spPr bwMode="ltGray">
          <a:xfrm flipV="1">
            <a:off x="6376988" y="5753979"/>
            <a:ext cx="17462" cy="28575"/>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45" name="Line 2433"/>
          <p:cNvSpPr>
            <a:spLocks noChangeShapeType="1"/>
          </p:cNvSpPr>
          <p:nvPr/>
        </p:nvSpPr>
        <p:spPr bwMode="ltGray">
          <a:xfrm flipH="1">
            <a:off x="6251575" y="5719054"/>
            <a:ext cx="23813" cy="28575"/>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46" name="Line 2434"/>
          <p:cNvSpPr>
            <a:spLocks noChangeShapeType="1"/>
          </p:cNvSpPr>
          <p:nvPr/>
        </p:nvSpPr>
        <p:spPr bwMode="ltGray">
          <a:xfrm flipH="1" flipV="1">
            <a:off x="6210300" y="5730166"/>
            <a:ext cx="53975" cy="3175"/>
          </a:xfrm>
          <a:prstGeom prst="line">
            <a:avLst/>
          </a:prstGeom>
          <a:noFill/>
          <a:ln w="508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47" name="Line 2435"/>
          <p:cNvSpPr>
            <a:spLocks noChangeShapeType="1"/>
          </p:cNvSpPr>
          <p:nvPr/>
        </p:nvSpPr>
        <p:spPr bwMode="ltGray">
          <a:xfrm flipV="1">
            <a:off x="6261100" y="5719054"/>
            <a:ext cx="6350" cy="31750"/>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48" name="Line 2436"/>
          <p:cNvSpPr>
            <a:spLocks noChangeShapeType="1"/>
          </p:cNvSpPr>
          <p:nvPr/>
        </p:nvSpPr>
        <p:spPr bwMode="ltGray">
          <a:xfrm flipH="1">
            <a:off x="6207125" y="5717466"/>
            <a:ext cx="6350" cy="30163"/>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49" name="Freeform 2437"/>
          <p:cNvSpPr>
            <a:spLocks/>
          </p:cNvSpPr>
          <p:nvPr/>
        </p:nvSpPr>
        <p:spPr bwMode="ltGray">
          <a:xfrm>
            <a:off x="6116638" y="5730166"/>
            <a:ext cx="95250" cy="42863"/>
          </a:xfrm>
          <a:custGeom>
            <a:avLst/>
            <a:gdLst/>
            <a:ahLst/>
            <a:cxnLst>
              <a:cxn ang="0">
                <a:pos x="59" y="0"/>
              </a:cxn>
              <a:cxn ang="0">
                <a:pos x="45" y="0"/>
              </a:cxn>
              <a:cxn ang="0">
                <a:pos x="35" y="2"/>
              </a:cxn>
              <a:cxn ang="0">
                <a:pos x="26" y="4"/>
              </a:cxn>
              <a:cxn ang="0">
                <a:pos x="19" y="8"/>
              </a:cxn>
              <a:cxn ang="0">
                <a:pos x="14" y="12"/>
              </a:cxn>
              <a:cxn ang="0">
                <a:pos x="8" y="16"/>
              </a:cxn>
              <a:cxn ang="0">
                <a:pos x="4" y="20"/>
              </a:cxn>
              <a:cxn ang="0">
                <a:pos x="0" y="24"/>
              </a:cxn>
            </a:cxnLst>
            <a:rect l="0" t="0" r="r" b="b"/>
            <a:pathLst>
              <a:path w="60" h="25">
                <a:moveTo>
                  <a:pt x="59" y="0"/>
                </a:moveTo>
                <a:lnTo>
                  <a:pt x="45" y="0"/>
                </a:lnTo>
                <a:lnTo>
                  <a:pt x="35" y="2"/>
                </a:lnTo>
                <a:lnTo>
                  <a:pt x="26" y="4"/>
                </a:lnTo>
                <a:lnTo>
                  <a:pt x="19" y="8"/>
                </a:lnTo>
                <a:lnTo>
                  <a:pt x="14" y="12"/>
                </a:lnTo>
                <a:lnTo>
                  <a:pt x="8" y="16"/>
                </a:lnTo>
                <a:lnTo>
                  <a:pt x="4" y="20"/>
                </a:lnTo>
                <a:lnTo>
                  <a:pt x="0" y="24"/>
                </a:lnTo>
              </a:path>
            </a:pathLst>
          </a:custGeom>
          <a:noFill/>
          <a:ln w="50800" cap="rnd" cmpd="sng">
            <a:solidFill>
              <a:srgbClr val="66FFFF"/>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50" name="Line 2438"/>
          <p:cNvSpPr>
            <a:spLocks noChangeShapeType="1"/>
          </p:cNvSpPr>
          <p:nvPr/>
        </p:nvSpPr>
        <p:spPr bwMode="ltGray">
          <a:xfrm flipH="1" flipV="1">
            <a:off x="6207125" y="5717466"/>
            <a:ext cx="3175" cy="30163"/>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51" name="Line 2439"/>
          <p:cNvSpPr>
            <a:spLocks noChangeShapeType="1"/>
          </p:cNvSpPr>
          <p:nvPr/>
        </p:nvSpPr>
        <p:spPr bwMode="ltGray">
          <a:xfrm>
            <a:off x="6097588" y="5760329"/>
            <a:ext cx="36512" cy="20637"/>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52" name="Freeform 2440"/>
          <p:cNvSpPr>
            <a:spLocks/>
          </p:cNvSpPr>
          <p:nvPr/>
        </p:nvSpPr>
        <p:spPr bwMode="ltGray">
          <a:xfrm>
            <a:off x="6075363" y="5771441"/>
            <a:ext cx="42862" cy="28575"/>
          </a:xfrm>
          <a:custGeom>
            <a:avLst/>
            <a:gdLst/>
            <a:ahLst/>
            <a:cxnLst>
              <a:cxn ang="0">
                <a:pos x="26" y="0"/>
              </a:cxn>
              <a:cxn ang="0">
                <a:pos x="23" y="8"/>
              </a:cxn>
              <a:cxn ang="0">
                <a:pos x="21" y="8"/>
              </a:cxn>
              <a:cxn ang="0">
                <a:pos x="17" y="12"/>
              </a:cxn>
              <a:cxn ang="0">
                <a:pos x="13" y="8"/>
              </a:cxn>
              <a:cxn ang="0">
                <a:pos x="10" y="8"/>
              </a:cxn>
              <a:cxn ang="0">
                <a:pos x="6" y="8"/>
              </a:cxn>
              <a:cxn ang="0">
                <a:pos x="2" y="12"/>
              </a:cxn>
              <a:cxn ang="0">
                <a:pos x="0" y="16"/>
              </a:cxn>
            </a:cxnLst>
            <a:rect l="0" t="0" r="r" b="b"/>
            <a:pathLst>
              <a:path w="27" h="17">
                <a:moveTo>
                  <a:pt x="26" y="0"/>
                </a:moveTo>
                <a:lnTo>
                  <a:pt x="23" y="8"/>
                </a:lnTo>
                <a:lnTo>
                  <a:pt x="21" y="8"/>
                </a:lnTo>
                <a:lnTo>
                  <a:pt x="17" y="12"/>
                </a:lnTo>
                <a:lnTo>
                  <a:pt x="13" y="8"/>
                </a:lnTo>
                <a:lnTo>
                  <a:pt x="10" y="8"/>
                </a:lnTo>
                <a:lnTo>
                  <a:pt x="6" y="8"/>
                </a:lnTo>
                <a:lnTo>
                  <a:pt x="2" y="12"/>
                </a:lnTo>
                <a:lnTo>
                  <a:pt x="0" y="16"/>
                </a:lnTo>
              </a:path>
            </a:pathLst>
          </a:custGeom>
          <a:noFill/>
          <a:ln w="50800" cap="rnd" cmpd="sng">
            <a:solidFill>
              <a:srgbClr val="66FFFF"/>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53" name="Line 2441"/>
          <p:cNvSpPr>
            <a:spLocks noChangeShapeType="1"/>
          </p:cNvSpPr>
          <p:nvPr/>
        </p:nvSpPr>
        <p:spPr bwMode="ltGray">
          <a:xfrm flipH="1" flipV="1">
            <a:off x="6099175" y="5760329"/>
            <a:ext cx="33338" cy="22225"/>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54" name="Line 2442"/>
          <p:cNvSpPr>
            <a:spLocks noChangeShapeType="1"/>
          </p:cNvSpPr>
          <p:nvPr/>
        </p:nvSpPr>
        <p:spPr bwMode="ltGray">
          <a:xfrm>
            <a:off x="6064250" y="5760329"/>
            <a:ext cx="17463" cy="30162"/>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55" name="Freeform 2443"/>
          <p:cNvSpPr>
            <a:spLocks/>
          </p:cNvSpPr>
          <p:nvPr/>
        </p:nvSpPr>
        <p:spPr bwMode="ltGray">
          <a:xfrm>
            <a:off x="5924550" y="5777791"/>
            <a:ext cx="152400" cy="44450"/>
          </a:xfrm>
          <a:custGeom>
            <a:avLst/>
            <a:gdLst/>
            <a:ahLst/>
            <a:cxnLst>
              <a:cxn ang="0">
                <a:pos x="95" y="0"/>
              </a:cxn>
              <a:cxn ang="0">
                <a:pos x="83" y="4"/>
              </a:cxn>
              <a:cxn ang="0">
                <a:pos x="70" y="7"/>
              </a:cxn>
              <a:cxn ang="0">
                <a:pos x="58" y="11"/>
              </a:cxn>
              <a:cxn ang="0">
                <a:pos x="45" y="13"/>
              </a:cxn>
              <a:cxn ang="0">
                <a:pos x="33" y="15"/>
              </a:cxn>
              <a:cxn ang="0">
                <a:pos x="21" y="18"/>
              </a:cxn>
              <a:cxn ang="0">
                <a:pos x="10" y="22"/>
              </a:cxn>
              <a:cxn ang="0">
                <a:pos x="0" y="26"/>
              </a:cxn>
            </a:cxnLst>
            <a:rect l="0" t="0" r="r" b="b"/>
            <a:pathLst>
              <a:path w="96" h="27">
                <a:moveTo>
                  <a:pt x="95" y="0"/>
                </a:moveTo>
                <a:lnTo>
                  <a:pt x="83" y="4"/>
                </a:lnTo>
                <a:lnTo>
                  <a:pt x="70" y="7"/>
                </a:lnTo>
                <a:lnTo>
                  <a:pt x="58" y="11"/>
                </a:lnTo>
                <a:lnTo>
                  <a:pt x="45" y="13"/>
                </a:lnTo>
                <a:lnTo>
                  <a:pt x="33" y="15"/>
                </a:lnTo>
                <a:lnTo>
                  <a:pt x="21" y="18"/>
                </a:lnTo>
                <a:lnTo>
                  <a:pt x="10" y="22"/>
                </a:lnTo>
                <a:lnTo>
                  <a:pt x="0" y="26"/>
                </a:lnTo>
              </a:path>
            </a:pathLst>
          </a:custGeom>
          <a:noFill/>
          <a:ln w="50800" cap="rnd" cmpd="sng">
            <a:solidFill>
              <a:srgbClr val="66FFFF"/>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56" name="Line 2444"/>
          <p:cNvSpPr>
            <a:spLocks noChangeShapeType="1"/>
          </p:cNvSpPr>
          <p:nvPr/>
        </p:nvSpPr>
        <p:spPr bwMode="ltGray">
          <a:xfrm flipH="1" flipV="1">
            <a:off x="6062663" y="5761916"/>
            <a:ext cx="23812" cy="26988"/>
          </a:xfrm>
          <a:prstGeom prst="line">
            <a:avLst/>
          </a:prstGeom>
          <a:noFill/>
          <a:ln w="127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57" name="Line 2445"/>
          <p:cNvSpPr>
            <a:spLocks noChangeShapeType="1"/>
          </p:cNvSpPr>
          <p:nvPr/>
        </p:nvSpPr>
        <p:spPr bwMode="ltGray">
          <a:xfrm>
            <a:off x="5911850" y="5807954"/>
            <a:ext cx="23813" cy="269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58" name="Freeform 2446"/>
          <p:cNvSpPr>
            <a:spLocks/>
          </p:cNvSpPr>
          <p:nvPr/>
        </p:nvSpPr>
        <p:spPr bwMode="ltGray">
          <a:xfrm>
            <a:off x="5792788" y="5820654"/>
            <a:ext cx="133350" cy="28575"/>
          </a:xfrm>
          <a:custGeom>
            <a:avLst/>
            <a:gdLst/>
            <a:ahLst/>
            <a:cxnLst>
              <a:cxn ang="0">
                <a:pos x="83" y="0"/>
              </a:cxn>
              <a:cxn ang="0">
                <a:pos x="72" y="4"/>
              </a:cxn>
              <a:cxn ang="0">
                <a:pos x="61" y="8"/>
              </a:cxn>
              <a:cxn ang="0">
                <a:pos x="47" y="10"/>
              </a:cxn>
              <a:cxn ang="0">
                <a:pos x="32" y="12"/>
              </a:cxn>
              <a:cxn ang="0">
                <a:pos x="20" y="14"/>
              </a:cxn>
              <a:cxn ang="0">
                <a:pos x="10" y="16"/>
              </a:cxn>
              <a:cxn ang="0">
                <a:pos x="2" y="16"/>
              </a:cxn>
              <a:cxn ang="0">
                <a:pos x="0" y="16"/>
              </a:cxn>
            </a:cxnLst>
            <a:rect l="0" t="0" r="r" b="b"/>
            <a:pathLst>
              <a:path w="84" h="17">
                <a:moveTo>
                  <a:pt x="83" y="0"/>
                </a:moveTo>
                <a:lnTo>
                  <a:pt x="72" y="4"/>
                </a:lnTo>
                <a:lnTo>
                  <a:pt x="61" y="8"/>
                </a:lnTo>
                <a:lnTo>
                  <a:pt x="47" y="10"/>
                </a:lnTo>
                <a:lnTo>
                  <a:pt x="32" y="12"/>
                </a:lnTo>
                <a:lnTo>
                  <a:pt x="20" y="14"/>
                </a:lnTo>
                <a:lnTo>
                  <a:pt x="10" y="16"/>
                </a:lnTo>
                <a:lnTo>
                  <a:pt x="2" y="16"/>
                </a:lnTo>
                <a:lnTo>
                  <a:pt x="0" y="16"/>
                </a:lnTo>
              </a:path>
            </a:pathLst>
          </a:custGeom>
          <a:noFill/>
          <a:ln w="50800" cap="rnd" cmpd="sng">
            <a:solidFill>
              <a:srgbClr val="66FFFF"/>
            </a:solidFill>
            <a:prstDash val="solid"/>
            <a:round/>
            <a:headEnd type="none" w="sm" len="sm"/>
            <a:tailEnd type="none" w="sm" len="sm"/>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59" name="Line 2447"/>
          <p:cNvSpPr>
            <a:spLocks noChangeShapeType="1"/>
          </p:cNvSpPr>
          <p:nvPr/>
        </p:nvSpPr>
        <p:spPr bwMode="ltGray">
          <a:xfrm flipH="1" flipV="1">
            <a:off x="5913438" y="5807954"/>
            <a:ext cx="22225" cy="26987"/>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60" name="Line 2448"/>
          <p:cNvSpPr>
            <a:spLocks noChangeShapeType="1"/>
          </p:cNvSpPr>
          <p:nvPr/>
        </p:nvSpPr>
        <p:spPr bwMode="ltGray">
          <a:xfrm>
            <a:off x="5792788" y="5828591"/>
            <a:ext cx="0" cy="30163"/>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61" name="Line 2449"/>
          <p:cNvSpPr>
            <a:spLocks noChangeShapeType="1"/>
          </p:cNvSpPr>
          <p:nvPr/>
        </p:nvSpPr>
        <p:spPr bwMode="ltGray">
          <a:xfrm flipH="1" flipV="1">
            <a:off x="5586413" y="5838116"/>
            <a:ext cx="206375" cy="4763"/>
          </a:xfrm>
          <a:prstGeom prst="line">
            <a:avLst/>
          </a:prstGeom>
          <a:noFill/>
          <a:ln w="50800">
            <a:solidFill>
              <a:srgbClr val="66FFFF"/>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62" name="Line 2450"/>
          <p:cNvSpPr>
            <a:spLocks noChangeShapeType="1"/>
          </p:cNvSpPr>
          <p:nvPr/>
        </p:nvSpPr>
        <p:spPr bwMode="ltGray">
          <a:xfrm flipV="1">
            <a:off x="5791200" y="5828591"/>
            <a:ext cx="1588" cy="30163"/>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63" name="Line 2451"/>
          <p:cNvSpPr>
            <a:spLocks noChangeShapeType="1"/>
          </p:cNvSpPr>
          <p:nvPr/>
        </p:nvSpPr>
        <p:spPr bwMode="ltGray">
          <a:xfrm flipH="1">
            <a:off x="5583238" y="5822241"/>
            <a:ext cx="3175" cy="30163"/>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64" name="Freeform 2452"/>
          <p:cNvSpPr>
            <a:spLocks/>
          </p:cNvSpPr>
          <p:nvPr/>
        </p:nvSpPr>
        <p:spPr bwMode="ltGray">
          <a:xfrm>
            <a:off x="5262563" y="5815891"/>
            <a:ext cx="369887" cy="269875"/>
          </a:xfrm>
          <a:custGeom>
            <a:avLst/>
            <a:gdLst/>
            <a:ahLst/>
            <a:cxnLst>
              <a:cxn ang="0">
                <a:pos x="132" y="155"/>
              </a:cxn>
              <a:cxn ang="0">
                <a:pos x="144" y="137"/>
              </a:cxn>
              <a:cxn ang="0">
                <a:pos x="156" y="152"/>
              </a:cxn>
              <a:cxn ang="0">
                <a:pos x="232" y="159"/>
              </a:cxn>
              <a:cxn ang="0">
                <a:pos x="232" y="150"/>
              </a:cxn>
              <a:cxn ang="0">
                <a:pos x="200" y="135"/>
              </a:cxn>
              <a:cxn ang="0">
                <a:pos x="210" y="112"/>
              </a:cxn>
              <a:cxn ang="0">
                <a:pos x="224" y="100"/>
              </a:cxn>
              <a:cxn ang="0">
                <a:pos x="223" y="92"/>
              </a:cxn>
              <a:cxn ang="0">
                <a:pos x="211" y="94"/>
              </a:cxn>
              <a:cxn ang="0">
                <a:pos x="211" y="89"/>
              </a:cxn>
              <a:cxn ang="0">
                <a:pos x="172" y="91"/>
              </a:cxn>
              <a:cxn ang="0">
                <a:pos x="169" y="57"/>
              </a:cxn>
              <a:cxn ang="0">
                <a:pos x="150" y="57"/>
              </a:cxn>
              <a:cxn ang="0">
                <a:pos x="144" y="54"/>
              </a:cxn>
              <a:cxn ang="0">
                <a:pos x="122" y="44"/>
              </a:cxn>
              <a:cxn ang="0">
                <a:pos x="121" y="29"/>
              </a:cxn>
              <a:cxn ang="0">
                <a:pos x="92" y="31"/>
              </a:cxn>
              <a:cxn ang="0">
                <a:pos x="62" y="8"/>
              </a:cxn>
              <a:cxn ang="0">
                <a:pos x="44" y="10"/>
              </a:cxn>
              <a:cxn ang="0">
                <a:pos x="25" y="0"/>
              </a:cxn>
              <a:cxn ang="0">
                <a:pos x="0" y="24"/>
              </a:cxn>
              <a:cxn ang="0">
                <a:pos x="25" y="39"/>
              </a:cxn>
              <a:cxn ang="0">
                <a:pos x="36" y="26"/>
              </a:cxn>
              <a:cxn ang="0">
                <a:pos x="64" y="25"/>
              </a:cxn>
              <a:cxn ang="0">
                <a:pos x="66" y="47"/>
              </a:cxn>
              <a:cxn ang="0">
                <a:pos x="88" y="46"/>
              </a:cxn>
              <a:cxn ang="0">
                <a:pos x="88" y="53"/>
              </a:cxn>
              <a:cxn ang="0">
                <a:pos x="75" y="54"/>
              </a:cxn>
              <a:cxn ang="0">
                <a:pos x="77" y="64"/>
              </a:cxn>
              <a:cxn ang="0">
                <a:pos x="99" y="78"/>
              </a:cxn>
              <a:cxn ang="0">
                <a:pos x="101" y="96"/>
              </a:cxn>
              <a:cxn ang="0">
                <a:pos x="110" y="95"/>
              </a:cxn>
              <a:cxn ang="0">
                <a:pos x="127" y="105"/>
              </a:cxn>
              <a:cxn ang="0">
                <a:pos x="132" y="155"/>
              </a:cxn>
            </a:cxnLst>
            <a:rect l="0" t="0" r="r" b="b"/>
            <a:pathLst>
              <a:path w="233" h="160">
                <a:moveTo>
                  <a:pt x="132" y="155"/>
                </a:moveTo>
                <a:lnTo>
                  <a:pt x="144" y="137"/>
                </a:lnTo>
                <a:lnTo>
                  <a:pt x="156" y="152"/>
                </a:lnTo>
                <a:lnTo>
                  <a:pt x="232" y="159"/>
                </a:lnTo>
                <a:lnTo>
                  <a:pt x="232" y="150"/>
                </a:lnTo>
                <a:lnTo>
                  <a:pt x="200" y="135"/>
                </a:lnTo>
                <a:lnTo>
                  <a:pt x="210" y="112"/>
                </a:lnTo>
                <a:lnTo>
                  <a:pt x="224" y="100"/>
                </a:lnTo>
                <a:lnTo>
                  <a:pt x="223" y="92"/>
                </a:lnTo>
                <a:lnTo>
                  <a:pt x="211" y="94"/>
                </a:lnTo>
                <a:lnTo>
                  <a:pt x="211" y="89"/>
                </a:lnTo>
                <a:lnTo>
                  <a:pt x="172" y="91"/>
                </a:lnTo>
                <a:lnTo>
                  <a:pt x="169" y="57"/>
                </a:lnTo>
                <a:lnTo>
                  <a:pt x="150" y="57"/>
                </a:lnTo>
                <a:lnTo>
                  <a:pt x="144" y="54"/>
                </a:lnTo>
                <a:lnTo>
                  <a:pt x="122" y="44"/>
                </a:lnTo>
                <a:lnTo>
                  <a:pt x="121" y="29"/>
                </a:lnTo>
                <a:lnTo>
                  <a:pt x="92" y="31"/>
                </a:lnTo>
                <a:lnTo>
                  <a:pt x="62" y="8"/>
                </a:lnTo>
                <a:lnTo>
                  <a:pt x="44" y="10"/>
                </a:lnTo>
                <a:lnTo>
                  <a:pt x="25" y="0"/>
                </a:lnTo>
                <a:lnTo>
                  <a:pt x="0" y="24"/>
                </a:lnTo>
                <a:lnTo>
                  <a:pt x="25" y="39"/>
                </a:lnTo>
                <a:lnTo>
                  <a:pt x="36" y="26"/>
                </a:lnTo>
                <a:lnTo>
                  <a:pt x="64" y="25"/>
                </a:lnTo>
                <a:lnTo>
                  <a:pt x="66" y="47"/>
                </a:lnTo>
                <a:lnTo>
                  <a:pt x="88" y="46"/>
                </a:lnTo>
                <a:lnTo>
                  <a:pt x="88" y="53"/>
                </a:lnTo>
                <a:lnTo>
                  <a:pt x="75" y="54"/>
                </a:lnTo>
                <a:lnTo>
                  <a:pt x="77" y="64"/>
                </a:lnTo>
                <a:lnTo>
                  <a:pt x="99" y="78"/>
                </a:lnTo>
                <a:lnTo>
                  <a:pt x="101" y="96"/>
                </a:lnTo>
                <a:lnTo>
                  <a:pt x="110" y="95"/>
                </a:lnTo>
                <a:lnTo>
                  <a:pt x="127" y="105"/>
                </a:lnTo>
                <a:lnTo>
                  <a:pt x="132" y="155"/>
                </a:lnTo>
              </a:path>
            </a:pathLst>
          </a:custGeom>
          <a:solidFill>
            <a:srgbClr val="CBA458"/>
          </a:solidFill>
          <a:ln w="9525" cap="rnd">
            <a:noFill/>
            <a:round/>
            <a:headEnd/>
            <a:tailEnd/>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65" name="Freeform 2453"/>
          <p:cNvSpPr>
            <a:spLocks/>
          </p:cNvSpPr>
          <p:nvPr/>
        </p:nvSpPr>
        <p:spPr bwMode="ltGray">
          <a:xfrm>
            <a:off x="5495925" y="5511091"/>
            <a:ext cx="53975" cy="46038"/>
          </a:xfrm>
          <a:custGeom>
            <a:avLst/>
            <a:gdLst/>
            <a:ahLst/>
            <a:cxnLst>
              <a:cxn ang="0">
                <a:pos x="21" y="3"/>
              </a:cxn>
              <a:cxn ang="0">
                <a:pos x="18" y="1"/>
              </a:cxn>
              <a:cxn ang="0">
                <a:pos x="16" y="0"/>
              </a:cxn>
              <a:cxn ang="0">
                <a:pos x="12" y="0"/>
              </a:cxn>
              <a:cxn ang="0">
                <a:pos x="9" y="1"/>
              </a:cxn>
              <a:cxn ang="0">
                <a:pos x="6" y="4"/>
              </a:cxn>
              <a:cxn ang="0">
                <a:pos x="2" y="7"/>
              </a:cxn>
              <a:cxn ang="0">
                <a:pos x="0" y="9"/>
              </a:cxn>
              <a:cxn ang="0">
                <a:pos x="0" y="11"/>
              </a:cxn>
              <a:cxn ang="0">
                <a:pos x="0" y="13"/>
              </a:cxn>
              <a:cxn ang="0">
                <a:pos x="0" y="15"/>
              </a:cxn>
              <a:cxn ang="0">
                <a:pos x="2" y="17"/>
              </a:cxn>
              <a:cxn ang="0">
                <a:pos x="5" y="18"/>
              </a:cxn>
              <a:cxn ang="0">
                <a:pos x="8" y="21"/>
              </a:cxn>
              <a:cxn ang="0">
                <a:pos x="11" y="23"/>
              </a:cxn>
              <a:cxn ang="0">
                <a:pos x="14" y="25"/>
              </a:cxn>
              <a:cxn ang="0">
                <a:pos x="16" y="26"/>
              </a:cxn>
              <a:cxn ang="0">
                <a:pos x="18" y="25"/>
              </a:cxn>
              <a:cxn ang="0">
                <a:pos x="19" y="24"/>
              </a:cxn>
              <a:cxn ang="0">
                <a:pos x="19" y="22"/>
              </a:cxn>
              <a:cxn ang="0">
                <a:pos x="20" y="21"/>
              </a:cxn>
              <a:cxn ang="0">
                <a:pos x="22" y="21"/>
              </a:cxn>
              <a:cxn ang="0">
                <a:pos x="25" y="21"/>
              </a:cxn>
              <a:cxn ang="0">
                <a:pos x="28" y="20"/>
              </a:cxn>
              <a:cxn ang="0">
                <a:pos x="28" y="18"/>
              </a:cxn>
              <a:cxn ang="0">
                <a:pos x="27" y="16"/>
              </a:cxn>
              <a:cxn ang="0">
                <a:pos x="26" y="15"/>
              </a:cxn>
              <a:cxn ang="0">
                <a:pos x="26" y="15"/>
              </a:cxn>
              <a:cxn ang="0">
                <a:pos x="26" y="13"/>
              </a:cxn>
              <a:cxn ang="0">
                <a:pos x="28" y="13"/>
              </a:cxn>
              <a:cxn ang="0">
                <a:pos x="31" y="12"/>
              </a:cxn>
              <a:cxn ang="0">
                <a:pos x="33" y="11"/>
              </a:cxn>
              <a:cxn ang="0">
                <a:pos x="33" y="10"/>
              </a:cxn>
              <a:cxn ang="0">
                <a:pos x="33" y="8"/>
              </a:cxn>
              <a:cxn ang="0">
                <a:pos x="33" y="8"/>
              </a:cxn>
              <a:cxn ang="0">
                <a:pos x="31" y="7"/>
              </a:cxn>
              <a:cxn ang="0">
                <a:pos x="28" y="6"/>
              </a:cxn>
              <a:cxn ang="0">
                <a:pos x="25" y="4"/>
              </a:cxn>
              <a:cxn ang="0">
                <a:pos x="22" y="3"/>
              </a:cxn>
              <a:cxn ang="0">
                <a:pos x="22" y="3"/>
              </a:cxn>
            </a:cxnLst>
            <a:rect l="0" t="0" r="r" b="b"/>
            <a:pathLst>
              <a:path w="34" h="27">
                <a:moveTo>
                  <a:pt x="22" y="3"/>
                </a:moveTo>
                <a:lnTo>
                  <a:pt x="21" y="3"/>
                </a:lnTo>
                <a:lnTo>
                  <a:pt x="20" y="1"/>
                </a:lnTo>
                <a:lnTo>
                  <a:pt x="18" y="1"/>
                </a:lnTo>
                <a:lnTo>
                  <a:pt x="16" y="0"/>
                </a:lnTo>
                <a:lnTo>
                  <a:pt x="16" y="0"/>
                </a:lnTo>
                <a:lnTo>
                  <a:pt x="14" y="0"/>
                </a:lnTo>
                <a:lnTo>
                  <a:pt x="12" y="0"/>
                </a:lnTo>
                <a:lnTo>
                  <a:pt x="11" y="0"/>
                </a:lnTo>
                <a:lnTo>
                  <a:pt x="9" y="1"/>
                </a:lnTo>
                <a:lnTo>
                  <a:pt x="8" y="3"/>
                </a:lnTo>
                <a:lnTo>
                  <a:pt x="6" y="4"/>
                </a:lnTo>
                <a:lnTo>
                  <a:pt x="4" y="6"/>
                </a:lnTo>
                <a:lnTo>
                  <a:pt x="2" y="7"/>
                </a:lnTo>
                <a:lnTo>
                  <a:pt x="0" y="8"/>
                </a:lnTo>
                <a:lnTo>
                  <a:pt x="0" y="9"/>
                </a:lnTo>
                <a:lnTo>
                  <a:pt x="0" y="11"/>
                </a:lnTo>
                <a:lnTo>
                  <a:pt x="0" y="11"/>
                </a:lnTo>
                <a:lnTo>
                  <a:pt x="0" y="13"/>
                </a:lnTo>
                <a:lnTo>
                  <a:pt x="0" y="13"/>
                </a:lnTo>
                <a:lnTo>
                  <a:pt x="0" y="14"/>
                </a:lnTo>
                <a:lnTo>
                  <a:pt x="0" y="15"/>
                </a:lnTo>
                <a:lnTo>
                  <a:pt x="0" y="16"/>
                </a:lnTo>
                <a:lnTo>
                  <a:pt x="2" y="17"/>
                </a:lnTo>
                <a:lnTo>
                  <a:pt x="3" y="17"/>
                </a:lnTo>
                <a:lnTo>
                  <a:pt x="5" y="18"/>
                </a:lnTo>
                <a:lnTo>
                  <a:pt x="7" y="19"/>
                </a:lnTo>
                <a:lnTo>
                  <a:pt x="8" y="21"/>
                </a:lnTo>
                <a:lnTo>
                  <a:pt x="10" y="22"/>
                </a:lnTo>
                <a:lnTo>
                  <a:pt x="11" y="23"/>
                </a:lnTo>
                <a:lnTo>
                  <a:pt x="12" y="24"/>
                </a:lnTo>
                <a:lnTo>
                  <a:pt x="14" y="25"/>
                </a:lnTo>
                <a:lnTo>
                  <a:pt x="16" y="26"/>
                </a:lnTo>
                <a:lnTo>
                  <a:pt x="16" y="26"/>
                </a:lnTo>
                <a:lnTo>
                  <a:pt x="17" y="25"/>
                </a:lnTo>
                <a:lnTo>
                  <a:pt x="18" y="25"/>
                </a:lnTo>
                <a:lnTo>
                  <a:pt x="19" y="24"/>
                </a:lnTo>
                <a:lnTo>
                  <a:pt x="19" y="24"/>
                </a:lnTo>
                <a:lnTo>
                  <a:pt x="19" y="22"/>
                </a:lnTo>
                <a:lnTo>
                  <a:pt x="19" y="22"/>
                </a:lnTo>
                <a:lnTo>
                  <a:pt x="18" y="21"/>
                </a:lnTo>
                <a:lnTo>
                  <a:pt x="20" y="21"/>
                </a:lnTo>
                <a:lnTo>
                  <a:pt x="21" y="21"/>
                </a:lnTo>
                <a:lnTo>
                  <a:pt x="22" y="21"/>
                </a:lnTo>
                <a:lnTo>
                  <a:pt x="23" y="21"/>
                </a:lnTo>
                <a:lnTo>
                  <a:pt x="25" y="21"/>
                </a:lnTo>
                <a:lnTo>
                  <a:pt x="27" y="20"/>
                </a:lnTo>
                <a:lnTo>
                  <a:pt x="28" y="20"/>
                </a:lnTo>
                <a:lnTo>
                  <a:pt x="30" y="19"/>
                </a:lnTo>
                <a:lnTo>
                  <a:pt x="28" y="18"/>
                </a:lnTo>
                <a:lnTo>
                  <a:pt x="28" y="17"/>
                </a:lnTo>
                <a:lnTo>
                  <a:pt x="27" y="16"/>
                </a:lnTo>
                <a:lnTo>
                  <a:pt x="27" y="15"/>
                </a:lnTo>
                <a:lnTo>
                  <a:pt x="26" y="15"/>
                </a:lnTo>
                <a:lnTo>
                  <a:pt x="26" y="14"/>
                </a:lnTo>
                <a:lnTo>
                  <a:pt x="26" y="15"/>
                </a:lnTo>
                <a:lnTo>
                  <a:pt x="26" y="14"/>
                </a:lnTo>
                <a:lnTo>
                  <a:pt x="26" y="13"/>
                </a:lnTo>
                <a:lnTo>
                  <a:pt x="27" y="13"/>
                </a:lnTo>
                <a:lnTo>
                  <a:pt x="28" y="13"/>
                </a:lnTo>
                <a:lnTo>
                  <a:pt x="30" y="12"/>
                </a:lnTo>
                <a:lnTo>
                  <a:pt x="31" y="12"/>
                </a:lnTo>
                <a:lnTo>
                  <a:pt x="33" y="12"/>
                </a:lnTo>
                <a:lnTo>
                  <a:pt x="33" y="11"/>
                </a:lnTo>
                <a:lnTo>
                  <a:pt x="33" y="11"/>
                </a:lnTo>
                <a:lnTo>
                  <a:pt x="33" y="10"/>
                </a:lnTo>
                <a:lnTo>
                  <a:pt x="33" y="9"/>
                </a:lnTo>
                <a:lnTo>
                  <a:pt x="33" y="8"/>
                </a:lnTo>
                <a:lnTo>
                  <a:pt x="33" y="8"/>
                </a:lnTo>
                <a:lnTo>
                  <a:pt x="33" y="8"/>
                </a:lnTo>
                <a:lnTo>
                  <a:pt x="32" y="7"/>
                </a:lnTo>
                <a:lnTo>
                  <a:pt x="31" y="7"/>
                </a:lnTo>
                <a:lnTo>
                  <a:pt x="30" y="6"/>
                </a:lnTo>
                <a:lnTo>
                  <a:pt x="28" y="6"/>
                </a:lnTo>
                <a:lnTo>
                  <a:pt x="27" y="4"/>
                </a:lnTo>
                <a:lnTo>
                  <a:pt x="25" y="4"/>
                </a:lnTo>
                <a:lnTo>
                  <a:pt x="24" y="3"/>
                </a:lnTo>
                <a:lnTo>
                  <a:pt x="22" y="3"/>
                </a:lnTo>
                <a:lnTo>
                  <a:pt x="22" y="3"/>
                </a:lnTo>
                <a:lnTo>
                  <a:pt x="22" y="3"/>
                </a:lnTo>
              </a:path>
            </a:pathLst>
          </a:custGeom>
          <a:solidFill>
            <a:srgbClr val="8CF4EA"/>
          </a:solidFill>
          <a:ln w="12700" cap="rnd" cmpd="sng">
            <a:solidFill>
              <a:srgbClr val="00FF00"/>
            </a:solidFill>
            <a:prstDash val="solid"/>
            <a:round/>
            <a:headEnd/>
            <a:tailEnd/>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66" name="Freeform 2454"/>
          <p:cNvSpPr>
            <a:spLocks/>
          </p:cNvSpPr>
          <p:nvPr/>
        </p:nvSpPr>
        <p:spPr bwMode="ltGray">
          <a:xfrm>
            <a:off x="5481638" y="5822241"/>
            <a:ext cx="90487" cy="28575"/>
          </a:xfrm>
          <a:custGeom>
            <a:avLst/>
            <a:gdLst/>
            <a:ahLst/>
            <a:cxnLst>
              <a:cxn ang="0">
                <a:pos x="45" y="2"/>
              </a:cxn>
              <a:cxn ang="0">
                <a:pos x="41" y="1"/>
              </a:cxn>
              <a:cxn ang="0">
                <a:pos x="36" y="0"/>
              </a:cxn>
              <a:cxn ang="0">
                <a:pos x="31" y="0"/>
              </a:cxn>
              <a:cxn ang="0">
                <a:pos x="26" y="0"/>
              </a:cxn>
              <a:cxn ang="0">
                <a:pos x="20" y="0"/>
              </a:cxn>
              <a:cxn ang="0">
                <a:pos x="14" y="0"/>
              </a:cxn>
              <a:cxn ang="0">
                <a:pos x="9" y="0"/>
              </a:cxn>
              <a:cxn ang="0">
                <a:pos x="4" y="1"/>
              </a:cxn>
              <a:cxn ang="0">
                <a:pos x="2" y="1"/>
              </a:cxn>
              <a:cxn ang="0">
                <a:pos x="1" y="2"/>
              </a:cxn>
              <a:cxn ang="0">
                <a:pos x="0" y="3"/>
              </a:cxn>
              <a:cxn ang="0">
                <a:pos x="0" y="4"/>
              </a:cxn>
              <a:cxn ang="0">
                <a:pos x="0" y="5"/>
              </a:cxn>
              <a:cxn ang="0">
                <a:pos x="0" y="6"/>
              </a:cxn>
              <a:cxn ang="0">
                <a:pos x="1" y="8"/>
              </a:cxn>
              <a:cxn ang="0">
                <a:pos x="1" y="9"/>
              </a:cxn>
              <a:cxn ang="0">
                <a:pos x="2" y="10"/>
              </a:cxn>
              <a:cxn ang="0">
                <a:pos x="2" y="11"/>
              </a:cxn>
              <a:cxn ang="0">
                <a:pos x="3" y="12"/>
              </a:cxn>
              <a:cxn ang="0">
                <a:pos x="4" y="13"/>
              </a:cxn>
              <a:cxn ang="0">
                <a:pos x="6" y="14"/>
              </a:cxn>
              <a:cxn ang="0">
                <a:pos x="7" y="15"/>
              </a:cxn>
              <a:cxn ang="0">
                <a:pos x="8" y="16"/>
              </a:cxn>
              <a:cxn ang="0">
                <a:pos x="10" y="16"/>
              </a:cxn>
              <a:cxn ang="0">
                <a:pos x="14" y="15"/>
              </a:cxn>
              <a:cxn ang="0">
                <a:pos x="20" y="14"/>
              </a:cxn>
              <a:cxn ang="0">
                <a:pos x="25" y="13"/>
              </a:cxn>
              <a:cxn ang="0">
                <a:pos x="30" y="12"/>
              </a:cxn>
              <a:cxn ang="0">
                <a:pos x="34" y="11"/>
              </a:cxn>
              <a:cxn ang="0">
                <a:pos x="41" y="10"/>
              </a:cxn>
              <a:cxn ang="0">
                <a:pos x="45" y="9"/>
              </a:cxn>
              <a:cxn ang="0">
                <a:pos x="52" y="9"/>
              </a:cxn>
              <a:cxn ang="0">
                <a:pos x="52" y="9"/>
              </a:cxn>
              <a:cxn ang="0">
                <a:pos x="52" y="8"/>
              </a:cxn>
              <a:cxn ang="0">
                <a:pos x="53" y="8"/>
              </a:cxn>
              <a:cxn ang="0">
                <a:pos x="55" y="8"/>
              </a:cxn>
              <a:cxn ang="0">
                <a:pos x="56" y="7"/>
              </a:cxn>
              <a:cxn ang="0">
                <a:pos x="56" y="7"/>
              </a:cxn>
              <a:cxn ang="0">
                <a:pos x="56" y="6"/>
              </a:cxn>
              <a:cxn ang="0">
                <a:pos x="55" y="6"/>
              </a:cxn>
              <a:cxn ang="0">
                <a:pos x="53" y="5"/>
              </a:cxn>
              <a:cxn ang="0">
                <a:pos x="52" y="4"/>
              </a:cxn>
              <a:cxn ang="0">
                <a:pos x="51" y="4"/>
              </a:cxn>
              <a:cxn ang="0">
                <a:pos x="49" y="4"/>
              </a:cxn>
              <a:cxn ang="0">
                <a:pos x="47" y="3"/>
              </a:cxn>
              <a:cxn ang="0">
                <a:pos x="46" y="3"/>
              </a:cxn>
              <a:cxn ang="0">
                <a:pos x="45" y="2"/>
              </a:cxn>
            </a:cxnLst>
            <a:rect l="0" t="0" r="r" b="b"/>
            <a:pathLst>
              <a:path w="57" h="17">
                <a:moveTo>
                  <a:pt x="45" y="2"/>
                </a:moveTo>
                <a:lnTo>
                  <a:pt x="41" y="1"/>
                </a:lnTo>
                <a:lnTo>
                  <a:pt x="36" y="0"/>
                </a:lnTo>
                <a:lnTo>
                  <a:pt x="31" y="0"/>
                </a:lnTo>
                <a:lnTo>
                  <a:pt x="26" y="0"/>
                </a:lnTo>
                <a:lnTo>
                  <a:pt x="20" y="0"/>
                </a:lnTo>
                <a:lnTo>
                  <a:pt x="14" y="0"/>
                </a:lnTo>
                <a:lnTo>
                  <a:pt x="9" y="0"/>
                </a:lnTo>
                <a:lnTo>
                  <a:pt x="4" y="1"/>
                </a:lnTo>
                <a:lnTo>
                  <a:pt x="2" y="1"/>
                </a:lnTo>
                <a:lnTo>
                  <a:pt x="1" y="2"/>
                </a:lnTo>
                <a:lnTo>
                  <a:pt x="0" y="3"/>
                </a:lnTo>
                <a:lnTo>
                  <a:pt x="0" y="4"/>
                </a:lnTo>
                <a:lnTo>
                  <a:pt x="0" y="5"/>
                </a:lnTo>
                <a:lnTo>
                  <a:pt x="0" y="6"/>
                </a:lnTo>
                <a:lnTo>
                  <a:pt x="1" y="8"/>
                </a:lnTo>
                <a:lnTo>
                  <a:pt x="1" y="9"/>
                </a:lnTo>
                <a:lnTo>
                  <a:pt x="2" y="10"/>
                </a:lnTo>
                <a:lnTo>
                  <a:pt x="2" y="11"/>
                </a:lnTo>
                <a:lnTo>
                  <a:pt x="3" y="12"/>
                </a:lnTo>
                <a:lnTo>
                  <a:pt x="4" y="13"/>
                </a:lnTo>
                <a:lnTo>
                  <a:pt x="6" y="14"/>
                </a:lnTo>
                <a:lnTo>
                  <a:pt x="7" y="15"/>
                </a:lnTo>
                <a:lnTo>
                  <a:pt x="8" y="16"/>
                </a:lnTo>
                <a:lnTo>
                  <a:pt x="10" y="16"/>
                </a:lnTo>
                <a:lnTo>
                  <a:pt x="14" y="15"/>
                </a:lnTo>
                <a:lnTo>
                  <a:pt x="20" y="14"/>
                </a:lnTo>
                <a:lnTo>
                  <a:pt x="25" y="13"/>
                </a:lnTo>
                <a:lnTo>
                  <a:pt x="30" y="12"/>
                </a:lnTo>
                <a:lnTo>
                  <a:pt x="34" y="11"/>
                </a:lnTo>
                <a:lnTo>
                  <a:pt x="41" y="10"/>
                </a:lnTo>
                <a:lnTo>
                  <a:pt x="45" y="9"/>
                </a:lnTo>
                <a:lnTo>
                  <a:pt x="52" y="9"/>
                </a:lnTo>
                <a:lnTo>
                  <a:pt x="52" y="9"/>
                </a:lnTo>
                <a:lnTo>
                  <a:pt x="52" y="8"/>
                </a:lnTo>
                <a:lnTo>
                  <a:pt x="53" y="8"/>
                </a:lnTo>
                <a:lnTo>
                  <a:pt x="55" y="8"/>
                </a:lnTo>
                <a:lnTo>
                  <a:pt x="56" y="7"/>
                </a:lnTo>
                <a:lnTo>
                  <a:pt x="56" y="7"/>
                </a:lnTo>
                <a:lnTo>
                  <a:pt x="56" y="6"/>
                </a:lnTo>
                <a:lnTo>
                  <a:pt x="55" y="6"/>
                </a:lnTo>
                <a:lnTo>
                  <a:pt x="53" y="5"/>
                </a:lnTo>
                <a:lnTo>
                  <a:pt x="52" y="4"/>
                </a:lnTo>
                <a:lnTo>
                  <a:pt x="51" y="4"/>
                </a:lnTo>
                <a:lnTo>
                  <a:pt x="49" y="4"/>
                </a:lnTo>
                <a:lnTo>
                  <a:pt x="47" y="3"/>
                </a:lnTo>
                <a:lnTo>
                  <a:pt x="46" y="3"/>
                </a:lnTo>
                <a:lnTo>
                  <a:pt x="45" y="2"/>
                </a:lnTo>
              </a:path>
            </a:pathLst>
          </a:custGeom>
          <a:solidFill>
            <a:srgbClr val="8CF4EA"/>
          </a:solidFill>
          <a:ln w="12700" cap="rnd" cmpd="sng">
            <a:solidFill>
              <a:srgbClr val="00FF00"/>
            </a:solidFill>
            <a:prstDash val="solid"/>
            <a:round/>
            <a:headEnd/>
            <a:tailEnd/>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67" name="Freeform 2455"/>
          <p:cNvSpPr>
            <a:spLocks/>
          </p:cNvSpPr>
          <p:nvPr/>
        </p:nvSpPr>
        <p:spPr bwMode="ltGray">
          <a:xfrm>
            <a:off x="5649913" y="5796841"/>
            <a:ext cx="77787" cy="33338"/>
          </a:xfrm>
          <a:custGeom>
            <a:avLst/>
            <a:gdLst/>
            <a:ahLst/>
            <a:cxnLst>
              <a:cxn ang="0">
                <a:pos x="27" y="4"/>
              </a:cxn>
              <a:cxn ang="0">
                <a:pos x="30" y="3"/>
              </a:cxn>
              <a:cxn ang="0">
                <a:pos x="33" y="2"/>
              </a:cxn>
              <a:cxn ang="0">
                <a:pos x="36" y="1"/>
              </a:cxn>
              <a:cxn ang="0">
                <a:pos x="38" y="0"/>
              </a:cxn>
              <a:cxn ang="0">
                <a:pos x="40" y="0"/>
              </a:cxn>
              <a:cxn ang="0">
                <a:pos x="42" y="0"/>
              </a:cxn>
              <a:cxn ang="0">
                <a:pos x="44" y="2"/>
              </a:cxn>
              <a:cxn ang="0">
                <a:pos x="44" y="5"/>
              </a:cxn>
              <a:cxn ang="0">
                <a:pos x="45" y="7"/>
              </a:cxn>
              <a:cxn ang="0">
                <a:pos x="45" y="9"/>
              </a:cxn>
              <a:cxn ang="0">
                <a:pos x="47" y="9"/>
              </a:cxn>
              <a:cxn ang="0">
                <a:pos x="48" y="10"/>
              </a:cxn>
              <a:cxn ang="0">
                <a:pos x="48" y="11"/>
              </a:cxn>
              <a:cxn ang="0">
                <a:pos x="48" y="12"/>
              </a:cxn>
              <a:cxn ang="0">
                <a:pos x="48" y="14"/>
              </a:cxn>
              <a:cxn ang="0">
                <a:pos x="47" y="15"/>
              </a:cxn>
              <a:cxn ang="0">
                <a:pos x="46" y="17"/>
              </a:cxn>
              <a:cxn ang="0">
                <a:pos x="43" y="18"/>
              </a:cxn>
              <a:cxn ang="0">
                <a:pos x="38" y="17"/>
              </a:cxn>
              <a:cxn ang="0">
                <a:pos x="35" y="16"/>
              </a:cxn>
              <a:cxn ang="0">
                <a:pos x="33" y="16"/>
              </a:cxn>
              <a:cxn ang="0">
                <a:pos x="30" y="16"/>
              </a:cxn>
              <a:cxn ang="0">
                <a:pos x="26" y="16"/>
              </a:cxn>
              <a:cxn ang="0">
                <a:pos x="21" y="16"/>
              </a:cxn>
              <a:cxn ang="0">
                <a:pos x="15" y="16"/>
              </a:cxn>
              <a:cxn ang="0">
                <a:pos x="12" y="16"/>
              </a:cxn>
              <a:cxn ang="0">
                <a:pos x="6" y="15"/>
              </a:cxn>
              <a:cxn ang="0">
                <a:pos x="5" y="14"/>
              </a:cxn>
              <a:cxn ang="0">
                <a:pos x="3" y="14"/>
              </a:cxn>
              <a:cxn ang="0">
                <a:pos x="2" y="13"/>
              </a:cxn>
              <a:cxn ang="0">
                <a:pos x="2" y="12"/>
              </a:cxn>
              <a:cxn ang="0">
                <a:pos x="1" y="11"/>
              </a:cxn>
              <a:cxn ang="0">
                <a:pos x="0" y="11"/>
              </a:cxn>
              <a:cxn ang="0">
                <a:pos x="0" y="10"/>
              </a:cxn>
              <a:cxn ang="0">
                <a:pos x="0" y="9"/>
              </a:cxn>
              <a:cxn ang="0">
                <a:pos x="6" y="8"/>
              </a:cxn>
              <a:cxn ang="0">
                <a:pos x="14" y="7"/>
              </a:cxn>
              <a:cxn ang="0">
                <a:pos x="18" y="6"/>
              </a:cxn>
            </a:cxnLst>
            <a:rect l="0" t="0" r="r" b="b"/>
            <a:pathLst>
              <a:path w="49" h="19">
                <a:moveTo>
                  <a:pt x="26" y="5"/>
                </a:moveTo>
                <a:lnTo>
                  <a:pt x="27" y="4"/>
                </a:lnTo>
                <a:lnTo>
                  <a:pt x="29" y="3"/>
                </a:lnTo>
                <a:lnTo>
                  <a:pt x="30" y="3"/>
                </a:lnTo>
                <a:lnTo>
                  <a:pt x="32" y="2"/>
                </a:lnTo>
                <a:lnTo>
                  <a:pt x="33" y="2"/>
                </a:lnTo>
                <a:lnTo>
                  <a:pt x="35" y="1"/>
                </a:lnTo>
                <a:lnTo>
                  <a:pt x="36" y="1"/>
                </a:lnTo>
                <a:lnTo>
                  <a:pt x="37" y="0"/>
                </a:lnTo>
                <a:lnTo>
                  <a:pt x="38" y="0"/>
                </a:lnTo>
                <a:lnTo>
                  <a:pt x="38" y="0"/>
                </a:lnTo>
                <a:lnTo>
                  <a:pt x="40" y="0"/>
                </a:lnTo>
                <a:lnTo>
                  <a:pt x="41" y="0"/>
                </a:lnTo>
                <a:lnTo>
                  <a:pt x="42" y="0"/>
                </a:lnTo>
                <a:lnTo>
                  <a:pt x="44" y="1"/>
                </a:lnTo>
                <a:lnTo>
                  <a:pt x="44" y="2"/>
                </a:lnTo>
                <a:lnTo>
                  <a:pt x="44" y="3"/>
                </a:lnTo>
                <a:lnTo>
                  <a:pt x="44" y="5"/>
                </a:lnTo>
                <a:lnTo>
                  <a:pt x="44" y="6"/>
                </a:lnTo>
                <a:lnTo>
                  <a:pt x="45" y="7"/>
                </a:lnTo>
                <a:lnTo>
                  <a:pt x="45" y="8"/>
                </a:lnTo>
                <a:lnTo>
                  <a:pt x="45" y="9"/>
                </a:lnTo>
                <a:lnTo>
                  <a:pt x="46" y="9"/>
                </a:lnTo>
                <a:lnTo>
                  <a:pt x="47" y="9"/>
                </a:lnTo>
                <a:lnTo>
                  <a:pt x="47" y="9"/>
                </a:lnTo>
                <a:lnTo>
                  <a:pt x="48" y="10"/>
                </a:lnTo>
                <a:lnTo>
                  <a:pt x="48" y="10"/>
                </a:lnTo>
                <a:lnTo>
                  <a:pt x="48" y="11"/>
                </a:lnTo>
                <a:lnTo>
                  <a:pt x="48" y="11"/>
                </a:lnTo>
                <a:lnTo>
                  <a:pt x="48" y="12"/>
                </a:lnTo>
                <a:lnTo>
                  <a:pt x="48" y="13"/>
                </a:lnTo>
                <a:lnTo>
                  <a:pt x="48" y="14"/>
                </a:lnTo>
                <a:lnTo>
                  <a:pt x="48" y="15"/>
                </a:lnTo>
                <a:lnTo>
                  <a:pt x="47" y="15"/>
                </a:lnTo>
                <a:lnTo>
                  <a:pt x="47" y="16"/>
                </a:lnTo>
                <a:lnTo>
                  <a:pt x="46" y="17"/>
                </a:lnTo>
                <a:lnTo>
                  <a:pt x="44" y="17"/>
                </a:lnTo>
                <a:lnTo>
                  <a:pt x="43" y="18"/>
                </a:lnTo>
                <a:lnTo>
                  <a:pt x="41" y="18"/>
                </a:lnTo>
                <a:lnTo>
                  <a:pt x="38" y="17"/>
                </a:lnTo>
                <a:lnTo>
                  <a:pt x="37" y="17"/>
                </a:lnTo>
                <a:lnTo>
                  <a:pt x="35" y="16"/>
                </a:lnTo>
                <a:lnTo>
                  <a:pt x="34" y="16"/>
                </a:lnTo>
                <a:lnTo>
                  <a:pt x="33" y="16"/>
                </a:lnTo>
                <a:lnTo>
                  <a:pt x="32" y="16"/>
                </a:lnTo>
                <a:lnTo>
                  <a:pt x="30" y="16"/>
                </a:lnTo>
                <a:lnTo>
                  <a:pt x="29" y="16"/>
                </a:lnTo>
                <a:lnTo>
                  <a:pt x="26" y="16"/>
                </a:lnTo>
                <a:lnTo>
                  <a:pt x="24" y="16"/>
                </a:lnTo>
                <a:lnTo>
                  <a:pt x="21" y="16"/>
                </a:lnTo>
                <a:lnTo>
                  <a:pt x="18" y="16"/>
                </a:lnTo>
                <a:lnTo>
                  <a:pt x="15" y="16"/>
                </a:lnTo>
                <a:lnTo>
                  <a:pt x="13" y="16"/>
                </a:lnTo>
                <a:lnTo>
                  <a:pt x="12" y="16"/>
                </a:lnTo>
                <a:lnTo>
                  <a:pt x="9" y="15"/>
                </a:lnTo>
                <a:lnTo>
                  <a:pt x="6" y="15"/>
                </a:lnTo>
                <a:lnTo>
                  <a:pt x="5" y="15"/>
                </a:lnTo>
                <a:lnTo>
                  <a:pt x="5" y="14"/>
                </a:lnTo>
                <a:lnTo>
                  <a:pt x="4" y="14"/>
                </a:lnTo>
                <a:lnTo>
                  <a:pt x="3" y="14"/>
                </a:lnTo>
                <a:lnTo>
                  <a:pt x="3" y="14"/>
                </a:lnTo>
                <a:lnTo>
                  <a:pt x="2" y="13"/>
                </a:lnTo>
                <a:lnTo>
                  <a:pt x="2" y="12"/>
                </a:lnTo>
                <a:lnTo>
                  <a:pt x="2" y="12"/>
                </a:lnTo>
                <a:lnTo>
                  <a:pt x="2" y="11"/>
                </a:lnTo>
                <a:lnTo>
                  <a:pt x="1" y="11"/>
                </a:lnTo>
                <a:lnTo>
                  <a:pt x="0" y="11"/>
                </a:lnTo>
                <a:lnTo>
                  <a:pt x="0" y="11"/>
                </a:lnTo>
                <a:lnTo>
                  <a:pt x="0" y="11"/>
                </a:lnTo>
                <a:lnTo>
                  <a:pt x="0" y="10"/>
                </a:lnTo>
                <a:lnTo>
                  <a:pt x="0" y="10"/>
                </a:lnTo>
                <a:lnTo>
                  <a:pt x="0" y="9"/>
                </a:lnTo>
                <a:lnTo>
                  <a:pt x="3" y="9"/>
                </a:lnTo>
                <a:lnTo>
                  <a:pt x="6" y="8"/>
                </a:lnTo>
                <a:lnTo>
                  <a:pt x="11" y="8"/>
                </a:lnTo>
                <a:lnTo>
                  <a:pt x="14" y="7"/>
                </a:lnTo>
                <a:lnTo>
                  <a:pt x="16" y="7"/>
                </a:lnTo>
                <a:lnTo>
                  <a:pt x="18" y="6"/>
                </a:lnTo>
                <a:lnTo>
                  <a:pt x="26" y="5"/>
                </a:lnTo>
              </a:path>
            </a:pathLst>
          </a:custGeom>
          <a:solidFill>
            <a:srgbClr val="8CF4EA"/>
          </a:solidFill>
          <a:ln w="12700" cap="rnd" cmpd="sng">
            <a:solidFill>
              <a:srgbClr val="00FF00"/>
            </a:solidFill>
            <a:prstDash val="solid"/>
            <a:round/>
            <a:headEnd/>
            <a:tailEnd/>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68" name="Line 2456"/>
          <p:cNvSpPr>
            <a:spLocks noChangeShapeType="1"/>
          </p:cNvSpPr>
          <p:nvPr/>
        </p:nvSpPr>
        <p:spPr bwMode="ltGray">
          <a:xfrm>
            <a:off x="2043113" y="3212391"/>
            <a:ext cx="1587" cy="23813"/>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69" name="Line 2457"/>
          <p:cNvSpPr>
            <a:spLocks noChangeShapeType="1"/>
          </p:cNvSpPr>
          <p:nvPr/>
        </p:nvSpPr>
        <p:spPr bwMode="ltGray">
          <a:xfrm flipH="1" flipV="1">
            <a:off x="2562225" y="3015541"/>
            <a:ext cx="38100" cy="4763"/>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70" name="Line 2458"/>
          <p:cNvSpPr>
            <a:spLocks noChangeShapeType="1"/>
          </p:cNvSpPr>
          <p:nvPr/>
        </p:nvSpPr>
        <p:spPr bwMode="ltGray">
          <a:xfrm flipH="1">
            <a:off x="2043113" y="2799641"/>
            <a:ext cx="1587" cy="23813"/>
          </a:xfrm>
          <a:prstGeom prst="line">
            <a:avLst/>
          </a:prstGeom>
          <a:noFill/>
          <a:ln w="254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71" name="Line 2459"/>
          <p:cNvSpPr>
            <a:spLocks noChangeShapeType="1"/>
          </p:cNvSpPr>
          <p:nvPr/>
        </p:nvSpPr>
        <p:spPr bwMode="ltGray">
          <a:xfrm>
            <a:off x="1485900" y="3015541"/>
            <a:ext cx="36513" cy="4763"/>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72" name="Line 2460"/>
          <p:cNvSpPr>
            <a:spLocks noChangeShapeType="1"/>
          </p:cNvSpPr>
          <p:nvPr/>
        </p:nvSpPr>
        <p:spPr bwMode="ltGray">
          <a:xfrm flipH="1">
            <a:off x="1485900" y="3015541"/>
            <a:ext cx="36513" cy="4763"/>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73" name="Line 2461"/>
          <p:cNvSpPr>
            <a:spLocks noChangeShapeType="1"/>
          </p:cNvSpPr>
          <p:nvPr/>
        </p:nvSpPr>
        <p:spPr bwMode="ltGray">
          <a:xfrm flipV="1">
            <a:off x="2043113" y="3212391"/>
            <a:ext cx="1587" cy="23813"/>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79" name="Line 2467"/>
          <p:cNvSpPr>
            <a:spLocks noChangeShapeType="1"/>
          </p:cNvSpPr>
          <p:nvPr/>
        </p:nvSpPr>
        <p:spPr bwMode="ltGray">
          <a:xfrm>
            <a:off x="2241550" y="2966329"/>
            <a:ext cx="138113" cy="69850"/>
          </a:xfrm>
          <a:prstGeom prst="line">
            <a:avLst/>
          </a:prstGeom>
          <a:noFill/>
          <a:ln w="12700">
            <a:solidFill>
              <a:srgbClr val="00FF00"/>
            </a:solidFill>
            <a:round/>
            <a:headEnd type="none" w="sm" len="sm"/>
            <a:tailEnd type="none" w="sm" len="sm"/>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80" name="Rectangle 2468"/>
          <p:cNvSpPr>
            <a:spLocks noChangeArrowheads="1"/>
          </p:cNvSpPr>
          <p:nvPr/>
        </p:nvSpPr>
        <p:spPr bwMode="auto">
          <a:xfrm>
            <a:off x="104729" y="4476041"/>
            <a:ext cx="4010071" cy="2305759"/>
          </a:xfrm>
          <a:prstGeom prst="rect">
            <a:avLst/>
          </a:prstGeom>
          <a:noFill/>
          <a:ln w="9525">
            <a:noFill/>
            <a:miter lim="800000"/>
            <a:headEnd/>
            <a:tailEnd/>
          </a:ln>
          <a:effectLst/>
        </p:spPr>
        <p:txBody>
          <a:bodyPr wrap="none" lIns="87312" tIns="44450" rIns="87312" bIns="44450">
            <a:spAutoFit/>
          </a:bodyPr>
          <a:lstStyle/>
          <a:p>
            <a:pPr algn="l" defTabSz="825500" rtl="0" fontAlgn="base">
              <a:spcBef>
                <a:spcPct val="0"/>
              </a:spcBef>
              <a:spcAft>
                <a:spcPct val="0"/>
              </a:spcAft>
            </a:pPr>
            <a:r>
              <a:rPr lang="en-US" sz="2400" b="1" u="sng" kern="1200" dirty="0">
                <a:solidFill>
                  <a:srgbClr val="9E9273">
                    <a:lumMod val="40000"/>
                    <a:lumOff val="60000"/>
                  </a:srgbClr>
                </a:solidFill>
                <a:effectLst>
                  <a:outerShdw blurRad="38100" dist="38100" dir="2700000" algn="tl">
                    <a:srgbClr val="000000"/>
                  </a:outerShdw>
                </a:effectLst>
                <a:latin typeface="Calibri"/>
                <a:ea typeface="+mn-ea"/>
                <a:cs typeface="Arial" pitchFamily="34" charset="0"/>
              </a:rPr>
              <a:t>Local Storage</a:t>
            </a:r>
            <a:r>
              <a:rPr lang="en-US" sz="2400" b="1" kern="1200" dirty="0">
                <a:solidFill>
                  <a:srgbClr val="9E9273">
                    <a:lumMod val="40000"/>
                    <a:lumOff val="60000"/>
                  </a:srgbClr>
                </a:solidFill>
                <a:effectLst>
                  <a:outerShdw blurRad="38100" dist="38100" dir="2700000" algn="tl">
                    <a:srgbClr val="000000"/>
                  </a:outerShdw>
                </a:effectLst>
                <a:latin typeface="Calibri"/>
                <a:ea typeface="+mn-ea"/>
                <a:cs typeface="Arial" pitchFamily="34" charset="0"/>
              </a:rPr>
              <a:t/>
            </a:r>
            <a:br>
              <a:rPr lang="en-US" sz="2400" b="1" kern="1200" dirty="0">
                <a:solidFill>
                  <a:srgbClr val="9E9273">
                    <a:lumMod val="40000"/>
                    <a:lumOff val="60000"/>
                  </a:srgbClr>
                </a:solidFill>
                <a:effectLst>
                  <a:outerShdw blurRad="38100" dist="38100" dir="2700000" algn="tl">
                    <a:srgbClr val="000000"/>
                  </a:outerShdw>
                </a:effectLst>
                <a:latin typeface="Calibri"/>
                <a:ea typeface="+mn-ea"/>
                <a:cs typeface="Arial" pitchFamily="34" charset="0"/>
              </a:rPr>
            </a:br>
            <a:r>
              <a:rPr lang="en-US" sz="2400" b="1" kern="1200" dirty="0">
                <a:solidFill>
                  <a:srgbClr val="9E9273">
                    <a:lumMod val="40000"/>
                    <a:lumOff val="60000"/>
                  </a:srgbClr>
                </a:solidFill>
                <a:effectLst>
                  <a:outerShdw blurRad="38100" dist="38100" dir="2700000" algn="tl">
                    <a:srgbClr val="000000"/>
                  </a:outerShdw>
                </a:effectLst>
                <a:latin typeface="Calibri"/>
                <a:ea typeface="+mn-ea"/>
                <a:cs typeface="Arial" pitchFamily="34" charset="0"/>
              </a:rPr>
              <a:t>Diamond Valley </a:t>
            </a:r>
            <a:br>
              <a:rPr lang="en-US" sz="2400" b="1" kern="1200" dirty="0">
                <a:solidFill>
                  <a:srgbClr val="9E9273">
                    <a:lumMod val="40000"/>
                    <a:lumOff val="60000"/>
                  </a:srgbClr>
                </a:solidFill>
                <a:effectLst>
                  <a:outerShdw blurRad="38100" dist="38100" dir="2700000" algn="tl">
                    <a:srgbClr val="000000"/>
                  </a:outerShdw>
                </a:effectLst>
                <a:latin typeface="Calibri"/>
                <a:ea typeface="+mn-ea"/>
                <a:cs typeface="Arial" pitchFamily="34" charset="0"/>
              </a:rPr>
            </a:br>
            <a:r>
              <a:rPr lang="en-US" sz="2400" b="1" kern="1200" dirty="0">
                <a:solidFill>
                  <a:srgbClr val="9E9273">
                    <a:lumMod val="40000"/>
                    <a:lumOff val="60000"/>
                  </a:srgbClr>
                </a:solidFill>
                <a:effectLst>
                  <a:outerShdw blurRad="38100" dist="38100" dir="2700000" algn="tl">
                    <a:srgbClr val="000000"/>
                  </a:outerShdw>
                </a:effectLst>
                <a:latin typeface="Calibri"/>
                <a:ea typeface="+mn-ea"/>
                <a:cs typeface="Arial" pitchFamily="34" charset="0"/>
              </a:rPr>
              <a:t>Lake Mathews</a:t>
            </a:r>
            <a:br>
              <a:rPr lang="en-US" sz="2400" b="1" kern="1200" dirty="0">
                <a:solidFill>
                  <a:srgbClr val="9E9273">
                    <a:lumMod val="40000"/>
                    <a:lumOff val="60000"/>
                  </a:srgbClr>
                </a:solidFill>
                <a:effectLst>
                  <a:outerShdw blurRad="38100" dist="38100" dir="2700000" algn="tl">
                    <a:srgbClr val="000000"/>
                  </a:outerShdw>
                </a:effectLst>
                <a:latin typeface="Calibri"/>
                <a:ea typeface="+mn-ea"/>
                <a:cs typeface="Arial" pitchFamily="34" charset="0"/>
              </a:rPr>
            </a:br>
            <a:r>
              <a:rPr lang="en-US" sz="2400" b="1" kern="1200" dirty="0">
                <a:solidFill>
                  <a:srgbClr val="9E9273">
                    <a:lumMod val="40000"/>
                    <a:lumOff val="60000"/>
                  </a:srgbClr>
                </a:solidFill>
                <a:effectLst>
                  <a:outerShdw blurRad="38100" dist="38100" dir="2700000" algn="tl">
                    <a:srgbClr val="000000"/>
                  </a:outerShdw>
                </a:effectLst>
                <a:latin typeface="Calibri"/>
                <a:ea typeface="+mn-ea"/>
                <a:cs typeface="Arial" pitchFamily="34" charset="0"/>
              </a:rPr>
              <a:t>Lake Skinner</a:t>
            </a:r>
            <a:br>
              <a:rPr lang="en-US" sz="2400" b="1" kern="1200" dirty="0">
                <a:solidFill>
                  <a:srgbClr val="9E9273">
                    <a:lumMod val="40000"/>
                    <a:lumOff val="60000"/>
                  </a:srgbClr>
                </a:solidFill>
                <a:effectLst>
                  <a:outerShdw blurRad="38100" dist="38100" dir="2700000" algn="tl">
                    <a:srgbClr val="000000"/>
                  </a:outerShdw>
                </a:effectLst>
                <a:latin typeface="Calibri"/>
                <a:ea typeface="+mn-ea"/>
                <a:cs typeface="Arial" pitchFamily="34" charset="0"/>
              </a:rPr>
            </a:br>
            <a:r>
              <a:rPr lang="en-US" sz="2400" b="1" kern="1200" dirty="0" smtClean="0">
                <a:solidFill>
                  <a:srgbClr val="9E9273">
                    <a:lumMod val="40000"/>
                    <a:lumOff val="60000"/>
                  </a:srgbClr>
                </a:solidFill>
                <a:effectLst>
                  <a:outerShdw blurRad="38100" dist="38100" dir="2700000" algn="tl">
                    <a:srgbClr val="000000"/>
                  </a:outerShdw>
                </a:effectLst>
                <a:latin typeface="Calibri"/>
                <a:ea typeface="+mn-ea"/>
                <a:cs typeface="Arial" pitchFamily="34" charset="0"/>
              </a:rPr>
              <a:t>Conjunctive Use Programs</a:t>
            </a:r>
            <a:r>
              <a:rPr lang="en-US" sz="2400" b="1" kern="1200" dirty="0">
                <a:solidFill>
                  <a:srgbClr val="9E9273">
                    <a:lumMod val="40000"/>
                    <a:lumOff val="60000"/>
                  </a:srgbClr>
                </a:solidFill>
                <a:effectLst>
                  <a:outerShdw blurRad="38100" dist="38100" dir="2700000" algn="tl">
                    <a:srgbClr val="000000"/>
                  </a:outerShdw>
                </a:effectLst>
                <a:latin typeface="Calibri"/>
                <a:ea typeface="+mn-ea"/>
                <a:cs typeface="Arial" pitchFamily="34" charset="0"/>
              </a:rPr>
              <a:t/>
            </a:r>
            <a:br>
              <a:rPr lang="en-US" sz="2400" b="1" kern="1200" dirty="0">
                <a:solidFill>
                  <a:srgbClr val="9E9273">
                    <a:lumMod val="40000"/>
                    <a:lumOff val="60000"/>
                  </a:srgbClr>
                </a:solidFill>
                <a:effectLst>
                  <a:outerShdw blurRad="38100" dist="38100" dir="2700000" algn="tl">
                    <a:srgbClr val="000000"/>
                  </a:outerShdw>
                </a:effectLst>
                <a:latin typeface="Calibri"/>
                <a:ea typeface="+mn-ea"/>
                <a:cs typeface="Arial" pitchFamily="34" charset="0"/>
              </a:rPr>
            </a:br>
            <a:r>
              <a:rPr lang="en-US" sz="2400" b="1" kern="1200" dirty="0">
                <a:solidFill>
                  <a:srgbClr val="9E9273">
                    <a:lumMod val="40000"/>
                    <a:lumOff val="60000"/>
                  </a:srgbClr>
                </a:solidFill>
                <a:effectLst>
                  <a:outerShdw blurRad="38100" dist="38100" dir="2700000" algn="tl">
                    <a:srgbClr val="000000"/>
                  </a:outerShdw>
                </a:effectLst>
                <a:latin typeface="Calibri"/>
                <a:ea typeface="+mn-ea"/>
                <a:cs typeface="Arial" pitchFamily="34" charset="0"/>
              </a:rPr>
              <a:t>DWR State Project Reservoirs </a:t>
            </a:r>
          </a:p>
        </p:txBody>
      </p:sp>
      <p:sp>
        <p:nvSpPr>
          <p:cNvPr id="425381" name="Arc 2469"/>
          <p:cNvSpPr>
            <a:spLocks/>
          </p:cNvSpPr>
          <p:nvPr/>
        </p:nvSpPr>
        <p:spPr bwMode="auto">
          <a:xfrm>
            <a:off x="3733800" y="5860341"/>
            <a:ext cx="1296988" cy="508000"/>
          </a:xfrm>
          <a:custGeom>
            <a:avLst/>
            <a:gdLst>
              <a:gd name="G0" fmla="+- 4477 0 0"/>
              <a:gd name="G1" fmla="+- 0 0 0"/>
              <a:gd name="G2" fmla="+- 21600 0 0"/>
              <a:gd name="T0" fmla="*/ 24004 w 24004"/>
              <a:gd name="T1" fmla="*/ 9234 h 21600"/>
              <a:gd name="T2" fmla="*/ 0 w 24004"/>
              <a:gd name="T3" fmla="*/ 21131 h 21600"/>
              <a:gd name="T4" fmla="*/ 4477 w 24004"/>
              <a:gd name="T5" fmla="*/ 0 h 21600"/>
            </a:gdLst>
            <a:ahLst/>
            <a:cxnLst>
              <a:cxn ang="0">
                <a:pos x="T0" y="T1"/>
              </a:cxn>
              <a:cxn ang="0">
                <a:pos x="T2" y="T3"/>
              </a:cxn>
              <a:cxn ang="0">
                <a:pos x="T4" y="T5"/>
              </a:cxn>
            </a:cxnLst>
            <a:rect l="0" t="0" r="r" b="b"/>
            <a:pathLst>
              <a:path w="24004" h="21600" fill="none" extrusionOk="0">
                <a:moveTo>
                  <a:pt x="24003" y="9233"/>
                </a:moveTo>
                <a:cubicBezTo>
                  <a:pt x="20433" y="16784"/>
                  <a:pt x="12829" y="21599"/>
                  <a:pt x="4477" y="21600"/>
                </a:cubicBezTo>
                <a:cubicBezTo>
                  <a:pt x="2972" y="21600"/>
                  <a:pt x="1471" y="21442"/>
                  <a:pt x="0" y="21130"/>
                </a:cubicBezTo>
              </a:path>
              <a:path w="24004" h="21600" stroke="0" extrusionOk="0">
                <a:moveTo>
                  <a:pt x="24003" y="9233"/>
                </a:moveTo>
                <a:cubicBezTo>
                  <a:pt x="20433" y="16784"/>
                  <a:pt x="12829" y="21599"/>
                  <a:pt x="4477" y="21600"/>
                </a:cubicBezTo>
                <a:cubicBezTo>
                  <a:pt x="2972" y="21600"/>
                  <a:pt x="1471" y="21442"/>
                  <a:pt x="0" y="21130"/>
                </a:cubicBezTo>
                <a:lnTo>
                  <a:pt x="4477" y="0"/>
                </a:lnTo>
                <a:close/>
              </a:path>
            </a:pathLst>
          </a:custGeom>
          <a:noFill/>
          <a:ln w="50800" cap="rnd">
            <a:solidFill>
              <a:srgbClr val="FFFFFF"/>
            </a:solidFill>
            <a:round/>
            <a:headEnd type="stealth" w="med" len="med"/>
            <a:tailEnd type="none" w="sm" len="sm"/>
          </a:ln>
          <a:effectLst>
            <a:outerShdw blurRad="50800" dist="38100" dir="5400000" algn="t" rotWithShape="0">
              <a:prstClr val="black">
                <a:alpha val="40000"/>
              </a:prstClr>
            </a:outerShdw>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82" name="Oval 2470"/>
          <p:cNvSpPr>
            <a:spLocks noChangeArrowheads="1"/>
          </p:cNvSpPr>
          <p:nvPr/>
        </p:nvSpPr>
        <p:spPr bwMode="auto">
          <a:xfrm rot="2460000">
            <a:off x="3190875" y="4152191"/>
            <a:ext cx="701675" cy="271463"/>
          </a:xfrm>
          <a:prstGeom prst="ellipse">
            <a:avLst/>
          </a:prstGeom>
          <a:solidFill>
            <a:schemeClr val="accent1">
              <a:alpha val="62000"/>
            </a:schemeClr>
          </a:solidFill>
          <a:ln w="6350">
            <a:solidFill>
              <a:schemeClr val="tx1"/>
            </a:solidFill>
            <a:round/>
            <a:headEnd/>
            <a:tailEnd/>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83" name="Freeform 2471"/>
          <p:cNvSpPr>
            <a:spLocks/>
          </p:cNvSpPr>
          <p:nvPr/>
        </p:nvSpPr>
        <p:spPr bwMode="auto">
          <a:xfrm>
            <a:off x="3883025" y="4342691"/>
            <a:ext cx="538163" cy="658813"/>
          </a:xfrm>
          <a:custGeom>
            <a:avLst/>
            <a:gdLst/>
            <a:ahLst/>
            <a:cxnLst>
              <a:cxn ang="0">
                <a:pos x="128" y="27"/>
              </a:cxn>
              <a:cxn ang="0">
                <a:pos x="240" y="79"/>
              </a:cxn>
              <a:cxn ang="0">
                <a:pos x="304" y="175"/>
              </a:cxn>
              <a:cxn ang="0">
                <a:pos x="328" y="223"/>
              </a:cxn>
              <a:cxn ang="0">
                <a:pos x="336" y="271"/>
              </a:cxn>
              <a:cxn ang="0">
                <a:pos x="312" y="335"/>
              </a:cxn>
              <a:cxn ang="0">
                <a:pos x="192" y="367"/>
              </a:cxn>
              <a:cxn ang="0">
                <a:pos x="80" y="415"/>
              </a:cxn>
              <a:cxn ang="0">
                <a:pos x="16" y="367"/>
              </a:cxn>
              <a:cxn ang="0">
                <a:pos x="176" y="231"/>
              </a:cxn>
              <a:cxn ang="0">
                <a:pos x="104" y="87"/>
              </a:cxn>
              <a:cxn ang="0">
                <a:pos x="128" y="27"/>
              </a:cxn>
            </a:cxnLst>
            <a:rect l="0" t="0" r="r" b="b"/>
            <a:pathLst>
              <a:path w="339" h="415">
                <a:moveTo>
                  <a:pt x="128" y="27"/>
                </a:moveTo>
                <a:cubicBezTo>
                  <a:pt x="197" y="0"/>
                  <a:pt x="240" y="79"/>
                  <a:pt x="240" y="79"/>
                </a:cubicBezTo>
                <a:cubicBezTo>
                  <a:pt x="269" y="99"/>
                  <a:pt x="289" y="151"/>
                  <a:pt x="304" y="175"/>
                </a:cubicBezTo>
                <a:cubicBezTo>
                  <a:pt x="319" y="199"/>
                  <a:pt x="323" y="207"/>
                  <a:pt x="328" y="223"/>
                </a:cubicBezTo>
                <a:cubicBezTo>
                  <a:pt x="333" y="239"/>
                  <a:pt x="339" y="252"/>
                  <a:pt x="336" y="271"/>
                </a:cubicBezTo>
                <a:cubicBezTo>
                  <a:pt x="333" y="290"/>
                  <a:pt x="336" y="319"/>
                  <a:pt x="312" y="335"/>
                </a:cubicBezTo>
                <a:cubicBezTo>
                  <a:pt x="288" y="351"/>
                  <a:pt x="231" y="354"/>
                  <a:pt x="192" y="367"/>
                </a:cubicBezTo>
                <a:cubicBezTo>
                  <a:pt x="153" y="380"/>
                  <a:pt x="109" y="415"/>
                  <a:pt x="80" y="415"/>
                </a:cubicBezTo>
                <a:cubicBezTo>
                  <a:pt x="51" y="415"/>
                  <a:pt x="0" y="398"/>
                  <a:pt x="16" y="367"/>
                </a:cubicBezTo>
                <a:cubicBezTo>
                  <a:pt x="32" y="336"/>
                  <a:pt x="161" y="278"/>
                  <a:pt x="176" y="231"/>
                </a:cubicBezTo>
                <a:cubicBezTo>
                  <a:pt x="191" y="184"/>
                  <a:pt x="113" y="114"/>
                  <a:pt x="104" y="87"/>
                </a:cubicBezTo>
                <a:cubicBezTo>
                  <a:pt x="95" y="60"/>
                  <a:pt x="128" y="27"/>
                  <a:pt x="128" y="27"/>
                </a:cubicBezTo>
                <a:close/>
              </a:path>
            </a:pathLst>
          </a:custGeom>
          <a:solidFill>
            <a:schemeClr val="accent1">
              <a:alpha val="62000"/>
            </a:schemeClr>
          </a:solidFill>
          <a:ln w="6350" cap="rnd" cmpd="sng">
            <a:solidFill>
              <a:schemeClr val="tx1"/>
            </a:solidFill>
            <a:prstDash val="solid"/>
            <a:round/>
            <a:headEnd/>
            <a:tailEnd/>
          </a:ln>
          <a:effectLst/>
        </p:spPr>
        <p:txBody>
          <a:bodyP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84" name="Rectangle 2472"/>
          <p:cNvSpPr>
            <a:spLocks noChangeArrowheads="1"/>
          </p:cNvSpPr>
          <p:nvPr/>
        </p:nvSpPr>
        <p:spPr bwMode="auto">
          <a:xfrm>
            <a:off x="5410200" y="1428041"/>
            <a:ext cx="3686970" cy="2305759"/>
          </a:xfrm>
          <a:prstGeom prst="rect">
            <a:avLst/>
          </a:prstGeom>
          <a:noFill/>
          <a:ln w="9525">
            <a:noFill/>
            <a:miter lim="800000"/>
            <a:headEnd/>
            <a:tailEnd/>
          </a:ln>
          <a:effectLst/>
        </p:spPr>
        <p:txBody>
          <a:bodyPr wrap="none" lIns="87312" tIns="44450" rIns="87312" bIns="44450">
            <a:spAutoFit/>
          </a:bodyPr>
          <a:lstStyle/>
          <a:p>
            <a:pPr algn="l" defTabSz="825500" rtl="0" fontAlgn="base">
              <a:spcBef>
                <a:spcPct val="0"/>
              </a:spcBef>
              <a:spcAft>
                <a:spcPct val="0"/>
              </a:spcAft>
            </a:pPr>
            <a:r>
              <a:rPr lang="en-US" sz="2400" b="1" u="sng" kern="1200" dirty="0" smtClean="0">
                <a:solidFill>
                  <a:srgbClr val="9E9273">
                    <a:lumMod val="40000"/>
                    <a:lumOff val="60000"/>
                  </a:srgbClr>
                </a:solidFill>
                <a:effectLst>
                  <a:outerShdw blurRad="38100" dist="38100" dir="2700000" algn="tl">
                    <a:srgbClr val="000000"/>
                  </a:outerShdw>
                </a:effectLst>
                <a:latin typeface="Calibri"/>
                <a:ea typeface="+mn-ea"/>
                <a:cs typeface="Arial" pitchFamily="34" charset="0"/>
              </a:rPr>
              <a:t>Central Valley/SWP Storage</a:t>
            </a:r>
          </a:p>
          <a:p>
            <a:pPr algn="l" defTabSz="825500" rtl="0" fontAlgn="base">
              <a:spcBef>
                <a:spcPct val="0"/>
              </a:spcBef>
              <a:spcAft>
                <a:spcPct val="0"/>
              </a:spcAft>
            </a:pPr>
            <a:r>
              <a:rPr lang="en-US" sz="2400" b="1" kern="1200" dirty="0" smtClean="0">
                <a:solidFill>
                  <a:srgbClr val="9E9273">
                    <a:lumMod val="40000"/>
                    <a:lumOff val="60000"/>
                  </a:srgbClr>
                </a:solidFill>
                <a:effectLst>
                  <a:outerShdw blurRad="38100" dist="38100" dir="2700000" algn="tl">
                    <a:srgbClr val="000000"/>
                  </a:outerShdw>
                </a:effectLst>
                <a:latin typeface="Calibri"/>
                <a:ea typeface="+mn-ea"/>
                <a:cs typeface="Arial" pitchFamily="34" charset="0"/>
              </a:rPr>
              <a:t>San Luis Carryover</a:t>
            </a:r>
          </a:p>
          <a:p>
            <a:pPr algn="l" defTabSz="825500" rtl="0" fontAlgn="base">
              <a:spcBef>
                <a:spcPct val="0"/>
              </a:spcBef>
              <a:spcAft>
                <a:spcPct val="0"/>
              </a:spcAft>
            </a:pPr>
            <a:r>
              <a:rPr lang="en-US" sz="2400" b="1" kern="1200" dirty="0" smtClean="0">
                <a:solidFill>
                  <a:srgbClr val="9E9273">
                    <a:lumMod val="40000"/>
                    <a:lumOff val="60000"/>
                  </a:srgbClr>
                </a:solidFill>
                <a:effectLst>
                  <a:outerShdw blurRad="38100" dist="38100" dir="2700000" algn="tl">
                    <a:srgbClr val="000000"/>
                  </a:outerShdw>
                </a:effectLst>
                <a:latin typeface="Calibri"/>
                <a:ea typeface="+mn-ea"/>
                <a:cs typeface="Arial" pitchFamily="34" charset="0"/>
              </a:rPr>
              <a:t>Semitropic </a:t>
            </a:r>
            <a:r>
              <a:rPr lang="en-US" sz="2400" b="1" kern="1200" dirty="0">
                <a:solidFill>
                  <a:srgbClr val="9E9273">
                    <a:lumMod val="40000"/>
                    <a:lumOff val="60000"/>
                  </a:srgbClr>
                </a:solidFill>
                <a:effectLst>
                  <a:outerShdw blurRad="38100" dist="38100" dir="2700000" algn="tl">
                    <a:srgbClr val="000000"/>
                  </a:outerShdw>
                </a:effectLst>
                <a:latin typeface="Calibri"/>
                <a:ea typeface="+mn-ea"/>
                <a:cs typeface="Arial" pitchFamily="34" charset="0"/>
              </a:rPr>
              <a:t/>
            </a:r>
            <a:br>
              <a:rPr lang="en-US" sz="2400" b="1" kern="1200" dirty="0">
                <a:solidFill>
                  <a:srgbClr val="9E9273">
                    <a:lumMod val="40000"/>
                    <a:lumOff val="60000"/>
                  </a:srgbClr>
                </a:solidFill>
                <a:effectLst>
                  <a:outerShdw blurRad="38100" dist="38100" dir="2700000" algn="tl">
                    <a:srgbClr val="000000"/>
                  </a:outerShdw>
                </a:effectLst>
                <a:latin typeface="Calibri"/>
                <a:ea typeface="+mn-ea"/>
                <a:cs typeface="Arial" pitchFamily="34" charset="0"/>
              </a:rPr>
            </a:br>
            <a:r>
              <a:rPr lang="en-US" sz="2400" b="1" kern="1200" dirty="0">
                <a:solidFill>
                  <a:srgbClr val="9E9273">
                    <a:lumMod val="40000"/>
                    <a:lumOff val="60000"/>
                  </a:srgbClr>
                </a:solidFill>
                <a:effectLst>
                  <a:outerShdw blurRad="38100" dist="38100" dir="2700000" algn="tl">
                    <a:srgbClr val="000000"/>
                  </a:outerShdw>
                </a:effectLst>
                <a:latin typeface="Calibri"/>
                <a:ea typeface="+mn-ea"/>
                <a:cs typeface="Arial" pitchFamily="34" charset="0"/>
              </a:rPr>
              <a:t>Arvin-Edison</a:t>
            </a:r>
          </a:p>
          <a:p>
            <a:pPr algn="l" defTabSz="825500" rtl="0" fontAlgn="base">
              <a:spcBef>
                <a:spcPct val="0"/>
              </a:spcBef>
              <a:spcAft>
                <a:spcPct val="0"/>
              </a:spcAft>
            </a:pPr>
            <a:r>
              <a:rPr lang="en-US" sz="2400" b="1" kern="1200" dirty="0">
                <a:solidFill>
                  <a:srgbClr val="9E9273">
                    <a:lumMod val="40000"/>
                    <a:lumOff val="60000"/>
                  </a:srgbClr>
                </a:solidFill>
                <a:effectLst>
                  <a:outerShdw blurRad="38100" dist="38100" dir="2700000" algn="tl">
                    <a:srgbClr val="000000"/>
                  </a:outerShdw>
                </a:effectLst>
                <a:latin typeface="Calibri"/>
                <a:ea typeface="+mn-ea"/>
                <a:cs typeface="Arial" pitchFamily="34" charset="0"/>
              </a:rPr>
              <a:t>Kern </a:t>
            </a:r>
            <a:r>
              <a:rPr lang="en-US" sz="2400" b="1" kern="1200" dirty="0" smtClean="0">
                <a:solidFill>
                  <a:srgbClr val="9E9273">
                    <a:lumMod val="40000"/>
                    <a:lumOff val="60000"/>
                  </a:srgbClr>
                </a:solidFill>
                <a:effectLst>
                  <a:outerShdw blurRad="38100" dist="38100" dir="2700000" algn="tl">
                    <a:srgbClr val="000000"/>
                  </a:outerShdw>
                </a:effectLst>
                <a:latin typeface="Calibri"/>
                <a:ea typeface="+mn-ea"/>
                <a:cs typeface="Arial" pitchFamily="34" charset="0"/>
              </a:rPr>
              <a:t>Delta</a:t>
            </a:r>
            <a:endParaRPr lang="en-US" sz="2400" b="1" kern="1200" dirty="0">
              <a:solidFill>
                <a:srgbClr val="9E9273">
                  <a:lumMod val="40000"/>
                  <a:lumOff val="60000"/>
                </a:srgbClr>
              </a:solidFill>
              <a:effectLst>
                <a:outerShdw blurRad="38100" dist="38100" dir="2700000" algn="tl">
                  <a:srgbClr val="000000"/>
                </a:outerShdw>
              </a:effectLst>
              <a:latin typeface="Calibri"/>
              <a:ea typeface="+mn-ea"/>
              <a:cs typeface="Arial" pitchFamily="34" charset="0"/>
            </a:endParaRPr>
          </a:p>
          <a:p>
            <a:pPr algn="l" defTabSz="825500" rtl="0" fontAlgn="base">
              <a:spcBef>
                <a:spcPct val="0"/>
              </a:spcBef>
              <a:spcAft>
                <a:spcPct val="0"/>
              </a:spcAft>
            </a:pPr>
            <a:r>
              <a:rPr lang="en-US" sz="2400" b="1" kern="1200" dirty="0" smtClean="0">
                <a:solidFill>
                  <a:srgbClr val="9E9273">
                    <a:lumMod val="40000"/>
                    <a:lumOff val="60000"/>
                  </a:srgbClr>
                </a:solidFill>
                <a:effectLst>
                  <a:outerShdw blurRad="38100" dist="38100" dir="2700000" algn="tl">
                    <a:srgbClr val="000000"/>
                  </a:outerShdw>
                </a:effectLst>
                <a:latin typeface="Calibri"/>
                <a:ea typeface="+mn-ea"/>
                <a:cs typeface="Arial" pitchFamily="34" charset="0"/>
              </a:rPr>
              <a:t>Mojave</a:t>
            </a:r>
            <a:endParaRPr lang="en-US" sz="2400" b="1" kern="1200" dirty="0">
              <a:solidFill>
                <a:srgbClr val="9E9273">
                  <a:lumMod val="40000"/>
                  <a:lumOff val="60000"/>
                </a:srgbClr>
              </a:solidFill>
              <a:effectLst>
                <a:outerShdw blurRad="38100" dist="38100" dir="2700000" algn="tl">
                  <a:srgbClr val="000000"/>
                </a:outerShdw>
              </a:effectLst>
              <a:latin typeface="Calibri"/>
              <a:ea typeface="+mn-ea"/>
              <a:cs typeface="Arial" pitchFamily="34" charset="0"/>
            </a:endParaRPr>
          </a:p>
        </p:txBody>
      </p:sp>
      <p:sp>
        <p:nvSpPr>
          <p:cNvPr id="425386" name="Line 2474"/>
          <p:cNvSpPr>
            <a:spLocks noChangeShapeType="1"/>
          </p:cNvSpPr>
          <p:nvPr/>
        </p:nvSpPr>
        <p:spPr bwMode="auto">
          <a:xfrm rot="1839445">
            <a:off x="5254690" y="3633096"/>
            <a:ext cx="34832" cy="1285345"/>
          </a:xfrm>
          <a:prstGeom prst="line">
            <a:avLst/>
          </a:prstGeom>
          <a:noFill/>
          <a:ln w="50800">
            <a:solidFill>
              <a:srgbClr val="FFFFFF"/>
            </a:solidFill>
            <a:round/>
            <a:headEnd type="none" w="sm" len="sm"/>
            <a:tailEnd type="stealth" w="med" len="med"/>
          </a:ln>
          <a:effectLst>
            <a:outerShdw blurRad="63500" sx="102000" sy="102000" algn="ctr" rotWithShape="0">
              <a:prstClr val="black">
                <a:alpha val="40000"/>
              </a:prstClr>
            </a:outerShdw>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87" name="Rectangle 2475"/>
          <p:cNvSpPr>
            <a:spLocks noChangeArrowheads="1"/>
          </p:cNvSpPr>
          <p:nvPr/>
        </p:nvSpPr>
        <p:spPr bwMode="auto">
          <a:xfrm>
            <a:off x="5715000" y="3301613"/>
            <a:ext cx="3352800" cy="1936428"/>
          </a:xfrm>
          <a:prstGeom prst="rect">
            <a:avLst/>
          </a:prstGeom>
          <a:noFill/>
          <a:ln w="9525">
            <a:noFill/>
            <a:miter lim="800000"/>
            <a:headEnd/>
            <a:tailEnd/>
          </a:ln>
          <a:effectLst/>
        </p:spPr>
        <p:txBody>
          <a:bodyPr wrap="square" lIns="87312" tIns="44450" rIns="87312" bIns="44450">
            <a:spAutoFit/>
          </a:bodyPr>
          <a:lstStyle/>
          <a:p>
            <a:pPr algn="r" defTabSz="825500" fontAlgn="base">
              <a:spcBef>
                <a:spcPct val="0"/>
              </a:spcBef>
              <a:spcAft>
                <a:spcPct val="0"/>
              </a:spcAft>
            </a:pPr>
            <a:r>
              <a:rPr lang="en-US" sz="2400" b="1" u="sng" kern="1200" dirty="0" smtClean="0">
                <a:solidFill>
                  <a:srgbClr val="9E9273">
                    <a:lumMod val="40000"/>
                    <a:lumOff val="60000"/>
                  </a:srgbClr>
                </a:solidFill>
                <a:effectLst>
                  <a:outerShdw blurRad="38100" dist="38100" dir="2700000" algn="tl">
                    <a:srgbClr val="000000"/>
                  </a:outerShdw>
                </a:effectLst>
                <a:latin typeface="Calibri"/>
                <a:ea typeface="+mn-ea"/>
                <a:cs typeface="Arial" pitchFamily="34" charset="0"/>
              </a:rPr>
              <a:t>CRA Storage</a:t>
            </a:r>
            <a:br>
              <a:rPr lang="en-US" sz="2400" b="1" u="sng" kern="1200" dirty="0" smtClean="0">
                <a:solidFill>
                  <a:srgbClr val="9E9273">
                    <a:lumMod val="40000"/>
                    <a:lumOff val="60000"/>
                  </a:srgbClr>
                </a:solidFill>
                <a:effectLst>
                  <a:outerShdw blurRad="38100" dist="38100" dir="2700000" algn="tl">
                    <a:srgbClr val="000000"/>
                  </a:outerShdw>
                </a:effectLst>
                <a:latin typeface="Calibri"/>
                <a:ea typeface="+mn-ea"/>
                <a:cs typeface="Arial" pitchFamily="34" charset="0"/>
              </a:rPr>
            </a:br>
            <a:r>
              <a:rPr lang="en-US" sz="2400" b="1" dirty="0" smtClean="0">
                <a:solidFill>
                  <a:srgbClr val="9E9273">
                    <a:lumMod val="40000"/>
                    <a:lumOff val="60000"/>
                  </a:srgbClr>
                </a:solidFill>
                <a:effectLst>
                  <a:outerShdw blurRad="38100" dist="38100" dir="2700000" algn="tl">
                    <a:srgbClr val="000000"/>
                  </a:outerShdw>
                </a:effectLst>
                <a:cs typeface="Arial" pitchFamily="34" charset="0"/>
              </a:rPr>
              <a:t>DWCV Advance Delivery Lake </a:t>
            </a:r>
            <a:r>
              <a:rPr lang="en-US" sz="2400" b="1" kern="1200" dirty="0" smtClean="0">
                <a:solidFill>
                  <a:srgbClr val="9E9273">
                    <a:lumMod val="40000"/>
                    <a:lumOff val="60000"/>
                  </a:srgbClr>
                </a:solidFill>
                <a:effectLst>
                  <a:outerShdw blurRad="38100" dist="38100" dir="2700000" algn="tl">
                    <a:srgbClr val="000000"/>
                  </a:outerShdw>
                </a:effectLst>
                <a:latin typeface="Calibri"/>
                <a:ea typeface="+mn-ea"/>
                <a:cs typeface="Arial" pitchFamily="34" charset="0"/>
              </a:rPr>
              <a:t>Mead  ICS</a:t>
            </a:r>
            <a:br>
              <a:rPr lang="en-US" sz="2400" b="1" kern="1200" dirty="0" smtClean="0">
                <a:solidFill>
                  <a:srgbClr val="9E9273">
                    <a:lumMod val="40000"/>
                    <a:lumOff val="60000"/>
                  </a:srgbClr>
                </a:solidFill>
                <a:effectLst>
                  <a:outerShdw blurRad="38100" dist="38100" dir="2700000" algn="tl">
                    <a:srgbClr val="000000"/>
                  </a:outerShdw>
                </a:effectLst>
                <a:latin typeface="Calibri"/>
                <a:ea typeface="+mn-ea"/>
                <a:cs typeface="Arial" pitchFamily="34" charset="0"/>
              </a:rPr>
            </a:br>
            <a:r>
              <a:rPr lang="en-US" sz="2400" b="1" kern="1200" dirty="0">
                <a:solidFill>
                  <a:srgbClr val="9E9273">
                    <a:lumMod val="40000"/>
                    <a:lumOff val="60000"/>
                  </a:srgbClr>
                </a:solidFill>
                <a:effectLst>
                  <a:outerShdw blurRad="38100" dist="38100" dir="2700000" algn="tl">
                    <a:srgbClr val="000000"/>
                  </a:outerShdw>
                </a:effectLst>
                <a:latin typeface="Calibri"/>
                <a:ea typeface="+mn-ea"/>
                <a:cs typeface="Arial" pitchFamily="34" charset="0"/>
              </a:rPr>
              <a:t/>
            </a:r>
            <a:br>
              <a:rPr lang="en-US" sz="2400" b="1" kern="1200" dirty="0">
                <a:solidFill>
                  <a:srgbClr val="9E9273">
                    <a:lumMod val="40000"/>
                    <a:lumOff val="60000"/>
                  </a:srgbClr>
                </a:solidFill>
                <a:effectLst>
                  <a:outerShdw blurRad="38100" dist="38100" dir="2700000" algn="tl">
                    <a:srgbClr val="000000"/>
                  </a:outerShdw>
                </a:effectLst>
                <a:latin typeface="Calibri"/>
                <a:ea typeface="+mn-ea"/>
                <a:cs typeface="Arial" pitchFamily="34" charset="0"/>
              </a:rPr>
            </a:br>
            <a:endParaRPr lang="en-US" sz="2400" b="1" kern="1200" dirty="0">
              <a:solidFill>
                <a:srgbClr val="9E9273">
                  <a:lumMod val="40000"/>
                  <a:lumOff val="60000"/>
                </a:srgbClr>
              </a:solidFill>
              <a:effectLst>
                <a:outerShdw blurRad="38100" dist="38100" dir="2700000" algn="tl">
                  <a:srgbClr val="000000"/>
                </a:outerShdw>
              </a:effectLst>
              <a:latin typeface="Calibri"/>
              <a:ea typeface="+mn-ea"/>
              <a:cs typeface="Arial" pitchFamily="34" charset="0"/>
            </a:endParaRPr>
          </a:p>
        </p:txBody>
      </p:sp>
      <p:sp>
        <p:nvSpPr>
          <p:cNvPr id="425396" name="Oval 2484"/>
          <p:cNvSpPr>
            <a:spLocks noChangeArrowheads="1"/>
          </p:cNvSpPr>
          <p:nvPr/>
        </p:nvSpPr>
        <p:spPr bwMode="auto">
          <a:xfrm rot="8380636">
            <a:off x="3671888" y="4528429"/>
            <a:ext cx="419100" cy="228600"/>
          </a:xfrm>
          <a:prstGeom prst="ellipse">
            <a:avLst/>
          </a:prstGeom>
          <a:solidFill>
            <a:schemeClr val="accent1">
              <a:alpha val="62000"/>
            </a:schemeClr>
          </a:solidFill>
          <a:ln w="6350">
            <a:solidFill>
              <a:schemeClr val="tx1"/>
            </a:solidFill>
            <a:round/>
            <a:headEnd/>
            <a:tailEnd/>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425397" name="Oval 2485"/>
          <p:cNvSpPr>
            <a:spLocks noChangeArrowheads="1"/>
          </p:cNvSpPr>
          <p:nvPr/>
        </p:nvSpPr>
        <p:spPr bwMode="auto">
          <a:xfrm rot="-9817046">
            <a:off x="4724400" y="4857041"/>
            <a:ext cx="419100" cy="228600"/>
          </a:xfrm>
          <a:prstGeom prst="ellipse">
            <a:avLst/>
          </a:prstGeom>
          <a:solidFill>
            <a:schemeClr val="accent1">
              <a:alpha val="62000"/>
            </a:schemeClr>
          </a:solidFill>
          <a:ln w="6350">
            <a:solidFill>
              <a:schemeClr val="tx1"/>
            </a:solidFill>
            <a:round/>
            <a:headEnd/>
            <a:tailEnd/>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1465" name="Line 2474"/>
          <p:cNvSpPr>
            <a:spLocks noChangeShapeType="1"/>
          </p:cNvSpPr>
          <p:nvPr/>
        </p:nvSpPr>
        <p:spPr bwMode="auto">
          <a:xfrm rot="1839445" flipH="1">
            <a:off x="4174427" y="3272127"/>
            <a:ext cx="1045969" cy="1417227"/>
          </a:xfrm>
          <a:prstGeom prst="line">
            <a:avLst/>
          </a:prstGeom>
          <a:noFill/>
          <a:ln w="50800">
            <a:solidFill>
              <a:srgbClr val="FFFFFF"/>
            </a:solidFill>
            <a:round/>
            <a:headEnd type="none" w="sm" len="sm"/>
            <a:tailEnd type="stealth" w="med" len="med"/>
          </a:ln>
          <a:effectLst>
            <a:outerShdw blurRad="63500" sx="102000" sy="102000" algn="ctr" rotWithShape="0">
              <a:prstClr val="black">
                <a:alpha val="40000"/>
              </a:prstClr>
            </a:outerShdw>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1464" name="Oval 2485"/>
          <p:cNvSpPr>
            <a:spLocks noChangeArrowheads="1"/>
          </p:cNvSpPr>
          <p:nvPr/>
        </p:nvSpPr>
        <p:spPr bwMode="auto">
          <a:xfrm>
            <a:off x="7576011" y="4818946"/>
            <a:ext cx="463752" cy="266695"/>
          </a:xfrm>
          <a:prstGeom prst="ellipse">
            <a:avLst/>
          </a:prstGeom>
          <a:solidFill>
            <a:schemeClr val="accent1">
              <a:alpha val="62000"/>
            </a:schemeClr>
          </a:solidFill>
          <a:ln w="6350">
            <a:solidFill>
              <a:schemeClr val="tx1"/>
            </a:solidFill>
            <a:round/>
            <a:headEnd/>
            <a:tailEnd/>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1466" name="Line 2474"/>
          <p:cNvSpPr>
            <a:spLocks noChangeShapeType="1"/>
          </p:cNvSpPr>
          <p:nvPr/>
        </p:nvSpPr>
        <p:spPr bwMode="auto">
          <a:xfrm rot="1839445">
            <a:off x="7004432" y="4435903"/>
            <a:ext cx="240535" cy="1451876"/>
          </a:xfrm>
          <a:prstGeom prst="line">
            <a:avLst/>
          </a:prstGeom>
          <a:noFill/>
          <a:ln w="50800">
            <a:solidFill>
              <a:srgbClr val="FFFFFF"/>
            </a:solidFill>
            <a:round/>
            <a:headEnd type="none" w="sm" len="sm"/>
            <a:tailEnd type="stealth" w="med" len="med"/>
          </a:ln>
          <a:effectLst>
            <a:outerShdw blurRad="63500" sx="102000" sy="102000" algn="ctr" rotWithShape="0">
              <a:prstClr val="black">
                <a:alpha val="40000"/>
              </a:prstClr>
            </a:outerShdw>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1467" name="Oval 2485"/>
          <p:cNvSpPr>
            <a:spLocks noChangeArrowheads="1"/>
          </p:cNvSpPr>
          <p:nvPr/>
        </p:nvSpPr>
        <p:spPr bwMode="auto">
          <a:xfrm rot="-9817046">
            <a:off x="6639482" y="6008036"/>
            <a:ext cx="274320" cy="274320"/>
          </a:xfrm>
          <a:prstGeom prst="ellipse">
            <a:avLst/>
          </a:prstGeom>
          <a:solidFill>
            <a:schemeClr val="accent1">
              <a:alpha val="62000"/>
            </a:schemeClr>
          </a:solidFill>
          <a:ln w="6350">
            <a:solidFill>
              <a:schemeClr val="tx1"/>
            </a:solidFill>
            <a:round/>
            <a:headEnd/>
            <a:tailEnd/>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1468" name="Line 2474"/>
          <p:cNvSpPr>
            <a:spLocks noChangeShapeType="1"/>
          </p:cNvSpPr>
          <p:nvPr/>
        </p:nvSpPr>
        <p:spPr bwMode="auto">
          <a:xfrm rot="1839445">
            <a:off x="7406127" y="4576440"/>
            <a:ext cx="427746" cy="123868"/>
          </a:xfrm>
          <a:prstGeom prst="line">
            <a:avLst/>
          </a:prstGeom>
          <a:noFill/>
          <a:ln w="50800">
            <a:solidFill>
              <a:srgbClr val="FFFFFF"/>
            </a:solidFill>
            <a:round/>
            <a:headEnd type="none" w="sm" len="sm"/>
            <a:tailEnd type="stealth" w="med" len="med"/>
          </a:ln>
          <a:effectLst>
            <a:outerShdw blurRad="63500" sx="102000" sy="102000" algn="ctr" rotWithShape="0">
              <a:prstClr val="black">
                <a:alpha val="40000"/>
              </a:prstClr>
            </a:outerShdw>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1469" name="Title 1"/>
          <p:cNvSpPr txBox="1">
            <a:spLocks/>
          </p:cNvSpPr>
          <p:nvPr/>
        </p:nvSpPr>
        <p:spPr>
          <a:xfrm>
            <a:off x="3276600" y="76200"/>
            <a:ext cx="5486400" cy="1163395"/>
          </a:xfrm>
          <a:prstGeom prst="rect">
            <a:avLst/>
          </a:prstGeom>
        </p:spPr>
        <p:txBody>
          <a:bodyPr>
            <a:no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Metropolitan’s Storage </a:t>
            </a:r>
            <a:r>
              <a:rPr lang="en-US" sz="4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Programs</a:t>
            </a:r>
            <a:endParaRPr kumimoji="0" lang="en-US" sz="4400" b="0" i="0" u="none" strike="noStrike" kern="1200" cap="none" spc="-150" normalizeH="0" baseline="0" noProof="0" dirty="0">
              <a:ln w="3175">
                <a:noFill/>
              </a:ln>
              <a:solidFill>
                <a:schemeClr val="tx2"/>
              </a:solidFill>
              <a:effectLst>
                <a:outerShdw blurRad="50800" dist="38100" dir="2700000" algn="tl" rotWithShape="0">
                  <a:prstClr val="black">
                    <a:alpha val="40000"/>
                  </a:prstClr>
                </a:outerShdw>
              </a:effectLst>
              <a:uLnTx/>
              <a:uFillTx/>
              <a:latin typeface="+mj-lt"/>
              <a:ea typeface="+mn-ea"/>
              <a:cs typeface="Arial" charset="0"/>
            </a:endParaRPr>
          </a:p>
        </p:txBody>
      </p:sp>
      <p:sp>
        <p:nvSpPr>
          <p:cNvPr id="1470" name="Oval 2485"/>
          <p:cNvSpPr>
            <a:spLocks noChangeArrowheads="1"/>
          </p:cNvSpPr>
          <p:nvPr/>
        </p:nvSpPr>
        <p:spPr bwMode="auto">
          <a:xfrm rot="-9817046">
            <a:off x="1938117" y="3518559"/>
            <a:ext cx="274320" cy="274320"/>
          </a:xfrm>
          <a:prstGeom prst="ellipse">
            <a:avLst/>
          </a:prstGeom>
          <a:solidFill>
            <a:schemeClr val="accent1">
              <a:alpha val="62000"/>
            </a:schemeClr>
          </a:solidFill>
          <a:ln w="6350">
            <a:solidFill>
              <a:schemeClr val="tx1"/>
            </a:solidFill>
            <a:round/>
            <a:headEnd/>
            <a:tailEnd/>
          </a:ln>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
        <p:nvSpPr>
          <p:cNvPr id="1471" name="Line 2474"/>
          <p:cNvSpPr>
            <a:spLocks noChangeShapeType="1"/>
          </p:cNvSpPr>
          <p:nvPr/>
        </p:nvSpPr>
        <p:spPr bwMode="auto">
          <a:xfrm rot="1839445" flipH="1">
            <a:off x="2518434" y="2809632"/>
            <a:ext cx="2583130" cy="1619736"/>
          </a:xfrm>
          <a:prstGeom prst="line">
            <a:avLst/>
          </a:prstGeom>
          <a:noFill/>
          <a:ln w="50800">
            <a:solidFill>
              <a:srgbClr val="FFFFFF"/>
            </a:solidFill>
            <a:round/>
            <a:headEnd type="none" w="sm" len="sm"/>
            <a:tailEnd type="stealth" w="med" len="med"/>
          </a:ln>
          <a:effectLst>
            <a:outerShdw blurRad="63500" sx="102000" sy="102000" algn="ctr" rotWithShape="0">
              <a:prstClr val="black">
                <a:alpha val="40000"/>
              </a:prstClr>
            </a:outerShdw>
          </a:effectLst>
        </p:spPr>
        <p:txBody>
          <a:bodyPr wrap="none" anchor="ctr"/>
          <a:lstStyle/>
          <a:p>
            <a:pPr algn="l" rtl="0" fontAlgn="base">
              <a:spcBef>
                <a:spcPct val="0"/>
              </a:spcBef>
              <a:spcAft>
                <a:spcPct val="0"/>
              </a:spcAft>
            </a:pPr>
            <a:endParaRPr lang="en-US" sz="2800" b="1" kern="1200" dirty="0">
              <a:solidFill>
                <a:srgbClr val="00FFFF"/>
              </a:solidFill>
              <a:latin typeface="Arial" pitchFamily="34" charset="0"/>
              <a:ea typeface="+mn-ea"/>
              <a:cs typeface="Arial" pitchFamily="34" charset="0"/>
            </a:endParaRPr>
          </a:p>
        </p:txBody>
      </p:sp>
    </p:spTree>
    <p:extLst>
      <p:ext uri="{BB962C8B-B14F-4D97-AF65-F5344CB8AC3E}">
        <p14:creationId xmlns:p14="http://schemas.microsoft.com/office/powerpoint/2010/main" val="1250737497"/>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382000" cy="1163395"/>
          </a:xfrm>
        </p:spPr>
        <p:txBody>
          <a:bodyPr/>
          <a:lstStyle/>
          <a:p>
            <a:pPr eaLnBrk="1" hangingPunct="1">
              <a:defRPr/>
            </a:pPr>
            <a:r>
              <a:rPr lang="en-US" dirty="0" smtClean="0"/>
              <a:t>MWD Storage Programs Summary</a:t>
            </a:r>
            <a:br>
              <a:rPr lang="en-US" dirty="0" smtClean="0"/>
            </a:br>
            <a:r>
              <a:rPr lang="en-US" sz="3600" dirty="0" smtClean="0">
                <a:solidFill>
                  <a:schemeClr val="tx2"/>
                </a:solidFill>
                <a:effectLst/>
              </a:rPr>
              <a:t>Million Acre-Feet</a:t>
            </a:r>
            <a:endParaRPr dirty="0">
              <a:solidFill>
                <a:schemeClr val="tx2"/>
              </a:solidFill>
              <a:effectLst/>
            </a:endParaRPr>
          </a:p>
        </p:txBody>
      </p:sp>
      <p:graphicFrame>
        <p:nvGraphicFramePr>
          <p:cNvPr id="6" name="Content Placeholder 3"/>
          <p:cNvGraphicFramePr>
            <a:graphicFrameLocks/>
          </p:cNvGraphicFramePr>
          <p:nvPr>
            <p:extLst>
              <p:ext uri="{D42A27DB-BD31-4B8C-83A1-F6EECF244321}">
                <p14:modId xmlns:p14="http://schemas.microsoft.com/office/powerpoint/2010/main" val="1076557666"/>
              </p:ext>
            </p:extLst>
          </p:nvPr>
        </p:nvGraphicFramePr>
        <p:xfrm>
          <a:off x="685796" y="2057400"/>
          <a:ext cx="7924804" cy="3931920"/>
        </p:xfrm>
        <a:graphic>
          <a:graphicData uri="http://schemas.openxmlformats.org/drawingml/2006/table">
            <a:tbl>
              <a:tblPr firstRow="1" lastRow="1" bandRow="1">
                <a:tableStyleId>{35758FB7-9AC5-4552-8A53-C91805E547FA}</a:tableStyleId>
              </a:tblPr>
              <a:tblGrid>
                <a:gridCol w="2133604"/>
                <a:gridCol w="1447800"/>
                <a:gridCol w="1447800"/>
                <a:gridCol w="1447800"/>
                <a:gridCol w="1447800"/>
              </a:tblGrid>
              <a:tr h="450166">
                <a:tc>
                  <a:txBody>
                    <a:bodyPr/>
                    <a:lstStyle/>
                    <a:p>
                      <a:pPr algn="ctr"/>
                      <a:endParaRPr lang="en-US" sz="2400" b="1" dirty="0"/>
                    </a:p>
                  </a:txBody>
                  <a:tcPr anchor="ctr"/>
                </a:tc>
                <a:tc>
                  <a:txBody>
                    <a:bodyPr/>
                    <a:lstStyle/>
                    <a:p>
                      <a:pPr algn="ctr"/>
                      <a:r>
                        <a:rPr lang="en-US" sz="2400" dirty="0" smtClean="0"/>
                        <a:t>Storage Capacity</a:t>
                      </a:r>
                      <a:endParaRPr lang="en-US" sz="2400" b="1" dirty="0"/>
                    </a:p>
                  </a:txBody>
                  <a:tcPr anchor="ctr"/>
                </a:tc>
                <a:tc>
                  <a:txBody>
                    <a:bodyPr/>
                    <a:lstStyle/>
                    <a:p>
                      <a:pPr algn="ctr"/>
                      <a:r>
                        <a:rPr lang="en-US" sz="2400" dirty="0" smtClean="0"/>
                        <a:t>Put Capacity*</a:t>
                      </a:r>
                      <a:endParaRPr lang="en-US" sz="2400" b="1" dirty="0"/>
                    </a:p>
                  </a:txBody>
                  <a:tcPr anchor="ctr"/>
                </a:tc>
                <a:tc>
                  <a:txBody>
                    <a:bodyPr/>
                    <a:lstStyle/>
                    <a:p>
                      <a:pPr algn="ctr"/>
                      <a:r>
                        <a:rPr lang="en-US" sz="2400" dirty="0" smtClean="0"/>
                        <a:t>Take Capacity*</a:t>
                      </a:r>
                      <a:endParaRPr lang="en-US" sz="2400" b="1" dirty="0"/>
                    </a:p>
                  </a:txBody>
                  <a:tcPr anchor="ctr"/>
                </a:tc>
                <a:tc>
                  <a:txBody>
                    <a:bodyPr/>
                    <a:lstStyle/>
                    <a:p>
                      <a:pPr algn="ctr"/>
                      <a:r>
                        <a:rPr lang="en-US" sz="2400" dirty="0" smtClean="0"/>
                        <a:t>2016 Est. Starting</a:t>
                      </a:r>
                      <a:endParaRPr lang="en-US" sz="2400" b="1" dirty="0"/>
                    </a:p>
                  </a:txBody>
                  <a:tcPr anchor="ctr"/>
                </a:tc>
              </a:tr>
              <a:tr h="450166">
                <a:tc>
                  <a:txBody>
                    <a:bodyPr/>
                    <a:lstStyle/>
                    <a:p>
                      <a:pPr algn="l"/>
                      <a:r>
                        <a:rPr lang="en-US" sz="2400" dirty="0" smtClean="0"/>
                        <a:t>Central Valley &amp; SWP</a:t>
                      </a:r>
                      <a:endParaRPr lang="en-US" sz="2400" dirty="0"/>
                    </a:p>
                  </a:txBody>
                  <a:tcPr anchor="ctr"/>
                </a:tc>
                <a:tc>
                  <a:txBody>
                    <a:bodyPr/>
                    <a:lstStyle/>
                    <a:p>
                      <a:pPr algn="ctr"/>
                      <a:r>
                        <a:rPr lang="en-US" sz="2400" dirty="0" smtClean="0"/>
                        <a:t>1.63</a:t>
                      </a:r>
                      <a:endParaRPr lang="en-US" sz="2400" b="0" dirty="0"/>
                    </a:p>
                  </a:txBody>
                  <a:tcPr anchor="ctr"/>
                </a:tc>
                <a:tc>
                  <a:txBody>
                    <a:bodyPr/>
                    <a:lstStyle/>
                    <a:p>
                      <a:pPr algn="ctr"/>
                      <a:r>
                        <a:rPr lang="en-US" sz="2400" dirty="0" smtClean="0"/>
                        <a:t>0.54</a:t>
                      </a:r>
                      <a:endParaRPr lang="en-US" sz="2400" b="0" dirty="0"/>
                    </a:p>
                  </a:txBody>
                  <a:tcPr anchor="ctr"/>
                </a:tc>
                <a:tc>
                  <a:txBody>
                    <a:bodyPr/>
                    <a:lstStyle/>
                    <a:p>
                      <a:pPr algn="ctr"/>
                      <a:r>
                        <a:rPr lang="en-US" sz="2400" dirty="0" smtClean="0"/>
                        <a:t>0.56</a:t>
                      </a:r>
                      <a:endParaRPr lang="en-US" sz="2400" b="0" dirty="0"/>
                    </a:p>
                  </a:txBody>
                  <a:tcPr anchor="ctr"/>
                </a:tc>
                <a:tc>
                  <a:txBody>
                    <a:bodyPr/>
                    <a:lstStyle/>
                    <a:p>
                      <a:pPr algn="ctr"/>
                      <a:r>
                        <a:rPr lang="en-US" sz="2400" dirty="0" smtClean="0"/>
                        <a:t>0.42 </a:t>
                      </a:r>
                      <a:endParaRPr lang="en-US" sz="2400" b="1" dirty="0"/>
                    </a:p>
                  </a:txBody>
                  <a:tcPr anchor="ctr"/>
                </a:tc>
              </a:tr>
              <a:tr h="450166">
                <a:tc>
                  <a:txBody>
                    <a:bodyPr/>
                    <a:lstStyle/>
                    <a:p>
                      <a:pPr algn="l"/>
                      <a:r>
                        <a:rPr lang="en-US" sz="2400" dirty="0" smtClean="0"/>
                        <a:t>Colorado River</a:t>
                      </a:r>
                      <a:endParaRPr lang="en-US" sz="2400" dirty="0"/>
                    </a:p>
                  </a:txBody>
                  <a:tcPr anchor="ctr"/>
                </a:tc>
                <a:tc>
                  <a:txBody>
                    <a:bodyPr/>
                    <a:lstStyle/>
                    <a:p>
                      <a:pPr algn="ctr"/>
                      <a:r>
                        <a:rPr lang="en-US" sz="2400" dirty="0" smtClean="0"/>
                        <a:t>2.39</a:t>
                      </a:r>
                      <a:endParaRPr lang="en-US" sz="2400" b="0" dirty="0"/>
                    </a:p>
                  </a:txBody>
                  <a:tcPr anchor="ctr"/>
                </a:tc>
                <a:tc>
                  <a:txBody>
                    <a:bodyPr/>
                    <a:lstStyle/>
                    <a:p>
                      <a:pPr algn="ctr"/>
                      <a:r>
                        <a:rPr lang="en-US" sz="2400" dirty="0" smtClean="0"/>
                        <a:t>0.65</a:t>
                      </a:r>
                      <a:endParaRPr lang="en-US" sz="2400" dirty="0"/>
                    </a:p>
                  </a:txBody>
                  <a:tcPr anchor="ctr"/>
                </a:tc>
                <a:tc>
                  <a:txBody>
                    <a:bodyPr/>
                    <a:lstStyle/>
                    <a:p>
                      <a:pPr algn="ctr"/>
                      <a:r>
                        <a:rPr lang="en-US" sz="2400" dirty="0" smtClean="0"/>
                        <a:t>0.60</a:t>
                      </a:r>
                      <a:endParaRPr lang="en-US" sz="2400" dirty="0"/>
                    </a:p>
                  </a:txBody>
                  <a:tcPr anchor="ctr"/>
                </a:tc>
                <a:tc>
                  <a:txBody>
                    <a:bodyPr/>
                    <a:lstStyle/>
                    <a:p>
                      <a:pPr algn="ctr"/>
                      <a:r>
                        <a:rPr lang="en-US" sz="2400" dirty="0" smtClean="0"/>
                        <a:t>0.22</a:t>
                      </a:r>
                      <a:endParaRPr lang="en-US" sz="2400" dirty="0"/>
                    </a:p>
                  </a:txBody>
                  <a:tcPr anchor="ctr"/>
                </a:tc>
              </a:tr>
              <a:tr h="450166">
                <a:tc>
                  <a:txBody>
                    <a:bodyPr/>
                    <a:lstStyle/>
                    <a:p>
                      <a:pPr algn="l"/>
                      <a:r>
                        <a:rPr lang="en-US" sz="2400" dirty="0" smtClean="0"/>
                        <a:t>In-Region</a:t>
                      </a:r>
                      <a:endParaRPr lang="en-US" sz="2400" dirty="0"/>
                    </a:p>
                  </a:txBody>
                  <a:tcPr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400" dirty="0" smtClean="0"/>
                        <a:t>1.30</a:t>
                      </a:r>
                      <a:endParaRPr lang="en-US" sz="2400" b="0" dirty="0" smtClean="0"/>
                    </a:p>
                  </a:txBody>
                  <a:tcPr anchor="ctr"/>
                </a:tc>
                <a:tc>
                  <a:txBody>
                    <a:bodyPr/>
                    <a:lstStyle/>
                    <a:p>
                      <a:pPr algn="ctr"/>
                      <a:r>
                        <a:rPr lang="en-US" sz="2400" dirty="0" smtClean="0"/>
                        <a:t>0.90</a:t>
                      </a:r>
                      <a:endParaRPr lang="en-US" sz="2400" dirty="0"/>
                    </a:p>
                  </a:txBody>
                  <a:tcPr anchor="ctr"/>
                </a:tc>
                <a:tc>
                  <a:txBody>
                    <a:bodyPr/>
                    <a:lstStyle/>
                    <a:p>
                      <a:pPr algn="ctr"/>
                      <a:r>
                        <a:rPr lang="en-US" sz="2400" dirty="0" smtClean="0"/>
                        <a:t>0.94</a:t>
                      </a:r>
                      <a:endParaRPr lang="en-US" sz="2400" dirty="0"/>
                    </a:p>
                  </a:txBody>
                  <a:tcPr anchor="ctr"/>
                </a:tc>
                <a:tc>
                  <a:txBody>
                    <a:bodyPr/>
                    <a:lstStyle/>
                    <a:p>
                      <a:pPr algn="ctr"/>
                      <a:r>
                        <a:rPr lang="en-US" sz="2400" dirty="0" smtClean="0"/>
                        <a:t>0.14</a:t>
                      </a:r>
                      <a:endParaRPr lang="en-US" sz="2400" dirty="0"/>
                    </a:p>
                  </a:txBody>
                  <a:tcPr anchor="ctr"/>
                </a:tc>
              </a:tr>
              <a:tr h="450166">
                <a:tc>
                  <a:txBody>
                    <a:bodyPr/>
                    <a:lstStyle/>
                    <a:p>
                      <a:pPr algn="l"/>
                      <a:r>
                        <a:rPr lang="en-US" sz="2400" dirty="0" smtClean="0"/>
                        <a:t>Total Dry-Year</a:t>
                      </a:r>
                      <a:endParaRPr lang="en-US" sz="2400" b="1" i="1" dirty="0"/>
                    </a:p>
                  </a:txBody>
                  <a:tcPr anchor="ctr">
                    <a:solidFill>
                      <a:schemeClr val="accent4">
                        <a:lumMod val="60000"/>
                        <a:lumOff val="40000"/>
                      </a:schemeClr>
                    </a:solidFill>
                  </a:tcPr>
                </a:tc>
                <a:tc>
                  <a:txBody>
                    <a:bodyPr/>
                    <a:lstStyle/>
                    <a:p>
                      <a:pPr algn="ctr"/>
                      <a:r>
                        <a:rPr lang="en-US" sz="2400" dirty="0" smtClean="0"/>
                        <a:t>5.32</a:t>
                      </a:r>
                      <a:endParaRPr lang="en-US" sz="2400" b="1" i="1" dirty="0"/>
                    </a:p>
                  </a:txBody>
                  <a:tcPr anchor="ctr">
                    <a:solidFill>
                      <a:schemeClr val="accent4">
                        <a:lumMod val="60000"/>
                        <a:lumOff val="40000"/>
                      </a:schemeClr>
                    </a:solidFill>
                  </a:tcPr>
                </a:tc>
                <a:tc>
                  <a:txBody>
                    <a:bodyPr/>
                    <a:lstStyle/>
                    <a:p>
                      <a:pPr algn="ctr"/>
                      <a:r>
                        <a:rPr lang="en-US" sz="2400" dirty="0" smtClean="0"/>
                        <a:t>2.09</a:t>
                      </a:r>
                      <a:endParaRPr lang="en-US" sz="2400" b="1" i="1" dirty="0"/>
                    </a:p>
                  </a:txBody>
                  <a:tcPr anchor="ctr">
                    <a:solidFill>
                      <a:schemeClr val="accent4">
                        <a:lumMod val="60000"/>
                        <a:lumOff val="40000"/>
                      </a:schemeClr>
                    </a:solidFill>
                  </a:tcPr>
                </a:tc>
                <a:tc>
                  <a:txBody>
                    <a:bodyPr/>
                    <a:lstStyle/>
                    <a:p>
                      <a:pPr algn="ctr"/>
                      <a:r>
                        <a:rPr lang="en-US" sz="2400" dirty="0" smtClean="0"/>
                        <a:t>2.10</a:t>
                      </a:r>
                      <a:endParaRPr lang="en-US" sz="2400" b="1" i="1" dirty="0"/>
                    </a:p>
                  </a:txBody>
                  <a:tcPr anchor="ctr">
                    <a:solidFill>
                      <a:schemeClr val="accent4">
                        <a:lumMod val="60000"/>
                        <a:lumOff val="40000"/>
                      </a:schemeClr>
                    </a:solidFill>
                  </a:tcPr>
                </a:tc>
                <a:tc>
                  <a:txBody>
                    <a:bodyPr/>
                    <a:lstStyle/>
                    <a:p>
                      <a:pPr algn="ctr"/>
                      <a:r>
                        <a:rPr lang="en-US" sz="2400" dirty="0" smtClean="0"/>
                        <a:t>0.77</a:t>
                      </a:r>
                      <a:endParaRPr lang="en-US" sz="2400" b="1" i="1" dirty="0"/>
                    </a:p>
                  </a:txBody>
                  <a:tcPr anchor="ctr">
                    <a:solidFill>
                      <a:schemeClr val="accent4">
                        <a:lumMod val="60000"/>
                        <a:lumOff val="40000"/>
                      </a:schemeClr>
                    </a:solidFill>
                  </a:tcPr>
                </a:tc>
              </a:tr>
              <a:tr h="450166">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t>Emergency</a:t>
                      </a:r>
                      <a:endParaRPr lang="en-US" sz="2400" dirty="0"/>
                    </a:p>
                  </a:txBody>
                  <a:tcPr anchor="ctr"/>
                </a:tc>
                <a:tc>
                  <a:txBody>
                    <a:bodyPr/>
                    <a:lstStyle/>
                    <a:p>
                      <a:pPr algn="ctr"/>
                      <a:r>
                        <a:rPr lang="en-US" sz="2400" dirty="0" smtClean="0"/>
                        <a:t>0.63</a:t>
                      </a:r>
                      <a:endParaRPr lang="en-US" sz="2400" dirty="0"/>
                    </a:p>
                  </a:txBody>
                  <a:tcPr anchor="ctr"/>
                </a:tc>
                <a:tc>
                  <a:txBody>
                    <a:bodyPr/>
                    <a:lstStyle/>
                    <a:p>
                      <a:pPr algn="ctr"/>
                      <a:r>
                        <a:rPr lang="en-US" sz="2400" dirty="0" smtClean="0"/>
                        <a:t>0.63</a:t>
                      </a:r>
                      <a:endParaRPr lang="en-US" sz="2400" dirty="0"/>
                    </a:p>
                  </a:txBody>
                  <a:tcPr anchor="ctr"/>
                </a:tc>
                <a:tc>
                  <a:txBody>
                    <a:bodyPr/>
                    <a:lstStyle/>
                    <a:p>
                      <a:pPr algn="ctr"/>
                      <a:r>
                        <a:rPr lang="en-US" sz="2400" dirty="0" smtClean="0"/>
                        <a:t>0</a:t>
                      </a:r>
                      <a:endParaRPr lang="en-US" sz="2400" dirty="0"/>
                    </a:p>
                  </a:txBody>
                  <a:tcPr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400" dirty="0" smtClean="0"/>
                        <a:t>0.63</a:t>
                      </a:r>
                    </a:p>
                  </a:txBody>
                  <a:tcPr anchor="ctr"/>
                </a:tc>
              </a:tr>
              <a:tr h="450166">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t>Total</a:t>
                      </a:r>
                      <a:endParaRPr lang="en-US" sz="2400" b="1" i="1" dirty="0"/>
                    </a:p>
                  </a:txBody>
                  <a:tcPr anchor="ctr"/>
                </a:tc>
                <a:tc>
                  <a:txBody>
                    <a:bodyPr/>
                    <a:lstStyle/>
                    <a:p>
                      <a:pPr algn="ctr"/>
                      <a:r>
                        <a:rPr lang="en-US" sz="2400" dirty="0" smtClean="0"/>
                        <a:t>5.95</a:t>
                      </a:r>
                      <a:endParaRPr lang="en-US" sz="2400" b="1" i="1" dirty="0"/>
                    </a:p>
                  </a:txBody>
                  <a:tcPr anchor="ctr"/>
                </a:tc>
                <a:tc>
                  <a:txBody>
                    <a:bodyPr/>
                    <a:lstStyle/>
                    <a:p>
                      <a:pPr algn="ctr"/>
                      <a:r>
                        <a:rPr lang="en-US" sz="2400" dirty="0" smtClean="0"/>
                        <a:t>2.72</a:t>
                      </a:r>
                      <a:endParaRPr lang="en-US" sz="2400" b="1" i="1" dirty="0"/>
                    </a:p>
                  </a:txBody>
                  <a:tcPr anchor="ctr"/>
                </a:tc>
                <a:tc>
                  <a:txBody>
                    <a:bodyPr/>
                    <a:lstStyle/>
                    <a:p>
                      <a:pPr algn="ctr"/>
                      <a:r>
                        <a:rPr lang="en-US" sz="2400" dirty="0" smtClean="0"/>
                        <a:t>2.10</a:t>
                      </a:r>
                      <a:endParaRPr lang="en-US" sz="2400" b="1" i="1" dirty="0"/>
                    </a:p>
                  </a:txBody>
                  <a:tcPr anchor="ctr"/>
                </a:tc>
                <a:tc>
                  <a:txBody>
                    <a:bodyPr/>
                    <a:lstStyle/>
                    <a:p>
                      <a:pPr algn="ctr"/>
                      <a:r>
                        <a:rPr lang="en-US" sz="2400" dirty="0" smtClean="0"/>
                        <a:t>1.40</a:t>
                      </a:r>
                      <a:endParaRPr lang="en-US" sz="2400" b="1" i="1" dirty="0"/>
                    </a:p>
                  </a:txBody>
                  <a:tcPr anchor="ctr"/>
                </a:tc>
              </a:tr>
            </a:tbl>
          </a:graphicData>
        </a:graphic>
      </p:graphicFrame>
      <p:sp>
        <p:nvSpPr>
          <p:cNvPr id="7" name="TextBox 6"/>
          <p:cNvSpPr txBox="1"/>
          <p:nvPr/>
        </p:nvSpPr>
        <p:spPr>
          <a:xfrm>
            <a:off x="152400" y="6459254"/>
            <a:ext cx="8458200" cy="369332"/>
          </a:xfrm>
          <a:prstGeom prst="rect">
            <a:avLst/>
          </a:prstGeom>
          <a:noFill/>
        </p:spPr>
        <p:txBody>
          <a:bodyPr wrap="square" rtlCol="0">
            <a:spAutoFit/>
          </a:bodyPr>
          <a:lstStyle/>
          <a:p>
            <a:r>
              <a:rPr lang="en-US" dirty="0" smtClean="0"/>
              <a:t>*Shows maximum capacities, actual capacity varies based on contract terms</a:t>
            </a:r>
            <a:endParaRPr lang="en-US" dirty="0"/>
          </a:p>
        </p:txBody>
      </p:sp>
    </p:spTree>
    <p:extLst>
      <p:ext uri="{BB962C8B-B14F-4D97-AF65-F5344CB8AC3E}">
        <p14:creationId xmlns:p14="http://schemas.microsoft.com/office/powerpoint/2010/main" val="6701039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371600"/>
            <a:ext cx="7681913" cy="1523495"/>
          </a:xfrm>
        </p:spPr>
        <p:txBody>
          <a:bodyPr/>
          <a:lstStyle/>
          <a:p>
            <a:pPr algn="ctr"/>
            <a:r>
              <a:rPr lang="en-US" dirty="0"/>
              <a:t>What Happens if We do Nothing</a:t>
            </a:r>
            <a:r>
              <a:rPr lang="en-US" dirty="0" smtClean="0"/>
              <a:t>?</a:t>
            </a:r>
            <a:br>
              <a:rPr lang="en-US" dirty="0" smtClean="0"/>
            </a:br>
            <a:r>
              <a:rPr lang="en-US" dirty="0"/>
              <a:t/>
            </a:r>
            <a:br>
              <a:rPr lang="en-US" dirty="0"/>
            </a:br>
            <a:r>
              <a:rPr lang="en-US" dirty="0" smtClean="0"/>
              <a:t>“</a:t>
            </a:r>
            <a:r>
              <a:rPr lang="en-US" dirty="0"/>
              <a:t>Do Nothing” </a:t>
            </a:r>
            <a:r>
              <a:rPr lang="en-US" dirty="0" smtClean="0"/>
              <a:t>Case </a:t>
            </a:r>
            <a:br>
              <a:rPr lang="en-US" dirty="0" smtClean="0"/>
            </a:br>
            <a:r>
              <a:rPr lang="en-US" dirty="0" smtClean="0"/>
              <a:t>Draft Water Balance</a:t>
            </a:r>
            <a:br>
              <a:rPr lang="en-US" dirty="0" smtClean="0"/>
            </a:br>
            <a:r>
              <a:rPr lang="en-US" dirty="0"/>
              <a:t/>
            </a:r>
            <a:br>
              <a:rPr lang="en-US" dirty="0"/>
            </a:br>
            <a:endParaRPr lang="en-US" dirty="0"/>
          </a:p>
        </p:txBody>
      </p:sp>
    </p:spTree>
    <p:extLst>
      <p:ext uri="{BB962C8B-B14F-4D97-AF65-F5344CB8AC3E}">
        <p14:creationId xmlns:p14="http://schemas.microsoft.com/office/powerpoint/2010/main" val="205067094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Reliability Measures</a:t>
            </a:r>
            <a:endParaRPr lang="en-US" dirty="0"/>
          </a:p>
        </p:txBody>
      </p:sp>
    </p:spTree>
    <p:extLst>
      <p:ext uri="{BB962C8B-B14F-4D97-AF65-F5344CB8AC3E}">
        <p14:creationId xmlns:p14="http://schemas.microsoft.com/office/powerpoint/2010/main" val="9562357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382000" cy="664797"/>
          </a:xfrm>
        </p:spPr>
        <p:txBody>
          <a:bodyPr/>
          <a:lstStyle/>
          <a:p>
            <a:pPr eaLnBrk="1" hangingPunct="1">
              <a:defRPr/>
            </a:pPr>
            <a:r>
              <a:rPr lang="en-US" dirty="0" smtClean="0"/>
              <a:t>Potential Measures of Reliability</a:t>
            </a:r>
            <a:endParaRPr dirty="0">
              <a:solidFill>
                <a:schemeClr val="tx2"/>
              </a:solidFill>
              <a:effectLst/>
            </a:endParaRPr>
          </a:p>
        </p:txBody>
      </p:sp>
      <p:sp>
        <p:nvSpPr>
          <p:cNvPr id="14339" name="Text Placeholder 4"/>
          <p:cNvSpPr>
            <a:spLocks noGrp="1"/>
          </p:cNvSpPr>
          <p:nvPr>
            <p:ph type="body" sz="quarter" idx="11"/>
          </p:nvPr>
        </p:nvSpPr>
        <p:spPr>
          <a:xfrm>
            <a:off x="304800" y="1354688"/>
            <a:ext cx="8534400" cy="4610493"/>
          </a:xfrm>
        </p:spPr>
        <p:txBody>
          <a:bodyPr/>
          <a:lstStyle/>
          <a:p>
            <a:pPr fontAlgn="base">
              <a:spcAft>
                <a:spcPct val="0"/>
              </a:spcAft>
            </a:pPr>
            <a:r>
              <a:rPr lang="en-US" dirty="0" smtClean="0"/>
              <a:t>Supply shortages</a:t>
            </a:r>
          </a:p>
          <a:p>
            <a:pPr lvl="1" fontAlgn="base">
              <a:spcAft>
                <a:spcPct val="0"/>
              </a:spcAft>
            </a:pPr>
            <a:r>
              <a:rPr lang="en-US" sz="3200" dirty="0" smtClean="0"/>
              <a:t>Frequency of shortage (a.k.a. probability)</a:t>
            </a:r>
          </a:p>
          <a:p>
            <a:pPr lvl="1" fontAlgn="base">
              <a:spcAft>
                <a:spcPct val="0"/>
              </a:spcAft>
            </a:pPr>
            <a:r>
              <a:rPr lang="en-US" sz="3200" dirty="0" smtClean="0"/>
              <a:t>Size of shortage</a:t>
            </a:r>
          </a:p>
          <a:p>
            <a:pPr lvl="1" fontAlgn="base">
              <a:spcAft>
                <a:spcPct val="0"/>
              </a:spcAft>
            </a:pPr>
            <a:r>
              <a:rPr lang="en-US" sz="3200" dirty="0" smtClean="0"/>
              <a:t>IRP reliability goal: “100% reliability under foreseeable hydrologic conditions”</a:t>
            </a:r>
          </a:p>
          <a:p>
            <a:pPr fontAlgn="base">
              <a:spcAft>
                <a:spcPct val="0"/>
              </a:spcAft>
            </a:pPr>
            <a:r>
              <a:rPr lang="en-US" dirty="0" smtClean="0"/>
              <a:t>Storage thresholds</a:t>
            </a:r>
          </a:p>
          <a:p>
            <a:pPr lvl="1" fontAlgn="base">
              <a:spcAft>
                <a:spcPct val="0"/>
              </a:spcAft>
            </a:pPr>
            <a:r>
              <a:rPr lang="en-US" sz="3200" dirty="0" smtClean="0"/>
              <a:t>Minimum storage level</a:t>
            </a:r>
          </a:p>
          <a:p>
            <a:pPr lvl="1" fontAlgn="base">
              <a:spcAft>
                <a:spcPct val="0"/>
              </a:spcAft>
            </a:pPr>
            <a:r>
              <a:rPr lang="en-US" sz="3200" dirty="0" smtClean="0"/>
              <a:t>Average storage level</a:t>
            </a:r>
          </a:p>
          <a:p>
            <a:pPr lvl="1" fontAlgn="base">
              <a:spcAft>
                <a:spcPct val="0"/>
              </a:spcAft>
            </a:pPr>
            <a:endParaRPr lang="en-US" dirty="0" smtClean="0"/>
          </a:p>
        </p:txBody>
      </p:sp>
    </p:spTree>
    <p:extLst>
      <p:ext uri="{BB962C8B-B14F-4D97-AF65-F5344CB8AC3E}">
        <p14:creationId xmlns:p14="http://schemas.microsoft.com/office/powerpoint/2010/main" val="240261778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n-US" dirty="0" smtClean="0"/>
              <a:t>Summary of Shortage Probability</a:t>
            </a:r>
            <a:r>
              <a:rPr lang="en-US" sz="3600" dirty="0" smtClean="0">
                <a:solidFill>
                  <a:schemeClr val="tx2"/>
                </a:solidFill>
                <a:effectLst/>
              </a:rPr>
              <a:t/>
            </a:r>
            <a:br>
              <a:rPr lang="en-US" sz="3600" dirty="0" smtClean="0">
                <a:solidFill>
                  <a:schemeClr val="tx2"/>
                </a:solidFill>
                <a:effectLst/>
              </a:rPr>
            </a:br>
            <a:r>
              <a:rPr lang="en-US" sz="3600" dirty="0" smtClean="0">
                <a:solidFill>
                  <a:schemeClr val="tx2"/>
                </a:solidFill>
                <a:effectLst/>
              </a:rPr>
              <a:t>“Do Nothing” Case Draft Water Balance</a:t>
            </a:r>
            <a:endParaRPr lang="en-US" dirty="0">
              <a:solidFill>
                <a:schemeClr val="tx2"/>
              </a:solidFill>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9814923"/>
              </p:ext>
            </p:extLst>
          </p:nvPr>
        </p:nvGraphicFramePr>
        <p:xfrm>
          <a:off x="381000" y="1600200"/>
          <a:ext cx="8382000" cy="5140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705872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610600" cy="1828193"/>
          </a:xfrm>
        </p:spPr>
        <p:txBody>
          <a:bodyPr/>
          <a:lstStyle/>
          <a:p>
            <a:r>
              <a:rPr lang="en-US" dirty="0" smtClean="0"/>
              <a:t>Summary of Ending Dry-Year Storage</a:t>
            </a:r>
            <a:br>
              <a:rPr lang="en-US" dirty="0" smtClean="0"/>
            </a:br>
            <a:r>
              <a:rPr lang="en-US" sz="3600" dirty="0">
                <a:solidFill>
                  <a:schemeClr val="tx2"/>
                </a:solidFill>
              </a:rPr>
              <a:t>“Do Nothing” Case </a:t>
            </a:r>
            <a:r>
              <a:rPr lang="en-US" sz="3600" dirty="0" smtClean="0">
                <a:solidFill>
                  <a:schemeClr val="tx2"/>
                </a:solidFill>
                <a:effectLst/>
              </a:rPr>
              <a:t>Draft Water Balance</a:t>
            </a:r>
            <a:endParaRPr lang="en-US" dirty="0">
              <a:solidFill>
                <a:schemeClr val="tx2"/>
              </a:solidFill>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3269157"/>
              </p:ext>
            </p:extLst>
          </p:nvPr>
        </p:nvGraphicFramePr>
        <p:xfrm>
          <a:off x="381000" y="1600200"/>
          <a:ext cx="8382000" cy="5140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503112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382000" cy="1163395"/>
          </a:xfrm>
        </p:spPr>
        <p:txBody>
          <a:bodyPr/>
          <a:lstStyle/>
          <a:p>
            <a:pPr eaLnBrk="1" hangingPunct="1">
              <a:defRPr/>
            </a:pPr>
            <a:r>
              <a:rPr lang="en-US" dirty="0" smtClean="0"/>
              <a:t>Observations</a:t>
            </a:r>
            <a:br>
              <a:rPr lang="en-US" dirty="0" smtClean="0"/>
            </a:br>
            <a:r>
              <a:rPr lang="en-US" sz="3600" dirty="0" smtClean="0">
                <a:solidFill>
                  <a:schemeClr val="tx2"/>
                </a:solidFill>
                <a:effectLst/>
              </a:rPr>
              <a:t>“Do Nothing” Case Draft Water Balance  </a:t>
            </a:r>
            <a:endParaRPr dirty="0">
              <a:solidFill>
                <a:schemeClr val="tx2"/>
              </a:solidFill>
              <a:effectLst/>
            </a:endParaRPr>
          </a:p>
        </p:txBody>
      </p:sp>
      <p:sp>
        <p:nvSpPr>
          <p:cNvPr id="14339" name="Text Placeholder 4"/>
          <p:cNvSpPr>
            <a:spLocks noGrp="1"/>
          </p:cNvSpPr>
          <p:nvPr>
            <p:ph type="body" sz="quarter" idx="11"/>
          </p:nvPr>
        </p:nvSpPr>
        <p:spPr>
          <a:xfrm>
            <a:off x="304800" y="1817941"/>
            <a:ext cx="8534400" cy="4795159"/>
          </a:xfrm>
        </p:spPr>
        <p:txBody>
          <a:bodyPr/>
          <a:lstStyle/>
          <a:p>
            <a:pPr fontAlgn="base">
              <a:spcAft>
                <a:spcPct val="0"/>
              </a:spcAft>
            </a:pPr>
            <a:r>
              <a:rPr lang="en-US" sz="3200" dirty="0" smtClean="0"/>
              <a:t>The “do nothing” approach is not sustainable</a:t>
            </a:r>
            <a:endParaRPr lang="en-US" dirty="0" smtClean="0"/>
          </a:p>
          <a:p>
            <a:pPr fontAlgn="base">
              <a:spcAft>
                <a:spcPct val="0"/>
              </a:spcAft>
            </a:pPr>
            <a:r>
              <a:rPr lang="en-US" dirty="0" smtClean="0"/>
              <a:t>Shortage probability and size both increase over time</a:t>
            </a:r>
          </a:p>
          <a:p>
            <a:pPr lvl="1" fontAlgn="base">
              <a:spcAft>
                <a:spcPct val="0"/>
              </a:spcAft>
            </a:pPr>
            <a:r>
              <a:rPr lang="en-US" dirty="0" smtClean="0"/>
              <a:t>Total retail demands increase over time</a:t>
            </a:r>
          </a:p>
          <a:p>
            <a:pPr lvl="1" fontAlgn="base">
              <a:spcAft>
                <a:spcPct val="0"/>
              </a:spcAft>
            </a:pPr>
            <a:r>
              <a:rPr lang="en-US" dirty="0" smtClean="0"/>
              <a:t>Constant or decreasing local and imported supplies</a:t>
            </a:r>
          </a:p>
          <a:p>
            <a:pPr fontAlgn="base">
              <a:spcAft>
                <a:spcPct val="0"/>
              </a:spcAft>
            </a:pPr>
            <a:r>
              <a:rPr lang="en-US" sz="3200" dirty="0" smtClean="0"/>
              <a:t>Storage quantity decreases over time</a:t>
            </a:r>
          </a:p>
          <a:p>
            <a:pPr lvl="1" fontAlgn="base">
              <a:spcAft>
                <a:spcPct val="0"/>
              </a:spcAft>
            </a:pPr>
            <a:r>
              <a:rPr lang="en-US" sz="2800" dirty="0" smtClean="0"/>
              <a:t>Less water to store</a:t>
            </a:r>
          </a:p>
          <a:p>
            <a:pPr lvl="1" fontAlgn="base">
              <a:spcAft>
                <a:spcPct val="0"/>
              </a:spcAft>
            </a:pPr>
            <a:r>
              <a:rPr lang="en-US" dirty="0" smtClean="0"/>
              <a:t>Higher needs for storage to balance supplies and demands</a:t>
            </a:r>
          </a:p>
          <a:p>
            <a:pPr fontAlgn="base">
              <a:spcAft>
                <a:spcPct val="0"/>
              </a:spcAft>
            </a:pPr>
            <a:r>
              <a:rPr lang="en-US" sz="3200" dirty="0" smtClean="0"/>
              <a:t>Significant resource investments are needed</a:t>
            </a:r>
          </a:p>
        </p:txBody>
      </p:sp>
    </p:spTree>
    <p:extLst>
      <p:ext uri="{BB962C8B-B14F-4D97-AF65-F5344CB8AC3E}">
        <p14:creationId xmlns:p14="http://schemas.microsoft.com/office/powerpoint/2010/main" val="174605946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371600"/>
            <a:ext cx="7681913" cy="1523495"/>
          </a:xfrm>
        </p:spPr>
        <p:txBody>
          <a:bodyPr/>
          <a:lstStyle/>
          <a:p>
            <a:pPr algn="ctr"/>
            <a:r>
              <a:rPr lang="en-US" dirty="0" smtClean="0"/>
              <a:t>What Happens if We Develop the 2010 IRP Update Targets?</a:t>
            </a:r>
            <a:br>
              <a:rPr lang="en-US" dirty="0" smtClean="0"/>
            </a:br>
            <a:r>
              <a:rPr lang="en-US" dirty="0"/>
              <a:t/>
            </a:r>
            <a:br>
              <a:rPr lang="en-US" dirty="0"/>
            </a:br>
            <a:r>
              <a:rPr lang="en-US" dirty="0" smtClean="0"/>
              <a:t>Current IRP Approach </a:t>
            </a:r>
            <a:br>
              <a:rPr lang="en-US" dirty="0" smtClean="0"/>
            </a:br>
            <a:r>
              <a:rPr lang="en-US" dirty="0" smtClean="0"/>
              <a:t>Draft Water Balance</a:t>
            </a:r>
            <a:br>
              <a:rPr lang="en-US" dirty="0" smtClean="0"/>
            </a:br>
            <a:r>
              <a:rPr lang="en-US" dirty="0"/>
              <a:t/>
            </a:r>
            <a:br>
              <a:rPr lang="en-US" dirty="0"/>
            </a:br>
            <a:endParaRPr lang="en-US" dirty="0"/>
          </a:p>
        </p:txBody>
      </p:sp>
    </p:spTree>
    <p:extLst>
      <p:ext uri="{BB962C8B-B14F-4D97-AF65-F5344CB8AC3E}">
        <p14:creationId xmlns:p14="http://schemas.microsoft.com/office/powerpoint/2010/main" val="418058818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9156" y="1699560"/>
            <a:ext cx="9052560" cy="5029200"/>
          </a:xfrm>
          <a:prstGeom prst="rect">
            <a:avLst/>
          </a:prstGeom>
          <a:solidFill>
            <a:srgbClr val="0C273C"/>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 name="Rounded Rectangle 21"/>
          <p:cNvSpPr/>
          <p:nvPr/>
        </p:nvSpPr>
        <p:spPr>
          <a:xfrm>
            <a:off x="79156" y="5242560"/>
            <a:ext cx="548640" cy="1371600"/>
          </a:xfrm>
          <a:prstGeom prst="roundRect">
            <a:avLst/>
          </a:prstGeom>
          <a:ln/>
        </p:spPr>
        <p:style>
          <a:lnRef idx="0">
            <a:schemeClr val="accent3"/>
          </a:lnRef>
          <a:fillRef idx="3">
            <a:schemeClr val="accent3"/>
          </a:fillRef>
          <a:effectRef idx="3">
            <a:schemeClr val="accent3"/>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b="1" dirty="0" smtClean="0">
                <a:effectLst/>
                <a:ea typeface="Calibri" panose="020F0502020204030204" pitchFamily="34" charset="0"/>
                <a:cs typeface="Times New Roman" panose="02020603050405020304" pitchFamily="18" charset="0"/>
              </a:rPr>
              <a:t>Public</a:t>
            </a:r>
            <a:endParaRPr lang="en-US" sz="2000" b="1" dirty="0">
              <a:effectLst/>
              <a:ea typeface="Calibri" panose="020F0502020204030204" pitchFamily="34" charset="0"/>
              <a:cs typeface="Times New Roman" panose="02020603050405020304" pitchFamily="18" charset="0"/>
            </a:endParaRPr>
          </a:p>
        </p:txBody>
      </p:sp>
      <p:sp>
        <p:nvSpPr>
          <p:cNvPr id="41" name="Rectangle 40"/>
          <p:cNvSpPr/>
          <p:nvPr/>
        </p:nvSpPr>
        <p:spPr bwMode="auto">
          <a:xfrm>
            <a:off x="734290" y="5379720"/>
            <a:ext cx="7223760" cy="109728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chemeClr val="tx1"/>
                </a:solidFill>
              </a:rPr>
              <a:t>Public Outreach and Input </a:t>
            </a:r>
          </a:p>
        </p:txBody>
      </p:sp>
      <p:sp>
        <p:nvSpPr>
          <p:cNvPr id="21" name="Rounded Rectangle 20"/>
          <p:cNvSpPr/>
          <p:nvPr/>
        </p:nvSpPr>
        <p:spPr>
          <a:xfrm>
            <a:off x="79156" y="3810000"/>
            <a:ext cx="548640" cy="1371600"/>
          </a:xfrm>
          <a:prstGeom prst="roundRect">
            <a:avLst/>
          </a:prstGeom>
          <a:ln/>
        </p:spPr>
        <p:style>
          <a:lnRef idx="0">
            <a:schemeClr val="accent5"/>
          </a:lnRef>
          <a:fillRef idx="3">
            <a:schemeClr val="accent5"/>
          </a:fillRef>
          <a:effectRef idx="3">
            <a:schemeClr val="accent5"/>
          </a:effectRef>
          <a:fontRef idx="minor">
            <a:schemeClr val="lt1"/>
          </a:fontRef>
        </p:style>
        <p:txBody>
          <a:bodyPr rot="0" spcFirstLastPara="0" vert="vert270" wrap="square" lIns="0" tIns="0" rIns="0" bIns="0" numCol="1" spcCol="0" rtlCol="0" fromWordArt="0" anchor="ctr" anchorCtr="0" forceAA="0" compatLnSpc="1">
            <a:prstTxWarp prst="textNoShape">
              <a:avLst/>
            </a:prstTxWarp>
            <a:noAutofit/>
          </a:bodyPr>
          <a:lstStyle/>
          <a:p>
            <a:pPr marL="0" marR="0" algn="ctr">
              <a:lnSpc>
                <a:spcPts val="1700"/>
              </a:lnSpc>
              <a:spcBef>
                <a:spcPts val="0"/>
              </a:spcBef>
              <a:spcAft>
                <a:spcPts val="0"/>
              </a:spcAft>
            </a:pPr>
            <a:r>
              <a:rPr lang="en-US" sz="2000" b="1" dirty="0" smtClean="0">
                <a:ea typeface="Calibri" panose="020F0502020204030204" pitchFamily="34" charset="0"/>
                <a:cs typeface="Times New Roman" panose="02020603050405020304" pitchFamily="18" charset="0"/>
              </a:rPr>
              <a:t>Member Agency</a:t>
            </a:r>
            <a:endParaRPr lang="en-US" sz="1400" b="1" dirty="0">
              <a:effectLst/>
              <a:ea typeface="Calibri" panose="020F0502020204030204" pitchFamily="34" charset="0"/>
              <a:cs typeface="Times New Roman" panose="02020603050405020304" pitchFamily="18" charset="0"/>
            </a:endParaRPr>
          </a:p>
        </p:txBody>
      </p:sp>
      <p:sp>
        <p:nvSpPr>
          <p:cNvPr id="14" name="Rectangle 13"/>
          <p:cNvSpPr/>
          <p:nvPr/>
        </p:nvSpPr>
        <p:spPr bwMode="auto">
          <a:xfrm>
            <a:off x="734290" y="3947160"/>
            <a:ext cx="7223760" cy="109728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chemeClr val="tx1"/>
                </a:solidFill>
              </a:rPr>
              <a:t>Member Agency Process</a:t>
            </a:r>
          </a:p>
        </p:txBody>
      </p:sp>
      <p:sp>
        <p:nvSpPr>
          <p:cNvPr id="45" name="Rounded Rectangle 44"/>
          <p:cNvSpPr/>
          <p:nvPr/>
        </p:nvSpPr>
        <p:spPr>
          <a:xfrm>
            <a:off x="79156" y="2362200"/>
            <a:ext cx="548640" cy="1371600"/>
          </a:xfrm>
          <a:prstGeom prst="roundRect">
            <a:avLst/>
          </a:prstGeom>
          <a:ln/>
        </p:spPr>
        <p:style>
          <a:lnRef idx="0">
            <a:schemeClr val="accent4"/>
          </a:lnRef>
          <a:fillRef idx="3">
            <a:schemeClr val="accent4"/>
          </a:fillRef>
          <a:effectRef idx="3">
            <a:schemeClr val="accent4"/>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b="1" dirty="0" smtClean="0">
                <a:effectLst/>
                <a:ea typeface="Calibri" panose="020F0502020204030204" pitchFamily="34" charset="0"/>
                <a:cs typeface="Times New Roman" panose="02020603050405020304" pitchFamily="18" charset="0"/>
              </a:rPr>
              <a:t>Board</a:t>
            </a:r>
            <a:endParaRPr lang="en-US" sz="1400" b="1" dirty="0">
              <a:effectLst/>
              <a:ea typeface="Calibri" panose="020F0502020204030204" pitchFamily="34" charset="0"/>
              <a:cs typeface="Times New Roman" panose="02020603050405020304" pitchFamily="18" charset="0"/>
            </a:endParaRPr>
          </a:p>
        </p:txBody>
      </p:sp>
      <p:sp>
        <p:nvSpPr>
          <p:cNvPr id="46" name="Title 1"/>
          <p:cNvSpPr>
            <a:spLocks noGrp="1"/>
          </p:cNvSpPr>
          <p:nvPr>
            <p:ph type="title"/>
          </p:nvPr>
        </p:nvSpPr>
        <p:spPr>
          <a:xfrm>
            <a:off x="368300" y="297863"/>
            <a:ext cx="8382000" cy="1329595"/>
          </a:xfrm>
        </p:spPr>
        <p:txBody>
          <a:bodyPr/>
          <a:lstStyle/>
          <a:p>
            <a:r>
              <a:rPr lang="en-US" dirty="0" smtClean="0"/>
              <a:t>Phase 2: IRP Policy Implementation Update Process and Schedule</a:t>
            </a:r>
            <a:endParaRPr lang="en-US" dirty="0"/>
          </a:p>
        </p:txBody>
      </p:sp>
      <p:sp>
        <p:nvSpPr>
          <p:cNvPr id="33" name="Rectangle 32"/>
          <p:cNvSpPr/>
          <p:nvPr/>
        </p:nvSpPr>
        <p:spPr bwMode="auto">
          <a:xfrm>
            <a:off x="734290" y="2499360"/>
            <a:ext cx="7223760" cy="109728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chemeClr val="tx1"/>
                </a:solidFill>
              </a:rPr>
              <a:t>Board Deliberation on Policy and Implementation</a:t>
            </a:r>
          </a:p>
        </p:txBody>
      </p:sp>
      <p:graphicFrame>
        <p:nvGraphicFramePr>
          <p:cNvPr id="18" name="Diagram 17"/>
          <p:cNvGraphicFramePr/>
          <p:nvPr>
            <p:extLst>
              <p:ext uri="{D42A27DB-BD31-4B8C-83A1-F6EECF244321}">
                <p14:modId xmlns:p14="http://schemas.microsoft.com/office/powerpoint/2010/main" val="2101024032"/>
              </p:ext>
            </p:extLst>
          </p:nvPr>
        </p:nvGraphicFramePr>
        <p:xfrm>
          <a:off x="597316" y="1950720"/>
          <a:ext cx="8455244" cy="4114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Rectangle 18"/>
          <p:cNvSpPr/>
          <p:nvPr/>
        </p:nvSpPr>
        <p:spPr>
          <a:xfrm>
            <a:off x="597316" y="1709928"/>
            <a:ext cx="8241884" cy="274320"/>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marL="0" marR="0" algn="ctr">
              <a:spcBef>
                <a:spcPts val="0"/>
              </a:spcBef>
              <a:spcAft>
                <a:spcPts val="0"/>
              </a:spcAft>
            </a:pPr>
            <a:r>
              <a:rPr lang="en-US" sz="2000" b="1" dirty="0" smtClean="0">
                <a:effectLst/>
                <a:ea typeface="Calibri"/>
                <a:cs typeface="Times New Roman"/>
              </a:rPr>
              <a:t>2016</a:t>
            </a:r>
            <a:endParaRPr lang="en-US" sz="2000" b="1" dirty="0">
              <a:effectLst/>
              <a:ea typeface="Calibri"/>
              <a:cs typeface="Times New Roman"/>
            </a:endParaRPr>
          </a:p>
        </p:txBody>
      </p:sp>
      <p:grpSp>
        <p:nvGrpSpPr>
          <p:cNvPr id="16" name="Group 15"/>
          <p:cNvGrpSpPr/>
          <p:nvPr/>
        </p:nvGrpSpPr>
        <p:grpSpPr>
          <a:xfrm>
            <a:off x="8001000" y="2194560"/>
            <a:ext cx="1228393" cy="1493520"/>
            <a:chOff x="7881258" y="2194560"/>
            <a:chExt cx="1228393" cy="1493520"/>
          </a:xfrm>
        </p:grpSpPr>
        <p:sp>
          <p:nvSpPr>
            <p:cNvPr id="48" name="Text Box 35"/>
            <p:cNvSpPr txBox="1"/>
            <p:nvPr/>
          </p:nvSpPr>
          <p:spPr>
            <a:xfrm>
              <a:off x="7881258" y="3159760"/>
              <a:ext cx="1228393" cy="5283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b="1" dirty="0" smtClean="0">
                  <a:solidFill>
                    <a:schemeClr val="tx1"/>
                  </a:solidFill>
                  <a:effectLst/>
                  <a:ea typeface="Calibri"/>
                  <a:cs typeface="Times New Roman"/>
                </a:rPr>
                <a:t>Published Report</a:t>
              </a:r>
              <a:endParaRPr lang="en-US" sz="2000" b="1" dirty="0">
                <a:solidFill>
                  <a:schemeClr val="tx1"/>
                </a:solidFill>
                <a:effectLst/>
                <a:ea typeface="Calibri"/>
                <a:cs typeface="Times New Roman"/>
              </a:endParaRPr>
            </a:p>
          </p:txBody>
        </p:sp>
        <p:cxnSp>
          <p:nvCxnSpPr>
            <p:cNvPr id="58" name="Straight Connector 57"/>
            <p:cNvCxnSpPr/>
            <p:nvPr/>
          </p:nvCxnSpPr>
          <p:spPr>
            <a:xfrm>
              <a:off x="8460377" y="2377440"/>
              <a:ext cx="1" cy="731520"/>
            </a:xfrm>
            <a:prstGeom prst="line">
              <a:avLst/>
            </a:prstGeom>
            <a:ln w="38100">
              <a:solidFill>
                <a:schemeClr val="tx1"/>
              </a:solidFill>
              <a:headEnd type="oval" w="med" len="med"/>
              <a:tailEnd type="none" w="med" len="med"/>
            </a:ln>
          </p:spPr>
          <p:style>
            <a:lnRef idx="1">
              <a:schemeClr val="accent2"/>
            </a:lnRef>
            <a:fillRef idx="0">
              <a:schemeClr val="accent2"/>
            </a:fillRef>
            <a:effectRef idx="0">
              <a:schemeClr val="accent2"/>
            </a:effectRef>
            <a:fontRef idx="minor">
              <a:schemeClr val="tx1"/>
            </a:fontRef>
          </p:style>
        </p:cxnSp>
        <p:sp>
          <p:nvSpPr>
            <p:cNvPr id="49" name="5-Point Star 48"/>
            <p:cNvSpPr/>
            <p:nvPr/>
          </p:nvSpPr>
          <p:spPr>
            <a:xfrm>
              <a:off x="8277498" y="2194560"/>
              <a:ext cx="365760" cy="365760"/>
            </a:xfrm>
            <a:prstGeom prst="star5">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b="1" dirty="0"/>
            </a:p>
          </p:txBody>
        </p:sp>
      </p:grpSp>
    </p:spTree>
    <p:custDataLst>
      <p:tags r:id="rId1"/>
    </p:custDataLst>
    <p:extLst>
      <p:ext uri="{BB962C8B-B14F-4D97-AF65-F5344CB8AC3E}">
        <p14:creationId xmlns:p14="http://schemas.microsoft.com/office/powerpoint/2010/main" val="109643765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192268908"/>
              </p:ext>
            </p:extLst>
          </p:nvPr>
        </p:nvGraphicFramePr>
        <p:xfrm>
          <a:off x="358140" y="1332230"/>
          <a:ext cx="8458200" cy="500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a:spLocks noGrp="1"/>
          </p:cNvSpPr>
          <p:nvPr>
            <p:ph type="title"/>
          </p:nvPr>
        </p:nvSpPr>
        <p:spPr>
          <a:xfrm>
            <a:off x="377952" y="286512"/>
            <a:ext cx="8385048" cy="1161288"/>
          </a:xfrm>
        </p:spPr>
        <p:txBody>
          <a:bodyPr>
            <a:noAutofit/>
          </a:bodyPr>
          <a:lstStyle/>
          <a:p>
            <a:pPr defTabSz="914363" eaLnBrk="1" fontAlgn="auto" hangingPunct="1">
              <a:spcAft>
                <a:spcPts val="0"/>
              </a:spcAft>
              <a:defRPr/>
            </a:pPr>
            <a:r>
              <a:rPr dirty="0" smtClean="0"/>
              <a:t>Current IRP Development Targets</a:t>
            </a:r>
            <a:endParaRPr sz="3200" dirty="0">
              <a:solidFill>
                <a:schemeClr val="tx1"/>
              </a:solidFill>
              <a:effectLst/>
            </a:endParaRPr>
          </a:p>
        </p:txBody>
      </p:sp>
    </p:spTree>
    <p:extLst>
      <p:ext uri="{BB962C8B-B14F-4D97-AF65-F5344CB8AC3E}">
        <p14:creationId xmlns:p14="http://schemas.microsoft.com/office/powerpoint/2010/main" val="3007635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n-US" dirty="0" smtClean="0"/>
              <a:t>Targeted IRP Development</a:t>
            </a:r>
            <a:br>
              <a:rPr lang="en-US" dirty="0" smtClean="0"/>
            </a:br>
            <a:r>
              <a:rPr lang="en-US" sz="3600" dirty="0" smtClean="0">
                <a:solidFill>
                  <a:schemeClr val="tx2"/>
                </a:solidFill>
                <a:effectLst/>
              </a:rPr>
              <a:t>Current IRP Approach</a:t>
            </a:r>
            <a:endParaRPr lang="en-US" sz="2400" dirty="0">
              <a:solidFill>
                <a:schemeClr val="tx2"/>
              </a:solidFill>
              <a:effectLst/>
            </a:endParaRPr>
          </a:p>
        </p:txBody>
      </p:sp>
      <p:graphicFrame>
        <p:nvGraphicFramePr>
          <p:cNvPr id="9" name="Chart 8"/>
          <p:cNvGraphicFramePr/>
          <p:nvPr>
            <p:extLst>
              <p:ext uri="{D42A27DB-BD31-4B8C-83A1-F6EECF244321}">
                <p14:modId xmlns:p14="http://schemas.microsoft.com/office/powerpoint/2010/main" val="163969522"/>
              </p:ext>
            </p:extLst>
          </p:nvPr>
        </p:nvGraphicFramePr>
        <p:xfrm>
          <a:off x="381000" y="1397000"/>
          <a:ext cx="8534400" cy="5156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62205254"/>
              </p:ext>
            </p:extLst>
          </p:nvPr>
        </p:nvGraphicFramePr>
        <p:xfrm>
          <a:off x="2895600" y="2590800"/>
          <a:ext cx="4419600" cy="1381760"/>
        </p:xfrm>
        <a:graphic>
          <a:graphicData uri="http://schemas.openxmlformats.org/drawingml/2006/table">
            <a:tbl>
              <a:tblPr firstRow="1" bandRow="1">
                <a:tableStyleId>{073A0DAA-6AF3-43AB-8588-CEC1D06C72B9}</a:tableStyleId>
              </a:tblPr>
              <a:tblGrid>
                <a:gridCol w="883920"/>
                <a:gridCol w="883920"/>
                <a:gridCol w="883920"/>
                <a:gridCol w="883920"/>
                <a:gridCol w="883920"/>
              </a:tblGrid>
              <a:tr h="370840">
                <a:tc gridSpan="5">
                  <a:txBody>
                    <a:bodyPr/>
                    <a:lstStyle/>
                    <a:p>
                      <a:pPr algn="ctr"/>
                      <a:r>
                        <a:rPr lang="en-US" dirty="0" smtClean="0">
                          <a:solidFill>
                            <a:schemeClr val="tx1"/>
                          </a:solidFill>
                        </a:rPr>
                        <a:t>Targeted</a:t>
                      </a:r>
                      <a:r>
                        <a:rPr lang="en-US" baseline="0" dirty="0" smtClean="0">
                          <a:solidFill>
                            <a:schemeClr val="tx1"/>
                          </a:solidFill>
                        </a:rPr>
                        <a:t> Development</a:t>
                      </a:r>
                      <a:r>
                        <a:rPr lang="en-US" dirty="0" smtClean="0"/>
                        <a:t/>
                      </a:r>
                      <a:br>
                        <a:rPr lang="en-US" dirty="0" smtClean="0"/>
                      </a:br>
                      <a:r>
                        <a:rPr lang="en-US" baseline="0" dirty="0" smtClean="0"/>
                        <a:t> (Thousand Acre-Feet)</a:t>
                      </a: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370840">
                <a:tc>
                  <a:txBody>
                    <a:bodyPr/>
                    <a:lstStyle/>
                    <a:p>
                      <a:pPr algn="ctr"/>
                      <a:r>
                        <a:rPr lang="en-US" dirty="0" smtClean="0"/>
                        <a:t>2020</a:t>
                      </a:r>
                      <a:endParaRPr lang="en-US" b="1" dirty="0"/>
                    </a:p>
                  </a:txBody>
                  <a:tcPr/>
                </a:tc>
                <a:tc>
                  <a:txBody>
                    <a:bodyPr/>
                    <a:lstStyle/>
                    <a:p>
                      <a:pPr algn="ctr"/>
                      <a:r>
                        <a:rPr lang="en-US" dirty="0" smtClean="0"/>
                        <a:t>2025</a:t>
                      </a:r>
                      <a:endParaRPr lang="en-US" b="1" dirty="0"/>
                    </a:p>
                  </a:txBody>
                  <a:tcPr/>
                </a:tc>
                <a:tc>
                  <a:txBody>
                    <a:bodyPr/>
                    <a:lstStyle/>
                    <a:p>
                      <a:pPr algn="ctr"/>
                      <a:r>
                        <a:rPr lang="en-US" dirty="0" smtClean="0"/>
                        <a:t>2030</a:t>
                      </a:r>
                      <a:endParaRPr lang="en-US" b="1" dirty="0"/>
                    </a:p>
                  </a:txBody>
                  <a:tcPr/>
                </a:tc>
                <a:tc>
                  <a:txBody>
                    <a:bodyPr/>
                    <a:lstStyle/>
                    <a:p>
                      <a:pPr algn="ctr"/>
                      <a:r>
                        <a:rPr lang="en-US" dirty="0" smtClean="0"/>
                        <a:t>2035</a:t>
                      </a:r>
                      <a:endParaRPr lang="en-US" b="1" dirty="0"/>
                    </a:p>
                  </a:txBody>
                  <a:tcPr/>
                </a:tc>
                <a:tc>
                  <a:txBody>
                    <a:bodyPr/>
                    <a:lstStyle/>
                    <a:p>
                      <a:pPr algn="ctr"/>
                      <a:r>
                        <a:rPr lang="en-US" dirty="0" smtClean="0"/>
                        <a:t>2040</a:t>
                      </a:r>
                      <a:endParaRPr lang="en-US" b="1" dirty="0"/>
                    </a:p>
                  </a:txBody>
                  <a:tcPr/>
                </a:tc>
              </a:tr>
              <a:tr h="370840">
                <a:tc>
                  <a:txBody>
                    <a:bodyPr/>
                    <a:lstStyle/>
                    <a:p>
                      <a:pPr algn="ctr"/>
                      <a:r>
                        <a:rPr lang="en-US" dirty="0" smtClean="0">
                          <a:solidFill>
                            <a:schemeClr val="bg1"/>
                          </a:solidFill>
                        </a:rPr>
                        <a:t>495</a:t>
                      </a:r>
                      <a:endParaRPr lang="en-US" dirty="0">
                        <a:solidFill>
                          <a:schemeClr val="bg1"/>
                        </a:solidFill>
                      </a:endParaRPr>
                    </a:p>
                  </a:txBody>
                  <a:tcPr/>
                </a:tc>
                <a:tc>
                  <a:txBody>
                    <a:bodyPr/>
                    <a:lstStyle/>
                    <a:p>
                      <a:pPr algn="ctr"/>
                      <a:r>
                        <a:rPr lang="en-US" dirty="0" smtClean="0">
                          <a:solidFill>
                            <a:schemeClr val="bg1"/>
                          </a:solidFill>
                        </a:rPr>
                        <a:t>520</a:t>
                      </a:r>
                      <a:endParaRPr lang="en-US" dirty="0">
                        <a:solidFill>
                          <a:schemeClr val="bg1"/>
                        </a:solidFill>
                      </a:endParaRPr>
                    </a:p>
                  </a:txBody>
                  <a:tcPr/>
                </a:tc>
                <a:tc>
                  <a:txBody>
                    <a:bodyPr/>
                    <a:lstStyle/>
                    <a:p>
                      <a:pPr algn="ctr"/>
                      <a:r>
                        <a:rPr lang="en-US" dirty="0" smtClean="0">
                          <a:solidFill>
                            <a:schemeClr val="bg1"/>
                          </a:solidFill>
                        </a:rPr>
                        <a:t>545</a:t>
                      </a:r>
                      <a:endParaRPr lang="en-US" dirty="0">
                        <a:solidFill>
                          <a:schemeClr val="bg1"/>
                        </a:solidFill>
                      </a:endParaRPr>
                    </a:p>
                  </a:txBody>
                  <a:tcPr/>
                </a:tc>
                <a:tc>
                  <a:txBody>
                    <a:bodyPr/>
                    <a:lstStyle/>
                    <a:p>
                      <a:pPr algn="ctr"/>
                      <a:r>
                        <a:rPr lang="en-US" dirty="0" smtClean="0">
                          <a:solidFill>
                            <a:schemeClr val="bg1"/>
                          </a:solidFill>
                        </a:rPr>
                        <a:t>545</a:t>
                      </a:r>
                      <a:endParaRPr lang="en-US" dirty="0">
                        <a:solidFill>
                          <a:schemeClr val="bg1"/>
                        </a:solidFill>
                      </a:endParaRPr>
                    </a:p>
                  </a:txBody>
                  <a:tcPr/>
                </a:tc>
                <a:tc>
                  <a:txBody>
                    <a:bodyPr/>
                    <a:lstStyle/>
                    <a:p>
                      <a:pPr algn="ctr"/>
                      <a:r>
                        <a:rPr lang="en-US" dirty="0" smtClean="0">
                          <a:solidFill>
                            <a:schemeClr val="bg1"/>
                          </a:solidFill>
                        </a:rPr>
                        <a:t>545</a:t>
                      </a:r>
                      <a:endParaRPr lang="en-US" dirty="0">
                        <a:solidFill>
                          <a:schemeClr val="bg1"/>
                        </a:solidFill>
                      </a:endParaRPr>
                    </a:p>
                  </a:txBody>
                  <a:tcPr/>
                </a:tc>
              </a:tr>
            </a:tbl>
          </a:graphicData>
        </a:graphic>
      </p:graphicFrame>
      <p:grpSp>
        <p:nvGrpSpPr>
          <p:cNvPr id="4" name="Group 3"/>
          <p:cNvGrpSpPr/>
          <p:nvPr/>
        </p:nvGrpSpPr>
        <p:grpSpPr>
          <a:xfrm>
            <a:off x="5573486" y="1676400"/>
            <a:ext cx="2743200" cy="1015663"/>
            <a:chOff x="5562600" y="4572000"/>
            <a:chExt cx="2743200" cy="1015663"/>
          </a:xfrm>
        </p:grpSpPr>
        <p:grpSp>
          <p:nvGrpSpPr>
            <p:cNvPr id="15" name="Group 14"/>
            <p:cNvGrpSpPr/>
            <p:nvPr/>
          </p:nvGrpSpPr>
          <p:grpSpPr>
            <a:xfrm>
              <a:off x="5562600" y="4572000"/>
              <a:ext cx="2743200" cy="1015663"/>
              <a:chOff x="1905000" y="4267200"/>
              <a:chExt cx="2125980" cy="1015663"/>
            </a:xfrm>
          </p:grpSpPr>
          <p:sp>
            <p:nvSpPr>
              <p:cNvPr id="11" name="TextBox 10"/>
              <p:cNvSpPr txBox="1"/>
              <p:nvPr/>
            </p:nvSpPr>
            <p:spPr>
              <a:xfrm>
                <a:off x="1905000" y="4267200"/>
                <a:ext cx="2125980" cy="1015663"/>
              </a:xfrm>
              <a:prstGeom prst="rect">
                <a:avLst/>
              </a:prstGeom>
              <a:solidFill>
                <a:schemeClr val="bg1"/>
              </a:solidFill>
            </p:spPr>
            <p:txBody>
              <a:bodyPr wrap="square" rtlCol="0">
                <a:spAutoFit/>
              </a:bodyPr>
              <a:lstStyle/>
              <a:p>
                <a:r>
                  <a:rPr lang="en-US" sz="2000" b="1" dirty="0">
                    <a:solidFill>
                      <a:prstClr val="white"/>
                    </a:solidFill>
                  </a:rPr>
                  <a:t>      </a:t>
                </a:r>
                <a:r>
                  <a:rPr lang="en-US" sz="2000" b="1" dirty="0" smtClean="0">
                    <a:solidFill>
                      <a:prstClr val="white"/>
                    </a:solidFill>
                  </a:rPr>
                  <a:t>Delta </a:t>
                </a:r>
                <a:r>
                  <a:rPr lang="en-US" sz="2000" b="1" dirty="0">
                    <a:solidFill>
                      <a:prstClr val="white"/>
                    </a:solidFill>
                  </a:rPr>
                  <a:t>Improvements</a:t>
                </a:r>
                <a:endParaRPr lang="en-US" sz="2000" b="1" dirty="0" smtClean="0">
                  <a:solidFill>
                    <a:prstClr val="white"/>
                  </a:solidFill>
                </a:endParaRPr>
              </a:p>
              <a:p>
                <a:r>
                  <a:rPr lang="en-US" sz="2000" b="1" dirty="0">
                    <a:solidFill>
                      <a:prstClr val="white"/>
                    </a:solidFill>
                  </a:rPr>
                  <a:t> </a:t>
                </a:r>
                <a:r>
                  <a:rPr lang="en-US" sz="2000" b="1" dirty="0" smtClean="0">
                    <a:solidFill>
                      <a:prstClr val="white"/>
                    </a:solidFill>
                  </a:rPr>
                  <a:t>     Local </a:t>
                </a:r>
                <a:r>
                  <a:rPr lang="en-US" sz="2000" b="1" dirty="0">
                    <a:solidFill>
                      <a:prstClr val="white"/>
                    </a:solidFill>
                  </a:rPr>
                  <a:t>Augmentation</a:t>
                </a:r>
              </a:p>
              <a:p>
                <a:r>
                  <a:rPr lang="en-US" sz="2000" b="1" dirty="0">
                    <a:solidFill>
                      <a:prstClr val="white"/>
                    </a:solidFill>
                  </a:rPr>
                  <a:t>      Water Use </a:t>
                </a:r>
                <a:r>
                  <a:rPr lang="en-US" sz="2000" b="1" dirty="0" smtClean="0">
                    <a:solidFill>
                      <a:prstClr val="white"/>
                    </a:solidFill>
                  </a:rPr>
                  <a:t>Efficiency</a:t>
                </a:r>
              </a:p>
            </p:txBody>
          </p:sp>
          <p:sp>
            <p:nvSpPr>
              <p:cNvPr id="13" name="Rectangle 12"/>
              <p:cNvSpPr/>
              <p:nvPr/>
            </p:nvSpPr>
            <p:spPr bwMode="auto">
              <a:xfrm>
                <a:off x="2031547" y="4684708"/>
                <a:ext cx="141732" cy="18288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4" name="Rectangle 13"/>
              <p:cNvSpPr/>
              <p:nvPr/>
            </p:nvSpPr>
            <p:spPr bwMode="auto">
              <a:xfrm>
                <a:off x="2031547" y="4384344"/>
                <a:ext cx="141732" cy="18288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p:sp>
          <p:nvSpPr>
            <p:cNvPr id="12" name="Rectangle 11"/>
            <p:cNvSpPr/>
            <p:nvPr/>
          </p:nvSpPr>
          <p:spPr bwMode="auto">
            <a:xfrm>
              <a:off x="5728344" y="5303520"/>
              <a:ext cx="182880" cy="18288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p:spTree>
    <p:extLst>
      <p:ext uri="{BB962C8B-B14F-4D97-AF65-F5344CB8AC3E}">
        <p14:creationId xmlns:p14="http://schemas.microsoft.com/office/powerpoint/2010/main" val="11848182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wipe(left)">
                                      <p:cBhvr>
                                        <p:cTn id="7" dur="500"/>
                                        <p:tgtEl>
                                          <p:spTgt spid="9">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wipe(left)">
                                      <p:cBhvr>
                                        <p:cTn id="12" dur="500"/>
                                        <p:tgtEl>
                                          <p:spTgt spid="9">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graphicEl>
                                              <a:chart seriesIdx="2" categoryIdx="-4" bldStep="series"/>
                                            </p:graphicEl>
                                          </p:spTgt>
                                        </p:tgtEl>
                                        <p:attrNameLst>
                                          <p:attrName>style.visibility</p:attrName>
                                        </p:attrNameLst>
                                      </p:cBhvr>
                                      <p:to>
                                        <p:strVal val="visible"/>
                                      </p:to>
                                    </p:set>
                                    <p:animEffect transition="in" filter="wipe(left)">
                                      <p:cBhvr>
                                        <p:cTn id="17" dur="500"/>
                                        <p:tgtEl>
                                          <p:spTgt spid="9">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animBg="0"/>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n-US" dirty="0" smtClean="0"/>
              <a:t>Summary of Shortage Probability</a:t>
            </a:r>
            <a:r>
              <a:rPr lang="en-US" sz="3600" dirty="0" smtClean="0">
                <a:solidFill>
                  <a:schemeClr val="tx2"/>
                </a:solidFill>
                <a:effectLst/>
              </a:rPr>
              <a:t/>
            </a:r>
            <a:br>
              <a:rPr lang="en-US" sz="3600" dirty="0" smtClean="0">
                <a:solidFill>
                  <a:schemeClr val="tx2"/>
                </a:solidFill>
                <a:effectLst/>
              </a:rPr>
            </a:br>
            <a:r>
              <a:rPr lang="en-US" sz="3600" dirty="0" smtClean="0">
                <a:solidFill>
                  <a:schemeClr val="tx2"/>
                </a:solidFill>
                <a:effectLst/>
              </a:rPr>
              <a:t>“Do Nothing” Case Draft Water Balance</a:t>
            </a:r>
            <a:endParaRPr lang="en-US" dirty="0">
              <a:solidFill>
                <a:schemeClr val="tx2"/>
              </a:solidFill>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6991575"/>
              </p:ext>
            </p:extLst>
          </p:nvPr>
        </p:nvGraphicFramePr>
        <p:xfrm>
          <a:off x="381000" y="1600200"/>
          <a:ext cx="8382000" cy="5140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496983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n-US" dirty="0" smtClean="0"/>
              <a:t>Summary of Shortage Probability</a:t>
            </a:r>
            <a:br>
              <a:rPr lang="en-US" dirty="0" smtClean="0"/>
            </a:br>
            <a:r>
              <a:rPr lang="en-US" sz="3600" dirty="0" smtClean="0">
                <a:solidFill>
                  <a:schemeClr val="tx2"/>
                </a:solidFill>
                <a:effectLst/>
              </a:rPr>
              <a:t>Current  IRP Approach Draft Water Balance</a:t>
            </a:r>
            <a:endParaRPr lang="en-US" dirty="0">
              <a:solidFill>
                <a:schemeClr val="tx2"/>
              </a:solidFill>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347981"/>
              </p:ext>
            </p:extLst>
          </p:nvPr>
        </p:nvGraphicFramePr>
        <p:xfrm>
          <a:off x="381000" y="1600200"/>
          <a:ext cx="8382000" cy="5140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7088274"/>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610600" cy="1828193"/>
          </a:xfrm>
        </p:spPr>
        <p:txBody>
          <a:bodyPr/>
          <a:lstStyle/>
          <a:p>
            <a:r>
              <a:rPr lang="en-US" dirty="0" smtClean="0"/>
              <a:t>Summary of Ending Dry-Year Storage</a:t>
            </a:r>
            <a:br>
              <a:rPr lang="en-US" dirty="0" smtClean="0"/>
            </a:br>
            <a:r>
              <a:rPr lang="en-US" sz="3600" dirty="0">
                <a:solidFill>
                  <a:schemeClr val="tx2"/>
                </a:solidFill>
              </a:rPr>
              <a:t>“Do Nothing” Case </a:t>
            </a:r>
            <a:r>
              <a:rPr lang="en-US" sz="3600" dirty="0" smtClean="0">
                <a:solidFill>
                  <a:schemeClr val="tx2"/>
                </a:solidFill>
                <a:effectLst/>
              </a:rPr>
              <a:t>Draft Water Balance</a:t>
            </a:r>
            <a:endParaRPr lang="en-US" dirty="0">
              <a:solidFill>
                <a:schemeClr val="tx2"/>
              </a:solidFill>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404530"/>
              </p:ext>
            </p:extLst>
          </p:nvPr>
        </p:nvGraphicFramePr>
        <p:xfrm>
          <a:off x="381000" y="1600200"/>
          <a:ext cx="8382000" cy="5140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779214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93895131"/>
              </p:ext>
            </p:extLst>
          </p:nvPr>
        </p:nvGraphicFramePr>
        <p:xfrm>
          <a:off x="381000" y="1600200"/>
          <a:ext cx="8382000" cy="5140325"/>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a:spLocks noGrp="1"/>
          </p:cNvSpPr>
          <p:nvPr>
            <p:ph type="title"/>
          </p:nvPr>
        </p:nvSpPr>
        <p:spPr>
          <a:xfrm>
            <a:off x="381000" y="230188"/>
            <a:ext cx="8610600" cy="1163395"/>
          </a:xfrm>
        </p:spPr>
        <p:txBody>
          <a:bodyPr/>
          <a:lstStyle/>
          <a:p>
            <a:r>
              <a:rPr lang="en-US" dirty="0" smtClean="0"/>
              <a:t>Summary of Ending Dry-Year Storage</a:t>
            </a:r>
            <a:br>
              <a:rPr lang="en-US" dirty="0" smtClean="0"/>
            </a:br>
            <a:r>
              <a:rPr lang="en-US" sz="3600" dirty="0" smtClean="0">
                <a:solidFill>
                  <a:schemeClr val="tx2"/>
                </a:solidFill>
                <a:effectLst/>
              </a:rPr>
              <a:t>Current IRP Approach Draft  Water Balance</a:t>
            </a:r>
            <a:endParaRPr lang="en-US" dirty="0">
              <a:solidFill>
                <a:schemeClr val="tx2"/>
              </a:solidFill>
              <a:effectLst/>
            </a:endParaRPr>
          </a:p>
        </p:txBody>
      </p:sp>
    </p:spTree>
    <p:extLst>
      <p:ext uri="{BB962C8B-B14F-4D97-AF65-F5344CB8AC3E}">
        <p14:creationId xmlns:p14="http://schemas.microsoft.com/office/powerpoint/2010/main" val="167114605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382000" cy="1163395"/>
          </a:xfrm>
        </p:spPr>
        <p:txBody>
          <a:bodyPr/>
          <a:lstStyle/>
          <a:p>
            <a:pPr eaLnBrk="1" hangingPunct="1">
              <a:defRPr/>
            </a:pPr>
            <a:r>
              <a:rPr lang="en-US" dirty="0" smtClean="0"/>
              <a:t>Observations</a:t>
            </a:r>
            <a:br>
              <a:rPr lang="en-US" dirty="0" smtClean="0"/>
            </a:br>
            <a:r>
              <a:rPr lang="en-US" sz="3600" dirty="0" smtClean="0">
                <a:solidFill>
                  <a:schemeClr val="tx2"/>
                </a:solidFill>
                <a:effectLst/>
              </a:rPr>
              <a:t>Current IRP Approach Draft Water Balance  </a:t>
            </a:r>
            <a:endParaRPr dirty="0">
              <a:solidFill>
                <a:schemeClr val="tx2"/>
              </a:solidFill>
              <a:effectLst/>
            </a:endParaRPr>
          </a:p>
        </p:txBody>
      </p:sp>
      <p:sp>
        <p:nvSpPr>
          <p:cNvPr id="14339" name="Text Placeholder 4"/>
          <p:cNvSpPr>
            <a:spLocks noGrp="1"/>
          </p:cNvSpPr>
          <p:nvPr>
            <p:ph type="body" sz="quarter" idx="11"/>
          </p:nvPr>
        </p:nvSpPr>
        <p:spPr>
          <a:xfrm>
            <a:off x="304800" y="1817941"/>
            <a:ext cx="8534400" cy="4339650"/>
          </a:xfrm>
        </p:spPr>
        <p:txBody>
          <a:bodyPr/>
          <a:lstStyle/>
          <a:p>
            <a:pPr fontAlgn="base">
              <a:spcAft>
                <a:spcPct val="0"/>
              </a:spcAft>
            </a:pPr>
            <a:r>
              <a:rPr lang="en-US" dirty="0"/>
              <a:t>Significant resource investments are </a:t>
            </a:r>
            <a:r>
              <a:rPr lang="en-US" dirty="0" smtClean="0"/>
              <a:t>needed to achieve the current IRP Targets</a:t>
            </a:r>
          </a:p>
          <a:p>
            <a:pPr fontAlgn="base">
              <a:spcAft>
                <a:spcPct val="0"/>
              </a:spcAft>
            </a:pPr>
            <a:r>
              <a:rPr lang="en-US" dirty="0" smtClean="0"/>
              <a:t>Existing supplies need to maintained</a:t>
            </a:r>
          </a:p>
          <a:p>
            <a:pPr lvl="1" fontAlgn="base">
              <a:spcAft>
                <a:spcPct val="0"/>
              </a:spcAft>
            </a:pPr>
            <a:r>
              <a:rPr lang="en-US" dirty="0" smtClean="0"/>
              <a:t>Colorado River Aqueduct</a:t>
            </a:r>
          </a:p>
          <a:p>
            <a:pPr lvl="1" fontAlgn="base">
              <a:spcAft>
                <a:spcPct val="0"/>
              </a:spcAft>
            </a:pPr>
            <a:r>
              <a:rPr lang="en-US" dirty="0" smtClean="0"/>
              <a:t>Local supply production</a:t>
            </a:r>
            <a:endParaRPr lang="en-US" dirty="0"/>
          </a:p>
          <a:p>
            <a:pPr fontAlgn="base">
              <a:spcAft>
                <a:spcPct val="0"/>
              </a:spcAft>
            </a:pPr>
            <a:r>
              <a:rPr lang="en-US" dirty="0" smtClean="0"/>
              <a:t>Compared to the “Do Nothing” Case</a:t>
            </a:r>
          </a:p>
          <a:p>
            <a:pPr lvl="1" fontAlgn="base">
              <a:spcAft>
                <a:spcPct val="0"/>
              </a:spcAft>
            </a:pPr>
            <a:r>
              <a:rPr lang="en-US" dirty="0" smtClean="0"/>
              <a:t>Reliability measures improve</a:t>
            </a:r>
          </a:p>
          <a:p>
            <a:pPr lvl="1" fontAlgn="base">
              <a:spcAft>
                <a:spcPct val="0"/>
              </a:spcAft>
            </a:pPr>
            <a:r>
              <a:rPr lang="en-US" sz="2800" dirty="0" smtClean="0"/>
              <a:t>Storage measures improve</a:t>
            </a:r>
          </a:p>
          <a:p>
            <a:pPr lvl="1" fontAlgn="base">
              <a:spcAft>
                <a:spcPct val="0"/>
              </a:spcAft>
            </a:pPr>
            <a:r>
              <a:rPr lang="en-US" dirty="0" smtClean="0"/>
              <a:t>Challenges still exist in the shorter term</a:t>
            </a:r>
            <a:r>
              <a:rPr lang="en-US" sz="2800" dirty="0" smtClean="0"/>
              <a:t> </a:t>
            </a:r>
          </a:p>
        </p:txBody>
      </p:sp>
    </p:spTree>
    <p:extLst>
      <p:ext uri="{BB962C8B-B14F-4D97-AF65-F5344CB8AC3E}">
        <p14:creationId xmlns:p14="http://schemas.microsoft.com/office/powerpoint/2010/main" val="97378643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382000" cy="1329595"/>
          </a:xfrm>
        </p:spPr>
        <p:txBody>
          <a:bodyPr/>
          <a:lstStyle/>
          <a:p>
            <a:pPr eaLnBrk="1" hangingPunct="1">
              <a:defRPr/>
            </a:pPr>
            <a:r>
              <a:rPr lang="en-US" dirty="0" smtClean="0"/>
              <a:t>What Potential Changes to the </a:t>
            </a:r>
            <a:br>
              <a:rPr lang="en-US" dirty="0" smtClean="0"/>
            </a:br>
            <a:r>
              <a:rPr lang="en-US" dirty="0" smtClean="0"/>
              <a:t>Current IRP Targets are Needed?</a:t>
            </a:r>
            <a:endParaRPr dirty="0">
              <a:solidFill>
                <a:schemeClr val="tx2"/>
              </a:solidFill>
              <a:effectLst/>
            </a:endParaRPr>
          </a:p>
        </p:txBody>
      </p:sp>
      <p:sp>
        <p:nvSpPr>
          <p:cNvPr id="4" name="Text Placeholder 4"/>
          <p:cNvSpPr>
            <a:spLocks noGrp="1"/>
          </p:cNvSpPr>
          <p:nvPr>
            <p:ph type="body" sz="quarter" idx="11"/>
          </p:nvPr>
        </p:nvSpPr>
        <p:spPr>
          <a:xfrm>
            <a:off x="304800" y="1936147"/>
            <a:ext cx="8534400" cy="2954655"/>
          </a:xfrm>
        </p:spPr>
        <p:txBody>
          <a:bodyPr/>
          <a:lstStyle/>
          <a:p>
            <a:pPr fontAlgn="base">
              <a:spcAft>
                <a:spcPct val="0"/>
              </a:spcAft>
            </a:pPr>
            <a:r>
              <a:rPr lang="en-US" dirty="0" smtClean="0"/>
              <a:t>Adjust targets to address shorter term imbalances</a:t>
            </a:r>
          </a:p>
          <a:p>
            <a:pPr fontAlgn="base">
              <a:spcAft>
                <a:spcPct val="0"/>
              </a:spcAft>
            </a:pPr>
            <a:r>
              <a:rPr lang="en-US" dirty="0" smtClean="0"/>
              <a:t>Adjust targets to ensure sufficient storage levels</a:t>
            </a:r>
          </a:p>
          <a:p>
            <a:pPr fontAlgn="base">
              <a:spcAft>
                <a:spcPct val="0"/>
              </a:spcAft>
            </a:pPr>
            <a:r>
              <a:rPr lang="en-US" dirty="0" smtClean="0"/>
              <a:t>Ensure an adequate supply buffer </a:t>
            </a:r>
          </a:p>
          <a:p>
            <a:pPr fontAlgn="base">
              <a:spcAft>
                <a:spcPct val="0"/>
              </a:spcAft>
            </a:pPr>
            <a:r>
              <a:rPr lang="en-US" dirty="0" smtClean="0"/>
              <a:t>Refine and improve implementation approaches and policy to ensure development</a:t>
            </a:r>
          </a:p>
        </p:txBody>
      </p:sp>
    </p:spTree>
    <p:extLst>
      <p:ext uri="{BB962C8B-B14F-4D97-AF65-F5344CB8AC3E}">
        <p14:creationId xmlns:p14="http://schemas.microsoft.com/office/powerpoint/2010/main" val="303843949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09800"/>
            <a:ext cx="7010400" cy="664797"/>
          </a:xfrm>
        </p:spPr>
        <p:txBody>
          <a:bodyPr/>
          <a:lstStyle/>
          <a:p>
            <a:pPr algn="ctr"/>
            <a:r>
              <a:rPr lang="en-US" dirty="0" smtClean="0"/>
              <a:t>Next Steps</a:t>
            </a:r>
            <a:endParaRPr lang="en-US" dirty="0"/>
          </a:p>
        </p:txBody>
      </p:sp>
    </p:spTree>
    <p:extLst>
      <p:ext uri="{BB962C8B-B14F-4D97-AF65-F5344CB8AC3E}">
        <p14:creationId xmlns:p14="http://schemas.microsoft.com/office/powerpoint/2010/main" val="1708269016"/>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 Water Tomorrow</a:t>
            </a:r>
            <a:endParaRPr lang="en-US" dirty="0"/>
          </a:p>
        </p:txBody>
      </p:sp>
      <p:sp>
        <p:nvSpPr>
          <p:cNvPr id="3" name="Text Placeholder 2"/>
          <p:cNvSpPr>
            <a:spLocks noGrp="1"/>
          </p:cNvSpPr>
          <p:nvPr>
            <p:ph type="body" sz="quarter" idx="10"/>
          </p:nvPr>
        </p:nvSpPr>
        <p:spPr>
          <a:xfrm>
            <a:off x="457200" y="1447800"/>
            <a:ext cx="8458200" cy="4136517"/>
          </a:xfrm>
        </p:spPr>
        <p:txBody>
          <a:bodyPr/>
          <a:lstStyle/>
          <a:p>
            <a:r>
              <a:rPr lang="en-US" dirty="0" smtClean="0"/>
              <a:t>Phase 1: IRP Technical Update</a:t>
            </a:r>
          </a:p>
          <a:p>
            <a:pPr lvl="1"/>
            <a:r>
              <a:rPr lang="en-US" dirty="0" smtClean="0"/>
              <a:t>Finalize Results: October 2015</a:t>
            </a:r>
          </a:p>
          <a:p>
            <a:pPr lvl="1"/>
            <a:r>
              <a:rPr lang="en-US" dirty="0" smtClean="0"/>
              <a:t>Public Outreach Workshop: October 22</a:t>
            </a:r>
            <a:r>
              <a:rPr lang="en-US" baseline="30000" dirty="0" smtClean="0"/>
              <a:t>nd</a:t>
            </a:r>
            <a:r>
              <a:rPr lang="en-US" dirty="0" smtClean="0"/>
              <a:t> </a:t>
            </a:r>
          </a:p>
          <a:p>
            <a:pPr lvl="1"/>
            <a:r>
              <a:rPr lang="en-US" dirty="0" smtClean="0"/>
              <a:t>IRP Committee considers Technical Update adoption: December 2015</a:t>
            </a:r>
          </a:p>
          <a:p>
            <a:pPr lvl="1"/>
            <a:r>
              <a:rPr lang="en-US" dirty="0" smtClean="0"/>
              <a:t>IRP Technical Update Final Report: Early 2016</a:t>
            </a:r>
          </a:p>
          <a:p>
            <a:r>
              <a:rPr lang="en-US" dirty="0" smtClean="0"/>
              <a:t>Phase 2: Investigate Policy Implications </a:t>
            </a:r>
          </a:p>
          <a:p>
            <a:pPr lvl="1"/>
            <a:r>
              <a:rPr lang="en-US" dirty="0" smtClean="0"/>
              <a:t>Kick-off: Early 2016</a:t>
            </a:r>
          </a:p>
        </p:txBody>
      </p:sp>
    </p:spTree>
    <p:extLst>
      <p:ext uri="{BB962C8B-B14F-4D97-AF65-F5344CB8AC3E}">
        <p14:creationId xmlns:p14="http://schemas.microsoft.com/office/powerpoint/2010/main" val="357857391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45744"/>
            <a:ext cx="8382000" cy="664797"/>
          </a:xfrm>
        </p:spPr>
        <p:txBody>
          <a:bodyPr/>
          <a:lstStyle/>
          <a:p>
            <a:pPr eaLnBrk="1" hangingPunct="1">
              <a:defRPr/>
            </a:pPr>
            <a:r>
              <a:rPr lang="en-US" dirty="0" smtClean="0"/>
              <a:t>Four Key Framing Questions</a:t>
            </a:r>
            <a:endParaRPr dirty="0">
              <a:solidFill>
                <a:schemeClr val="tx2"/>
              </a:solidFill>
              <a:effectLst/>
            </a:endParaRPr>
          </a:p>
        </p:txBody>
      </p:sp>
      <p:sp>
        <p:nvSpPr>
          <p:cNvPr id="14339" name="Text Placeholder 4"/>
          <p:cNvSpPr>
            <a:spLocks noGrp="1"/>
          </p:cNvSpPr>
          <p:nvPr>
            <p:ph type="body" sz="quarter" idx="11"/>
          </p:nvPr>
        </p:nvSpPr>
        <p:spPr>
          <a:xfrm>
            <a:off x="304800" y="1295400"/>
            <a:ext cx="8534400" cy="3397853"/>
          </a:xfrm>
        </p:spPr>
        <p:txBody>
          <a:bodyPr/>
          <a:lstStyle/>
          <a:p>
            <a:pPr fontAlgn="base">
              <a:spcAft>
                <a:spcPct val="0"/>
              </a:spcAft>
            </a:pPr>
            <a:r>
              <a:rPr lang="en-US" dirty="0" smtClean="0"/>
              <a:t>What is our current outlook on supplies and demands?</a:t>
            </a:r>
          </a:p>
          <a:p>
            <a:pPr fontAlgn="base">
              <a:spcAft>
                <a:spcPct val="0"/>
              </a:spcAft>
            </a:pPr>
            <a:r>
              <a:rPr lang="en-US" dirty="0" smtClean="0"/>
              <a:t>What happens if we do nothing?</a:t>
            </a:r>
          </a:p>
          <a:p>
            <a:pPr fontAlgn="base">
              <a:spcAft>
                <a:spcPct val="0"/>
              </a:spcAft>
            </a:pPr>
            <a:r>
              <a:rPr lang="en-US" dirty="0" smtClean="0"/>
              <a:t>What happens if we continue developing the current 2010 IRP targets?</a:t>
            </a:r>
          </a:p>
          <a:p>
            <a:pPr fontAlgn="base">
              <a:spcAft>
                <a:spcPct val="0"/>
              </a:spcAft>
            </a:pPr>
            <a:r>
              <a:rPr lang="en-US" dirty="0" smtClean="0"/>
              <a:t>What potential changes to the current 2010 IRP targets are needed?</a:t>
            </a:r>
          </a:p>
        </p:txBody>
      </p:sp>
    </p:spTree>
    <p:extLst>
      <p:ext uri="{BB962C8B-B14F-4D97-AF65-F5344CB8AC3E}">
        <p14:creationId xmlns:p14="http://schemas.microsoft.com/office/powerpoint/2010/main" val="3864769100"/>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Documents and Settings\u08085\Desktop\mwd-seal.gif"/>
          <p:cNvPicPr>
            <a:picLocks noChangeAspect="1" noChangeArrowheads="1"/>
          </p:cNvPicPr>
          <p:nvPr/>
        </p:nvPicPr>
        <p:blipFill>
          <a:blip r:embed="rId4" cstate="print"/>
          <a:srcRect/>
          <a:stretch>
            <a:fillRect/>
          </a:stretch>
        </p:blipFill>
        <p:spPr bwMode="auto">
          <a:xfrm>
            <a:off x="3104356" y="1962150"/>
            <a:ext cx="2935288" cy="29337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1321771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371600"/>
            <a:ext cx="7681913" cy="1523495"/>
          </a:xfrm>
        </p:spPr>
        <p:txBody>
          <a:bodyPr/>
          <a:lstStyle/>
          <a:p>
            <a:pPr algn="ctr"/>
            <a:r>
              <a:rPr lang="en-US" dirty="0" smtClean="0"/>
              <a:t>What is Our Current Outlook on Supplies and Demands?</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spTree>
    <p:extLst>
      <p:ext uri="{BB962C8B-B14F-4D97-AF65-F5344CB8AC3E}">
        <p14:creationId xmlns:p14="http://schemas.microsoft.com/office/powerpoint/2010/main" val="251676446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Conservation Savings</a:t>
            </a:r>
            <a:endParaRPr lang="en-US" dirty="0"/>
          </a:p>
        </p:txBody>
      </p:sp>
    </p:spTree>
    <p:extLst>
      <p:ext uri="{BB962C8B-B14F-4D97-AF65-F5344CB8AC3E}">
        <p14:creationId xmlns:p14="http://schemas.microsoft.com/office/powerpoint/2010/main" val="174163816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n-US" dirty="0" smtClean="0"/>
              <a:t>Conservation Savings*</a:t>
            </a:r>
            <a:br>
              <a:rPr lang="en-US" dirty="0" smtClean="0"/>
            </a:br>
            <a:r>
              <a:rPr lang="en-US" sz="3600" dirty="0" smtClean="0">
                <a:solidFill>
                  <a:schemeClr val="tx2"/>
                </a:solidFill>
              </a:rPr>
              <a:t>Projected </a:t>
            </a:r>
            <a:r>
              <a:rPr lang="en-US" sz="3600" dirty="0">
                <a:solidFill>
                  <a:schemeClr val="tx2"/>
                </a:solidFill>
              </a:rPr>
              <a:t>on 1990 Base Year</a:t>
            </a:r>
          </a:p>
        </p:txBody>
      </p:sp>
      <p:sp>
        <p:nvSpPr>
          <p:cNvPr id="6" name="TextBox 5"/>
          <p:cNvSpPr txBox="1"/>
          <p:nvPr/>
        </p:nvSpPr>
        <p:spPr>
          <a:xfrm>
            <a:off x="152400" y="6472902"/>
            <a:ext cx="8458200" cy="369332"/>
          </a:xfrm>
          <a:prstGeom prst="rect">
            <a:avLst/>
          </a:prstGeom>
          <a:noFill/>
        </p:spPr>
        <p:txBody>
          <a:bodyPr wrap="square" rtlCol="0">
            <a:spAutoFit/>
          </a:bodyPr>
          <a:lstStyle/>
          <a:p>
            <a:r>
              <a:rPr lang="en-US" dirty="0" smtClean="0"/>
              <a:t>*Does not include conservation from Price Effect </a:t>
            </a:r>
            <a:endParaRPr lang="en-US" dirty="0"/>
          </a:p>
        </p:txBody>
      </p:sp>
      <p:graphicFrame>
        <p:nvGraphicFramePr>
          <p:cNvPr id="9" name="Chart 8"/>
          <p:cNvGraphicFramePr/>
          <p:nvPr>
            <p:extLst>
              <p:ext uri="{D42A27DB-BD31-4B8C-83A1-F6EECF244321}">
                <p14:modId xmlns:p14="http://schemas.microsoft.com/office/powerpoint/2010/main" val="380494683"/>
              </p:ext>
            </p:extLst>
          </p:nvPr>
        </p:nvGraphicFramePr>
        <p:xfrm>
          <a:off x="381000" y="1397000"/>
          <a:ext cx="8534400" cy="5156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00433533"/>
              </p:ext>
            </p:extLst>
          </p:nvPr>
        </p:nvGraphicFramePr>
        <p:xfrm>
          <a:off x="2895600" y="2590800"/>
          <a:ext cx="4419600" cy="1381760"/>
        </p:xfrm>
        <a:graphic>
          <a:graphicData uri="http://schemas.openxmlformats.org/drawingml/2006/table">
            <a:tbl>
              <a:tblPr firstRow="1" bandRow="1">
                <a:tableStyleId>{073A0DAA-6AF3-43AB-8588-CEC1D06C72B9}</a:tableStyleId>
              </a:tblPr>
              <a:tblGrid>
                <a:gridCol w="883920"/>
                <a:gridCol w="883920"/>
                <a:gridCol w="883920"/>
                <a:gridCol w="883920"/>
                <a:gridCol w="883920"/>
              </a:tblGrid>
              <a:tr h="370840">
                <a:tc gridSpan="5">
                  <a:txBody>
                    <a:bodyPr/>
                    <a:lstStyle/>
                    <a:p>
                      <a:pPr algn="ctr"/>
                      <a:r>
                        <a:rPr lang="en-US" dirty="0" smtClean="0"/>
                        <a:t>Conservation Savings*</a:t>
                      </a:r>
                      <a:br>
                        <a:rPr lang="en-US" dirty="0" smtClean="0"/>
                      </a:br>
                      <a:r>
                        <a:rPr lang="en-US" baseline="0" dirty="0" smtClean="0"/>
                        <a:t> (Thousand Acre-Feet)</a:t>
                      </a: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370840">
                <a:tc>
                  <a:txBody>
                    <a:bodyPr/>
                    <a:lstStyle/>
                    <a:p>
                      <a:pPr algn="ctr"/>
                      <a:r>
                        <a:rPr lang="en-US" dirty="0" smtClean="0"/>
                        <a:t>2020</a:t>
                      </a:r>
                      <a:endParaRPr lang="en-US" b="1" dirty="0"/>
                    </a:p>
                  </a:txBody>
                  <a:tcPr/>
                </a:tc>
                <a:tc>
                  <a:txBody>
                    <a:bodyPr/>
                    <a:lstStyle/>
                    <a:p>
                      <a:pPr algn="ctr"/>
                      <a:r>
                        <a:rPr lang="en-US" dirty="0" smtClean="0"/>
                        <a:t>2025</a:t>
                      </a:r>
                      <a:endParaRPr lang="en-US" b="1" dirty="0"/>
                    </a:p>
                  </a:txBody>
                  <a:tcPr/>
                </a:tc>
                <a:tc>
                  <a:txBody>
                    <a:bodyPr/>
                    <a:lstStyle/>
                    <a:p>
                      <a:pPr algn="ctr"/>
                      <a:r>
                        <a:rPr lang="en-US" dirty="0" smtClean="0"/>
                        <a:t>2030</a:t>
                      </a:r>
                      <a:endParaRPr lang="en-US" b="1" dirty="0"/>
                    </a:p>
                  </a:txBody>
                  <a:tcPr/>
                </a:tc>
                <a:tc>
                  <a:txBody>
                    <a:bodyPr/>
                    <a:lstStyle/>
                    <a:p>
                      <a:pPr algn="ctr"/>
                      <a:r>
                        <a:rPr lang="en-US" dirty="0" smtClean="0"/>
                        <a:t>2035</a:t>
                      </a:r>
                      <a:endParaRPr lang="en-US" b="1" dirty="0"/>
                    </a:p>
                  </a:txBody>
                  <a:tcPr/>
                </a:tc>
                <a:tc>
                  <a:txBody>
                    <a:bodyPr/>
                    <a:lstStyle/>
                    <a:p>
                      <a:pPr algn="ctr"/>
                      <a:r>
                        <a:rPr lang="en-US" dirty="0" smtClean="0"/>
                        <a:t>2040</a:t>
                      </a:r>
                      <a:endParaRPr lang="en-US" b="1" dirty="0"/>
                    </a:p>
                  </a:txBody>
                  <a:tcPr/>
                </a:tc>
              </a:tr>
              <a:tr h="370840">
                <a:tc>
                  <a:txBody>
                    <a:bodyPr/>
                    <a:lstStyle/>
                    <a:p>
                      <a:pPr algn="ctr"/>
                      <a:r>
                        <a:rPr lang="en-US" dirty="0" smtClean="0"/>
                        <a:t>636</a:t>
                      </a:r>
                      <a:endParaRPr lang="en-US" dirty="0">
                        <a:solidFill>
                          <a:schemeClr val="tx1"/>
                        </a:solidFill>
                      </a:endParaRPr>
                    </a:p>
                  </a:txBody>
                  <a:tcPr/>
                </a:tc>
                <a:tc>
                  <a:txBody>
                    <a:bodyPr/>
                    <a:lstStyle/>
                    <a:p>
                      <a:pPr algn="ctr"/>
                      <a:r>
                        <a:rPr lang="en-US" dirty="0" smtClean="0"/>
                        <a:t>667</a:t>
                      </a:r>
                      <a:endParaRPr lang="en-US" dirty="0">
                        <a:solidFill>
                          <a:schemeClr val="tx1"/>
                        </a:solidFill>
                      </a:endParaRPr>
                    </a:p>
                  </a:txBody>
                  <a:tcPr/>
                </a:tc>
                <a:tc>
                  <a:txBody>
                    <a:bodyPr/>
                    <a:lstStyle/>
                    <a:p>
                      <a:pPr algn="ctr"/>
                      <a:r>
                        <a:rPr lang="en-US" dirty="0" smtClean="0"/>
                        <a:t>696</a:t>
                      </a:r>
                      <a:endParaRPr lang="en-US" dirty="0">
                        <a:solidFill>
                          <a:schemeClr val="tx1"/>
                        </a:solidFill>
                      </a:endParaRPr>
                    </a:p>
                  </a:txBody>
                  <a:tcPr/>
                </a:tc>
                <a:tc>
                  <a:txBody>
                    <a:bodyPr/>
                    <a:lstStyle/>
                    <a:p>
                      <a:pPr algn="ctr"/>
                      <a:r>
                        <a:rPr lang="en-US" dirty="0" smtClean="0"/>
                        <a:t>716</a:t>
                      </a:r>
                      <a:endParaRPr lang="en-US" dirty="0">
                        <a:solidFill>
                          <a:schemeClr val="tx1"/>
                        </a:solidFill>
                      </a:endParaRPr>
                    </a:p>
                  </a:txBody>
                  <a:tcPr/>
                </a:tc>
                <a:tc>
                  <a:txBody>
                    <a:bodyPr/>
                    <a:lstStyle/>
                    <a:p>
                      <a:pPr algn="ctr"/>
                      <a:r>
                        <a:rPr lang="en-US" dirty="0" smtClean="0"/>
                        <a:t>746</a:t>
                      </a:r>
                      <a:endParaRPr lang="en-US" dirty="0">
                        <a:solidFill>
                          <a:schemeClr val="tx1"/>
                        </a:solidFill>
                      </a:endParaRPr>
                    </a:p>
                  </a:txBody>
                  <a:tcPr/>
                </a:tc>
              </a:tr>
            </a:tbl>
          </a:graphicData>
        </a:graphic>
      </p:graphicFrame>
      <p:grpSp>
        <p:nvGrpSpPr>
          <p:cNvPr id="15" name="Group 14"/>
          <p:cNvGrpSpPr/>
          <p:nvPr/>
        </p:nvGrpSpPr>
        <p:grpSpPr>
          <a:xfrm>
            <a:off x="5867400" y="4048146"/>
            <a:ext cx="2362200" cy="1015663"/>
            <a:chOff x="1905000" y="4267200"/>
            <a:chExt cx="2362200" cy="1015663"/>
          </a:xfrm>
        </p:grpSpPr>
        <p:sp>
          <p:nvSpPr>
            <p:cNvPr id="11" name="TextBox 10"/>
            <p:cNvSpPr txBox="1"/>
            <p:nvPr/>
          </p:nvSpPr>
          <p:spPr>
            <a:xfrm>
              <a:off x="1905000" y="4267200"/>
              <a:ext cx="2362200" cy="1015663"/>
            </a:xfrm>
            <a:prstGeom prst="rect">
              <a:avLst/>
            </a:prstGeom>
            <a:solidFill>
              <a:schemeClr val="bg1"/>
            </a:solidFill>
          </p:spPr>
          <p:txBody>
            <a:bodyPr wrap="square" rtlCol="0">
              <a:spAutoFit/>
            </a:bodyPr>
            <a:lstStyle/>
            <a:p>
              <a:r>
                <a:rPr lang="en-US" sz="2000" b="1" dirty="0" smtClean="0"/>
                <a:t>      Active</a:t>
              </a:r>
            </a:p>
            <a:p>
              <a:r>
                <a:rPr lang="en-US" sz="2000" b="1" dirty="0" smtClean="0"/>
                <a:t>      Code Based</a:t>
              </a:r>
            </a:p>
            <a:p>
              <a:r>
                <a:rPr lang="en-US" sz="2000" b="1" dirty="0" smtClean="0"/>
                <a:t>      System Loss</a:t>
              </a:r>
              <a:endParaRPr lang="en-US" sz="2000" b="1" dirty="0"/>
            </a:p>
          </p:txBody>
        </p:sp>
        <p:sp>
          <p:nvSpPr>
            <p:cNvPr id="12" name="Rectangle 11"/>
            <p:cNvSpPr/>
            <p:nvPr/>
          </p:nvSpPr>
          <p:spPr bwMode="auto">
            <a:xfrm>
              <a:off x="2080260" y="4985072"/>
              <a:ext cx="182880" cy="18288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Rectangle 12"/>
            <p:cNvSpPr/>
            <p:nvPr/>
          </p:nvSpPr>
          <p:spPr bwMode="auto">
            <a:xfrm>
              <a:off x="2080260" y="4684708"/>
              <a:ext cx="182880" cy="18288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Rectangle 13"/>
            <p:cNvSpPr/>
            <p:nvPr/>
          </p:nvSpPr>
          <p:spPr bwMode="auto">
            <a:xfrm>
              <a:off x="2080260" y="4384344"/>
              <a:ext cx="182880" cy="18288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spTree>
    <p:extLst>
      <p:ext uri="{BB962C8B-B14F-4D97-AF65-F5344CB8AC3E}">
        <p14:creationId xmlns:p14="http://schemas.microsoft.com/office/powerpoint/2010/main" val="27337358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wipe(left)">
                                      <p:cBhvr>
                                        <p:cTn id="7" dur="500"/>
                                        <p:tgtEl>
                                          <p:spTgt spid="9">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wipe(left)">
                                      <p:cBhvr>
                                        <p:cTn id="12" dur="500"/>
                                        <p:tgtEl>
                                          <p:spTgt spid="9">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graphicEl>
                                              <a:chart seriesIdx="2" categoryIdx="-4" bldStep="series"/>
                                            </p:graphicEl>
                                          </p:spTgt>
                                        </p:tgtEl>
                                        <p:attrNameLst>
                                          <p:attrName>style.visibility</p:attrName>
                                        </p:attrNameLst>
                                      </p:cBhvr>
                                      <p:to>
                                        <p:strVal val="visible"/>
                                      </p:to>
                                    </p:set>
                                    <p:animEffect transition="in" filter="wipe(left)">
                                      <p:cBhvr>
                                        <p:cTn id="17" dur="500"/>
                                        <p:tgtEl>
                                          <p:spTgt spid="9">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animBg="0"/>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Retail Demands</a:t>
            </a:r>
            <a:endParaRPr lang="en-US" dirty="0"/>
          </a:p>
        </p:txBody>
      </p:sp>
    </p:spTree>
    <p:extLst>
      <p:ext uri="{BB962C8B-B14F-4D97-AF65-F5344CB8AC3E}">
        <p14:creationId xmlns:p14="http://schemas.microsoft.com/office/powerpoint/2010/main" val="159912668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382000" cy="1163395"/>
          </a:xfrm>
        </p:spPr>
        <p:txBody>
          <a:bodyPr/>
          <a:lstStyle/>
          <a:p>
            <a:pPr eaLnBrk="1" hangingPunct="1">
              <a:defRPr/>
            </a:pPr>
            <a:r>
              <a:rPr lang="en-US" dirty="0" smtClean="0"/>
              <a:t>Total Retail Demands</a:t>
            </a:r>
            <a:br>
              <a:rPr lang="en-US" dirty="0" smtClean="0"/>
            </a:br>
            <a:r>
              <a:rPr lang="en-US" sz="3600" dirty="0" smtClean="0">
                <a:solidFill>
                  <a:schemeClr val="tx2"/>
                </a:solidFill>
                <a:effectLst/>
              </a:rPr>
              <a:t>Key Assumptions</a:t>
            </a:r>
            <a:endParaRPr dirty="0">
              <a:solidFill>
                <a:schemeClr val="tx2"/>
              </a:solidFill>
              <a:effectLst/>
            </a:endParaRPr>
          </a:p>
        </p:txBody>
      </p:sp>
      <p:sp>
        <p:nvSpPr>
          <p:cNvPr id="14339" name="Text Placeholder 4"/>
          <p:cNvSpPr>
            <a:spLocks noGrp="1"/>
          </p:cNvSpPr>
          <p:nvPr>
            <p:ph type="body" sz="quarter" idx="11"/>
          </p:nvPr>
        </p:nvSpPr>
        <p:spPr>
          <a:xfrm>
            <a:off x="304800" y="1817941"/>
            <a:ext cx="8534400" cy="4370427"/>
          </a:xfrm>
        </p:spPr>
        <p:txBody>
          <a:bodyPr/>
          <a:lstStyle/>
          <a:p>
            <a:pPr fontAlgn="base">
              <a:spcAft>
                <a:spcPct val="0"/>
              </a:spcAft>
            </a:pPr>
            <a:r>
              <a:rPr lang="en-US" dirty="0"/>
              <a:t>Updated demographic forecasts</a:t>
            </a:r>
          </a:p>
          <a:p>
            <a:pPr lvl="1" fontAlgn="base">
              <a:spcAft>
                <a:spcPct val="0"/>
              </a:spcAft>
            </a:pPr>
            <a:r>
              <a:rPr lang="en-US" dirty="0"/>
              <a:t>SCAG RTP 12</a:t>
            </a:r>
          </a:p>
          <a:p>
            <a:pPr lvl="1" fontAlgn="base">
              <a:spcAft>
                <a:spcPct val="0"/>
              </a:spcAft>
            </a:pPr>
            <a:r>
              <a:rPr lang="en-US" dirty="0"/>
              <a:t>SANDAG Series 13</a:t>
            </a:r>
          </a:p>
          <a:p>
            <a:pPr fontAlgn="base">
              <a:spcAft>
                <a:spcPct val="0"/>
              </a:spcAft>
            </a:pPr>
            <a:r>
              <a:rPr lang="en-US" dirty="0" smtClean="0"/>
              <a:t>Retail M&amp;I Demand</a:t>
            </a:r>
          </a:p>
          <a:p>
            <a:pPr lvl="1" fontAlgn="base">
              <a:spcAft>
                <a:spcPct val="0"/>
              </a:spcAft>
            </a:pPr>
            <a:r>
              <a:rPr lang="en-US" dirty="0" smtClean="0"/>
              <a:t>New econometric model </a:t>
            </a:r>
          </a:p>
          <a:p>
            <a:pPr fontAlgn="base">
              <a:spcAft>
                <a:spcPct val="0"/>
              </a:spcAft>
            </a:pPr>
            <a:r>
              <a:rPr lang="en-US" dirty="0" smtClean="0"/>
              <a:t>Agency provided demand forecasts</a:t>
            </a:r>
          </a:p>
          <a:p>
            <a:pPr lvl="1" fontAlgn="base">
              <a:spcAft>
                <a:spcPct val="0"/>
              </a:spcAft>
            </a:pPr>
            <a:r>
              <a:rPr lang="en-US" dirty="0" smtClean="0"/>
              <a:t>Agricultural</a:t>
            </a:r>
          </a:p>
          <a:p>
            <a:pPr lvl="1" fontAlgn="base">
              <a:spcAft>
                <a:spcPct val="0"/>
              </a:spcAft>
            </a:pPr>
            <a:r>
              <a:rPr lang="en-US" dirty="0" smtClean="0"/>
              <a:t>Seawater Barrier</a:t>
            </a:r>
          </a:p>
          <a:p>
            <a:pPr lvl="1" fontAlgn="base">
              <a:spcAft>
                <a:spcPct val="0"/>
              </a:spcAft>
            </a:pPr>
            <a:r>
              <a:rPr lang="en-US" dirty="0" smtClean="0"/>
              <a:t>Replenishment</a:t>
            </a:r>
          </a:p>
        </p:txBody>
      </p:sp>
    </p:spTree>
    <p:extLst>
      <p:ext uri="{BB962C8B-B14F-4D97-AF65-F5344CB8AC3E}">
        <p14:creationId xmlns:p14="http://schemas.microsoft.com/office/powerpoint/2010/main" val="828376231"/>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Sample presentation slides(10)">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88A099B3AFB54D885BA7C54CA43035" ma:contentTypeVersion="3" ma:contentTypeDescription="Create a new document." ma:contentTypeScope="" ma:versionID="666d37cd8eae84888fbd416ba2e73418">
  <xsd:schema xmlns:xsd="http://www.w3.org/2001/XMLSchema" xmlns:xs="http://www.w3.org/2001/XMLSchema" xmlns:p="http://schemas.microsoft.com/office/2006/metadata/properties" xmlns:ns2="2d8c4b88-99e6-4e86-8d7d-c742e2d9b8d2" targetNamespace="http://schemas.microsoft.com/office/2006/metadata/properties" ma:root="true" ma:fieldsID="49d5abeb8e36dfe226415733ac78a5cd" ns2:_="">
    <xsd:import namespace="2d8c4b88-99e6-4e86-8d7d-c742e2d9b8d2"/>
    <xsd:element name="properties">
      <xsd:complexType>
        <xsd:sequence>
          <xsd:element name="documentManagement">
            <xsd:complexType>
              <xsd:all>
                <xsd:element ref="ns2:MediaServiceMetadata" minOccurs="0"/>
                <xsd:element ref="ns2:MediaServiceFast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8c4b88-99e6-4e86-8d7d-c742e2d9b8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F9AE8F-94A8-4A56-97AD-70BAEBF2FC04}"/>
</file>

<file path=customXml/itemProps2.xml><?xml version="1.0" encoding="utf-8"?>
<ds:datastoreItem xmlns:ds="http://schemas.openxmlformats.org/officeDocument/2006/customXml" ds:itemID="{2BA0C14D-5BD8-4C3F-A0CD-848BEDB83D38}"/>
</file>

<file path=customXml/itemProps3.xml><?xml version="1.0" encoding="utf-8"?>
<ds:datastoreItem xmlns:ds="http://schemas.openxmlformats.org/officeDocument/2006/customXml" ds:itemID="{297D1E6D-1CC6-474A-A5B9-79682AE6048B}"/>
</file>

<file path=docProps/app.xml><?xml version="1.0" encoding="utf-8"?>
<Properties xmlns="http://schemas.openxmlformats.org/officeDocument/2006/extended-properties" xmlns:vt="http://schemas.openxmlformats.org/officeDocument/2006/docPropsVTypes">
  <TotalTime>6450</TotalTime>
  <Words>1143</Words>
  <Application>Microsoft Office PowerPoint</Application>
  <PresentationFormat>On-screen Show (4:3)</PresentationFormat>
  <Paragraphs>394</Paragraphs>
  <Slides>40</Slides>
  <Notes>38</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Sample presentation slides(10)</vt:lpstr>
      <vt:lpstr>2015 IRP Technical Process Draft Results</vt:lpstr>
      <vt:lpstr>Phase 1: IRP Technical Update Process and Schedule</vt:lpstr>
      <vt:lpstr>Phase 2: IRP Policy Implementation Update Process and Schedule</vt:lpstr>
      <vt:lpstr>Four Key Framing Questions</vt:lpstr>
      <vt:lpstr>What is Our Current Outlook on Supplies and Demands?    </vt:lpstr>
      <vt:lpstr>Conservation Savings</vt:lpstr>
      <vt:lpstr>Conservation Savings* Projected on 1990 Base Year</vt:lpstr>
      <vt:lpstr>Retail Demands</vt:lpstr>
      <vt:lpstr>Total Retail Demands Key Assumptions</vt:lpstr>
      <vt:lpstr>IRP Draft Forecast Total Retail Demand  Historical and Projected</vt:lpstr>
      <vt:lpstr>Near-Term Demand Adjustment Key Assumptions</vt:lpstr>
      <vt:lpstr>Retail Demands Post-Conservation Historical and Projected</vt:lpstr>
      <vt:lpstr>Local Supplies</vt:lpstr>
      <vt:lpstr>Total Average-Year Local Supplies 2015 IRP Draft Forecast</vt:lpstr>
      <vt:lpstr>Total Average-Year Local Supplies 2015 IRP Draft Forecast</vt:lpstr>
      <vt:lpstr>Total Range of Local Supplies 2015 IRP Draft Forecast</vt:lpstr>
      <vt:lpstr>Imported Supplies</vt:lpstr>
      <vt:lpstr>CRA Base Supply Programs 2015 IRP Draft Forecast</vt:lpstr>
      <vt:lpstr>SWP Existing Conveyance Scenario Draft Forecast Table A + Article 21</vt:lpstr>
      <vt:lpstr>Storage Portfolio</vt:lpstr>
      <vt:lpstr>PowerPoint Presentation</vt:lpstr>
      <vt:lpstr>MWD Storage Programs Summary Million Acre-Feet</vt:lpstr>
      <vt:lpstr>What Happens if We do Nothing?  “Do Nothing” Case  Draft Water Balance  </vt:lpstr>
      <vt:lpstr>Reliability Measures</vt:lpstr>
      <vt:lpstr>Potential Measures of Reliability</vt:lpstr>
      <vt:lpstr>Summary of Shortage Probability “Do Nothing” Case Draft Water Balance</vt:lpstr>
      <vt:lpstr>Summary of Ending Dry-Year Storage “Do Nothing” Case Draft Water Balance</vt:lpstr>
      <vt:lpstr>Observations “Do Nothing” Case Draft Water Balance  </vt:lpstr>
      <vt:lpstr>What Happens if We Develop the 2010 IRP Update Targets?  Current IRP Approach  Draft Water Balance  </vt:lpstr>
      <vt:lpstr>Current IRP Development Targets</vt:lpstr>
      <vt:lpstr>Targeted IRP Development Current IRP Approach</vt:lpstr>
      <vt:lpstr>Summary of Shortage Probability “Do Nothing” Case Draft Water Balance</vt:lpstr>
      <vt:lpstr>Summary of Shortage Probability Current  IRP Approach Draft Water Balance</vt:lpstr>
      <vt:lpstr>Summary of Ending Dry-Year Storage “Do Nothing” Case Draft Water Balance</vt:lpstr>
      <vt:lpstr>Summary of Ending Dry-Year Storage Current IRP Approach Draft  Water Balance</vt:lpstr>
      <vt:lpstr>Observations Current IRP Approach Draft Water Balance  </vt:lpstr>
      <vt:lpstr>What Potential Changes to the  Current IRP Targets are Needed?</vt:lpstr>
      <vt:lpstr>Next Steps</vt:lpstr>
      <vt:lpstr>Next Steps – Water Tomorrow</vt:lpstr>
      <vt:lpstr>PowerPoint Presentation</vt:lpstr>
    </vt:vector>
  </TitlesOfParts>
  <Company>MWD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McCarthy,Jennifer R</dc:creator>
  <cp:lastModifiedBy>Goshi,Brandon J</cp:lastModifiedBy>
  <cp:revision>42</cp:revision>
  <cp:lastPrinted>2015-09-14T20:50:05Z</cp:lastPrinted>
  <dcterms:created xsi:type="dcterms:W3CDTF">2015-09-04T19:44:25Z</dcterms:created>
  <dcterms:modified xsi:type="dcterms:W3CDTF">2015-09-22T18:22:22Z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0x010100AF88A099B3AFB54D885BA7C54CA43035</vt:lpwstr>
  </property>
</Properties>
</file>