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4"/>
  </p:notesMasterIdLst>
  <p:handoutMasterIdLst>
    <p:handoutMasterId r:id="rId15"/>
  </p:handoutMasterIdLst>
  <p:sldIdLst>
    <p:sldId id="372" r:id="rId2"/>
    <p:sldId id="300" r:id="rId3"/>
    <p:sldId id="290" r:id="rId4"/>
    <p:sldId id="302" r:id="rId5"/>
    <p:sldId id="303" r:id="rId6"/>
    <p:sldId id="304" r:id="rId7"/>
    <p:sldId id="291" r:id="rId8"/>
    <p:sldId id="262" r:id="rId9"/>
    <p:sldId id="376" r:id="rId10"/>
    <p:sldId id="294" r:id="rId11"/>
    <p:sldId id="375" r:id="rId12"/>
    <p:sldId id="374"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96"/>
      </p:cViewPr>
      <p:guideLst>
        <p:guide orient="horz" pos="2160"/>
        <p:guide pos="2880"/>
      </p:guideLst>
    </p:cSldViewPr>
  </p:slideViewPr>
  <p:notesTextViewPr>
    <p:cViewPr>
      <p:scale>
        <a:sx n="1" d="1"/>
        <a:sy n="1" d="1"/>
      </p:scale>
      <p:origin x="0" y="0"/>
    </p:cViewPr>
  </p:notesTextViewPr>
  <p:sorterViewPr>
    <p:cViewPr>
      <p:scale>
        <a:sx n="100" d="100"/>
        <a:sy n="100" d="100"/>
      </p:scale>
      <p:origin x="0" y="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5507D5B-45D2-4D51-AADD-17FFC2084C47}" type="datetimeFigureOut">
              <a:rPr lang="en-US" smtClean="0"/>
              <a:t>9/22/2015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7BFC7DF-B84C-4EE7-9636-BB2618364CAB}" type="slidenum">
              <a:rPr lang="en-US" smtClean="0"/>
              <a:t>‹#›</a:t>
            </a:fld>
            <a:endParaRPr lang="en-US" dirty="0"/>
          </a:p>
        </p:txBody>
      </p:sp>
    </p:spTree>
    <p:extLst>
      <p:ext uri="{BB962C8B-B14F-4D97-AF65-F5344CB8AC3E}">
        <p14:creationId xmlns:p14="http://schemas.microsoft.com/office/powerpoint/2010/main" val="431936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8AB4BF4-8FDA-42D9-ADEE-FC8AF37E30A0}" type="datetimeFigureOut">
              <a:rPr lang="en-US" smtClean="0"/>
              <a:t>9/22/2015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595143F-232F-4DDD-AA73-D3A383029118}" type="slidenum">
              <a:rPr lang="en-US" smtClean="0"/>
              <a:t>‹#›</a:t>
            </a:fld>
            <a:endParaRPr lang="en-US" dirty="0"/>
          </a:p>
        </p:txBody>
      </p:sp>
    </p:spTree>
    <p:extLst>
      <p:ext uri="{BB962C8B-B14F-4D97-AF65-F5344CB8AC3E}">
        <p14:creationId xmlns:p14="http://schemas.microsoft.com/office/powerpoint/2010/main" val="120171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9/22/2015 7:35 AM</a:t>
            </a:fld>
            <a:endParaRPr lang="en-US" dirty="0"/>
          </a:p>
        </p:txBody>
      </p:sp>
      <p:sp>
        <p:nvSpPr>
          <p:cNvPr id="6" name="Footer Placeholder 5"/>
          <p:cNvSpPr>
            <a:spLocks noGrp="1"/>
          </p:cNvSpPr>
          <p:nvPr>
            <p:ph type="ftr" sz="quarter" idx="12"/>
          </p:nvPr>
        </p:nvSpPr>
        <p:spPr>
          <a:xfrm>
            <a:off x="0" y="8829967"/>
            <a:ext cx="6172200" cy="46482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2" y="8829967"/>
            <a:ext cx="684213"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AB240-D58A-4407-9E04-EBD62E42634F}" type="slidenum">
              <a:rPr lang="en-US" smtClean="0">
                <a:solidFill>
                  <a:prstClr val="black"/>
                </a:solidFill>
              </a:rPr>
              <a:pPr fontAlgn="base">
                <a:spcBef>
                  <a:spcPct val="0"/>
                </a:spcBef>
                <a:spcAft>
                  <a:spcPct val="0"/>
                </a:spcAft>
                <a:defRPr/>
              </a:pPr>
              <a:t>11</a:t>
            </a:fld>
            <a:endParaRPr lang="en-US" dirty="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0A9C096-B3B2-4C88-8C54-DCDEEE682F53}"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68877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AB240-D58A-4407-9E04-EBD62E42634F}"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pPr marL="0" indent="0">
              <a:spcBef>
                <a:spcPct val="0"/>
              </a:spcBef>
              <a:buFont typeface="Arial" pitchFamily="34" charset="0"/>
              <a:buNone/>
            </a:pPr>
            <a:endParaRPr lang="en-US" sz="1100" dirty="0" smtClean="0">
              <a:ea typeface="Calibri" pitchFamily="34" charset="0"/>
              <a:cs typeface="Calibri" pitchFamily="34" charset="0"/>
            </a:endParaRP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B0E206-2524-4BED-AB44-4E3052C0C694}"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300282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pPr marL="0" indent="0">
              <a:spcBef>
                <a:spcPct val="0"/>
              </a:spcBef>
              <a:buFont typeface="Arial" pitchFamily="34" charset="0"/>
              <a:buNone/>
            </a:pPr>
            <a:endParaRPr lang="en-US" sz="1100" dirty="0" smtClean="0">
              <a:ea typeface="Calibri" pitchFamily="34" charset="0"/>
              <a:cs typeface="Calibri" pitchFamily="34" charset="0"/>
            </a:endParaRP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B0E206-2524-4BED-AB44-4E3052C0C694}"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3002822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pPr marL="0" indent="0">
              <a:spcBef>
                <a:spcPct val="0"/>
              </a:spcBef>
              <a:buFont typeface="Arial" pitchFamily="34" charset="0"/>
              <a:buNone/>
            </a:pPr>
            <a:endParaRPr lang="en-US" sz="1100" dirty="0" smtClean="0">
              <a:ea typeface="Calibri" pitchFamily="34" charset="0"/>
              <a:cs typeface="Calibri" pitchFamily="34" charset="0"/>
            </a:endParaRP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B0E206-2524-4BED-AB44-4E3052C0C694}"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300282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dirty="0"/>
          </a:p>
        </p:txBody>
      </p:sp>
      <p:sp>
        <p:nvSpPr>
          <p:cNvPr id="901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p>
        </p:txBody>
      </p:sp>
      <p:sp>
        <p:nvSpPr>
          <p:cNvPr id="901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p>
        </p:txBody>
      </p:sp>
      <p:sp>
        <p:nvSpPr>
          <p:cNvPr id="9011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
        <p:nvSpPr>
          <p:cNvPr id="90119" name="Slide Number Placeholder 6"/>
          <p:cNvSpPr>
            <a:spLocks noGrp="1"/>
          </p:cNvSpPr>
          <p:nvPr>
            <p:ph type="sldNum" sz="quarter" idx="5"/>
          </p:nvPr>
        </p:nvSpPr>
        <p:spPr bwMode="auto">
          <a:xfrm>
            <a:off x="3886201" y="8831580"/>
            <a:ext cx="2971800" cy="464820"/>
          </a:xfrm>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AB240-D58A-4407-9E04-EBD62E42634F}" type="slidenum">
              <a:rPr lang="en-US" smtClean="0">
                <a:solidFill>
                  <a:prstClr val="black"/>
                </a:solidFill>
              </a:rPr>
              <a:pPr fontAlgn="base">
                <a:spcBef>
                  <a:spcPct val="0"/>
                </a:spcBef>
                <a:spcAft>
                  <a:spcPct val="0"/>
                </a:spcAft>
                <a:defRPr/>
              </a:pPr>
              <a:t>8</a:t>
            </a:fld>
            <a:endParaRPr lang="en-US" dirty="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AB240-D58A-4407-9E04-EBD62E42634F}" type="slidenum">
              <a:rPr lang="en-US" smtClean="0"/>
              <a:pPr fontAlgn="base">
                <a:spcBef>
                  <a:spcPct val="0"/>
                </a:spcBef>
                <a:spcAft>
                  <a:spcPct val="0"/>
                </a:spcAft>
                <a:defRPr/>
              </a:pPr>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AB240-D58A-4407-9E04-EBD62E42634F}" type="slidenum">
              <a:rPr lang="en-US" smtClean="0"/>
              <a:pPr fontAlgn="base">
                <a:spcBef>
                  <a:spcPct val="0"/>
                </a:spcBef>
                <a:spcAft>
                  <a:spcPct val="0"/>
                </a:spcAft>
                <a:defRPr/>
              </a:pPr>
              <a:t>10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342558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382000" cy="838200"/>
          </a:xfrm>
        </p:spPr>
        <p:txBody>
          <a:bodyPr/>
          <a:lstStyle>
            <a:lvl1pPr>
              <a:defRPr sz="48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228600" y="914400"/>
            <a:ext cx="3124200" cy="498598"/>
          </a:xfrm>
        </p:spPr>
        <p:txBody>
          <a:bodyPr/>
          <a:lstStyle>
            <a:lvl1pPr>
              <a:defRPr sz="3200"/>
            </a:lvl1pPr>
          </a:lstStyle>
          <a:p>
            <a:pPr lvl="0"/>
            <a:r>
              <a:rPr lang="en-US" smtClean="0"/>
              <a:t>Click to edit Master text styles</a:t>
            </a:r>
          </a:p>
        </p:txBody>
      </p:sp>
      <p:sp>
        <p:nvSpPr>
          <p:cNvPr id="5" name="Text Placeholder 4"/>
          <p:cNvSpPr>
            <a:spLocks noGrp="1"/>
          </p:cNvSpPr>
          <p:nvPr>
            <p:ph type="body" sz="quarter" idx="12"/>
          </p:nvPr>
        </p:nvSpPr>
        <p:spPr>
          <a:xfrm>
            <a:off x="304800" y="1676400"/>
            <a:ext cx="8305800" cy="2135969"/>
          </a:xfrm>
        </p:spPr>
        <p:txBody>
          <a:bodyPr/>
          <a:lstStyle>
            <a:lvl1pPr marL="396875" marR="0" indent="-396875" algn="l" defTabSz="914363" rtl="0" eaLnBrk="1" fontAlgn="auto" latinLnBrk="0" hangingPunct="1">
              <a:lnSpc>
                <a:spcPct val="90000"/>
              </a:lnSpc>
              <a:spcBef>
                <a:spcPct val="20000"/>
              </a:spcBef>
              <a:spcAft>
                <a:spcPts val="0"/>
              </a:spcAft>
              <a:buClrTx/>
              <a:buSzTx/>
              <a:buFontTx/>
              <a:buBlip>
                <a:blip r:embed="rId2"/>
              </a:buBlip>
              <a:tabLst/>
              <a:defRPr/>
            </a:lvl1pPr>
            <a:lvl2pPr>
              <a:defRPr>
                <a:solidFill>
                  <a:schemeClr val="accent4"/>
                </a:solidFill>
              </a:defRPr>
            </a:lvl2pPr>
            <a:lvl3pPr>
              <a:defRPr>
                <a:solidFill>
                  <a:schemeClr val="accent3"/>
                </a:solidFill>
              </a:defRPr>
            </a:lvl3pPr>
            <a:lvl4pPr>
              <a:defRPr>
                <a:solidFill>
                  <a:schemeClr val="accent2"/>
                </a:solidFill>
              </a:defRPr>
            </a:lvl4pPr>
            <a:lvl5pPr>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04535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04800"/>
            <a:ext cx="8686800" cy="747897"/>
          </a:xfrm>
        </p:spPr>
        <p:txBody>
          <a:bodyPr/>
          <a:lstStyle>
            <a:lvl1pPr>
              <a:defRPr sz="5400"/>
            </a:lvl1pPr>
          </a:lstStyle>
          <a:p>
            <a:r>
              <a:rPr lang="en-US" dirty="0" smtClean="0"/>
              <a:t>Slide Title</a:t>
            </a:r>
            <a:endParaRPr lang="en-US" dirty="0"/>
          </a:p>
        </p:txBody>
      </p:sp>
      <p:sp>
        <p:nvSpPr>
          <p:cNvPr id="5" name="Text Placeholder 4"/>
          <p:cNvSpPr>
            <a:spLocks noGrp="1"/>
          </p:cNvSpPr>
          <p:nvPr>
            <p:ph type="body" sz="quarter" idx="11"/>
          </p:nvPr>
        </p:nvSpPr>
        <p:spPr>
          <a:xfrm>
            <a:off x="304800" y="1219200"/>
            <a:ext cx="8305800" cy="2788456"/>
          </a:xfrm>
        </p:spPr>
        <p:txBody>
          <a:bodyPr/>
          <a:lstStyle>
            <a:lvl1pPr marL="396875" marR="0" indent="-396875" algn="l" defTabSz="914363" rtl="0" eaLnBrk="1" fontAlgn="auto" latinLnBrk="0" hangingPunct="1">
              <a:lnSpc>
                <a:spcPct val="90000"/>
              </a:lnSpc>
              <a:spcBef>
                <a:spcPct val="20000"/>
              </a:spcBef>
              <a:spcAft>
                <a:spcPts val="0"/>
              </a:spcAft>
              <a:buClrTx/>
              <a:buSzTx/>
              <a:buFontTx/>
              <a:buBlip>
                <a:blip r:embed="rId2"/>
              </a:buBlip>
              <a:tabLst/>
              <a:defRPr sz="4000"/>
            </a:lvl1pPr>
            <a:lvl2pPr>
              <a:defRPr sz="3600">
                <a:solidFill>
                  <a:schemeClr val="accent4"/>
                </a:solidFill>
              </a:defRPr>
            </a:lvl2pPr>
            <a:lvl3pPr>
              <a:defRPr sz="3200">
                <a:solidFill>
                  <a:schemeClr val="accent3"/>
                </a:solidFill>
              </a:defRPr>
            </a:lvl3pPr>
            <a:lvl4pPr>
              <a:defRPr sz="3200">
                <a:solidFill>
                  <a:schemeClr val="accent2"/>
                </a:solidFill>
              </a:defRPr>
            </a:lvl4pPr>
            <a:lvl5pPr>
              <a:defRPr sz="32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2003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pic>
        <p:nvPicPr>
          <p:cNvPr id="3" name="Picture 2" descr="Background Se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200" y="1125713"/>
            <a:ext cx="6019800" cy="5732287"/>
          </a:xfrm>
          <a:prstGeom prst="rect">
            <a:avLst/>
          </a:prstGeom>
        </p:spPr>
      </p:pic>
      <p:sp>
        <p:nvSpPr>
          <p:cNvPr id="5" name="Rounded Rectangle 4"/>
          <p:cNvSpPr/>
          <p:nvPr userDrawn="1"/>
        </p:nvSpPr>
        <p:spPr bwMode="auto">
          <a:xfrm>
            <a:off x="1143000" y="1600200"/>
            <a:ext cx="7315200" cy="20574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endParaRPr lang="en-US" sz="5400" b="1"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libri"/>
              <a:ea typeface="+mn-ea"/>
              <a:cs typeface="Arial" charset="0"/>
            </a:endParaRPr>
          </a:p>
        </p:txBody>
      </p:sp>
      <p:sp>
        <p:nvSpPr>
          <p:cNvPr id="7" name="Title 6"/>
          <p:cNvSpPr>
            <a:spLocks noGrp="1"/>
          </p:cNvSpPr>
          <p:nvPr>
            <p:ph type="title"/>
          </p:nvPr>
        </p:nvSpPr>
        <p:spPr>
          <a:xfrm>
            <a:off x="1295400" y="1828800"/>
            <a:ext cx="7010400" cy="16764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1565218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883804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406813"/>
          </a:xfrm>
        </p:spPr>
        <p:txBody>
          <a:bodyPr/>
          <a:lstStyle>
            <a:lvl1pPr>
              <a:lnSpc>
                <a:spcPct val="90000"/>
              </a:lnSpc>
              <a:defRPr/>
            </a:lvl1pPr>
            <a:lvl2pPr>
              <a:lnSpc>
                <a:spcPct val="90000"/>
              </a:lnSpc>
              <a:defRPr lang="en-US" sz="3200" kern="1200" dirty="0" smtClean="0">
                <a:solidFill>
                  <a:schemeClr val="accent4"/>
                </a:solidFill>
                <a:latin typeface="+mn-lt"/>
                <a:ea typeface="+mn-ea"/>
                <a:cs typeface="+mn-cs"/>
              </a:defRPr>
            </a:lvl2pPr>
            <a:lvl3pPr>
              <a:lnSpc>
                <a:spcPct val="90000"/>
              </a:lnSpc>
              <a:defRPr lang="en-US" sz="28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a:lnSpc>
                <a:spcPct val="90000"/>
              </a:lnSpc>
              <a:defRPr lang="en-US" sz="2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a:lnSpc>
                <a:spcPct val="90000"/>
              </a:lnSpc>
              <a:defRPr lang="en-US" sz="2800" kern="1200" dirty="0">
                <a:solidFill>
                  <a:schemeClr val="accent2"/>
                </a:solidFill>
                <a:latin typeface="+mn-lt"/>
                <a:ea typeface="+mn-ea"/>
                <a:cs typeface="+mn-cs"/>
              </a:defRPr>
            </a:lvl5pPr>
          </a:lstStyle>
          <a:p>
            <a:pPr lvl="0"/>
            <a:r>
              <a:rPr lang="en-US" dirty="0" smtClean="0"/>
              <a:t>Click to edit Master text styles</a:t>
            </a:r>
          </a:p>
          <a:p>
            <a:pPr marL="914400" lvl="1" indent="-396875" algn="l" defTabSz="914363" rtl="0" eaLnBrk="1" latinLnBrk="0" hangingPunct="1">
              <a:lnSpc>
                <a:spcPct val="90000"/>
              </a:lnSpc>
              <a:spcBef>
                <a:spcPct val="20000"/>
              </a:spcBef>
              <a:buFontTx/>
              <a:buBlip>
                <a:blip r:embed="rId2"/>
              </a:buBlip>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9147257"/>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406813"/>
          </a:xfrm>
        </p:spPr>
        <p:txBody>
          <a:bodyPr/>
          <a:lstStyle>
            <a:lvl1pPr>
              <a:lnSpc>
                <a:spcPct val="90000"/>
              </a:lnSpc>
              <a:defRPr/>
            </a:lvl1pPr>
            <a:lvl2pPr>
              <a:lnSpc>
                <a:spcPct val="90000"/>
              </a:lnSpc>
              <a:defRPr lang="en-US" sz="3200" kern="1200" dirty="0" smtClean="0">
                <a:solidFill>
                  <a:schemeClr val="accent4"/>
                </a:solidFill>
                <a:latin typeface="+mn-lt"/>
                <a:ea typeface="+mn-ea"/>
                <a:cs typeface="+mn-cs"/>
              </a:defRPr>
            </a:lvl2pPr>
            <a:lvl3pPr>
              <a:lnSpc>
                <a:spcPct val="90000"/>
              </a:lnSpc>
              <a:defRPr lang="en-US" sz="28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a:lnSpc>
                <a:spcPct val="90000"/>
              </a:lnSpc>
              <a:defRPr lang="en-US" sz="2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a:lnSpc>
                <a:spcPct val="90000"/>
              </a:lnSpc>
              <a:defRPr lang="en-US" sz="2800" kern="1200" dirty="0">
                <a:solidFill>
                  <a:schemeClr val="accent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87175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lang="en-US" sz="2400" kern="1200" dirty="0" smtClean="0">
                <a:solidFill>
                  <a:schemeClr val="accent4"/>
                </a:solidFill>
                <a:latin typeface="+mn-lt"/>
                <a:ea typeface="+mn-ea"/>
                <a:cs typeface="+mn-cs"/>
              </a:defRPr>
            </a:lvl2pPr>
            <a:lvl3pPr marL="953785" indent="-288384">
              <a:lnSpc>
                <a:spcPct val="90000"/>
              </a:lnSpc>
              <a:defRPr lang="en-US" sz="20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marL="1227618" indent="-273833">
              <a:lnSpc>
                <a:spcPct val="90000"/>
              </a:lnSpc>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marL="1516002" indent="-280447">
              <a:lnSpc>
                <a:spcPct val="90000"/>
              </a:lnSpc>
              <a:defRPr lang="en-US" sz="1800" kern="1200" dirty="0">
                <a:solidFill>
                  <a:schemeClr val="accent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lang="en-US" sz="2400" kern="1200" dirty="0" smtClean="0">
                <a:solidFill>
                  <a:schemeClr val="accent4"/>
                </a:solidFill>
                <a:latin typeface="+mn-lt"/>
                <a:ea typeface="+mn-ea"/>
                <a:cs typeface="+mn-cs"/>
              </a:defRPr>
            </a:lvl2pPr>
            <a:lvl3pPr marL="961722" indent="-302936">
              <a:lnSpc>
                <a:spcPct val="90000"/>
              </a:lnSpc>
              <a:defRPr lang="en-US" sz="20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marL="1227618" indent="-265896">
              <a:lnSpc>
                <a:spcPct val="90000"/>
              </a:lnSpc>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marL="1516002" indent="-273833">
              <a:lnSpc>
                <a:spcPct val="90000"/>
              </a:lnSpc>
              <a:defRPr lang="en-US" sz="1800" kern="1200" dirty="0">
                <a:solidFill>
                  <a:schemeClr val="accent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76763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51194"/>
          </a:xfrm>
        </p:spPr>
        <p:txBody>
          <a:bodyPr/>
          <a:lstStyle>
            <a:lvl1pPr marL="281770" indent="-281770">
              <a:defRPr sz="2400"/>
            </a:lvl1pPr>
            <a:lvl2pPr marL="562218" indent="-265896">
              <a:defRPr lang="en-US" sz="2000" kern="1200" dirty="0" smtClean="0">
                <a:solidFill>
                  <a:schemeClr val="accent4"/>
                </a:solidFill>
                <a:latin typeface="+mn-lt"/>
                <a:ea typeface="+mn-ea"/>
                <a:cs typeface="+mn-cs"/>
              </a:defRPr>
            </a:lvl2pPr>
            <a:lvl3pPr marL="813562" indent="-243407">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marL="1050354" indent="-228856">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marL="1279210" indent="-206367">
              <a:defRPr lang="en-US" sz="1600" kern="1200" dirty="0">
                <a:solidFill>
                  <a:schemeClr val="accent2"/>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400"/>
            </a:lvl1pPr>
            <a:lvl2pPr marL="570155" indent="-273833">
              <a:defRPr lang="en-US" sz="2000" kern="1200" dirty="0" smtClean="0">
                <a:solidFill>
                  <a:schemeClr val="accent4"/>
                </a:solidFill>
                <a:latin typeface="+mn-lt"/>
                <a:ea typeface="+mn-ea"/>
                <a:cs typeface="+mn-cs"/>
              </a:defRPr>
            </a:lvl2pPr>
            <a:lvl3pPr marL="821499" indent="-244730" algn="l" defTabSz="914363" rtl="0" eaLnBrk="1" latinLnBrk="0" hangingPunct="1">
              <a:lnSpc>
                <a:spcPct val="90000"/>
              </a:lnSpc>
              <a:spcBef>
                <a:spcPct val="20000"/>
              </a:spcBef>
              <a:buFontTx/>
              <a:buBlip>
                <a:blip r:embed="rId2"/>
              </a:buBlip>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marL="1050354" indent="-236793" algn="l" defTabSz="914363" rtl="0" eaLnBrk="1" latinLnBrk="0" hangingPunct="1">
              <a:lnSpc>
                <a:spcPct val="90000"/>
              </a:lnSpc>
              <a:spcBef>
                <a:spcPct val="20000"/>
              </a:spcBef>
              <a:buFontTx/>
              <a:buBlip>
                <a:blip r:embed="rId2"/>
              </a:buBlip>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marL="1279210" indent="-220919">
              <a:defRPr lang="en-US" sz="1600" kern="1200" dirty="0">
                <a:solidFill>
                  <a:schemeClr val="accent2"/>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07885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118254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0125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382000" cy="664797"/>
          </a:xfrm>
        </p:spPr>
        <p:txBody>
          <a:bodyPr/>
          <a:lstStyle>
            <a:lvl1pPr>
              <a:defRPr sz="4800"/>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304800" y="1219200"/>
            <a:ext cx="8305800" cy="2135969"/>
          </a:xfrm>
        </p:spPr>
        <p:txBody>
          <a:bodyPr/>
          <a:lstStyle>
            <a:lvl1pPr marL="396875" marR="0" indent="-396875" algn="l" defTabSz="914363" rtl="0" eaLnBrk="1" fontAlgn="auto" latinLnBrk="0" hangingPunct="1">
              <a:lnSpc>
                <a:spcPct val="90000"/>
              </a:lnSpc>
              <a:spcBef>
                <a:spcPct val="20000"/>
              </a:spcBef>
              <a:spcAft>
                <a:spcPts val="0"/>
              </a:spcAft>
              <a:buClrTx/>
              <a:buSzTx/>
              <a:buFontTx/>
              <a:buBlip>
                <a:blip r:embed="rId2"/>
              </a:buBlip>
              <a:tabLst/>
              <a:defRPr/>
            </a:lvl1pPr>
            <a:lvl2pPr>
              <a:defRPr>
                <a:solidFill>
                  <a:schemeClr val="accent4"/>
                </a:solidFill>
              </a:defRPr>
            </a:lvl2pPr>
            <a:lvl3pPr>
              <a:defRPr>
                <a:solidFill>
                  <a:schemeClr val="accent3"/>
                </a:solidFill>
              </a:defRPr>
            </a:lvl3pPr>
            <a:lvl4pPr>
              <a:defRPr>
                <a:solidFill>
                  <a:schemeClr val="accent2"/>
                </a:solidFill>
              </a:defRPr>
            </a:lvl4pPr>
            <a:lvl5pPr>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67203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92646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3124200"/>
            <a:ext cx="8032750" cy="1523495"/>
          </a:xfrm>
        </p:spPr>
        <p:txBody>
          <a:bodyPr/>
          <a:lstStyle/>
          <a:p>
            <a:r>
              <a:rPr lang="en-US" dirty="0" smtClean="0"/>
              <a:t>Overview of the </a:t>
            </a:r>
            <a:br>
              <a:rPr lang="en-US" dirty="0" smtClean="0"/>
            </a:br>
            <a:r>
              <a:rPr lang="en-US" dirty="0" smtClean="0"/>
              <a:t>Integrated Water Resources Plan Update</a:t>
            </a:r>
            <a:endParaRPr lang="en-US" dirty="0"/>
          </a:p>
        </p:txBody>
      </p:sp>
      <p:sp>
        <p:nvSpPr>
          <p:cNvPr id="3" name="Subtitle 2"/>
          <p:cNvSpPr>
            <a:spLocks noGrp="1"/>
          </p:cNvSpPr>
          <p:nvPr>
            <p:ph type="subTitle" idx="1"/>
          </p:nvPr>
        </p:nvSpPr>
        <p:spPr>
          <a:xfrm>
            <a:off x="762000" y="5715000"/>
            <a:ext cx="7681913" cy="1065212"/>
          </a:xfrm>
        </p:spPr>
        <p:txBody>
          <a:bodyPr anchor="t">
            <a:normAutofit/>
          </a:bodyPr>
          <a:lstStyle/>
          <a:p>
            <a:r>
              <a:rPr lang="en-US" dirty="0" smtClean="0">
                <a:solidFill>
                  <a:schemeClr val="tx1"/>
                </a:solidFill>
              </a:rPr>
              <a:t>Southern California Water Dialogue</a:t>
            </a:r>
          </a:p>
          <a:p>
            <a:r>
              <a:rPr lang="en-US" dirty="0" smtClean="0"/>
              <a:t>September 23,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548" y="914400"/>
            <a:ext cx="8756904" cy="1856232"/>
          </a:xfrm>
          <a:prstGeom prst="rect">
            <a:avLst/>
          </a:prstGeom>
        </p:spPr>
      </p:pic>
    </p:spTree>
    <p:extLst>
      <p:ext uri="{BB962C8B-B14F-4D97-AF65-F5344CB8AC3E}">
        <p14:creationId xmlns:p14="http://schemas.microsoft.com/office/powerpoint/2010/main" val="415180484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Placeholder 4"/>
          <p:cNvSpPr>
            <a:spLocks noGrp="1"/>
          </p:cNvSpPr>
          <p:nvPr>
            <p:ph type="body" sz="quarter" idx="11"/>
          </p:nvPr>
        </p:nvSpPr>
        <p:spPr>
          <a:xfrm>
            <a:off x="304800" y="1447800"/>
            <a:ext cx="8305800" cy="4579715"/>
          </a:xfrm>
        </p:spPr>
        <p:txBody>
          <a:bodyPr/>
          <a:lstStyle/>
          <a:p>
            <a:pPr fontAlgn="base">
              <a:spcAft>
                <a:spcPct val="0"/>
              </a:spcAft>
            </a:pPr>
            <a:r>
              <a:rPr lang="en-US" dirty="0" smtClean="0"/>
              <a:t>Review and update </a:t>
            </a:r>
            <a:r>
              <a:rPr lang="en-US" dirty="0"/>
              <a:t>IRP resource </a:t>
            </a:r>
            <a:r>
              <a:rPr lang="en-US" dirty="0" smtClean="0"/>
              <a:t>targets</a:t>
            </a:r>
          </a:p>
          <a:p>
            <a:pPr fontAlgn="base">
              <a:spcAft>
                <a:spcPct val="0"/>
              </a:spcAft>
            </a:pPr>
            <a:r>
              <a:rPr lang="en-US" dirty="0" smtClean="0"/>
              <a:t>Assess strategy for managing short and long term uncertainty</a:t>
            </a:r>
          </a:p>
          <a:p>
            <a:pPr lvl="1" fontAlgn="base">
              <a:spcAft>
                <a:spcPct val="0"/>
              </a:spcAft>
            </a:pPr>
            <a:r>
              <a:rPr lang="en-US" sz="3200" dirty="0" smtClean="0"/>
              <a:t>Core Resources Strategy</a:t>
            </a:r>
          </a:p>
          <a:p>
            <a:pPr lvl="1" fontAlgn="base">
              <a:spcAft>
                <a:spcPct val="0"/>
              </a:spcAft>
            </a:pPr>
            <a:r>
              <a:rPr lang="en-US" sz="3200" dirty="0" smtClean="0"/>
              <a:t>Supply Buffer</a:t>
            </a:r>
          </a:p>
          <a:p>
            <a:pPr lvl="1" fontAlgn="base">
              <a:spcAft>
                <a:spcPct val="0"/>
              </a:spcAft>
            </a:pPr>
            <a:r>
              <a:rPr lang="en-US" sz="3200" dirty="0" smtClean="0"/>
              <a:t>Foundational Actions</a:t>
            </a:r>
          </a:p>
          <a:p>
            <a:pPr fontAlgn="base">
              <a:spcAft>
                <a:spcPct val="0"/>
              </a:spcAft>
            </a:pPr>
            <a:r>
              <a:rPr lang="en-US" dirty="0" smtClean="0"/>
              <a:t>Review IRP resource issue papers</a:t>
            </a:r>
          </a:p>
          <a:p>
            <a:pPr fontAlgn="base">
              <a:spcAft>
                <a:spcPct val="0"/>
              </a:spcAft>
            </a:pPr>
            <a:r>
              <a:rPr lang="en-US" dirty="0" smtClean="0"/>
              <a:t>Communicate technical findings and identify policy needs for Board policy discussions</a:t>
            </a:r>
          </a:p>
        </p:txBody>
      </p:sp>
      <p:sp>
        <p:nvSpPr>
          <p:cNvPr id="5" name="Title 2"/>
          <p:cNvSpPr>
            <a:spLocks noGrp="1"/>
          </p:cNvSpPr>
          <p:nvPr>
            <p:ph type="title"/>
          </p:nvPr>
        </p:nvSpPr>
        <p:spPr>
          <a:xfrm>
            <a:off x="365760" y="304800"/>
            <a:ext cx="8382000" cy="664797"/>
          </a:xfrm>
        </p:spPr>
        <p:txBody>
          <a:bodyPr/>
          <a:lstStyle/>
          <a:p>
            <a:pPr>
              <a:defRPr/>
            </a:pPr>
            <a:r>
              <a:rPr lang="en-US" dirty="0" smtClean="0"/>
              <a:t>2015 IRP Technical Update Goals</a:t>
            </a:r>
            <a:endParaRPr dirty="0"/>
          </a:p>
        </p:txBody>
      </p:sp>
    </p:spTree>
    <p:extLst>
      <p:ext uri="{BB962C8B-B14F-4D97-AF65-F5344CB8AC3E}">
        <p14:creationId xmlns:p14="http://schemas.microsoft.com/office/powerpoint/2010/main" val="35977938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382000" cy="664797"/>
          </a:xfrm>
        </p:spPr>
        <p:txBody>
          <a:bodyPr/>
          <a:lstStyle/>
          <a:p>
            <a:pPr eaLnBrk="1" hangingPunct="1">
              <a:defRPr/>
            </a:pPr>
            <a:r>
              <a:rPr lang="en-US" dirty="0" smtClean="0"/>
              <a:t>Summary</a:t>
            </a:r>
            <a:endParaRPr dirty="0"/>
          </a:p>
        </p:txBody>
      </p:sp>
      <p:sp>
        <p:nvSpPr>
          <p:cNvPr id="14339" name="Text Placeholder 4"/>
          <p:cNvSpPr>
            <a:spLocks noGrp="1"/>
          </p:cNvSpPr>
          <p:nvPr>
            <p:ph type="body" sz="quarter" idx="11"/>
          </p:nvPr>
        </p:nvSpPr>
        <p:spPr>
          <a:xfrm>
            <a:off x="304800" y="2590800"/>
            <a:ext cx="5148942" cy="4505849"/>
          </a:xfrm>
        </p:spPr>
        <p:txBody>
          <a:bodyPr/>
          <a:lstStyle/>
          <a:p>
            <a:pPr fontAlgn="base">
              <a:spcAft>
                <a:spcPct val="0"/>
              </a:spcAft>
            </a:pPr>
            <a:r>
              <a:rPr lang="en-US" sz="2800" dirty="0" smtClean="0"/>
              <a:t>The IRP sets water resource targets to help meet the region’s needs over the next several decades</a:t>
            </a:r>
          </a:p>
          <a:p>
            <a:pPr fontAlgn="base">
              <a:spcAft>
                <a:spcPct val="0"/>
              </a:spcAft>
            </a:pPr>
            <a:r>
              <a:rPr lang="en-US" sz="2800" dirty="0" smtClean="0"/>
              <a:t>These targets will help guide policy discussion and investment decisions for imported and local water supplies as well as demand management through conservation</a:t>
            </a:r>
          </a:p>
          <a:p>
            <a:pPr fontAlgn="base">
              <a:spcAft>
                <a:spcPct val="0"/>
              </a:spcAft>
            </a:pPr>
            <a:endParaRPr lang="en-US" dirty="0" smtClean="0"/>
          </a:p>
        </p:txBody>
      </p:sp>
      <p:pic>
        <p:nvPicPr>
          <p:cNvPr id="4" name="Picture 3" descr="Background Seal.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486400" y="1524000"/>
            <a:ext cx="6019800" cy="5732287"/>
          </a:xfrm>
          <a:prstGeom prst="rect">
            <a:avLst/>
          </a:prstGeom>
        </p:spPr>
      </p:pic>
      <p:sp>
        <p:nvSpPr>
          <p:cNvPr id="2" name="TextBox 1"/>
          <p:cNvSpPr txBox="1"/>
          <p:nvPr/>
        </p:nvSpPr>
        <p:spPr>
          <a:xfrm>
            <a:off x="213852" y="1286673"/>
            <a:ext cx="7177548" cy="1532727"/>
          </a:xfrm>
          <a:prstGeom prst="rect">
            <a:avLst/>
          </a:prstGeom>
          <a:noFill/>
        </p:spPr>
        <p:txBody>
          <a:bodyPr wrap="square" rtlCol="0">
            <a:spAutoFit/>
          </a:bodyPr>
          <a:lstStyle/>
          <a:p>
            <a:pPr marL="396875" indent="-396875" defTabSz="914363" fontAlgn="base">
              <a:lnSpc>
                <a:spcPct val="90000"/>
              </a:lnSpc>
              <a:spcBef>
                <a:spcPct val="20000"/>
              </a:spcBef>
              <a:spcAft>
                <a:spcPct val="0"/>
              </a:spcAft>
              <a:buBlip>
                <a:blip r:embed="rId4"/>
              </a:buBlip>
            </a:pPr>
            <a:r>
              <a:rPr lang="en-US" sz="2800" dirty="0"/>
              <a:t>The IRP represents Metropolitan’s long-term plan to assure adequate water supplies for Southern California</a:t>
            </a:r>
          </a:p>
          <a:p>
            <a:endParaRPr lang="en-US" dirty="0"/>
          </a:p>
        </p:txBody>
      </p:sp>
    </p:spTree>
    <p:extLst>
      <p:ext uri="{BB962C8B-B14F-4D97-AF65-F5344CB8AC3E}">
        <p14:creationId xmlns:p14="http://schemas.microsoft.com/office/powerpoint/2010/main" val="24304732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Documents and Settings\u08085\Desktop\mwd-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4356" y="1962150"/>
            <a:ext cx="2935288" cy="29337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6131140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981200"/>
            <a:ext cx="7010400" cy="664797"/>
          </a:xfrm>
        </p:spPr>
        <p:txBody>
          <a:bodyPr/>
          <a:lstStyle/>
          <a:p>
            <a:pPr algn="ctr"/>
            <a:r>
              <a:rPr lang="en-US" dirty="0" smtClean="0"/>
              <a:t>IRP Background</a:t>
            </a:r>
            <a:endParaRPr lang="en-US" dirty="0"/>
          </a:p>
        </p:txBody>
      </p:sp>
    </p:spTree>
    <p:extLst>
      <p:ext uri="{BB962C8B-B14F-4D97-AF65-F5344CB8AC3E}">
        <p14:creationId xmlns:p14="http://schemas.microsoft.com/office/powerpoint/2010/main" val="307259191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382000" cy="664797"/>
          </a:xfrm>
        </p:spPr>
        <p:txBody>
          <a:bodyPr/>
          <a:lstStyle/>
          <a:p>
            <a:pPr eaLnBrk="1" hangingPunct="1">
              <a:defRPr/>
            </a:pPr>
            <a:r>
              <a:rPr lang="en-US" dirty="0" smtClean="0"/>
              <a:t>IRP Background</a:t>
            </a:r>
            <a:endParaRPr dirty="0"/>
          </a:p>
        </p:txBody>
      </p:sp>
      <p:sp>
        <p:nvSpPr>
          <p:cNvPr id="14339" name="Text Placeholder 4"/>
          <p:cNvSpPr>
            <a:spLocks noGrp="1"/>
          </p:cNvSpPr>
          <p:nvPr>
            <p:ph type="body" sz="quarter" idx="11"/>
          </p:nvPr>
        </p:nvSpPr>
        <p:spPr>
          <a:xfrm>
            <a:off x="304800" y="1219200"/>
            <a:ext cx="8534400" cy="5564600"/>
          </a:xfrm>
        </p:spPr>
        <p:txBody>
          <a:bodyPr/>
          <a:lstStyle/>
          <a:p>
            <a:pPr fontAlgn="base">
              <a:spcAft>
                <a:spcPct val="0"/>
              </a:spcAft>
            </a:pPr>
            <a:r>
              <a:rPr lang="en-US" dirty="0" smtClean="0"/>
              <a:t>What is the Integrated Water Resources Plan?</a:t>
            </a:r>
          </a:p>
          <a:p>
            <a:pPr lvl="1" fontAlgn="base">
              <a:spcAft>
                <a:spcPct val="0"/>
              </a:spcAft>
            </a:pPr>
            <a:r>
              <a:rPr lang="en-US" sz="3200" dirty="0" smtClean="0"/>
              <a:t>A comprehensive long-term strategy  to identify potential resource development needs, adaptation measures, and implementation pathways</a:t>
            </a:r>
          </a:p>
          <a:p>
            <a:pPr fontAlgn="base">
              <a:spcAft>
                <a:spcPct val="0"/>
              </a:spcAft>
            </a:pPr>
            <a:r>
              <a:rPr lang="en-US" dirty="0" smtClean="0"/>
              <a:t>IRP Objectives</a:t>
            </a:r>
          </a:p>
          <a:p>
            <a:pPr lvl="1" fontAlgn="base">
              <a:spcBef>
                <a:spcPts val="600"/>
              </a:spcBef>
              <a:spcAft>
                <a:spcPct val="0"/>
              </a:spcAft>
            </a:pPr>
            <a:r>
              <a:rPr lang="en-US" sz="3200" dirty="0" smtClean="0"/>
              <a:t>Ensure reliability</a:t>
            </a:r>
          </a:p>
          <a:p>
            <a:pPr lvl="1" fontAlgn="base">
              <a:spcBef>
                <a:spcPts val="600"/>
              </a:spcBef>
              <a:spcAft>
                <a:spcPct val="0"/>
              </a:spcAft>
            </a:pPr>
            <a:r>
              <a:rPr lang="en-US" sz="3200" dirty="0" smtClean="0"/>
              <a:t>Ensure affordability</a:t>
            </a:r>
          </a:p>
          <a:p>
            <a:pPr lvl="1" fontAlgn="base">
              <a:spcBef>
                <a:spcPts val="600"/>
              </a:spcBef>
              <a:spcAft>
                <a:spcPct val="0"/>
              </a:spcAft>
            </a:pPr>
            <a:r>
              <a:rPr lang="en-US" sz="3200" dirty="0" smtClean="0"/>
              <a:t>Ensure water quality</a:t>
            </a:r>
          </a:p>
          <a:p>
            <a:pPr lvl="1" fontAlgn="base">
              <a:spcBef>
                <a:spcPts val="600"/>
              </a:spcBef>
              <a:spcAft>
                <a:spcPct val="0"/>
              </a:spcAft>
            </a:pPr>
            <a:r>
              <a:rPr lang="en-US" sz="3200" dirty="0" smtClean="0"/>
              <a:t>Maintain diversity and flexibility</a:t>
            </a:r>
          </a:p>
          <a:p>
            <a:pPr lvl="1" fontAlgn="base">
              <a:spcBef>
                <a:spcPts val="600"/>
              </a:spcBef>
              <a:spcAft>
                <a:spcPct val="0"/>
              </a:spcAft>
            </a:pPr>
            <a:r>
              <a:rPr lang="en-US" sz="3200" dirty="0" smtClean="0"/>
              <a:t>Acknowledge constraints</a:t>
            </a:r>
            <a:endParaRPr lang="en-US" sz="3200" dirty="0"/>
          </a:p>
        </p:txBody>
      </p:sp>
    </p:spTree>
    <p:extLst>
      <p:ext uri="{BB962C8B-B14F-4D97-AF65-F5344CB8AC3E}">
        <p14:creationId xmlns:p14="http://schemas.microsoft.com/office/powerpoint/2010/main" val="192571283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747897"/>
          </a:xfrm>
        </p:spPr>
        <p:txBody>
          <a:bodyPr/>
          <a:lstStyle/>
          <a:p>
            <a:r>
              <a:rPr lang="en-US" dirty="0" smtClean="0"/>
              <a:t>IRP History:</a:t>
            </a:r>
            <a:r>
              <a:rPr lang="en-US" dirty="0"/>
              <a:t> </a:t>
            </a:r>
            <a:r>
              <a:rPr lang="en-US" dirty="0" smtClean="0"/>
              <a:t> 1996</a:t>
            </a:r>
            <a:endParaRPr lang="en-US" dirty="0"/>
          </a:p>
        </p:txBody>
      </p:sp>
      <p:pic>
        <p:nvPicPr>
          <p:cNvPr id="1026" name="Picture 2" descr="O:\Takeguchi\2015 IRP\Board\Historical Overview\Images\IRP1996Report_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51530"/>
            <a:ext cx="3657600" cy="47309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a:xfrm>
            <a:off x="4038600" y="1524000"/>
            <a:ext cx="5105400" cy="4998291"/>
          </a:xfrm>
        </p:spPr>
        <p:txBody>
          <a:bodyPr/>
          <a:lstStyle/>
          <a:p>
            <a:pPr fontAlgn="base">
              <a:spcAft>
                <a:spcPct val="0"/>
              </a:spcAft>
            </a:pPr>
            <a:r>
              <a:rPr lang="en-US" sz="2800" dirty="0" smtClean="0"/>
              <a:t>Established </a:t>
            </a:r>
            <a:r>
              <a:rPr lang="en-US" sz="2800" dirty="0"/>
              <a:t>MWD’s role as </a:t>
            </a:r>
            <a:r>
              <a:rPr lang="en-US" sz="2800" dirty="0" smtClean="0"/>
              <a:t>a </a:t>
            </a:r>
            <a:r>
              <a:rPr lang="en-US" sz="2800" dirty="0"/>
              <a:t>regional water </a:t>
            </a:r>
            <a:r>
              <a:rPr lang="en-US" sz="2800" dirty="0" smtClean="0"/>
              <a:t>planner</a:t>
            </a:r>
            <a:endParaRPr lang="en-US" sz="2800" dirty="0"/>
          </a:p>
          <a:p>
            <a:pPr fontAlgn="base">
              <a:spcAft>
                <a:spcPct val="0"/>
              </a:spcAft>
            </a:pPr>
            <a:r>
              <a:rPr lang="en-US" sz="2800" dirty="0"/>
              <a:t>Introduced a diversified portfolio </a:t>
            </a:r>
            <a:r>
              <a:rPr lang="en-US" sz="2800" dirty="0" smtClean="0"/>
              <a:t>approach</a:t>
            </a:r>
          </a:p>
          <a:p>
            <a:pPr fontAlgn="base">
              <a:spcAft>
                <a:spcPct val="0"/>
              </a:spcAft>
            </a:pPr>
            <a:r>
              <a:rPr lang="en-US" sz="2800" dirty="0" smtClean="0"/>
              <a:t>Established targets for major resource categories</a:t>
            </a:r>
          </a:p>
          <a:p>
            <a:pPr fontAlgn="base">
              <a:spcAft>
                <a:spcPct val="0"/>
              </a:spcAft>
            </a:pPr>
            <a:r>
              <a:rPr lang="en-US" sz="2800" dirty="0" smtClean="0"/>
              <a:t>Established regional reliability goal: </a:t>
            </a:r>
          </a:p>
          <a:p>
            <a:pPr marL="517525" lvl="1" indent="0" fontAlgn="base">
              <a:spcAft>
                <a:spcPct val="0"/>
              </a:spcAft>
              <a:buNone/>
            </a:pPr>
            <a:r>
              <a:rPr lang="en-US" sz="2800" i="1" dirty="0" smtClean="0"/>
              <a:t>“Full-service demands at the retail level would be satisfied under all foreseeable hydrologic conditions”</a:t>
            </a:r>
            <a:endParaRPr lang="en-US" sz="2800" i="1" dirty="0"/>
          </a:p>
        </p:txBody>
      </p:sp>
    </p:spTree>
    <p:extLst>
      <p:ext uri="{BB962C8B-B14F-4D97-AF65-F5344CB8AC3E}">
        <p14:creationId xmlns:p14="http://schemas.microsoft.com/office/powerpoint/2010/main" val="9812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747897"/>
          </a:xfrm>
        </p:spPr>
        <p:txBody>
          <a:bodyPr/>
          <a:lstStyle/>
          <a:p>
            <a:r>
              <a:rPr lang="en-US" dirty="0"/>
              <a:t>IRP </a:t>
            </a:r>
            <a:r>
              <a:rPr lang="en-US" dirty="0" smtClean="0"/>
              <a:t>History:</a:t>
            </a:r>
            <a:r>
              <a:rPr lang="en-US" dirty="0"/>
              <a:t> </a:t>
            </a:r>
            <a:r>
              <a:rPr lang="en-US" dirty="0" smtClean="0"/>
              <a:t> 2004 Update</a:t>
            </a:r>
            <a:endParaRPr lang="en-US" dirty="0"/>
          </a:p>
        </p:txBody>
      </p:sp>
      <p:sp>
        <p:nvSpPr>
          <p:cNvPr id="5" name="Text Placeholder 4"/>
          <p:cNvSpPr>
            <a:spLocks noGrp="1"/>
          </p:cNvSpPr>
          <p:nvPr>
            <p:ph type="body" sz="quarter" idx="11"/>
          </p:nvPr>
        </p:nvSpPr>
        <p:spPr>
          <a:xfrm>
            <a:off x="4114800" y="2714720"/>
            <a:ext cx="4953000" cy="2314480"/>
          </a:xfrm>
        </p:spPr>
        <p:txBody>
          <a:bodyPr/>
          <a:lstStyle/>
          <a:p>
            <a:pPr fontAlgn="base">
              <a:spcAft>
                <a:spcPct val="0"/>
              </a:spcAft>
            </a:pPr>
            <a:r>
              <a:rPr lang="en-US" sz="3200" dirty="0" smtClean="0"/>
              <a:t>Placed </a:t>
            </a:r>
            <a:r>
              <a:rPr lang="en-US" sz="3200" dirty="0"/>
              <a:t>further emphasis on conservation and local resources development</a:t>
            </a:r>
          </a:p>
          <a:p>
            <a:pPr fontAlgn="base">
              <a:spcAft>
                <a:spcPct val="0"/>
              </a:spcAft>
            </a:pPr>
            <a:r>
              <a:rPr lang="en-US" sz="3200" dirty="0"/>
              <a:t>Introduced the concept of a “planning buffer</a:t>
            </a:r>
            <a:r>
              <a:rPr lang="en-US" sz="3200" dirty="0" smtClean="0"/>
              <a:t>”</a:t>
            </a:r>
            <a:endParaRPr lang="en-US" sz="3200" dirty="0"/>
          </a:p>
        </p:txBody>
      </p:sp>
      <p:pic>
        <p:nvPicPr>
          <p:cNvPr id="2050" name="Picture 2" descr="O:\Takeguchi\2015 IRP\Board\Historical Overview\Images\2004 IR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37502"/>
            <a:ext cx="3662339" cy="47394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37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28206"/>
            <a:ext cx="8686800" cy="747897"/>
          </a:xfrm>
        </p:spPr>
        <p:txBody>
          <a:bodyPr/>
          <a:lstStyle/>
          <a:p>
            <a:r>
              <a:rPr lang="en-US" dirty="0"/>
              <a:t>IRP History:  </a:t>
            </a:r>
            <a:r>
              <a:rPr lang="en-US" dirty="0" smtClean="0"/>
              <a:t>2010 Update</a:t>
            </a:r>
            <a:endParaRPr lang="en-US" dirty="0"/>
          </a:p>
        </p:txBody>
      </p:sp>
      <p:pic>
        <p:nvPicPr>
          <p:cNvPr id="2050" name="Picture 2" descr="O:\Takeguchi\2015 IRP\Board\Historical Overview\Images\IRP2010Report_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3591791" cy="4648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Text Placeholder 4"/>
          <p:cNvSpPr>
            <a:spLocks noGrp="1"/>
          </p:cNvSpPr>
          <p:nvPr>
            <p:ph type="body" sz="quarter" idx="11"/>
          </p:nvPr>
        </p:nvSpPr>
        <p:spPr>
          <a:xfrm>
            <a:off x="3810000" y="2423922"/>
            <a:ext cx="5145084" cy="2757678"/>
          </a:xfrm>
        </p:spPr>
        <p:txBody>
          <a:bodyPr/>
          <a:lstStyle/>
          <a:p>
            <a:pPr fontAlgn="base">
              <a:spcAft>
                <a:spcPct val="0"/>
              </a:spcAft>
            </a:pPr>
            <a:r>
              <a:rPr lang="en-US" sz="3200" dirty="0" smtClean="0"/>
              <a:t>Introduced an adaptive management approach</a:t>
            </a:r>
          </a:p>
          <a:p>
            <a:pPr fontAlgn="base">
              <a:spcAft>
                <a:spcPct val="0"/>
              </a:spcAft>
            </a:pPr>
            <a:r>
              <a:rPr lang="en-US" sz="3200" dirty="0" smtClean="0"/>
              <a:t>Sought to stabilize </a:t>
            </a:r>
            <a:r>
              <a:rPr lang="en-US" sz="3200" dirty="0"/>
              <a:t>imported </a:t>
            </a:r>
            <a:r>
              <a:rPr lang="en-US" sz="3200" dirty="0" smtClean="0"/>
              <a:t>supplies and meet growth through water use efficiency and local resources</a:t>
            </a:r>
            <a:endParaRPr lang="en-US" sz="3200" dirty="0"/>
          </a:p>
        </p:txBody>
      </p:sp>
    </p:spTree>
    <p:extLst>
      <p:ext uri="{BB962C8B-B14F-4D97-AF65-F5344CB8AC3E}">
        <p14:creationId xmlns:p14="http://schemas.microsoft.com/office/powerpoint/2010/main" val="36151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81941"/>
            <a:ext cx="8686800" cy="1329595"/>
          </a:xfrm>
        </p:spPr>
        <p:txBody>
          <a:bodyPr/>
          <a:lstStyle/>
          <a:p>
            <a:pPr defTabSz="914363" eaLnBrk="1" fontAlgn="auto" hangingPunct="1">
              <a:spcAft>
                <a:spcPts val="0"/>
              </a:spcAft>
              <a:defRPr/>
            </a:pPr>
            <a:r>
              <a:rPr dirty="0" smtClean="0"/>
              <a:t>The Adaptive Management Approach</a:t>
            </a:r>
            <a:endParaRPr dirty="0">
              <a:solidFill>
                <a:schemeClr val="accent6">
                  <a:lumMod val="50000"/>
                </a:schemeClr>
              </a:solidFill>
            </a:endParaRPr>
          </a:p>
        </p:txBody>
      </p:sp>
      <p:sp>
        <p:nvSpPr>
          <p:cNvPr id="9" name="Text Placeholder 4"/>
          <p:cNvSpPr txBox="1">
            <a:spLocks/>
          </p:cNvSpPr>
          <p:nvPr/>
        </p:nvSpPr>
        <p:spPr bwMode="auto">
          <a:xfrm>
            <a:off x="609600" y="1371600"/>
            <a:ext cx="4038600" cy="1554163"/>
          </a:xfrm>
          <a:prstGeom prst="rightArrowCallout">
            <a:avLst>
              <a:gd name="adj1" fmla="val 17433"/>
              <a:gd name="adj2" fmla="val 14497"/>
              <a:gd name="adj3" fmla="val 29707"/>
              <a:gd name="adj4" fmla="val 80040"/>
            </a:avLst>
          </a:prstGeom>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marL="182880" algn="ctr" defTabSz="914363" fontAlgn="auto">
              <a:lnSpc>
                <a:spcPct val="90000"/>
              </a:lnSpc>
              <a:spcBef>
                <a:spcPct val="20000"/>
              </a:spcBef>
              <a:spcAft>
                <a:spcPts val="0"/>
              </a:spcAft>
              <a:defRPr/>
            </a:pPr>
            <a:r>
              <a:rPr lang="en-US" sz="3200" dirty="0" smtClean="0">
                <a:effectLst>
                  <a:outerShdw blurRad="38100" dist="38100" dir="2700000" algn="tl">
                    <a:srgbClr val="000000">
                      <a:alpha val="43137"/>
                    </a:srgbClr>
                  </a:outerShdw>
                </a:effectLst>
              </a:rPr>
              <a:t>Core </a:t>
            </a:r>
            <a:r>
              <a:rPr lang="en-US" sz="3200" dirty="0">
                <a:effectLst>
                  <a:outerShdw blurRad="38100" dist="38100" dir="2700000" algn="tl">
                    <a:srgbClr val="000000">
                      <a:alpha val="43137"/>
                    </a:srgbClr>
                  </a:outerShdw>
                </a:effectLst>
              </a:rPr>
              <a:t>Resource Strategy</a:t>
            </a:r>
          </a:p>
        </p:txBody>
      </p:sp>
      <p:sp>
        <p:nvSpPr>
          <p:cNvPr id="11" name="Text Placeholder 4"/>
          <p:cNvSpPr txBox="1">
            <a:spLocks/>
          </p:cNvSpPr>
          <p:nvPr/>
        </p:nvSpPr>
        <p:spPr bwMode="auto">
          <a:xfrm>
            <a:off x="4800600" y="1371600"/>
            <a:ext cx="3749675" cy="1554163"/>
          </a:xfrm>
          <a:prstGeom prst="roundRect">
            <a:avLst>
              <a:gd name="adj" fmla="val 19403"/>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anchor="ctr"/>
          <a:lstStyle/>
          <a:p>
            <a:pPr marL="91440" indent="-396875" algn="ctr" defTabSz="914363" fontAlgn="auto">
              <a:lnSpc>
                <a:spcPct val="90000"/>
              </a:lnSpc>
              <a:spcBef>
                <a:spcPct val="20000"/>
              </a:spcBef>
              <a:spcAft>
                <a:spcPts val="0"/>
              </a:spcAft>
              <a:defRPr/>
            </a:pPr>
            <a:r>
              <a:rPr lang="en-US" sz="3200" dirty="0">
                <a:solidFill>
                  <a:schemeClr val="bg1"/>
                </a:solidFill>
                <a:effectLst>
                  <a:outerShdw blurRad="38100" dist="38100" dir="2700000" algn="tl">
                    <a:srgbClr val="000000">
                      <a:alpha val="43137"/>
                    </a:srgbClr>
                  </a:outerShdw>
                </a:effectLst>
              </a:rPr>
              <a:t>Reliability Under Planned Conditions </a:t>
            </a:r>
            <a:r>
              <a:rPr lang="en-US" sz="2800" dirty="0" smtClean="0">
                <a:solidFill>
                  <a:schemeClr val="bg1"/>
                </a:solidFill>
                <a:effectLst>
                  <a:outerShdw blurRad="38100" dist="38100" dir="2700000" algn="tl">
                    <a:srgbClr val="000000">
                      <a:alpha val="43137"/>
                    </a:srgbClr>
                  </a:outerShdw>
                </a:effectLst>
              </a:rPr>
              <a:t>(e.g. </a:t>
            </a:r>
            <a:r>
              <a:rPr lang="en-US" sz="2800" dirty="0">
                <a:solidFill>
                  <a:schemeClr val="bg1"/>
                </a:solidFill>
                <a:effectLst>
                  <a:outerShdw blurRad="38100" dist="38100" dir="2700000" algn="tl">
                    <a:srgbClr val="000000">
                      <a:alpha val="43137"/>
                    </a:srgbClr>
                  </a:outerShdw>
                </a:effectLst>
              </a:rPr>
              <a:t>Historical weather)</a:t>
            </a:r>
          </a:p>
        </p:txBody>
      </p:sp>
      <p:sp>
        <p:nvSpPr>
          <p:cNvPr id="13" name="Text Placeholder 4"/>
          <p:cNvSpPr txBox="1">
            <a:spLocks/>
          </p:cNvSpPr>
          <p:nvPr/>
        </p:nvSpPr>
        <p:spPr bwMode="auto">
          <a:xfrm>
            <a:off x="4800600" y="3035300"/>
            <a:ext cx="3749675" cy="1554163"/>
          </a:xfrm>
          <a:prstGeom prst="roundRect">
            <a:avLst>
              <a:gd name="adj" fmla="val 19403"/>
            </a:avLst>
          </a:pr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lstStyle/>
          <a:p>
            <a:pPr marL="91440" indent="-396875" algn="ctr" defTabSz="914363" fontAlgn="auto">
              <a:lnSpc>
                <a:spcPct val="90000"/>
              </a:lnSpc>
              <a:spcBef>
                <a:spcPts val="600"/>
              </a:spcBef>
              <a:spcAft>
                <a:spcPts val="0"/>
              </a:spcAft>
              <a:defRPr/>
            </a:pPr>
            <a:r>
              <a:rPr lang="en-US" sz="3200" dirty="0">
                <a:solidFill>
                  <a:schemeClr val="bg1"/>
                </a:solidFill>
                <a:effectLst>
                  <a:outerShdw blurRad="38100" dist="38100" dir="2700000" algn="tl">
                    <a:srgbClr val="000000">
                      <a:alpha val="43137"/>
                    </a:srgbClr>
                  </a:outerShdw>
                </a:effectLst>
              </a:rPr>
              <a:t>Adapt to Shorter-Term Uncertainty </a:t>
            </a:r>
            <a:r>
              <a:rPr lang="en-US" sz="2400" dirty="0">
                <a:solidFill>
                  <a:schemeClr val="bg1"/>
                </a:solidFill>
                <a:effectLst>
                  <a:outerShdw blurRad="38100" dist="38100" dir="2700000" algn="tl">
                    <a:srgbClr val="000000">
                      <a:alpha val="43137"/>
                    </a:srgbClr>
                  </a:outerShdw>
                </a:effectLst>
              </a:rPr>
              <a:t>(Outside of planned conditions)</a:t>
            </a:r>
            <a:endParaRPr lang="en-US" sz="2800" dirty="0">
              <a:solidFill>
                <a:schemeClr val="bg1"/>
              </a:solidFill>
              <a:effectLst>
                <a:outerShdw blurRad="38100" dist="38100" dir="2700000" algn="tl">
                  <a:srgbClr val="000000">
                    <a:alpha val="43137"/>
                  </a:srgbClr>
                </a:outerShdw>
              </a:effectLst>
            </a:endParaRPr>
          </a:p>
        </p:txBody>
      </p:sp>
      <p:sp>
        <p:nvSpPr>
          <p:cNvPr id="14" name="Text Placeholder 4"/>
          <p:cNvSpPr txBox="1">
            <a:spLocks/>
          </p:cNvSpPr>
          <p:nvPr/>
        </p:nvSpPr>
        <p:spPr bwMode="auto">
          <a:xfrm>
            <a:off x="4800600" y="4684713"/>
            <a:ext cx="3749675" cy="1554162"/>
          </a:xfrm>
          <a:prstGeom prst="roundRect">
            <a:avLst>
              <a:gd name="adj" fmla="val 19403"/>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marL="91440" indent="-396875" algn="ctr" defTabSz="914363" fontAlgn="auto">
              <a:lnSpc>
                <a:spcPct val="90000"/>
              </a:lnSpc>
              <a:spcBef>
                <a:spcPct val="20000"/>
              </a:spcBef>
              <a:spcAft>
                <a:spcPts val="0"/>
              </a:spcAft>
              <a:defRPr/>
            </a:pPr>
            <a:r>
              <a:rPr lang="en-US" sz="3200" dirty="0">
                <a:solidFill>
                  <a:schemeClr val="bg1"/>
                </a:solidFill>
                <a:effectLst>
                  <a:outerShdw blurRad="38100" dist="38100" dir="2700000" algn="tl">
                    <a:srgbClr val="000000">
                      <a:alpha val="43137"/>
                    </a:srgbClr>
                  </a:outerShdw>
                </a:effectLst>
              </a:rPr>
              <a:t>Preparation for Long-Term Change</a:t>
            </a:r>
          </a:p>
          <a:p>
            <a:pPr marL="91440" indent="-396875" algn="ctr" defTabSz="914363" fontAlgn="auto">
              <a:lnSpc>
                <a:spcPct val="90000"/>
              </a:lnSpc>
              <a:spcBef>
                <a:spcPts val="0"/>
              </a:spcBef>
              <a:spcAft>
                <a:spcPts val="0"/>
              </a:spcAft>
              <a:defRPr/>
            </a:pPr>
            <a:r>
              <a:rPr lang="en-US" sz="2400" dirty="0">
                <a:solidFill>
                  <a:schemeClr val="bg1"/>
                </a:solidFill>
                <a:effectLst>
                  <a:outerShdw blurRad="38100" dist="38100" dir="2700000" algn="tl">
                    <a:srgbClr val="000000">
                      <a:alpha val="43137"/>
                    </a:srgbClr>
                  </a:outerShdw>
                </a:effectLst>
              </a:rPr>
              <a:t>(Climate Change, Supply Loss, Demands)</a:t>
            </a:r>
            <a:endParaRPr lang="en-US" sz="2800" dirty="0">
              <a:solidFill>
                <a:schemeClr val="bg1"/>
              </a:solidFill>
              <a:effectLst>
                <a:outerShdw blurRad="38100" dist="38100" dir="2700000" algn="tl">
                  <a:srgbClr val="000000">
                    <a:alpha val="43137"/>
                  </a:srgbClr>
                </a:outerShdw>
              </a:effectLst>
            </a:endParaRPr>
          </a:p>
        </p:txBody>
      </p:sp>
      <p:sp>
        <p:nvSpPr>
          <p:cNvPr id="15" name="Text Placeholder 4"/>
          <p:cNvSpPr txBox="1">
            <a:spLocks/>
          </p:cNvSpPr>
          <p:nvPr/>
        </p:nvSpPr>
        <p:spPr bwMode="auto">
          <a:xfrm>
            <a:off x="609600" y="3035300"/>
            <a:ext cx="4038600" cy="1554163"/>
          </a:xfrm>
          <a:prstGeom prst="rightArrowCallout">
            <a:avLst>
              <a:gd name="adj1" fmla="val 17433"/>
              <a:gd name="adj2" fmla="val 14497"/>
              <a:gd name="adj3" fmla="val 29707"/>
              <a:gd name="adj4" fmla="val 80040"/>
            </a:avLst>
          </a:prstGeom>
          <a:ln>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marL="182880" algn="ctr" defTabSz="914363" fontAlgn="auto">
              <a:lnSpc>
                <a:spcPct val="90000"/>
              </a:lnSpc>
              <a:spcBef>
                <a:spcPct val="20000"/>
              </a:spcBef>
              <a:spcAft>
                <a:spcPts val="0"/>
              </a:spcAft>
              <a:defRPr/>
            </a:pPr>
            <a:r>
              <a:rPr lang="en-US" sz="3200" dirty="0" smtClean="0">
                <a:effectLst>
                  <a:outerShdw blurRad="38100" dist="38100" dir="2700000" algn="tl">
                    <a:srgbClr val="000000">
                      <a:alpha val="43137"/>
                    </a:srgbClr>
                  </a:outerShdw>
                </a:effectLst>
              </a:rPr>
              <a:t>Supply </a:t>
            </a:r>
            <a:r>
              <a:rPr lang="en-US" sz="3200" dirty="0">
                <a:effectLst>
                  <a:outerShdw blurRad="38100" dist="38100" dir="2700000" algn="tl">
                    <a:srgbClr val="000000">
                      <a:alpha val="43137"/>
                    </a:srgbClr>
                  </a:outerShdw>
                </a:effectLst>
              </a:rPr>
              <a:t>Buffer</a:t>
            </a:r>
          </a:p>
        </p:txBody>
      </p:sp>
      <p:sp>
        <p:nvSpPr>
          <p:cNvPr id="16" name="Text Placeholder 4"/>
          <p:cNvSpPr txBox="1">
            <a:spLocks/>
          </p:cNvSpPr>
          <p:nvPr/>
        </p:nvSpPr>
        <p:spPr bwMode="auto">
          <a:xfrm>
            <a:off x="609600" y="4684713"/>
            <a:ext cx="4038600" cy="1554162"/>
          </a:xfrm>
          <a:prstGeom prst="rightArrowCallout">
            <a:avLst>
              <a:gd name="adj1" fmla="val 17433"/>
              <a:gd name="adj2" fmla="val 14497"/>
              <a:gd name="adj3" fmla="val 29707"/>
              <a:gd name="adj4" fmla="val 80040"/>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marL="182880" algn="ctr" defTabSz="914363" fontAlgn="auto">
              <a:lnSpc>
                <a:spcPct val="90000"/>
              </a:lnSpc>
              <a:spcBef>
                <a:spcPct val="20000"/>
              </a:spcBef>
              <a:spcAft>
                <a:spcPts val="0"/>
              </a:spcAft>
              <a:defRPr/>
            </a:pPr>
            <a:r>
              <a:rPr lang="en-US" sz="3200" dirty="0" smtClean="0">
                <a:effectLst>
                  <a:outerShdw blurRad="38100" dist="38100" dir="2700000" algn="tl">
                    <a:srgbClr val="000000">
                      <a:alpha val="43137"/>
                    </a:srgbClr>
                  </a:outerShdw>
                </a:effectLst>
              </a:rPr>
              <a:t>Foundational </a:t>
            </a:r>
            <a:r>
              <a:rPr lang="en-US" sz="3200" dirty="0">
                <a:effectLst>
                  <a:outerShdw blurRad="38100" dist="38100" dir="2700000" algn="tl">
                    <a:srgbClr val="000000">
                      <a:alpha val="43137"/>
                    </a:srgbClr>
                  </a:outerShdw>
                </a:effectLst>
              </a:rPr>
              <a:t>Actions</a:t>
            </a:r>
          </a:p>
        </p:txBody>
      </p:sp>
    </p:spTree>
    <p:extLst>
      <p:ext uri="{BB962C8B-B14F-4D97-AF65-F5344CB8AC3E}">
        <p14:creationId xmlns:p14="http://schemas.microsoft.com/office/powerpoint/2010/main" val="72715989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382000" cy="664797"/>
          </a:xfrm>
        </p:spPr>
        <p:txBody>
          <a:bodyPr/>
          <a:lstStyle/>
          <a:p>
            <a:pPr eaLnBrk="1" hangingPunct="1">
              <a:defRPr/>
            </a:pPr>
            <a:r>
              <a:rPr lang="en-US" dirty="0" smtClean="0"/>
              <a:t>Key Drivers for the 2015 Update</a:t>
            </a:r>
            <a:endParaRPr dirty="0"/>
          </a:p>
        </p:txBody>
      </p:sp>
      <p:sp>
        <p:nvSpPr>
          <p:cNvPr id="14339" name="Text Placeholder 4"/>
          <p:cNvSpPr>
            <a:spLocks noGrp="1"/>
          </p:cNvSpPr>
          <p:nvPr>
            <p:ph type="body" sz="quarter" idx="11"/>
          </p:nvPr>
        </p:nvSpPr>
        <p:spPr>
          <a:xfrm>
            <a:off x="337458" y="1419076"/>
            <a:ext cx="8305800" cy="3964162"/>
          </a:xfrm>
        </p:spPr>
        <p:txBody>
          <a:bodyPr/>
          <a:lstStyle/>
          <a:p>
            <a:pPr fontAlgn="base">
              <a:spcAft>
                <a:spcPct val="0"/>
              </a:spcAft>
            </a:pPr>
            <a:r>
              <a:rPr lang="en-US" dirty="0" smtClean="0"/>
              <a:t>Incorporate changed conditions impacting supplies and demands</a:t>
            </a:r>
          </a:p>
          <a:p>
            <a:pPr fontAlgn="base">
              <a:lnSpc>
                <a:spcPct val="100000"/>
              </a:lnSpc>
              <a:spcBef>
                <a:spcPts val="1200"/>
              </a:spcBef>
              <a:spcAft>
                <a:spcPct val="0"/>
              </a:spcAft>
            </a:pPr>
            <a:r>
              <a:rPr lang="en-US" dirty="0" smtClean="0"/>
              <a:t>Respond to new </a:t>
            </a:r>
            <a:r>
              <a:rPr lang="en-US" dirty="0"/>
              <a:t>challenges</a:t>
            </a:r>
            <a:endParaRPr lang="en-US" sz="2800" dirty="0"/>
          </a:p>
          <a:p>
            <a:pPr fontAlgn="base">
              <a:lnSpc>
                <a:spcPct val="100000"/>
              </a:lnSpc>
              <a:spcBef>
                <a:spcPts val="1200"/>
              </a:spcBef>
              <a:spcAft>
                <a:spcPct val="0"/>
              </a:spcAft>
            </a:pPr>
            <a:r>
              <a:rPr lang="en-US" dirty="0" smtClean="0"/>
              <a:t>Refine long-term </a:t>
            </a:r>
            <a:r>
              <a:rPr lang="en-US" dirty="0"/>
              <a:t>storage </a:t>
            </a:r>
            <a:r>
              <a:rPr lang="en-US" dirty="0" smtClean="0"/>
              <a:t>management strategy</a:t>
            </a:r>
            <a:endParaRPr lang="en-US" dirty="0"/>
          </a:p>
          <a:p>
            <a:pPr fontAlgn="base">
              <a:lnSpc>
                <a:spcPct val="100000"/>
              </a:lnSpc>
              <a:spcBef>
                <a:spcPts val="1200"/>
              </a:spcBef>
              <a:spcAft>
                <a:spcPct val="0"/>
              </a:spcAft>
            </a:pPr>
            <a:r>
              <a:rPr lang="en-US" dirty="0" smtClean="0"/>
              <a:t>Overcome barriers to implementation </a:t>
            </a:r>
          </a:p>
          <a:p>
            <a:pPr fontAlgn="base">
              <a:lnSpc>
                <a:spcPct val="100000"/>
              </a:lnSpc>
              <a:spcBef>
                <a:spcPts val="1200"/>
              </a:spcBef>
              <a:spcAft>
                <a:spcPct val="0"/>
              </a:spcAft>
            </a:pPr>
            <a:r>
              <a:rPr lang="en-US" dirty="0" smtClean="0"/>
              <a:t>Come to agreement on consistent/standard terms and definitions</a:t>
            </a:r>
          </a:p>
        </p:txBody>
      </p:sp>
    </p:spTree>
    <p:extLst>
      <p:ext uri="{BB962C8B-B14F-4D97-AF65-F5344CB8AC3E}">
        <p14:creationId xmlns:p14="http://schemas.microsoft.com/office/powerpoint/2010/main" val="238768992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65760" y="304800"/>
            <a:ext cx="8382000" cy="664797"/>
          </a:xfrm>
        </p:spPr>
        <p:txBody>
          <a:bodyPr/>
          <a:lstStyle/>
          <a:p>
            <a:pPr>
              <a:defRPr/>
            </a:pPr>
            <a:r>
              <a:rPr lang="en-US" dirty="0" smtClean="0"/>
              <a:t>Update </a:t>
            </a:r>
            <a:r>
              <a:rPr lang="en-US" dirty="0" smtClean="0"/>
              <a:t>Process</a:t>
            </a:r>
            <a:endParaRPr dirty="0"/>
          </a:p>
        </p:txBody>
      </p:sp>
      <p:sp>
        <p:nvSpPr>
          <p:cNvPr id="6" name="Text Placeholder 2"/>
          <p:cNvSpPr txBox="1">
            <a:spLocks/>
          </p:cNvSpPr>
          <p:nvPr/>
        </p:nvSpPr>
        <p:spPr>
          <a:xfrm>
            <a:off x="381000" y="1219200"/>
            <a:ext cx="8382000" cy="3828740"/>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Aft>
                <a:spcPct val="0"/>
              </a:spcAft>
            </a:pPr>
            <a:r>
              <a:rPr lang="en-US" dirty="0"/>
              <a:t>Technical update (2015)</a:t>
            </a:r>
          </a:p>
          <a:p>
            <a:pPr lvl="1" fontAlgn="base">
              <a:spcAft>
                <a:spcPct val="0"/>
              </a:spcAft>
            </a:pPr>
            <a:r>
              <a:rPr lang="en-US" dirty="0">
                <a:solidFill>
                  <a:schemeClr val="accent4"/>
                </a:solidFill>
              </a:rPr>
              <a:t>People, economy, water demands</a:t>
            </a:r>
          </a:p>
          <a:p>
            <a:pPr lvl="1" fontAlgn="base">
              <a:spcAft>
                <a:spcPct val="0"/>
              </a:spcAft>
            </a:pPr>
            <a:r>
              <a:rPr lang="en-US" dirty="0">
                <a:solidFill>
                  <a:schemeClr val="accent4"/>
                </a:solidFill>
              </a:rPr>
              <a:t>Climate change, hydrologic scenarios</a:t>
            </a:r>
          </a:p>
          <a:p>
            <a:pPr lvl="1" fontAlgn="base">
              <a:spcAft>
                <a:spcPct val="0"/>
              </a:spcAft>
            </a:pPr>
            <a:r>
              <a:rPr lang="en-US" dirty="0">
                <a:solidFill>
                  <a:schemeClr val="accent4"/>
                </a:solidFill>
              </a:rPr>
              <a:t>Water supplies from existing and new projects</a:t>
            </a:r>
          </a:p>
          <a:p>
            <a:pPr lvl="1" fontAlgn="base">
              <a:spcAft>
                <a:spcPct val="0"/>
              </a:spcAft>
            </a:pPr>
            <a:r>
              <a:rPr lang="en-US" dirty="0">
                <a:solidFill>
                  <a:schemeClr val="accent4"/>
                </a:solidFill>
              </a:rPr>
              <a:t>Reliability </a:t>
            </a:r>
            <a:r>
              <a:rPr lang="en-US" dirty="0" smtClean="0">
                <a:solidFill>
                  <a:schemeClr val="accent4"/>
                </a:solidFill>
              </a:rPr>
              <a:t>analysis</a:t>
            </a:r>
          </a:p>
          <a:p>
            <a:pPr lvl="1" fontAlgn="base">
              <a:spcAft>
                <a:spcPct val="0"/>
              </a:spcAft>
            </a:pPr>
            <a:r>
              <a:rPr lang="en-US" dirty="0" smtClean="0">
                <a:solidFill>
                  <a:schemeClr val="accent4"/>
                </a:solidFill>
              </a:rPr>
              <a:t>Setting resource and conservation targets</a:t>
            </a:r>
            <a:endParaRPr lang="en-US" dirty="0">
              <a:solidFill>
                <a:schemeClr val="accent4"/>
              </a:solidFill>
            </a:endParaRPr>
          </a:p>
          <a:p>
            <a:pPr fontAlgn="base">
              <a:spcAft>
                <a:spcPct val="0"/>
              </a:spcAft>
            </a:pPr>
            <a:r>
              <a:rPr lang="en-US" dirty="0" smtClean="0"/>
              <a:t>Implementation policy </a:t>
            </a:r>
            <a:r>
              <a:rPr lang="en-US" dirty="0"/>
              <a:t>issues (2016)</a:t>
            </a:r>
          </a:p>
          <a:p>
            <a:pPr lvl="1" fontAlgn="base">
              <a:spcAft>
                <a:spcPct val="0"/>
              </a:spcAft>
            </a:pPr>
            <a:r>
              <a:rPr lang="en-US" dirty="0" smtClean="0">
                <a:solidFill>
                  <a:schemeClr val="accent4"/>
                </a:solidFill>
              </a:rPr>
              <a:t>How might we </a:t>
            </a:r>
            <a:r>
              <a:rPr lang="en-US" dirty="0">
                <a:solidFill>
                  <a:schemeClr val="accent4"/>
                </a:solidFill>
              </a:rPr>
              <a:t>reach the resource targets</a:t>
            </a:r>
            <a:r>
              <a:rPr lang="en-US" dirty="0" smtClean="0">
                <a:solidFill>
                  <a:schemeClr val="accent4"/>
                </a:solidFill>
              </a:rPr>
              <a:t>?</a:t>
            </a:r>
            <a:endParaRPr lang="en-US" dirty="0">
              <a:solidFill>
                <a:schemeClr val="accent4"/>
              </a:solidFill>
            </a:endParaRPr>
          </a:p>
        </p:txBody>
      </p:sp>
    </p:spTree>
    <p:extLst>
      <p:ext uri="{BB962C8B-B14F-4D97-AF65-F5344CB8AC3E}">
        <p14:creationId xmlns:p14="http://schemas.microsoft.com/office/powerpoint/2010/main" val="207290478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Sample presentation slides(10)">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88A099B3AFB54D885BA7C54CA43035" ma:contentTypeVersion="3" ma:contentTypeDescription="Create a new document." ma:contentTypeScope="" ma:versionID="666d37cd8eae84888fbd416ba2e73418">
  <xsd:schema xmlns:xsd="http://www.w3.org/2001/XMLSchema" xmlns:xs="http://www.w3.org/2001/XMLSchema" xmlns:p="http://schemas.microsoft.com/office/2006/metadata/properties" xmlns:ns2="2d8c4b88-99e6-4e86-8d7d-c742e2d9b8d2" targetNamespace="http://schemas.microsoft.com/office/2006/metadata/properties" ma:root="true" ma:fieldsID="49d5abeb8e36dfe226415733ac78a5cd" ns2:_="">
    <xsd:import namespace="2d8c4b88-99e6-4e86-8d7d-c742e2d9b8d2"/>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c4b88-99e6-4e86-8d7d-c742e2d9b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1E6E61-25E0-451E-B15B-12ED2A132CAB}"/>
</file>

<file path=customXml/itemProps2.xml><?xml version="1.0" encoding="utf-8"?>
<ds:datastoreItem xmlns:ds="http://schemas.openxmlformats.org/officeDocument/2006/customXml" ds:itemID="{498D1DDF-A4CD-4551-9643-3BF6A9E8ECEE}"/>
</file>

<file path=customXml/itemProps3.xml><?xml version="1.0" encoding="utf-8"?>
<ds:datastoreItem xmlns:ds="http://schemas.openxmlformats.org/officeDocument/2006/customXml" ds:itemID="{EBCC60CE-DB9D-452A-A7D9-35ED93C5C423}"/>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On-screen Show (4:3)</PresentationFormat>
  <Paragraphs>73</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Sample presentation slides(10)</vt:lpstr>
      <vt:lpstr>Overview of the  Integrated Water Resources Plan Update</vt:lpstr>
      <vt:lpstr>IRP Background</vt:lpstr>
      <vt:lpstr>IRP Background</vt:lpstr>
      <vt:lpstr>IRP History:  1996</vt:lpstr>
      <vt:lpstr>IRP History:  2004 Update</vt:lpstr>
      <vt:lpstr>IRP History:  2010 Update</vt:lpstr>
      <vt:lpstr>The Adaptive Management Approach</vt:lpstr>
      <vt:lpstr>Key Drivers for the 2015 Update</vt:lpstr>
      <vt:lpstr>Update Process</vt:lpstr>
      <vt:lpstr>2015 IRP Technical Update Goals</vt:lpstr>
      <vt:lpstr>Summary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2015-09-22T14:37:38Z</dcterms:created>
  <dcterms:modified xsi:type="dcterms:W3CDTF">2015-09-22T14:39:08Z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0x010100AF88A099B3AFB54D885BA7C54CA43035</vt:lpwstr>
  </property>
</Properties>
</file>