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49" r:id="rId2"/>
    <p:sldId id="3433" r:id="rId3"/>
    <p:sldId id="3429" r:id="rId4"/>
    <p:sldId id="3430" r:id="rId5"/>
    <p:sldId id="3432" r:id="rId6"/>
    <p:sldId id="3435" r:id="rId7"/>
    <p:sldId id="3436" r:id="rId8"/>
    <p:sldId id="3316" r:id="rId9"/>
    <p:sldId id="3451" r:id="rId10"/>
    <p:sldId id="3437" r:id="rId11"/>
    <p:sldId id="3438" r:id="rId12"/>
    <p:sldId id="3236" r:id="rId13"/>
    <p:sldId id="3352" r:id="rId14"/>
    <p:sldId id="3439" r:id="rId15"/>
    <p:sldId id="3440" r:id="rId16"/>
    <p:sldId id="3441" r:id="rId17"/>
    <p:sldId id="3442" r:id="rId18"/>
    <p:sldId id="3444" r:id="rId19"/>
    <p:sldId id="3445" r:id="rId20"/>
    <p:sldId id="3452" r:id="rId21"/>
    <p:sldId id="3416" r:id="rId22"/>
    <p:sldId id="3446" r:id="rId23"/>
    <p:sldId id="3450" r:id="rId24"/>
    <p:sldId id="3427" r:id="rId25"/>
    <p:sldId id="3425" r:id="rId26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00"/>
    <a:srgbClr val="FFFF00"/>
    <a:srgbClr val="33CC33"/>
    <a:srgbClr val="00CCFF"/>
    <a:srgbClr val="00CC00"/>
    <a:srgbClr val="CC66FF"/>
    <a:srgbClr val="99FFCC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2787"/>
    <p:restoredTop sz="90887" autoAdjust="0"/>
  </p:normalViewPr>
  <p:slideViewPr>
    <p:cSldViewPr>
      <p:cViewPr>
        <p:scale>
          <a:sx n="75" d="100"/>
          <a:sy n="75" d="100"/>
        </p:scale>
        <p:origin x="-74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 New Roman" pitchFamily="-80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 New Roman" pitchFamily="-80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 New Roman" pitchFamily="-80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 New Roman" pitchFamily="-80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fld id="{644CF70E-7D65-4C26-958F-7E6D0D7A5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 New Roman" pitchFamily="-80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 New Roman" pitchFamily="-80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 New Roman" pitchFamily="-80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 New Roman" pitchFamily="-80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fld id="{472A73CA-AC44-4DD3-9EF3-FBFC1E635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6E1B9-7FA1-42E3-90D1-E70E87098745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1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0BD2D-F056-412D-8AC7-0A29BC2DB403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10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6AF9A-CF03-4E88-A6D7-0E992D4B4EF1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11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3F1AB-B12F-4C56-8560-ABF56CF46C56}" type="slidenum">
              <a:rPr lang="en-US">
                <a:latin typeface="Times New Roman" pitchFamily="1" charset="0"/>
                <a:ea typeface="ＭＳ Ｐゴシック" pitchFamily="1" charset="-128"/>
              </a:rPr>
              <a:pPr/>
              <a:t>12</a:t>
            </a:fld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FFD73-E695-4DDF-A569-254CFA94413A}" type="slidenum">
              <a:rPr lang="en-US">
                <a:latin typeface="Times New Roman" pitchFamily="1" charset="0"/>
                <a:ea typeface="ＭＳ Ｐゴシック" pitchFamily="1" charset="-128"/>
              </a:rPr>
              <a:pPr/>
              <a:t>13</a:t>
            </a:fld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26CFC-5E0A-4B69-B62C-BB42D48B1069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14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D8AFF6D5-E87B-4DD0-8B22-64DCC45607E9}" type="slidenum">
              <a:rPr lang="en-US" sz="1200"/>
              <a:pPr algn="r">
                <a:spcBef>
                  <a:spcPct val="0"/>
                </a:spcBef>
              </a:pPr>
              <a:t>15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B9B84-8979-470C-97E9-42B09512D0BB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16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20ACB-4FD9-4D69-985F-2D09D5F47D6B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17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48E6B-B934-4EF4-925D-5874F8279895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18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61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F439D-DDEA-4907-A790-DD0A5B3F8269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19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D2B22-3CCA-4699-BC5D-A26E725048FF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2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6488" y="698500"/>
            <a:ext cx="4648200" cy="3486150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BAA27-5224-42F7-BD19-A67B3B0C976C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3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D7713-482E-4DDD-A582-6C226EF78CE2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4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5F78A-29A4-4E34-ABAC-0BCC5B25758B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5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A1D7A-62A9-4D11-9191-AB30D0C9D8F7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6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4E8EA-5141-4878-8885-067C885F8D0D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7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BC161-974C-4F82-9B63-B1C3E0D9AB9A}" type="slidenum">
              <a:rPr lang="en-US">
                <a:latin typeface="Times New Roman" pitchFamily="1" charset="0"/>
                <a:ea typeface="ＭＳ Ｐゴシック" pitchFamily="1" charset="-128"/>
              </a:rPr>
              <a:pPr/>
              <a:t>8</a:t>
            </a:fld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E3D4A-7696-4609-A9C6-E7467FBA88C9}" type="slidenum">
              <a:rPr lang="en-US" smtClean="0">
                <a:latin typeface="Times New Roman" pitchFamily="1" charset="0"/>
                <a:ea typeface="ＭＳ Ｐゴシック" pitchFamily="1" charset="-128"/>
              </a:rPr>
              <a:pPr/>
              <a:t>9</a:t>
            </a:fld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NRDC_logo_black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5486400"/>
            <a:ext cx="12954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FFCC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FFCC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FFCC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FFCC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FFCC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FFCC"/>
          </a:solidFill>
          <a:latin typeface="Times New Roman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FFCC"/>
          </a:solidFill>
          <a:latin typeface="Times New Roman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FFCC"/>
          </a:solidFill>
          <a:latin typeface="Times New Roman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FFCC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95400"/>
            <a:ext cx="9144000" cy="3048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ea typeface="ＭＳ Ｐゴシック" pitchFamily="1" charset="-128"/>
              </a:rPr>
              <a:t>A Clear Blue Future</a:t>
            </a:r>
            <a:r>
              <a:rPr lang="en-US" sz="2800" i="1" smtClean="0">
                <a:ea typeface="ＭＳ Ｐゴシック" pitchFamily="1" charset="-128"/>
              </a:rPr>
              <a:t/>
            </a:r>
            <a:br>
              <a:rPr lang="en-US" sz="2800" i="1" smtClean="0">
                <a:ea typeface="ＭＳ Ｐゴシック" pitchFamily="1" charset="-128"/>
              </a:rPr>
            </a:br>
            <a:r>
              <a:rPr lang="en-US" sz="2800" i="1" smtClean="0">
                <a:ea typeface="ＭＳ Ｐゴシック" pitchFamily="1" charset="-128"/>
              </a:rPr>
              <a:t>How Greening our Cities can Address </a:t>
            </a:r>
            <a:br>
              <a:rPr lang="en-US" sz="2800" i="1" smtClean="0">
                <a:ea typeface="ＭＳ Ｐゴシック" pitchFamily="1" charset="-128"/>
              </a:rPr>
            </a:br>
            <a:r>
              <a:rPr lang="en-US" sz="2800" i="1" smtClean="0">
                <a:ea typeface="ＭＳ Ｐゴシック" pitchFamily="1" charset="-128"/>
              </a:rPr>
              <a:t>Water Pollution, Water Supply, and </a:t>
            </a:r>
            <a:br>
              <a:rPr lang="en-US" sz="2800" i="1" smtClean="0">
                <a:ea typeface="ＭＳ Ｐゴシック" pitchFamily="1" charset="-128"/>
              </a:rPr>
            </a:br>
            <a:r>
              <a:rPr lang="en-US" sz="2800" i="1" smtClean="0">
                <a:ea typeface="ＭＳ Ｐゴシック" pitchFamily="1" charset="-128"/>
              </a:rPr>
              <a:t>Climate Change in the 21</a:t>
            </a:r>
            <a:r>
              <a:rPr lang="en-US" sz="2800" i="1" baseline="30000" smtClean="0">
                <a:ea typeface="ＭＳ Ｐゴシック" pitchFamily="1" charset="-128"/>
              </a:rPr>
              <a:t>st</a:t>
            </a:r>
            <a:r>
              <a:rPr lang="en-US" sz="2800" i="1" smtClean="0">
                <a:ea typeface="ＭＳ Ｐゴシック" pitchFamily="1" charset="-128"/>
              </a:rPr>
              <a:t>  Century</a:t>
            </a:r>
            <a:br>
              <a:rPr lang="en-US" sz="2800" i="1" smtClean="0">
                <a:ea typeface="ＭＳ Ｐゴシック" pitchFamily="1" charset="-128"/>
              </a:rPr>
            </a:br>
            <a:r>
              <a:rPr lang="en-US" sz="3200" smtClean="0">
                <a:ea typeface="ＭＳ Ｐゴシック" pitchFamily="1" charset="-128"/>
              </a:rPr>
              <a:t/>
            </a:r>
            <a:br>
              <a:rPr lang="en-US" sz="3200" smtClean="0">
                <a:ea typeface="ＭＳ Ｐゴシック" pitchFamily="1" charset="-128"/>
              </a:rPr>
            </a:br>
            <a:r>
              <a:rPr lang="en-US" sz="2800" i="1" smtClean="0">
                <a:ea typeface="ＭＳ Ｐゴシック" pitchFamily="1" charset="-128"/>
              </a:rPr>
              <a:t>June 13, 2010</a:t>
            </a:r>
            <a:endParaRPr lang="en-US" sz="3600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228600"/>
            <a:ext cx="8763000" cy="685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Stormwater Flows</a:t>
            </a:r>
          </a:p>
        </p:txBody>
      </p:sp>
      <p:sp>
        <p:nvSpPr>
          <p:cNvPr id="6830083" name="Rectangle 3"/>
          <p:cNvSpPr>
            <a:spLocks noChangeArrowheads="1"/>
          </p:cNvSpPr>
          <p:nvPr/>
        </p:nvSpPr>
        <p:spPr bwMode="auto">
          <a:xfrm>
            <a:off x="838200" y="426720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514350" indent="-514350">
              <a:defRPr/>
            </a:pP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6830084" name="Picture 4" descr="MVC-009S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914400" y="1143000"/>
            <a:ext cx="7391400" cy="49799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106363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>
                <a:solidFill>
                  <a:srgbClr val="99FFCC"/>
                </a:solidFill>
              </a:rPr>
              <a:t>Stormwater Runoff: Impairment</a:t>
            </a:r>
          </a:p>
        </p:txBody>
      </p:sp>
      <p:pic>
        <p:nvPicPr>
          <p:cNvPr id="7171" name="Picture 3" descr="ballona_creek_trash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51054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 Rounded MT Bold" pitchFamily="1" charset="0"/>
              </a:rPr>
              <a:t>Ballona Creek, Los Angeles </a:t>
            </a:r>
            <a:r>
              <a:rPr lang="en-US" sz="1000">
                <a:solidFill>
                  <a:schemeClr val="bg1"/>
                </a:solidFill>
                <a:latin typeface="Arial Rounded MT Bold" pitchFamily="1" charset="0"/>
              </a:rPr>
              <a:t>(California Coastal Commission)</a:t>
            </a:r>
          </a:p>
        </p:txBody>
      </p:sp>
      <p:pic>
        <p:nvPicPr>
          <p:cNvPr id="7173" name="Picture 5" descr="Oil_slick_LA_Ri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33600"/>
            <a:ext cx="47244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62400" y="5943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 Rounded MT Bold" pitchFamily="1" charset="0"/>
              </a:rPr>
              <a:t>Los Angeles River </a:t>
            </a:r>
            <a:r>
              <a:rPr lang="en-US" sz="1000">
                <a:solidFill>
                  <a:schemeClr val="bg1"/>
                </a:solidFill>
                <a:latin typeface="Arial Rounded MT Bold" pitchFamily="1" charset="0"/>
              </a:rPr>
              <a:t>(City of Los Angeles)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2" grpId="1"/>
      <p:bldP spid="7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0" y="528638"/>
            <a:ext cx="6092825" cy="7588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152400"/>
            <a:ext cx="7772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Infiltration</a:t>
            </a:r>
          </a:p>
        </p:txBody>
      </p:sp>
      <p:pic>
        <p:nvPicPr>
          <p:cNvPr id="6832134" name="Picture 6" descr="Infiltration tre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5487988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32135" name="Text Box 7"/>
          <p:cNvSpPr txBox="1">
            <a:spLocks noChangeArrowheads="1"/>
          </p:cNvSpPr>
          <p:nvPr/>
        </p:nvSpPr>
        <p:spPr bwMode="auto">
          <a:xfrm>
            <a:off x="3352800" y="48006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City of Los Angeles/Haan-Fawn Chau</a:t>
            </a:r>
          </a:p>
        </p:txBody>
      </p:sp>
      <p:pic>
        <p:nvPicPr>
          <p:cNvPr id="6832136" name="Picture 8" descr="Pervious pav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905000"/>
            <a:ext cx="4876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32137" name="Text Box 9"/>
          <p:cNvSpPr txBox="1">
            <a:spLocks noChangeArrowheads="1"/>
          </p:cNvSpPr>
          <p:nvPr/>
        </p:nvSpPr>
        <p:spPr bwMode="auto">
          <a:xfrm>
            <a:off x="6553200" y="57912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City of Los Angeles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3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2135" grpId="0"/>
      <p:bldP spid="6832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0" y="528638"/>
            <a:ext cx="6092825" cy="7588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52400"/>
            <a:ext cx="7772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Rain Barrels / Cisterns</a:t>
            </a:r>
          </a:p>
        </p:txBody>
      </p:sp>
      <p:pic>
        <p:nvPicPr>
          <p:cNvPr id="10244" name="Picture 4" descr="Rain Barr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36576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iste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600200"/>
            <a:ext cx="36576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743200" y="5638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EPA / Abby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304800"/>
            <a:ext cx="8763000" cy="1676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Potential Benefits of LID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38375"/>
            <a:ext cx="457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9945" name="Text Box 9"/>
          <p:cNvSpPr txBox="1">
            <a:spLocks noChangeArrowheads="1"/>
          </p:cNvSpPr>
          <p:nvPr/>
        </p:nvSpPr>
        <p:spPr bwMode="auto">
          <a:xfrm>
            <a:off x="304800" y="838200"/>
            <a:ext cx="861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Times" pitchFamily="1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Land Use:  Existing percentage of impervious surface and projected development rate for commercial and residential land use.</a:t>
            </a:r>
          </a:p>
        </p:txBody>
      </p:sp>
      <p:sp>
        <p:nvSpPr>
          <p:cNvPr id="7079944" name="Text Box 8"/>
          <p:cNvSpPr txBox="1">
            <a:spLocks noChangeArrowheads="1"/>
          </p:cNvSpPr>
          <p:nvPr/>
        </p:nvSpPr>
        <p:spPr bwMode="auto">
          <a:xfrm>
            <a:off x="304800" y="23622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Times" pitchFamily="1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Infiltration potential based on soil permeability and availability of site open space.</a:t>
            </a:r>
          </a:p>
        </p:txBody>
      </p:sp>
      <p:sp>
        <p:nvSpPr>
          <p:cNvPr id="7079943" name="Text Box 7"/>
          <p:cNvSpPr txBox="1">
            <a:spLocks noChangeArrowheads="1"/>
          </p:cNvSpPr>
          <p:nvPr/>
        </p:nvSpPr>
        <p:spPr bwMode="auto">
          <a:xfrm>
            <a:off x="304800" y="35052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Times" pitchFamily="1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Annual precipitation.</a:t>
            </a:r>
          </a:p>
        </p:txBody>
      </p:sp>
      <p:sp>
        <p:nvSpPr>
          <p:cNvPr id="7079942" name="Text Box 6"/>
          <p:cNvSpPr txBox="1">
            <a:spLocks noChangeArrowheads="1"/>
          </p:cNvSpPr>
          <p:nvPr/>
        </p:nvSpPr>
        <p:spPr bwMode="auto">
          <a:xfrm>
            <a:off x="304800" y="41910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Times" pitchFamily="1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Current groundwater use and potential for aquifer recharge or capture and reuse.</a:t>
            </a: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smtClean="0">
                <a:ea typeface="ＭＳ Ｐゴシック" pitchFamily="1" charset="-128"/>
              </a:rPr>
              <a:t> Steps in the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7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7079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707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707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9945" grpId="0"/>
      <p:bldP spid="7079945" grpId="1"/>
      <p:bldP spid="7079944" grpId="0"/>
      <p:bldP spid="7079944" grpId="1"/>
      <p:bldP spid="7079943" grpId="0"/>
      <p:bldP spid="7079943" grpId="1"/>
      <p:bldP spid="70799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9941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305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Times" pitchFamily="1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Land Use: incorporates only commercial and residential development, and not industrial, government, public use, or transportation.</a:t>
            </a:r>
          </a:p>
        </p:txBody>
      </p:sp>
      <p:sp>
        <p:nvSpPr>
          <p:cNvPr id="7079945" name="Text Box 9"/>
          <p:cNvSpPr txBox="1">
            <a:spLocks noChangeArrowheads="1"/>
          </p:cNvSpPr>
          <p:nvPr/>
        </p:nvSpPr>
        <p:spPr bwMode="auto">
          <a:xfrm>
            <a:off x="304800" y="4038600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Only new and redevelopment, with limited application to retrofitting.  Does not include the existing built environment.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9144000" cy="914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>
                <a:ea typeface="ＭＳ Ｐゴシック" pitchFamily="1" charset="-128"/>
              </a:rPr>
              <a:t> Constraints and Conservative Assumptions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305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Times" pitchFamily="1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Includes only urbanized southern California and the San Francisco Bay Area; does not account for the rest of the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7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7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707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9941" grpId="0"/>
      <p:bldP spid="7079941" grpId="1"/>
      <p:bldP spid="7079945" grpId="0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28600" y="106363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400">
                <a:solidFill>
                  <a:srgbClr val="99FFCC"/>
                </a:solidFill>
              </a:rPr>
              <a:t>Land Use - Southern California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95400" y="762000"/>
            <a:ext cx="7162800" cy="5372100"/>
            <a:chOff x="816" y="480"/>
            <a:chExt cx="4512" cy="3384"/>
          </a:xfrm>
        </p:grpSpPr>
        <p:pic>
          <p:nvPicPr>
            <p:cNvPr id="26629" name="Picture 7" descr="090104_SoCal_landuse_p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480"/>
              <a:ext cx="4512" cy="3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8" descr="NRDC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3553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090609_SoCal_landuse_modelonly_p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762000"/>
            <a:ext cx="723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So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57263"/>
            <a:ext cx="6705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28600" y="106363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400">
                <a:solidFill>
                  <a:srgbClr val="99FFCC"/>
                </a:solidFill>
              </a:rPr>
              <a:t>USDA Soil Classifications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676400" y="1066800"/>
            <a:ext cx="6248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>
                <a:latin typeface="Arial Bold" pitchFamily="1" charset="0"/>
              </a:rPr>
              <a:t>A, B, and (with amendments) C Soils are suitable for infiltration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10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Shallow Groundwater/Contamination</a:t>
            </a:r>
          </a:p>
        </p:txBody>
      </p:sp>
      <p:pic>
        <p:nvPicPr>
          <p:cNvPr id="29699" name="Picture 5" descr="Spring_2001_GWE_Contou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7316788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495800" y="52578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Water Reclamation District of Southern California </a:t>
            </a:r>
          </a:p>
        </p:txBody>
      </p:sp>
      <p:sp>
        <p:nvSpPr>
          <p:cNvPr id="7080967" name="Text Box 7"/>
          <p:cNvSpPr txBox="1">
            <a:spLocks noChangeArrowheads="1"/>
          </p:cNvSpPr>
          <p:nvPr/>
        </p:nvSpPr>
        <p:spPr bwMode="auto">
          <a:xfrm>
            <a:off x="2362200" y="3429000"/>
            <a:ext cx="563880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Analysis assumes that 50% of Los Angeles County will augment water supplies through capture.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09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28600" y="152400"/>
            <a:ext cx="8763000" cy="1676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Water Supply, Energy and GHG Emissions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0"/>
            <a:ext cx="457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400">
                <a:solidFill>
                  <a:srgbClr val="99FFCC"/>
                </a:solidFill>
                <a:cs typeface="Times New Roman" pitchFamily="1" charset="0"/>
              </a:rPr>
              <a:t>Low Impact Development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4582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Potential Savings in Urbanized Southern California and SF Bay Area by 2020 (increasing each year thereafter):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  <a:cs typeface="Times New Roman" pitchFamily="1" charset="0"/>
              </a:rPr>
              <a:t>  109,000 to 191,000+ acre-feet/year 		 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</a:rPr>
              <a:t>  273,000 to 583,000 megawatt-hours/year 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</a:rPr>
              <a:t>  119,000 to 255,000 metric tons of CO2 	   	equivalent/year</a:t>
            </a:r>
          </a:p>
          <a:p>
            <a:pPr algn="l" eaLnBrk="1" hangingPunct="1">
              <a:spcBef>
                <a:spcPct val="50000"/>
              </a:spcBef>
            </a:pPr>
            <a:endParaRPr lang="en-US">
              <a:solidFill>
                <a:schemeClr val="bg1"/>
              </a:solidFill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400">
                <a:solidFill>
                  <a:srgbClr val="99FFCC"/>
                </a:solidFill>
                <a:cs typeface="Times New Roman" pitchFamily="1" charset="0"/>
              </a:rPr>
              <a:t>Low Impact Development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5344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25000"/>
              </a:spcBef>
            </a:pPr>
            <a:r>
              <a:rPr lang="en-US" sz="3600" dirty="0">
                <a:solidFill>
                  <a:schemeClr val="bg1"/>
                </a:solidFill>
              </a:rPr>
              <a:t>Equivalent to:</a:t>
            </a:r>
          </a:p>
          <a:p>
            <a:pPr algn="l" eaLnBrk="1" hangingPunct="1">
              <a:spcBef>
                <a:spcPct val="25000"/>
              </a:spcBef>
              <a:buFont typeface="Times" pitchFamily="1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Water for </a:t>
            </a:r>
            <a:r>
              <a:rPr lang="en-US" sz="3600" dirty="0" smtClean="0">
                <a:solidFill>
                  <a:schemeClr val="bg1"/>
                </a:solidFill>
              </a:rPr>
              <a:t>more than </a:t>
            </a:r>
            <a:r>
              <a:rPr lang="en-US" sz="3600" dirty="0">
                <a:solidFill>
                  <a:schemeClr val="bg1"/>
                </a:solidFill>
              </a:rPr>
              <a:t>1,000,000 people</a:t>
            </a:r>
          </a:p>
          <a:p>
            <a:pPr algn="l" eaLnBrk="1" hangingPunct="1">
              <a:spcBef>
                <a:spcPct val="25000"/>
              </a:spcBef>
              <a:buFont typeface="Times" pitchFamily="1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Electricity for more than </a:t>
            </a:r>
            <a:r>
              <a:rPr lang="en-US" sz="3600" dirty="0" smtClean="0">
                <a:solidFill>
                  <a:schemeClr val="bg1"/>
                </a:solidFill>
              </a:rPr>
              <a:t>48</a:t>
            </a:r>
            <a:r>
              <a:rPr lang="en-US" sz="3600" dirty="0" smtClean="0">
                <a:solidFill>
                  <a:schemeClr val="bg1"/>
                </a:solidFill>
              </a:rPr>
              <a:t>,000 </a:t>
            </a:r>
            <a:r>
              <a:rPr lang="en-US" sz="3600" dirty="0">
                <a:solidFill>
                  <a:schemeClr val="bg1"/>
                </a:solidFill>
              </a:rPr>
              <a:t>single family homes per year</a:t>
            </a:r>
          </a:p>
          <a:p>
            <a:pPr algn="l" eaLnBrk="1" hangingPunct="1">
              <a:spcBef>
                <a:spcPct val="25000"/>
              </a:spcBef>
              <a:buFont typeface="Times" pitchFamily="1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More than </a:t>
            </a:r>
            <a:r>
              <a:rPr lang="en-US" sz="3600" dirty="0" smtClean="0">
                <a:solidFill>
                  <a:schemeClr val="bg1"/>
                </a:solidFill>
              </a:rPr>
              <a:t>46</a:t>
            </a:r>
            <a:r>
              <a:rPr lang="en-US" sz="3600" dirty="0" smtClean="0">
                <a:solidFill>
                  <a:schemeClr val="bg1"/>
                </a:solidFill>
              </a:rPr>
              <a:t>,000 </a:t>
            </a:r>
            <a:r>
              <a:rPr lang="en-US" sz="3600" dirty="0">
                <a:solidFill>
                  <a:schemeClr val="bg1"/>
                </a:solidFill>
              </a:rPr>
              <a:t>cars off the road </a:t>
            </a:r>
            <a:r>
              <a:rPr lang="en-US" sz="3600" dirty="0" smtClean="0">
                <a:solidFill>
                  <a:schemeClr val="bg1"/>
                </a:solidFill>
              </a:rPr>
              <a:t>annually</a:t>
            </a:r>
          </a:p>
          <a:p>
            <a:pPr algn="l" eaLnBrk="1" hangingPunct="1">
              <a:spcBef>
                <a:spcPct val="25000"/>
              </a:spcBef>
            </a:pPr>
            <a:r>
              <a:rPr lang="en-US" sz="3600" i="1" dirty="0" smtClean="0">
                <a:solidFill>
                  <a:schemeClr val="bg1"/>
                </a:solidFill>
              </a:rPr>
              <a:t>Does not take into account opportunity for use statewide or from industrial, government, public use, and transportation development.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5000"/>
              </a:spcBef>
            </a:pPr>
            <a:endParaRPr lang="en-US" sz="36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5000"/>
              </a:spcBef>
              <a:buFont typeface="Times" pitchFamily="1" charset="0"/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5000"/>
              </a:spcBef>
            </a:pPr>
            <a:endParaRPr lang="en-US" sz="36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5000"/>
              </a:spcBef>
            </a:pPr>
            <a:endParaRPr lang="en-US" sz="3600" dirty="0">
              <a:solidFill>
                <a:schemeClr val="bg1"/>
              </a:solidFill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7724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Rooftop Capture</a:t>
            </a:r>
          </a:p>
        </p:txBody>
      </p:sp>
      <p:pic>
        <p:nvPicPr>
          <p:cNvPr id="30723" name="Picture 3" descr="Santa Ana Aer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70866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066800" y="3962400"/>
            <a:ext cx="70866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Rooftop surface area averages 40-60% of an individual development 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400">
                <a:solidFill>
                  <a:srgbClr val="99FFCC"/>
                </a:solidFill>
                <a:cs typeface="Times New Roman" pitchFamily="1" charset="0"/>
              </a:rPr>
              <a:t>Rooftop Capture Potential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458200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 typeface="Times" pitchFamily="1" charset="0"/>
              <a:buChar char="•"/>
            </a:pPr>
            <a:r>
              <a:rPr lang="en-US" sz="3600">
                <a:solidFill>
                  <a:schemeClr val="bg1"/>
                </a:solidFill>
                <a:cs typeface="Times New Roman" pitchFamily="1" charset="0"/>
              </a:rPr>
              <a:t>  Study contemplated ~55,000 acre-feet/year attributed to rooftop capture (remainder to infiltration and recharge)		 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</a:rPr>
              <a:t>  Potential for approximately 80,000-85,000 acre-feet/year rooftop capture by 2020 within the study area.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	Enough water for more than 500,000 		people per year</a:t>
            </a:r>
          </a:p>
          <a:p>
            <a:pPr algn="l" eaLnBrk="1" hangingPunct="1">
              <a:spcBef>
                <a:spcPct val="50000"/>
              </a:spcBef>
            </a:pPr>
            <a:endParaRPr lang="en-US">
              <a:solidFill>
                <a:schemeClr val="bg1"/>
              </a:solidFill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219200"/>
            <a:ext cx="87058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0"/>
            <a:ext cx="82296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en-US" sz="4400" kern="0" dirty="0">
                <a:solidFill>
                  <a:srgbClr val="99FFCC"/>
                </a:solidFill>
                <a:latin typeface="+mj-lt"/>
                <a:ea typeface="ＭＳ Ｐゴシック" pitchFamily="-80" charset="-128"/>
                <a:cs typeface="ＭＳ Ｐゴシック" pitchFamily="-111" charset="-128"/>
              </a:rPr>
              <a:t>LID is Cost Effective</a:t>
            </a: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8793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304800" y="3048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2788" y="1066800"/>
            <a:ext cx="8278812" cy="5051425"/>
            <a:chOff x="712788" y="1066800"/>
            <a:chExt cx="8278812" cy="5051425"/>
          </a:xfrm>
        </p:grpSpPr>
        <p:pic>
          <p:nvPicPr>
            <p:cNvPr id="5127" name="Picture 8" descr="NAH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7800" y="1524000"/>
              <a:ext cx="4079875" cy="459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219200" y="1066800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>
                  <a:solidFill>
                    <a:schemeClr val="bg1"/>
                  </a:solidFill>
                  <a:latin typeface="Arial Black" pitchFamily="-80" charset="0"/>
                </a:rPr>
                <a:t>National Association of Home Builders:</a:t>
              </a:r>
              <a:endParaRPr lang="en-US">
                <a:solidFill>
                  <a:srgbClr val="66FF66"/>
                </a:solidFill>
                <a:latin typeface="Arial Black" pitchFamily="-80" charset="0"/>
              </a:endParaRPr>
            </a:p>
          </p:txBody>
        </p:sp>
        <p:grpSp>
          <p:nvGrpSpPr>
            <p:cNvPr id="5129" name="Group 11"/>
            <p:cNvGrpSpPr>
              <a:grpSpLocks/>
            </p:cNvGrpSpPr>
            <p:nvPr/>
          </p:nvGrpSpPr>
          <p:grpSpPr bwMode="auto">
            <a:xfrm>
              <a:off x="712788" y="2327275"/>
              <a:ext cx="7669212" cy="723900"/>
              <a:chOff x="650" y="1349"/>
              <a:chExt cx="4303" cy="406"/>
            </a:xfrm>
          </p:grpSpPr>
          <p:pic>
            <p:nvPicPr>
              <p:cNvPr id="13" name="Picture 5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 t="19600"/>
              <a:stretch>
                <a:fillRect/>
              </a:stretch>
            </p:blipFill>
            <p:spPr bwMode="auto">
              <a:xfrm>
                <a:off x="650" y="1349"/>
                <a:ext cx="4303" cy="4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</p:pic>
          <p:sp>
            <p:nvSpPr>
              <p:cNvPr id="5131" name="Rectangle 6"/>
              <p:cNvSpPr>
                <a:spLocks noChangeArrowheads="1"/>
              </p:cNvSpPr>
              <p:nvPr/>
            </p:nvSpPr>
            <p:spPr bwMode="auto">
              <a:xfrm>
                <a:off x="3738" y="1628"/>
                <a:ext cx="1188" cy="11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304800"/>
            <a:ext cx="81534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Water Supply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1219200"/>
            <a:ext cx="762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Major water supply systems in </a:t>
            </a:r>
            <a:r>
              <a:rPr lang="en-US" sz="3600" dirty="0" smtClean="0">
                <a:solidFill>
                  <a:schemeClr val="bg1"/>
                </a:solidFill>
              </a:rPr>
              <a:t>California are all over-allocated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853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Sources of Water Supply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19200" y="704850"/>
            <a:ext cx="7239000" cy="5413375"/>
            <a:chOff x="768" y="444"/>
            <a:chExt cx="4560" cy="3410"/>
          </a:xfrm>
        </p:grpSpPr>
        <p:pic>
          <p:nvPicPr>
            <p:cNvPr id="8196" name="Picture 15" descr="090104_SoCal_watersource_p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444"/>
              <a:ext cx="4560" cy="3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16" descr="NRDC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356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990600"/>
            <a:ext cx="8315325" cy="3903663"/>
            <a:chOff x="381000" y="1628775"/>
            <a:chExt cx="8315325" cy="3904436"/>
          </a:xfrm>
        </p:grpSpPr>
        <p:pic>
          <p:nvPicPr>
            <p:cNvPr id="112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675" y="1628775"/>
              <a:ext cx="824865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Box 13"/>
            <p:cNvSpPr txBox="1">
              <a:spLocks noChangeArrowheads="1"/>
            </p:cNvSpPr>
            <p:nvPr/>
          </p:nvSpPr>
          <p:spPr bwMode="auto">
            <a:xfrm>
              <a:off x="381000" y="5258519"/>
              <a:ext cx="3200400" cy="274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cs typeface="Arial" charset="0"/>
                </a:rPr>
                <a:t>Courtesy California Climate Change Center</a:t>
              </a:r>
            </a:p>
          </p:txBody>
        </p:sp>
      </p:grpSp>
      <p:sp>
        <p:nvSpPr>
          <p:cNvPr id="11267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Water Supply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3042" name="Rectangle 2"/>
          <p:cNvSpPr>
            <a:spLocks noChangeArrowheads="1"/>
          </p:cNvSpPr>
          <p:nvPr/>
        </p:nvSpPr>
        <p:spPr bwMode="auto">
          <a:xfrm>
            <a:off x="838200" y="426720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514350" indent="-514350">
              <a:defRPr/>
            </a:pPr>
            <a:endParaRPr lang="en-US" sz="2800">
              <a:solidFill>
                <a:schemeClr val="bg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-152400"/>
          <a:ext cx="9144000" cy="7010400"/>
        </p:xfrm>
        <a:graphic>
          <a:graphicData uri="http://schemas.openxmlformats.org/presentationml/2006/ole">
            <p:oleObj spid="_x0000_s41986" name="Chart" r:id="rId4" imgW="5852160" imgH="41681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304800"/>
            <a:ext cx="8763000" cy="1676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LID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38375"/>
            <a:ext cx="457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0"/>
            <a:ext cx="8229600" cy="914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Land-Use in the Chino Basin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5562600" y="55626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Wildermuth Environmental </a:t>
            </a:r>
          </a:p>
        </p:txBody>
      </p:sp>
      <p:pic>
        <p:nvPicPr>
          <p:cNvPr id="6148" name="Picture 18" descr="Chino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731678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6531" name="Picture 19" descr="Chino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838200"/>
            <a:ext cx="731678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6532" name="Picture 20" descr="Chino 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838200"/>
            <a:ext cx="731678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6533" name="Picture 21" descr="Chino 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838200"/>
            <a:ext cx="73167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7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7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305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Impervious Surface in Coastal CA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19200" y="609600"/>
            <a:ext cx="7316788" cy="5487988"/>
            <a:chOff x="768" y="384"/>
            <a:chExt cx="4609" cy="3457"/>
          </a:xfrm>
        </p:grpSpPr>
        <p:pic>
          <p:nvPicPr>
            <p:cNvPr id="18439" name="Picture 11" descr="090104_SoCal_imperv_p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384"/>
              <a:ext cx="4609" cy="3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12" descr="NRDC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355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219200" y="1066800"/>
            <a:ext cx="7316788" cy="4375150"/>
            <a:chOff x="768" y="672"/>
            <a:chExt cx="4609" cy="2756"/>
          </a:xfrm>
        </p:grpSpPr>
        <p:pic>
          <p:nvPicPr>
            <p:cNvPr id="18437" name="Picture 15" descr="080623_BayArea_imperv_halfpag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8" y="672"/>
              <a:ext cx="4609" cy="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16" descr="NRDC 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" y="315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649A4E-AA6C-44DD-ABF1-16474D13823D}"/>
</file>

<file path=customXml/itemProps2.xml><?xml version="1.0" encoding="utf-8"?>
<ds:datastoreItem xmlns:ds="http://schemas.openxmlformats.org/officeDocument/2006/customXml" ds:itemID="{2D22C91B-BF92-4451-9301-DB82833B199F}"/>
</file>

<file path=customXml/itemProps3.xml><?xml version="1.0" encoding="utf-8"?>
<ds:datastoreItem xmlns:ds="http://schemas.openxmlformats.org/officeDocument/2006/customXml" ds:itemID="{5F4FD32E-F82F-4363-852A-8A3CF7B99D12}"/>
</file>

<file path=docProps/app.xml><?xml version="1.0" encoding="utf-8"?>
<Properties xmlns="http://schemas.openxmlformats.org/officeDocument/2006/extended-properties" xmlns:vt="http://schemas.openxmlformats.org/officeDocument/2006/docPropsVTypes">
  <TotalTime>12171</TotalTime>
  <Words>415</Words>
  <Application>Microsoft Office PowerPoint</Application>
  <PresentationFormat>On-screen Show (4:3)</PresentationFormat>
  <Paragraphs>77</Paragraphs>
  <Slides>25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Chart</vt:lpstr>
      <vt:lpstr>A Clear Blue Future How Greening our Cities can Address  Water Pollution, Water Supply, and  Climate Change in the 21st  Century  June 13, 2010</vt:lpstr>
      <vt:lpstr>Water Supply, Energy and GHG Emissions</vt:lpstr>
      <vt:lpstr>Water Supply </vt:lpstr>
      <vt:lpstr>Sources of Water Supply</vt:lpstr>
      <vt:lpstr>Water Supply Concerns</vt:lpstr>
      <vt:lpstr>Slide 6</vt:lpstr>
      <vt:lpstr>LID</vt:lpstr>
      <vt:lpstr>Land-Use in the Chino Basin</vt:lpstr>
      <vt:lpstr>Impervious Surface in Coastal CA</vt:lpstr>
      <vt:lpstr>Stormwater Flows</vt:lpstr>
      <vt:lpstr>Slide 11</vt:lpstr>
      <vt:lpstr>Infiltration</vt:lpstr>
      <vt:lpstr>Rain Barrels / Cisterns</vt:lpstr>
      <vt:lpstr>Potential Benefits of LID</vt:lpstr>
      <vt:lpstr> Steps in the Analysis</vt:lpstr>
      <vt:lpstr> Constraints and Conservative Assumptions</vt:lpstr>
      <vt:lpstr>Slide 17</vt:lpstr>
      <vt:lpstr>Slide 18</vt:lpstr>
      <vt:lpstr>Shallow Groundwater/Contamination</vt:lpstr>
      <vt:lpstr>Slide 20</vt:lpstr>
      <vt:lpstr>Slide 21</vt:lpstr>
      <vt:lpstr>Rooftop Capture</vt:lpstr>
      <vt:lpstr>Slide 23</vt:lpstr>
      <vt:lpstr>Slide 24</vt:lpstr>
      <vt:lpstr>Slide 25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Association of California Water Agencies                                                            San  Diego   November 28, 2001</dc:title>
  <dc:subject/>
  <dc:creator>Wilkinson</dc:creator>
  <cp:keywords/>
  <dc:description/>
  <cp:lastModifiedBy>Noah Garrison</cp:lastModifiedBy>
  <cp:revision>1309</cp:revision>
  <cp:lastPrinted>1999-08-10T16:10:02Z</cp:lastPrinted>
  <dcterms:created xsi:type="dcterms:W3CDTF">2009-06-16T13:31:13Z</dcterms:created>
  <dcterms:modified xsi:type="dcterms:W3CDTF">2010-06-23T18:27:00Z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