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handoutMasterIdLst>
    <p:handoutMasterId r:id="rId12"/>
  </p:handoutMasterIdLst>
  <p:sldIdLst>
    <p:sldId id="256" r:id="rId2"/>
    <p:sldId id="257" r:id="rId3"/>
    <p:sldId id="258" r:id="rId4"/>
    <p:sldId id="263" r:id="rId5"/>
    <p:sldId id="259" r:id="rId6"/>
    <p:sldId id="264" r:id="rId7"/>
    <p:sldId id="260" r:id="rId8"/>
    <p:sldId id="261" r:id="rId9"/>
    <p:sldId id="262" r:id="rId10"/>
  </p:sldIdLst>
  <p:sldSz cx="9144000" cy="6858000" type="screen4x3"/>
  <p:notesSz cx="6985000" cy="92837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autoAdjust="0"/>
    <p:restoredTop sz="94678" autoAdjust="0"/>
  </p:normalViewPr>
  <p:slideViewPr>
    <p:cSldViewPr>
      <p:cViewPr varScale="1">
        <p:scale>
          <a:sx n="66" d="100"/>
          <a:sy n="66" d="100"/>
        </p:scale>
        <p:origin x="-55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01379"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01380" name="Rectangle 4"/>
          <p:cNvSpPr>
            <a:spLocks noGrp="1" noChangeArrowheads="1"/>
          </p:cNvSpPr>
          <p:nvPr>
            <p:ph type="ftr" sz="quarter" idx="2"/>
          </p:nvPr>
        </p:nvSpPr>
        <p:spPr bwMode="auto">
          <a:xfrm>
            <a:off x="0" y="8818563"/>
            <a:ext cx="3027363"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01381" name="Rectangle 5"/>
          <p:cNvSpPr>
            <a:spLocks noGrp="1" noChangeArrowheads="1"/>
          </p:cNvSpPr>
          <p:nvPr>
            <p:ph type="sldNum" sz="quarter" idx="3"/>
          </p:nvPr>
        </p:nvSpPr>
        <p:spPr bwMode="auto">
          <a:xfrm>
            <a:off x="3956050" y="8818563"/>
            <a:ext cx="3027363"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306FECB4-E047-408F-975E-3EADFBB864D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1" hangingPunct="1">
              <a:defRPr sz="1200">
                <a:latin typeface="Arial" charset="0"/>
              </a:defRPr>
            </a:lvl1pPr>
          </a:lstStyle>
          <a:p>
            <a:endParaRPr lang="en-US"/>
          </a:p>
        </p:txBody>
      </p:sp>
      <p:sp>
        <p:nvSpPr>
          <p:cNvPr id="90115"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1" hangingPunct="1">
              <a:defRPr sz="1200">
                <a:latin typeface="Arial" charset="0"/>
              </a:defRPr>
            </a:lvl1pPr>
          </a:lstStyle>
          <a:p>
            <a:endParaRPr lang="en-US"/>
          </a:p>
        </p:txBody>
      </p:sp>
      <p:sp>
        <p:nvSpPr>
          <p:cNvPr id="90116" name="Rectangle 4"/>
          <p:cNvSpPr>
            <a:spLocks noRo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a:effectLst/>
        </p:spPr>
      </p:sp>
      <p:sp>
        <p:nvSpPr>
          <p:cNvPr id="90117" name="Rectangle 5"/>
          <p:cNvSpPr>
            <a:spLocks noGrp="1" noChangeArrowheads="1"/>
          </p:cNvSpPr>
          <p:nvPr>
            <p:ph type="body" sz="quarter" idx="3"/>
          </p:nvPr>
        </p:nvSpPr>
        <p:spPr bwMode="auto">
          <a:xfrm>
            <a:off x="698500" y="4410075"/>
            <a:ext cx="5588000" cy="4176713"/>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18" name="Rectangle 6"/>
          <p:cNvSpPr>
            <a:spLocks noGrp="1" noChangeArrowheads="1"/>
          </p:cNvSpPr>
          <p:nvPr>
            <p:ph type="ftr" sz="quarter" idx="4"/>
          </p:nvPr>
        </p:nvSpPr>
        <p:spPr bwMode="auto">
          <a:xfrm>
            <a:off x="0" y="8818563"/>
            <a:ext cx="3027363"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eaLnBrk="1" hangingPunct="1">
              <a:defRPr sz="1200">
                <a:latin typeface="Arial" charset="0"/>
              </a:defRPr>
            </a:lvl1pPr>
          </a:lstStyle>
          <a:p>
            <a:endParaRPr lang="en-US"/>
          </a:p>
        </p:txBody>
      </p:sp>
      <p:sp>
        <p:nvSpPr>
          <p:cNvPr id="90119" name="Rectangle 7"/>
          <p:cNvSpPr>
            <a:spLocks noGrp="1" noChangeArrowheads="1"/>
          </p:cNvSpPr>
          <p:nvPr>
            <p:ph type="sldNum" sz="quarter" idx="5"/>
          </p:nvPr>
        </p:nvSpPr>
        <p:spPr bwMode="auto">
          <a:xfrm>
            <a:off x="3956050" y="8818563"/>
            <a:ext cx="3027363"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eaLnBrk="1" hangingPunct="1">
              <a:defRPr sz="1200">
                <a:latin typeface="Arial" charset="0"/>
              </a:defRPr>
            </a:lvl1pPr>
          </a:lstStyle>
          <a:p>
            <a:fld id="{2690EF43-4C5F-4201-AB6A-8521A2A487D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E4C1A7-D429-47CA-B9AA-E92231A795B0}" type="slidenum">
              <a:rPr lang="en-US"/>
              <a:pPr/>
              <a:t>1</a:t>
            </a:fld>
            <a:endParaRPr lang="en-US"/>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en-US"/>
              <a:t>Good afternoon, my name is Deb Smith and I am the Chief Deputy Executive Officer at the LA Regional Water Quality Control Board</a:t>
            </a:r>
          </a:p>
          <a:p>
            <a:endParaRPr lang="en-US"/>
          </a:p>
          <a:p>
            <a:endParaRPr lang="en-US"/>
          </a:p>
          <a:p>
            <a:r>
              <a:rPr lang="en-US"/>
              <a:t>I am here with Renee Purdy today</a:t>
            </a:r>
          </a:p>
          <a:p>
            <a:endParaRPr lang="en-US"/>
          </a:p>
          <a:p>
            <a:r>
              <a:rPr lang="en-US"/>
              <a:t>We will be talking about the regiona; importance of our stormwater program and our plans for updating the LA County MS4 permit over the next 10 months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A9617D-50D4-4163-91DD-EBD64E830A11}" type="slidenum">
              <a:rPr lang="en-US"/>
              <a:pPr/>
              <a:t>2</a:t>
            </a:fld>
            <a:endParaRPr lang="en-US"/>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b="1"/>
          </a:p>
          <a:p>
            <a:r>
              <a:rPr lang="en-US" b="1"/>
              <a:t>February 4, 1987</a:t>
            </a:r>
            <a:r>
              <a:rPr lang="en-US"/>
              <a:t> Congress required that the U.S. Environmental Protection Agency (EPA) issue regulations addressing storm water discharges under the National Pollutant Discharge Elimination System (NPDES) program.</a:t>
            </a:r>
          </a:p>
          <a:p>
            <a:endParaRPr lang="en-US" b="1"/>
          </a:p>
          <a:p>
            <a:endParaRPr lang="en-US" b="1"/>
          </a:p>
          <a:p>
            <a:r>
              <a:rPr lang="en-US" b="1"/>
              <a:t>November 16, 1990</a:t>
            </a:r>
            <a:r>
              <a:rPr lang="en-US"/>
              <a:t>, NPDES regulations established permit application requirements for operators of certain municipal separate storm sewer systems (MS4), as well as of storm water discharges “associated with certain industrial activity.” </a:t>
            </a:r>
          </a:p>
          <a:p>
            <a:endParaRPr lang="en-US"/>
          </a:p>
          <a:p>
            <a:r>
              <a:rPr lang="en-US"/>
              <a:t>Regulated municipalities include those cities and counties operating medium and large MS4s (serving a population of 100,000 or greater) and other MS4s specifically designated by the permitting authority.</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BBF871-CBDD-4C1E-B56E-C13AF2B436ED}" type="slidenum">
              <a:rPr lang="en-US"/>
              <a:pPr/>
              <a:t>3</a:t>
            </a:fld>
            <a:endParaRPr lang="en-US"/>
          </a:p>
        </p:txBody>
      </p:sp>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pPr>
              <a:lnSpc>
                <a:spcPct val="90000"/>
              </a:lnSpc>
            </a:pPr>
            <a:r>
              <a:rPr lang="en-US" sz="900" b="1"/>
              <a:t>June 18, 1990 , </a:t>
            </a:r>
            <a:r>
              <a:rPr lang="en-US" sz="900"/>
              <a:t>Order 90-079 issued by the Los Angeles Regional Water Board requiring monitoring to characterize storm water discharges, the implementation of early action BMPs, defined as an existing stormwater/urban runoff quality management practice that is optimized to the MEP, and a workplan for the development of a stormwater/urban runoff monitoring approval subject to EO approval.</a:t>
            </a:r>
          </a:p>
          <a:p>
            <a:pPr>
              <a:lnSpc>
                <a:spcPct val="90000"/>
              </a:lnSpc>
            </a:pPr>
            <a:r>
              <a:rPr lang="en-US" sz="900" b="1"/>
              <a:t>July 15, 1996, </a:t>
            </a:r>
            <a:r>
              <a:rPr lang="en-US" sz="900"/>
              <a:t>Order 96-054 issued by the Los Angeles Regional Water Board, required the development and implementation of an Illicit Connections/Illicit Discharges elimination Program, Development Planning and Construction Program, Public Agencies Activities Program, Public Information and Participation Program, and Industrial/Commercial Education Program consisting of educational site visits.  A Monitoring Program was also required that mandated storm event sampling of Land Use stations and Mass Emission stations. Program reporting and evaluations were also established under this Order.</a:t>
            </a:r>
          </a:p>
          <a:p>
            <a:pPr>
              <a:lnSpc>
                <a:spcPct val="90000"/>
              </a:lnSpc>
            </a:pPr>
            <a:r>
              <a:rPr lang="en-US" sz="900" b="1"/>
              <a:t>December 13, 2001, </a:t>
            </a:r>
            <a:r>
              <a:rPr lang="en-US" sz="900"/>
              <a:t>Order 01-182 issued by the Los Angeles Regional Water Board, continued to require the implementation of the core programs (Illicit Connections/Illicit Discharges elimination Program, Development Planning and Construction Program, Public Agencies Activities Program, Public Information and Participation Program, and Industrial/Commercial Education Program) but included several revisions; </a:t>
            </a:r>
          </a:p>
          <a:p>
            <a:pPr lvl="1">
              <a:lnSpc>
                <a:spcPct val="90000"/>
              </a:lnSpc>
            </a:pPr>
            <a:r>
              <a:rPr lang="en-US" sz="900"/>
              <a:t>In response to a City of Los Angeles request, shoreline monitoring was included in the monitoring program, </a:t>
            </a:r>
          </a:p>
          <a:p>
            <a:pPr lvl="1">
              <a:lnSpc>
                <a:spcPct val="90000"/>
              </a:lnSpc>
            </a:pPr>
            <a:r>
              <a:rPr lang="en-US" sz="900"/>
              <a:t>An inspection program of industrial  and priority commercial facilities was established to control pollutants in storm water,</a:t>
            </a:r>
          </a:p>
          <a:p>
            <a:pPr lvl="1">
              <a:lnSpc>
                <a:spcPct val="90000"/>
              </a:lnSpc>
            </a:pPr>
            <a:r>
              <a:rPr lang="en-US" sz="900"/>
              <a:t>The Regional Board incorporated requirements for new development and significant redevelopment to control the discharge of pollutants in post-construction storm water,</a:t>
            </a:r>
          </a:p>
          <a:p>
            <a:pPr lvl="1">
              <a:lnSpc>
                <a:spcPct val="90000"/>
              </a:lnSpc>
            </a:pPr>
            <a:r>
              <a:rPr lang="en-US" sz="900"/>
              <a:t>The County of Los Angeles was divided into 6 Watershed Management Areas</a:t>
            </a:r>
          </a:p>
          <a:p>
            <a:pPr lvl="1">
              <a:lnSpc>
                <a:spcPct val="90000"/>
              </a:lnSpc>
            </a:pPr>
            <a:r>
              <a:rPr lang="en-US" sz="900"/>
              <a:t>Receiving Water Limitation language was incorporated in the Order, and</a:t>
            </a:r>
          </a:p>
          <a:p>
            <a:pPr lvl="1">
              <a:lnSpc>
                <a:spcPct val="90000"/>
              </a:lnSpc>
            </a:pPr>
            <a:r>
              <a:rPr lang="en-US" sz="900"/>
              <a:t>BMP substitution language was included in the Order.</a:t>
            </a:r>
          </a:p>
          <a:p>
            <a:pPr lvl="1">
              <a:lnSpc>
                <a:spcPct val="90000"/>
              </a:lnSpc>
            </a:pPr>
            <a:r>
              <a:rPr lang="en-US" sz="900"/>
              <a:t>For the first time a municipality within Los Angeles County was not covered under the Order (City of Long Beach).</a:t>
            </a:r>
          </a:p>
          <a:p>
            <a:pPr>
              <a:lnSpc>
                <a:spcPct val="90000"/>
              </a:lnSpc>
            </a:pPr>
            <a:r>
              <a:rPr lang="en-US" sz="900"/>
              <a:t>Order 01-183 was amended on September 14, 2006, August 9, 2007, and December 10, 2009 to incorporate the Santa Monica Bay Beaches Dry Weather Bacteria TMDL and the Los Angeles River Watershed trash TMDL.  On April 7, 2011, as a result of a legal challenge by the County of los Angeles the provisions of the provisions of the Santa Monica Bay Beaches Dry Weather Bacteria TMDL were removed from Order 01-182. </a:t>
            </a:r>
          </a:p>
          <a:p>
            <a:pPr>
              <a:lnSpc>
                <a:spcPct val="90000"/>
              </a:lnSpc>
            </a:pPr>
            <a:endParaRPr lang="en-US" sz="9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04D364-1482-4FDB-B52D-8B18377FEAF5}" type="slidenum">
              <a:rPr lang="en-US"/>
              <a:pPr/>
              <a:t>6</a:t>
            </a:fld>
            <a:endParaRPr lang="en-US"/>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a:p>
            <a:endParaRPr lang="en-US"/>
          </a:p>
          <a:p>
            <a:r>
              <a:rPr lang="en-US"/>
              <a:t>You have heard from others last month and will hear more today about Low Impact Development that has been implemented around the region and will be required in the new stormwater permit.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03A450-6B22-4D83-ACD1-C62D37FD3C8D}" type="slidenum">
              <a:rPr lang="en-US"/>
              <a:pPr/>
              <a:t>8</a:t>
            </a:fld>
            <a:endParaRPr lang="en-US"/>
          </a:p>
        </p:txBody>
      </p:sp>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a:p>
            <a:r>
              <a:rPr lang="en-US"/>
              <a:t>Lower LA/San Gabriel Rivers and Mountains Conservancy efforts – integrating multiple benefits</a:t>
            </a:r>
          </a:p>
          <a:p>
            <a:endParaRPr lang="en-US"/>
          </a:p>
          <a:p>
            <a:endParaRPr lang="en-US"/>
          </a:p>
          <a:p>
            <a:r>
              <a:rPr lang="en-US"/>
              <a:t>We are anticipating a time when the region may need to be self-reliant on local water supplies.  It is imperative that we both enhance supplies and ensure that existing good quality waters are protected and that impaired waters are cleaned up</a:t>
            </a:r>
          </a:p>
          <a:p>
            <a:endParaRPr lang="en-US"/>
          </a:p>
          <a:p>
            <a:endParaRPr lang="en-US"/>
          </a:p>
          <a:p>
            <a:r>
              <a:rPr lang="en-US"/>
              <a:t>IRWMP opportunities</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6C045A-45E1-4571-9983-8F129F0C618E}" type="slidenum">
              <a:rPr lang="en-US"/>
              <a:pPr/>
              <a:t>9</a:t>
            </a:fld>
            <a:endParaRPr lang="en-US"/>
          </a:p>
        </p:txBody>
      </p:sp>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t>On May 25</a:t>
            </a:r>
            <a:r>
              <a:rPr lang="en-US" baseline="30000"/>
              <a:t>th</a:t>
            </a:r>
            <a:r>
              <a:rPr lang="en-US"/>
              <a:t>, we held a stakeholder kick-off meeting that laid out our strategy for renwing the MS4 for Los Angeles County. </a:t>
            </a:r>
          </a:p>
          <a:p>
            <a:endParaRPr lang="en-US"/>
          </a:p>
          <a:p>
            <a:r>
              <a:rPr lang="en-US"/>
              <a:t>Renee is going to take it from here and will discuss our path for coming 10 months or so to bringing the new permit to our Board for consideration.</a:t>
            </a:r>
          </a:p>
          <a:p>
            <a:endParaRPr lang="en-US"/>
          </a:p>
          <a:p>
            <a:endParaRPr lang="en-US"/>
          </a:p>
          <a:p>
            <a:endParaRPr lang="en-US"/>
          </a:p>
          <a:p>
            <a:r>
              <a:rPr lang="en-US"/>
              <a:t>Municipal Separate Storm System (MS4) Permits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2946" name="Group 2"/>
          <p:cNvGrpSpPr>
            <a:grpSpLocks/>
          </p:cNvGrpSpPr>
          <p:nvPr/>
        </p:nvGrpSpPr>
        <p:grpSpPr bwMode="auto">
          <a:xfrm>
            <a:off x="0" y="0"/>
            <a:ext cx="9140825" cy="6850063"/>
            <a:chOff x="0" y="0"/>
            <a:chExt cx="5758" cy="4315"/>
          </a:xfrm>
        </p:grpSpPr>
        <p:grpSp>
          <p:nvGrpSpPr>
            <p:cNvPr id="82947" name="Group 3"/>
            <p:cNvGrpSpPr>
              <a:grpSpLocks/>
            </p:cNvGrpSpPr>
            <p:nvPr userDrawn="1"/>
          </p:nvGrpSpPr>
          <p:grpSpPr bwMode="auto">
            <a:xfrm>
              <a:off x="1728" y="2230"/>
              <a:ext cx="4027" cy="2085"/>
              <a:chOff x="1728" y="2230"/>
              <a:chExt cx="4027" cy="2085"/>
            </a:xfrm>
          </p:grpSpPr>
          <p:sp>
            <p:nvSpPr>
              <p:cNvPr id="8294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8294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8295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8295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8295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82953"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82954"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8295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8295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82957"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82958"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82959" name="Rectangle 15"/>
          <p:cNvSpPr>
            <a:spLocks noGrp="1" noChangeArrowheads="1"/>
          </p:cNvSpPr>
          <p:nvPr>
            <p:ph type="sldNum" sz="quarter" idx="4"/>
          </p:nvPr>
        </p:nvSpPr>
        <p:spPr>
          <a:xfrm>
            <a:off x="6553200" y="6254750"/>
            <a:ext cx="2133600" cy="476250"/>
          </a:xfrm>
        </p:spPr>
        <p:txBody>
          <a:bodyPr/>
          <a:lstStyle>
            <a:lvl1pPr>
              <a:defRPr/>
            </a:lvl1pPr>
          </a:lstStyle>
          <a:p>
            <a:fld id="{50B0BEC8-F8F9-42B6-9B3D-A4DF189BEE9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3A32F76F-A2BA-42FA-AD82-8B0C81D59F61}"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7769DE3-BCC1-424B-BDE6-CDD2BC832BA6}"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23C79C4B-9959-472B-8F29-6AF5E2029B92}"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1CA0201-5FC0-4FC2-9440-C6400B33E92D}"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1630E1A1-A7A8-4BBB-926E-B3A35342EBEB}"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E926D670-DCD3-48C1-BDB7-A366BF504715}" type="slidenum">
              <a:rPr lang="en-US"/>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BDC7FC16-E7E9-4BA5-A065-51E564A5AEE6}" type="slidenum">
              <a:rPr lang="en-US"/>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02EE285D-468C-4144-B131-002B15B85A0C}" type="slidenum">
              <a:rPr lang="en-US"/>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84B89EDD-5BB8-40A4-A812-11ED4C2FD6AE}"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5FAEF09D-D3EE-431F-AD47-36F21ADC6D52}"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8192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4832387F-346D-4618-A1BD-E486C69719D2}" type="slidenum">
              <a:rPr lang="en-US"/>
              <a:pPr/>
              <a:t>‹#›</a:t>
            </a:fld>
            <a:endParaRPr lang="en-US"/>
          </a:p>
        </p:txBody>
      </p:sp>
      <p:grpSp>
        <p:nvGrpSpPr>
          <p:cNvPr id="81924" name="Group 4"/>
          <p:cNvGrpSpPr>
            <a:grpSpLocks/>
          </p:cNvGrpSpPr>
          <p:nvPr/>
        </p:nvGrpSpPr>
        <p:grpSpPr bwMode="auto">
          <a:xfrm>
            <a:off x="0" y="0"/>
            <a:ext cx="9140825" cy="6850063"/>
            <a:chOff x="0" y="0"/>
            <a:chExt cx="5758" cy="4315"/>
          </a:xfrm>
        </p:grpSpPr>
        <p:grpSp>
          <p:nvGrpSpPr>
            <p:cNvPr id="81925" name="Group 5"/>
            <p:cNvGrpSpPr>
              <a:grpSpLocks/>
            </p:cNvGrpSpPr>
            <p:nvPr userDrawn="1"/>
          </p:nvGrpSpPr>
          <p:grpSpPr bwMode="auto">
            <a:xfrm>
              <a:off x="1728" y="2230"/>
              <a:ext cx="4027" cy="2085"/>
              <a:chOff x="1728" y="2230"/>
              <a:chExt cx="4027" cy="2085"/>
            </a:xfrm>
          </p:grpSpPr>
          <p:sp>
            <p:nvSpPr>
              <p:cNvPr id="8192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8192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8192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8192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8193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8193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8193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8193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3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8193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400"/>
              <a:t>Stormwater management……</a:t>
            </a:r>
          </a:p>
        </p:txBody>
      </p:sp>
      <p:sp>
        <p:nvSpPr>
          <p:cNvPr id="2051" name="Rectangle 3"/>
          <p:cNvSpPr>
            <a:spLocks noGrp="1" noChangeArrowheads="1"/>
          </p:cNvSpPr>
          <p:nvPr>
            <p:ph type="subTitle" idx="1"/>
          </p:nvPr>
        </p:nvSpPr>
        <p:spPr>
          <a:xfrm>
            <a:off x="4038600" y="3505200"/>
            <a:ext cx="4013200" cy="1600200"/>
          </a:xfrm>
        </p:spPr>
        <p:txBody>
          <a:bodyPr/>
          <a:lstStyle/>
          <a:p>
            <a:r>
              <a:rPr lang="en-US" sz="3600"/>
              <a:t>…..not just a water   quality issue   </a:t>
            </a:r>
          </a:p>
          <a:p>
            <a:endParaRPr lang="en-US" sz="3600"/>
          </a:p>
          <a:p>
            <a:endParaRPr lang="en-US" sz="3600"/>
          </a:p>
          <a:p>
            <a:r>
              <a:rPr lang="en-US" sz="1400">
                <a:latin typeface="Arial" charset="0"/>
              </a:rPr>
              <a:t>                 </a:t>
            </a:r>
            <a:r>
              <a:rPr lang="en-US" sz="1400" b="1" i="1">
                <a:latin typeface="Arial" charset="0"/>
              </a:rPr>
              <a:t>Deb Smith, CA RWQCB, LA Region</a:t>
            </a:r>
          </a:p>
          <a:p>
            <a:endParaRPr lang="en-US" sz="1400" b="1" i="1">
              <a:latin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r>
              <a:rPr lang="en-US"/>
              <a:t>Stormwater Program</a:t>
            </a:r>
          </a:p>
        </p:txBody>
      </p:sp>
      <p:sp>
        <p:nvSpPr>
          <p:cNvPr id="84995" name="Rectangle 3"/>
          <p:cNvSpPr>
            <a:spLocks noGrp="1" noChangeArrowheads="1"/>
          </p:cNvSpPr>
          <p:nvPr>
            <p:ph type="body" idx="1"/>
          </p:nvPr>
        </p:nvSpPr>
        <p:spPr/>
        <p:txBody>
          <a:bodyPr/>
          <a:lstStyle/>
          <a:p>
            <a:r>
              <a:rPr lang="en-US"/>
              <a:t>Amendments to the Clean Water Act in 1987</a:t>
            </a:r>
          </a:p>
          <a:p>
            <a:endParaRPr lang="en-US"/>
          </a:p>
          <a:p>
            <a:r>
              <a:rPr lang="en-US"/>
              <a:t>US EPA required to issue regulations regarding stormwater under the NPDES Program</a:t>
            </a:r>
          </a:p>
          <a:p>
            <a:endParaRPr lang="en-US"/>
          </a:p>
          <a:p>
            <a:r>
              <a:rPr lang="en-US"/>
              <a:t>November 16, 1990 – NPDES regulations established permit application requirements for certain MS4s and certain industrial activities</a:t>
            </a: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p:txBody>
          <a:bodyPr/>
          <a:lstStyle/>
          <a:p>
            <a:r>
              <a:rPr lang="en-US"/>
              <a:t>Permit History in LA County</a:t>
            </a:r>
          </a:p>
        </p:txBody>
      </p:sp>
      <p:sp>
        <p:nvSpPr>
          <p:cNvPr id="86019" name="Rectangle 3"/>
          <p:cNvSpPr>
            <a:spLocks noGrp="1" noChangeArrowheads="1"/>
          </p:cNvSpPr>
          <p:nvPr>
            <p:ph type="body" idx="1"/>
          </p:nvPr>
        </p:nvSpPr>
        <p:spPr/>
        <p:txBody>
          <a:bodyPr/>
          <a:lstStyle/>
          <a:p>
            <a:r>
              <a:rPr lang="en-US" sz="2800"/>
              <a:t>June 1990 (Order 90-079) – required characterization of stormwater discharges and early action BMPs</a:t>
            </a:r>
          </a:p>
          <a:p>
            <a:endParaRPr lang="en-US" sz="2800"/>
          </a:p>
          <a:p>
            <a:r>
              <a:rPr lang="en-US" sz="2800"/>
              <a:t>July 1996 (Order 96-054) – new program requirements and land use and mass emission station monitoring</a:t>
            </a:r>
          </a:p>
          <a:p>
            <a:endParaRPr lang="en-US" sz="2800"/>
          </a:p>
          <a:p>
            <a:r>
              <a:rPr lang="en-US" sz="2800"/>
              <a:t>December 2001 (Order 01-182) – continued core elements as well as shoreline monitoring, inspections, receiving water limitations, new and re-development</a:t>
            </a:r>
          </a:p>
          <a:p>
            <a:endParaRPr 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lstStyle/>
          <a:p>
            <a:r>
              <a:rPr lang="en-US"/>
              <a:t>Early Efforts</a:t>
            </a:r>
          </a:p>
        </p:txBody>
      </p:sp>
      <p:sp>
        <p:nvSpPr>
          <p:cNvPr id="94211" name="Rectangle 3"/>
          <p:cNvSpPr>
            <a:spLocks noGrp="1" noChangeArrowheads="1"/>
          </p:cNvSpPr>
          <p:nvPr>
            <p:ph type="body" idx="1"/>
          </p:nvPr>
        </p:nvSpPr>
        <p:spPr/>
        <p:txBody>
          <a:bodyPr/>
          <a:lstStyle/>
          <a:p>
            <a:r>
              <a:rPr lang="en-US"/>
              <a:t> </a:t>
            </a:r>
            <a:endParaRPr lang="en-US" b="1"/>
          </a:p>
          <a:p>
            <a:endParaRPr lang="en-US"/>
          </a:p>
        </p:txBody>
      </p:sp>
      <p:pic>
        <p:nvPicPr>
          <p:cNvPr id="94213" name="Picture 5" descr="street_sweeper"/>
          <p:cNvPicPr>
            <a:picLocks noChangeAspect="1" noChangeArrowheads="1"/>
          </p:cNvPicPr>
          <p:nvPr/>
        </p:nvPicPr>
        <p:blipFill>
          <a:blip r:embed="rId2" cstate="print"/>
          <a:srcRect/>
          <a:stretch>
            <a:fillRect/>
          </a:stretch>
        </p:blipFill>
        <p:spPr bwMode="auto">
          <a:xfrm>
            <a:off x="533400" y="1524000"/>
            <a:ext cx="3657600" cy="3016250"/>
          </a:xfrm>
          <a:prstGeom prst="rect">
            <a:avLst/>
          </a:prstGeom>
          <a:noFill/>
        </p:spPr>
      </p:pic>
      <p:pic>
        <p:nvPicPr>
          <p:cNvPr id="94215" name="Picture 7" descr="Photo Description:  Storm drains can be labeled with stencils to discourage dumping"/>
          <p:cNvPicPr>
            <a:picLocks noChangeAspect="1" noChangeArrowheads="1"/>
          </p:cNvPicPr>
          <p:nvPr/>
        </p:nvPicPr>
        <p:blipFill>
          <a:blip r:embed="rId3" cstate="print"/>
          <a:srcRect/>
          <a:stretch>
            <a:fillRect/>
          </a:stretch>
        </p:blipFill>
        <p:spPr bwMode="auto">
          <a:xfrm>
            <a:off x="4953000" y="3505200"/>
            <a:ext cx="3581400" cy="2743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p:txBody>
          <a:bodyPr/>
          <a:lstStyle/>
          <a:p>
            <a:r>
              <a:rPr lang="en-US"/>
              <a:t>Evolution of the Program</a:t>
            </a:r>
          </a:p>
        </p:txBody>
      </p:sp>
      <p:sp>
        <p:nvSpPr>
          <p:cNvPr id="87043" name="Rectangle 3"/>
          <p:cNvSpPr>
            <a:spLocks noGrp="1" noChangeArrowheads="1"/>
          </p:cNvSpPr>
          <p:nvPr>
            <p:ph type="body" idx="1"/>
          </p:nvPr>
        </p:nvSpPr>
        <p:spPr/>
        <p:txBody>
          <a:bodyPr/>
          <a:lstStyle/>
          <a:p>
            <a:r>
              <a:rPr lang="en-US" sz="2800"/>
              <a:t>Initial efforts focused on public education and  Best Management Practices</a:t>
            </a:r>
          </a:p>
          <a:p>
            <a:r>
              <a:rPr lang="en-US" sz="2800"/>
              <a:t>Evolved to look at land uses, mass emissions, and evolved best practices</a:t>
            </a:r>
          </a:p>
          <a:p>
            <a:r>
              <a:rPr lang="en-US" sz="2800"/>
              <a:t>The current model (adopted for Ventura County in 2010) brought in LID, more hydromodification controls, TMDLs, and refocused monitoring.</a:t>
            </a:r>
          </a:p>
          <a:p>
            <a:r>
              <a:rPr lang="en-US" sz="2800"/>
              <a:t>The LA County Permit is one of our top priorities for the next 10 months.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p:txBody>
          <a:bodyPr/>
          <a:lstStyle/>
          <a:p>
            <a:r>
              <a:rPr lang="en-US" sz="4000"/>
              <a:t>Disconnecting flows </a:t>
            </a:r>
            <a:br>
              <a:rPr lang="en-US" sz="4000"/>
            </a:br>
            <a:r>
              <a:rPr lang="en-US" sz="4000"/>
              <a:t>from hard surfaces</a:t>
            </a:r>
          </a:p>
        </p:txBody>
      </p:sp>
      <p:sp>
        <p:nvSpPr>
          <p:cNvPr id="95235" name="Rectangle 3"/>
          <p:cNvSpPr>
            <a:spLocks noGrp="1" noChangeArrowheads="1"/>
          </p:cNvSpPr>
          <p:nvPr>
            <p:ph type="body" idx="1"/>
          </p:nvPr>
        </p:nvSpPr>
        <p:spPr/>
        <p:txBody>
          <a:bodyPr/>
          <a:lstStyle/>
          <a:p>
            <a:endParaRPr lang="en-US"/>
          </a:p>
        </p:txBody>
      </p:sp>
      <p:pic>
        <p:nvPicPr>
          <p:cNvPr id="95237" name="Picture 5" descr="storm-drain"/>
          <p:cNvPicPr>
            <a:picLocks noChangeAspect="1" noChangeArrowheads="1"/>
          </p:cNvPicPr>
          <p:nvPr/>
        </p:nvPicPr>
        <p:blipFill>
          <a:blip r:embed="rId3" cstate="print"/>
          <a:srcRect/>
          <a:stretch>
            <a:fillRect/>
          </a:stretch>
        </p:blipFill>
        <p:spPr bwMode="auto">
          <a:xfrm>
            <a:off x="1905000" y="2209800"/>
            <a:ext cx="5181600" cy="33337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p:txBody>
          <a:bodyPr/>
          <a:lstStyle/>
          <a:p>
            <a:r>
              <a:rPr lang="en-US" sz="4000"/>
              <a:t>Benefits of Improved Stormwater Management</a:t>
            </a:r>
          </a:p>
        </p:txBody>
      </p:sp>
      <p:sp>
        <p:nvSpPr>
          <p:cNvPr id="88067" name="Rectangle 3"/>
          <p:cNvSpPr>
            <a:spLocks noGrp="1" noChangeArrowheads="1"/>
          </p:cNvSpPr>
          <p:nvPr>
            <p:ph type="body" idx="1"/>
          </p:nvPr>
        </p:nvSpPr>
        <p:spPr/>
        <p:txBody>
          <a:bodyPr/>
          <a:lstStyle/>
          <a:p>
            <a:r>
              <a:rPr lang="en-US" sz="2800"/>
              <a:t>Improved Water Quality is the key element</a:t>
            </a:r>
          </a:p>
          <a:p>
            <a:r>
              <a:rPr lang="en-US" sz="2800"/>
              <a:t>Other benefits include:  </a:t>
            </a:r>
          </a:p>
          <a:p>
            <a:pPr lvl="1"/>
            <a:r>
              <a:rPr lang="en-US" sz="2400"/>
              <a:t>conservation of scarce water resources</a:t>
            </a:r>
          </a:p>
          <a:p>
            <a:pPr lvl="1"/>
            <a:r>
              <a:rPr lang="en-US" sz="2400"/>
              <a:t> augmentation of water supplies</a:t>
            </a:r>
          </a:p>
          <a:p>
            <a:pPr lvl="1"/>
            <a:r>
              <a:rPr lang="en-US" sz="2400"/>
              <a:t>reductions in hydrologic impacts to stream channels and habitat</a:t>
            </a:r>
          </a:p>
          <a:p>
            <a:pPr lvl="1"/>
            <a:r>
              <a:rPr lang="en-US" sz="2400"/>
              <a:t>increased habitat where water is reused</a:t>
            </a:r>
          </a:p>
          <a:p>
            <a:pPr lvl="1"/>
            <a:r>
              <a:rPr lang="en-US" sz="2400"/>
              <a:t>greener neighborhoods, more ownership of neighborhoods and communities</a:t>
            </a:r>
          </a:p>
          <a:p>
            <a:pPr lvl="1"/>
            <a:r>
              <a:rPr lang="en-US" sz="2400"/>
              <a:t>better quality of life.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rrowheads="1"/>
          </p:cNvSpPr>
          <p:nvPr>
            <p:ph type="title"/>
          </p:nvPr>
        </p:nvSpPr>
        <p:spPr/>
        <p:txBody>
          <a:bodyPr/>
          <a:lstStyle/>
          <a:p>
            <a:r>
              <a:rPr lang="en-US"/>
              <a:t>Opportunities rather than burden</a:t>
            </a:r>
          </a:p>
        </p:txBody>
      </p:sp>
      <p:sp>
        <p:nvSpPr>
          <p:cNvPr id="89091" name="Rectangle 3"/>
          <p:cNvSpPr>
            <a:spLocks noGrp="1" noChangeArrowheads="1"/>
          </p:cNvSpPr>
          <p:nvPr>
            <p:ph type="body" idx="1"/>
          </p:nvPr>
        </p:nvSpPr>
        <p:spPr/>
        <p:txBody>
          <a:bodyPr/>
          <a:lstStyle/>
          <a:p>
            <a:pPr>
              <a:lnSpc>
                <a:spcPct val="90000"/>
              </a:lnSpc>
            </a:pPr>
            <a:r>
              <a:rPr lang="en-US"/>
              <a:t>Opportunities to coordinate water quality, water supply, and habitat improvement benefits</a:t>
            </a:r>
          </a:p>
          <a:p>
            <a:pPr>
              <a:lnSpc>
                <a:spcPct val="90000"/>
              </a:lnSpc>
              <a:buFont typeface="Wingdings" pitchFamily="2" charset="2"/>
              <a:buNone/>
            </a:pPr>
            <a:endParaRPr lang="en-US"/>
          </a:p>
          <a:p>
            <a:pPr>
              <a:lnSpc>
                <a:spcPct val="90000"/>
              </a:lnSpc>
            </a:pPr>
            <a:r>
              <a:rPr lang="en-US"/>
              <a:t>Offsetting future costs (water supply, health, crime, better communities)</a:t>
            </a:r>
          </a:p>
          <a:p>
            <a:pPr>
              <a:lnSpc>
                <a:spcPct val="90000"/>
              </a:lnSpc>
            </a:pPr>
            <a:endParaRPr lang="en-US"/>
          </a:p>
          <a:p>
            <a:pPr>
              <a:lnSpc>
                <a:spcPct val="90000"/>
              </a:lnSpc>
            </a:pPr>
            <a:r>
              <a:rPr lang="en-US"/>
              <a:t>New permit structure can provide for new ways of managing stormwater, working together, and fostering integrated approaches.</a:t>
            </a:r>
          </a:p>
          <a:p>
            <a:pPr>
              <a:lnSpc>
                <a:spcPct val="90000"/>
              </a:lnSpc>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rrowheads="1"/>
          </p:cNvSpPr>
          <p:nvPr>
            <p:ph type="title"/>
          </p:nvPr>
        </p:nvSpPr>
        <p:spPr>
          <a:xfrm>
            <a:off x="457200" y="274638"/>
            <a:ext cx="8229600" cy="4068762"/>
          </a:xfrm>
        </p:spPr>
        <p:txBody>
          <a:bodyPr/>
          <a:lstStyle/>
          <a:p>
            <a:r>
              <a:rPr lang="en-US"/>
              <a:t>The NPDES Permit Renewal for Los County Watersheds is underway!</a:t>
            </a:r>
          </a:p>
        </p:txBody>
      </p:sp>
      <p:sp>
        <p:nvSpPr>
          <p:cNvPr id="93187" name="Rectangle 3"/>
          <p:cNvSpPr>
            <a:spLocks noGrp="1" noChangeArrowheads="1"/>
          </p:cNvSpPr>
          <p:nvPr>
            <p:ph type="body" idx="1"/>
          </p:nvPr>
        </p:nvSpPr>
        <p:spPr/>
        <p:txBody>
          <a:bodyPr/>
          <a:lstStyle/>
          <a:p>
            <a:endParaRPr lang="en-US"/>
          </a:p>
          <a:p>
            <a:endParaRPr lang="en-US"/>
          </a:p>
          <a:p>
            <a:endParaRPr lang="en-US"/>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88A099B3AFB54D885BA7C54CA43035" ma:contentTypeVersion="3" ma:contentTypeDescription="Create a new document." ma:contentTypeScope="" ma:versionID="666d37cd8eae84888fbd416ba2e73418">
  <xsd:schema xmlns:xsd="http://www.w3.org/2001/XMLSchema" xmlns:xs="http://www.w3.org/2001/XMLSchema" xmlns:p="http://schemas.microsoft.com/office/2006/metadata/properties" xmlns:ns2="2d8c4b88-99e6-4e86-8d7d-c742e2d9b8d2" targetNamespace="http://schemas.microsoft.com/office/2006/metadata/properties" ma:root="true" ma:fieldsID="49d5abeb8e36dfe226415733ac78a5cd" ns2:_="">
    <xsd:import namespace="2d8c4b88-99e6-4e86-8d7d-c742e2d9b8d2"/>
    <xsd:element name="properties">
      <xsd:complexType>
        <xsd:sequence>
          <xsd:element name="documentManagement">
            <xsd:complexType>
              <xsd:all>
                <xsd:element ref="ns2:MediaServiceMetadata" minOccurs="0"/>
                <xsd:element ref="ns2:MediaServiceFastMetadata"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c4b88-99e6-4e86-8d7d-c742e2d9b8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B19C26-F577-4049-BB37-73A303AE5244}"/>
</file>

<file path=customXml/itemProps2.xml><?xml version="1.0" encoding="utf-8"?>
<ds:datastoreItem xmlns:ds="http://schemas.openxmlformats.org/officeDocument/2006/customXml" ds:itemID="{422D44D4-74D1-4F1A-B1A3-F607A00D0A14}"/>
</file>

<file path=customXml/itemProps3.xml><?xml version="1.0" encoding="utf-8"?>
<ds:datastoreItem xmlns:ds="http://schemas.openxmlformats.org/officeDocument/2006/customXml" ds:itemID="{0B7801CD-EF3B-4E46-97AE-B01B89906735}"/>
</file>

<file path=docProps/app.xml><?xml version="1.0" encoding="utf-8"?>
<Properties xmlns="http://schemas.openxmlformats.org/officeDocument/2006/extended-properties" xmlns:vt="http://schemas.openxmlformats.org/officeDocument/2006/docPropsVTypes">
  <Template>Stream</Template>
  <TotalTime>557</TotalTime>
  <Words>1034</Words>
  <Application>Microsoft Office PowerPoint</Application>
  <PresentationFormat>On-screen Show (4:3)</PresentationFormat>
  <Paragraphs>90</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Garamond</vt:lpstr>
      <vt:lpstr>Times New Roman</vt:lpstr>
      <vt:lpstr>Wingdings</vt:lpstr>
      <vt:lpstr>Stream</vt:lpstr>
      <vt:lpstr>Stormwater management……</vt:lpstr>
      <vt:lpstr>Stormwater Program</vt:lpstr>
      <vt:lpstr>Permit History in LA County</vt:lpstr>
      <vt:lpstr>Early Efforts</vt:lpstr>
      <vt:lpstr>Evolution of the Program</vt:lpstr>
      <vt:lpstr>Disconnecting flows  from hard surfaces</vt:lpstr>
      <vt:lpstr>Benefits of Improved Stormwater Management</vt:lpstr>
      <vt:lpstr>Opportunities rather than burden</vt:lpstr>
      <vt:lpstr>The NPDES Permit Renewal for Los County Watersheds is underway!</vt:lpstr>
    </vt:vector>
  </TitlesOfParts>
  <Company>SWRCB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Stormwater management……</dc:title>
  <dc:creator>SWRCB</dc:creator>
  <cp:lastModifiedBy>u05193</cp:lastModifiedBy>
  <cp:revision>17</cp:revision>
  <dcterms:created xsi:type="dcterms:W3CDTF">2011-06-21T17:08:55Z</dcterms:created>
  <dcterms:modified xsi:type="dcterms:W3CDTF">2011-06-22T19:35:34Z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0x010100AF88A099B3AFB54D885BA7C54CA43035</vt:lpwstr>
  </property>
</Properties>
</file>