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2"/>
  </p:notesMasterIdLst>
  <p:handoutMasterIdLst>
    <p:handoutMasterId r:id="rId23"/>
  </p:handoutMasterIdLst>
  <p:sldIdLst>
    <p:sldId id="256" r:id="rId2"/>
    <p:sldId id="257" r:id="rId3"/>
    <p:sldId id="258" r:id="rId4"/>
    <p:sldId id="259" r:id="rId5"/>
    <p:sldId id="284" r:id="rId6"/>
    <p:sldId id="285" r:id="rId7"/>
    <p:sldId id="281" r:id="rId8"/>
    <p:sldId id="264" r:id="rId9"/>
    <p:sldId id="286" r:id="rId10"/>
    <p:sldId id="267" r:id="rId11"/>
    <p:sldId id="280" r:id="rId12"/>
    <p:sldId id="272" r:id="rId13"/>
    <p:sldId id="274" r:id="rId14"/>
    <p:sldId id="275" r:id="rId15"/>
    <p:sldId id="283" r:id="rId16"/>
    <p:sldId id="262" r:id="rId17"/>
    <p:sldId id="282" r:id="rId18"/>
    <p:sldId id="269" r:id="rId19"/>
    <p:sldId id="271" r:id="rId20"/>
    <p:sldId id="270"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01" autoAdjust="0"/>
    <p:restoredTop sz="74468" autoAdjust="0"/>
  </p:normalViewPr>
  <p:slideViewPr>
    <p:cSldViewPr>
      <p:cViewPr>
        <p:scale>
          <a:sx n="75" d="100"/>
          <a:sy n="75" d="100"/>
        </p:scale>
        <p:origin x="-1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27" tIns="45713" rIns="91427" bIns="45713" numCol="1" anchor="t" anchorCtr="0" compatLnSpc="1">
            <a:prstTxWarp prst="textNoShape">
              <a:avLst/>
            </a:prstTxWarp>
          </a:bodyPr>
          <a:lstStyle>
            <a:lvl1pPr defTabSz="912813" eaLnBrk="1" hangingPunct="1">
              <a:defRPr sz="1200">
                <a:latin typeface="Arial" pitchFamily="34" charset="0"/>
              </a:defRPr>
            </a:lvl1pPr>
          </a:lstStyle>
          <a:p>
            <a:endParaRPr lang="en-US"/>
          </a:p>
        </p:txBody>
      </p:sp>
      <p:sp>
        <p:nvSpPr>
          <p:cNvPr id="14643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27" tIns="45713" rIns="91427" bIns="45713" numCol="1" anchor="t" anchorCtr="0" compatLnSpc="1">
            <a:prstTxWarp prst="textNoShape">
              <a:avLst/>
            </a:prstTxWarp>
          </a:bodyPr>
          <a:lstStyle>
            <a:lvl1pPr algn="r" defTabSz="912813" eaLnBrk="1" hangingPunct="1">
              <a:defRPr sz="1200">
                <a:latin typeface="Arial" pitchFamily="34" charset="0"/>
              </a:defRPr>
            </a:lvl1pPr>
          </a:lstStyle>
          <a:p>
            <a:endParaRPr lang="en-US"/>
          </a:p>
        </p:txBody>
      </p:sp>
      <p:sp>
        <p:nvSpPr>
          <p:cNvPr id="14643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27" tIns="45713" rIns="91427" bIns="45713" numCol="1" anchor="b" anchorCtr="0" compatLnSpc="1">
            <a:prstTxWarp prst="textNoShape">
              <a:avLst/>
            </a:prstTxWarp>
          </a:bodyPr>
          <a:lstStyle>
            <a:lvl1pPr defTabSz="912813" eaLnBrk="1" hangingPunct="1">
              <a:defRPr sz="1200">
                <a:latin typeface="Arial" pitchFamily="34" charset="0"/>
              </a:defRPr>
            </a:lvl1pPr>
          </a:lstStyle>
          <a:p>
            <a:endParaRPr lang="en-US"/>
          </a:p>
        </p:txBody>
      </p:sp>
      <p:sp>
        <p:nvSpPr>
          <p:cNvPr id="14643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27" tIns="45713" rIns="91427" bIns="45713" numCol="1" anchor="b" anchorCtr="0" compatLnSpc="1">
            <a:prstTxWarp prst="textNoShape">
              <a:avLst/>
            </a:prstTxWarp>
          </a:bodyPr>
          <a:lstStyle>
            <a:lvl1pPr algn="r" defTabSz="912813" eaLnBrk="1" hangingPunct="1">
              <a:defRPr sz="1200">
                <a:latin typeface="Arial" pitchFamily="34" charset="0"/>
              </a:defRPr>
            </a:lvl1pPr>
          </a:lstStyle>
          <a:p>
            <a:fld id="{895E9027-AF82-4EA4-B8A8-63E0C696C4A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defTabSz="881063" eaLnBrk="1" hangingPunct="1">
              <a:defRPr sz="1200">
                <a:latin typeface="Arial" pitchFamily="34" charset="0"/>
              </a:defRPr>
            </a:lvl1pPr>
          </a:lstStyle>
          <a:p>
            <a:endParaRPr lang="en-US"/>
          </a:p>
        </p:txBody>
      </p:sp>
      <p:sp>
        <p:nvSpPr>
          <p:cNvPr id="148483"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defTabSz="881063" eaLnBrk="1" hangingPunct="1">
              <a:defRPr sz="1200">
                <a:latin typeface="Arial" pitchFamily="34" charset="0"/>
              </a:defRPr>
            </a:lvl1pPr>
          </a:lstStyle>
          <a:p>
            <a:endParaRPr lang="en-US"/>
          </a:p>
        </p:txBody>
      </p:sp>
      <p:sp>
        <p:nvSpPr>
          <p:cNvPr id="14848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14848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8486"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defTabSz="881063" eaLnBrk="1" hangingPunct="1">
              <a:defRPr sz="1200">
                <a:latin typeface="Arial" pitchFamily="34" charset="0"/>
              </a:defRPr>
            </a:lvl1pPr>
          </a:lstStyle>
          <a:p>
            <a:endParaRPr lang="en-US"/>
          </a:p>
        </p:txBody>
      </p:sp>
      <p:sp>
        <p:nvSpPr>
          <p:cNvPr id="148487"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defTabSz="881063" eaLnBrk="1" hangingPunct="1">
              <a:defRPr sz="1200">
                <a:latin typeface="Arial" pitchFamily="34" charset="0"/>
              </a:defRPr>
            </a:lvl1pPr>
          </a:lstStyle>
          <a:p>
            <a:fld id="{20C90A5F-75AF-4B4D-BBE9-525A7751CB1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42080-07C4-4F1F-A06B-75645D7E92A2}" type="slidenum">
              <a:rPr lang="en-US"/>
              <a:pPr/>
              <a:t>3</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r>
              <a:rPr lang="en-US"/>
              <a:t>Last issued on cusp of TMDL development in 2001</a:t>
            </a:r>
          </a:p>
          <a:p>
            <a:r>
              <a:rPr lang="en-US"/>
              <a:t>TMDL – total maximum daily loads – plan to achieve water quality standards where water quality impairment has been identified –</a:t>
            </a:r>
          </a:p>
          <a:p>
            <a:r>
              <a:rPr lang="en-US"/>
              <a:t>Characterizes problem, identifies numeric targets necessary to achieve water quality standards, identifies sources of pollutants, links sources to water quality impairment, allocates allowable loads to point and nonpoint sources of the pollutant.</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A56317-B99F-4F37-907A-F778E3B458E2}" type="slidenum">
              <a:rPr lang="en-US"/>
              <a:pPr/>
              <a:t>4</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a:t>1915 Flood Control Act, established LACFCD</a:t>
            </a:r>
          </a:p>
          <a:p>
            <a:r>
              <a:rPr lang="en-US"/>
              <a:t>3000 mi2</a:t>
            </a:r>
          </a:p>
          <a:p>
            <a:r>
              <a:rPr lang="en-US"/>
              <a:t>500 mi open channel</a:t>
            </a:r>
          </a:p>
          <a:p>
            <a:r>
              <a:rPr lang="en-US"/>
              <a:t>2800 mi underground storm drain</a:t>
            </a:r>
          </a:p>
          <a:p>
            <a:r>
              <a:rPr lang="en-US"/>
              <a:t>120000 catch basins</a:t>
            </a:r>
          </a:p>
          <a:p>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C6F041-D80E-4CFA-ABA9-A9E74D1CE20F}" type="slidenum">
              <a:rPr lang="en-US"/>
              <a:pPr/>
              <a:t>6</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r>
              <a:rPr lang="en-US"/>
              <a:t>Currently soliciting input from permittees on permit structure –</a:t>
            </a:r>
          </a:p>
          <a:p>
            <a:r>
              <a:rPr lang="en-US"/>
              <a:t>Initial feedback at Kickoff meeting on May 25, 2011</a:t>
            </a:r>
          </a:p>
          <a:p>
            <a:r>
              <a:rPr lang="en-US"/>
              <a:t>Systematic feedback through on-line survey to Permittees, responses due next week.</a:t>
            </a:r>
          </a:p>
          <a:p>
            <a:r>
              <a:rPr lang="en-US"/>
              <a:t>Thus far all respondents have been in favor of a watershed based permitting – some suggesting a single permit with watershed chapters, others suggesting multiple watershed-based permits – in each case,</a:t>
            </a:r>
          </a:p>
          <a:p>
            <a:r>
              <a:rPr lang="en-US"/>
              <a:t>Permit structure would continue to recognize the highly interconnected system and commingled discharges – and would provide opportunities for coordination among permittees</a:t>
            </a:r>
          </a:p>
          <a:p>
            <a:r>
              <a:rPr lang="en-US"/>
              <a:t>Permit structure would also support watershed-based TMDL implementation efforts</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05D58A-80AA-4268-85B5-53EC4D0454EF}" type="slidenum">
              <a:rPr lang="en-US"/>
              <a:pPr/>
              <a:t>7</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r>
              <a:rPr lang="en-US"/>
              <a:t>Discharges from the MS4 that cause or contribute to a violation of WQS are prohibited.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E71F81-C7AC-40A6-B8E7-7E46632D74AE}" type="slidenum">
              <a:rPr lang="en-US"/>
              <a:pPr/>
              <a:t>8</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US"/>
              <a:t>6 core program elements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D26C86-CF74-40D7-B80E-D07481678FF8}" type="slidenum">
              <a:rPr lang="en-US"/>
              <a:pPr/>
              <a:t>14</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r>
              <a:rPr lang="en-US"/>
              <a:t>Full capture systems must meet certain design criteria – 1 year, 1 hour storm, 5 mm mesh screen</a:t>
            </a:r>
          </a:p>
          <a:p>
            <a:endParaRPr lang="en-US"/>
          </a:p>
          <a:p>
            <a:r>
              <a:rPr lang="en-US"/>
              <a:t>Annual volume of trash discharged from Permittee’s jurisdiction, based on estimation of trash generation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1F11B8-FF57-4C62-B919-DBE5B0F96DFE}" type="slidenum">
              <a:rPr lang="en-US"/>
              <a:pPr/>
              <a:t>17</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r>
              <a:rPr lang="en-US" sz="1400"/>
              <a:t>Effectiveness Assessment Guidance</a:t>
            </a:r>
          </a:p>
          <a:p>
            <a:pPr lvl="1"/>
            <a:r>
              <a:rPr lang="en-US" sz="1400"/>
              <a:t>CASQA </a:t>
            </a:r>
          </a:p>
          <a:p>
            <a:pPr lvl="1"/>
            <a:r>
              <a:rPr lang="en-US" sz="1400"/>
              <a:t>USEPA</a:t>
            </a:r>
          </a:p>
          <a:p>
            <a:pPr lvl="1"/>
            <a:r>
              <a:rPr lang="en-US" sz="1400"/>
              <a:t>State Board</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4450" name="Group 2"/>
          <p:cNvGrpSpPr>
            <a:grpSpLocks/>
          </p:cNvGrpSpPr>
          <p:nvPr/>
        </p:nvGrpSpPr>
        <p:grpSpPr bwMode="auto">
          <a:xfrm>
            <a:off x="0" y="6350"/>
            <a:ext cx="9140825" cy="6851650"/>
            <a:chOff x="0" y="4"/>
            <a:chExt cx="5758" cy="4316"/>
          </a:xfrm>
        </p:grpSpPr>
        <p:grpSp>
          <p:nvGrpSpPr>
            <p:cNvPr id="104451" name="Group 3"/>
            <p:cNvGrpSpPr>
              <a:grpSpLocks/>
            </p:cNvGrpSpPr>
            <p:nvPr/>
          </p:nvGrpSpPr>
          <p:grpSpPr bwMode="auto">
            <a:xfrm>
              <a:off x="0" y="1161"/>
              <a:ext cx="5758" cy="3159"/>
              <a:chOff x="0" y="1161"/>
              <a:chExt cx="5758" cy="3159"/>
            </a:xfrm>
          </p:grpSpPr>
          <p:sp>
            <p:nvSpPr>
              <p:cNvPr id="104452"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n-US"/>
              </a:p>
            </p:txBody>
          </p:sp>
          <p:sp>
            <p:nvSpPr>
              <p:cNvPr id="104453"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grpSp>
        <p:sp>
          <p:nvSpPr>
            <p:cNvPr id="104454"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n-US"/>
            </a:p>
          </p:txBody>
        </p:sp>
        <p:sp>
          <p:nvSpPr>
            <p:cNvPr id="104455"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n-US"/>
            </a:p>
          </p:txBody>
        </p:sp>
        <p:sp>
          <p:nvSpPr>
            <p:cNvPr id="104456"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n-US"/>
            </a:p>
          </p:txBody>
        </p:sp>
        <p:grpSp>
          <p:nvGrpSpPr>
            <p:cNvPr id="104457" name="Group 9"/>
            <p:cNvGrpSpPr>
              <a:grpSpLocks/>
            </p:cNvGrpSpPr>
            <p:nvPr/>
          </p:nvGrpSpPr>
          <p:grpSpPr bwMode="auto">
            <a:xfrm>
              <a:off x="348" y="4"/>
              <a:ext cx="5410" cy="4316"/>
              <a:chOff x="348" y="4"/>
              <a:chExt cx="5410" cy="4316"/>
            </a:xfrm>
          </p:grpSpPr>
          <p:sp>
            <p:nvSpPr>
              <p:cNvPr id="104458"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sp>
            <p:nvSpPr>
              <p:cNvPr id="104459"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04460"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104461"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n-US"/>
              </a:p>
            </p:txBody>
          </p:sp>
          <p:sp>
            <p:nvSpPr>
              <p:cNvPr id="104462"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n-US"/>
              </a:p>
            </p:txBody>
          </p:sp>
          <p:sp>
            <p:nvSpPr>
              <p:cNvPr id="104463"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n-US"/>
              </a:p>
            </p:txBody>
          </p:sp>
        </p:grpSp>
      </p:grpSp>
      <p:sp>
        <p:nvSpPr>
          <p:cNvPr id="104464"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104465"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104466" name="Rectangle 18"/>
          <p:cNvSpPr>
            <a:spLocks noGrp="1" noChangeArrowheads="1"/>
          </p:cNvSpPr>
          <p:nvPr>
            <p:ph type="dt" sz="quarter" idx="2"/>
          </p:nvPr>
        </p:nvSpPr>
        <p:spPr/>
        <p:txBody>
          <a:bodyPr/>
          <a:lstStyle>
            <a:lvl1pPr>
              <a:defRPr/>
            </a:lvl1pPr>
          </a:lstStyle>
          <a:p>
            <a:endParaRPr lang="en-US"/>
          </a:p>
        </p:txBody>
      </p:sp>
      <p:sp>
        <p:nvSpPr>
          <p:cNvPr id="104467"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104468" name="Rectangle 20"/>
          <p:cNvSpPr>
            <a:spLocks noGrp="1" noChangeArrowheads="1"/>
          </p:cNvSpPr>
          <p:nvPr>
            <p:ph type="sldNum" sz="quarter" idx="4"/>
          </p:nvPr>
        </p:nvSpPr>
        <p:spPr/>
        <p:txBody>
          <a:bodyPr/>
          <a:lstStyle>
            <a:lvl1pPr>
              <a:defRPr/>
            </a:lvl1pPr>
          </a:lstStyle>
          <a:p>
            <a:fld id="{676BBC94-0ED7-44DA-8CE6-25E24340072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C28A9F4-7326-4B07-AF4F-E79364E8421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A23C4B-D617-45E6-ABD2-6C4C9FAF6FB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43DB65-0F4F-4BFE-918E-3E3BC6B2A2F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2A2E65-971B-4C43-AD4D-043936DF731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DC5850-7EA1-493A-A4FC-28DBED711C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1E8160-C275-403C-BB35-4CE5BC585EC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1FE0C82-6328-40F6-BD74-F2BE22698E7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3171569-EF37-4F4C-B9C9-6DCF18719E9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54689BF-39A9-4081-A7D3-F003D4D6207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5B4422-377B-4620-BC64-F229F094F28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426" name="Group 2"/>
          <p:cNvGrpSpPr>
            <a:grpSpLocks/>
          </p:cNvGrpSpPr>
          <p:nvPr/>
        </p:nvGrpSpPr>
        <p:grpSpPr bwMode="auto">
          <a:xfrm>
            <a:off x="0" y="6350"/>
            <a:ext cx="9140825" cy="6851650"/>
            <a:chOff x="0" y="4"/>
            <a:chExt cx="5758" cy="4316"/>
          </a:xfrm>
        </p:grpSpPr>
        <p:sp>
          <p:nvSpPr>
            <p:cNvPr id="103427"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en-US"/>
            </a:p>
          </p:txBody>
        </p:sp>
        <p:sp>
          <p:nvSpPr>
            <p:cNvPr id="103428"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grpSp>
          <p:nvGrpSpPr>
            <p:cNvPr id="103429" name="Group 5"/>
            <p:cNvGrpSpPr>
              <a:grpSpLocks/>
            </p:cNvGrpSpPr>
            <p:nvPr userDrawn="1"/>
          </p:nvGrpSpPr>
          <p:grpSpPr bwMode="auto">
            <a:xfrm>
              <a:off x="0" y="4"/>
              <a:ext cx="5758" cy="4316"/>
              <a:chOff x="0" y="4"/>
              <a:chExt cx="5758" cy="4316"/>
            </a:xfrm>
          </p:grpSpPr>
          <p:sp>
            <p:nvSpPr>
              <p:cNvPr id="103430"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en-US"/>
              </a:p>
            </p:txBody>
          </p:sp>
          <p:sp>
            <p:nvSpPr>
              <p:cNvPr id="103431"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sp>
            <p:nvSpPr>
              <p:cNvPr id="103432"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103433"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en-US"/>
              </a:p>
            </p:txBody>
          </p:sp>
          <p:sp>
            <p:nvSpPr>
              <p:cNvPr id="103434"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en-US"/>
              </a:p>
            </p:txBody>
          </p:sp>
          <p:sp>
            <p:nvSpPr>
              <p:cNvPr id="103435"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en-US"/>
              </a:p>
            </p:txBody>
          </p:sp>
          <p:sp>
            <p:nvSpPr>
              <p:cNvPr id="103436"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en-US"/>
              </a:p>
            </p:txBody>
          </p:sp>
          <p:sp>
            <p:nvSpPr>
              <p:cNvPr id="103437"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en-US"/>
              </a:p>
            </p:txBody>
          </p:sp>
          <p:sp>
            <p:nvSpPr>
              <p:cNvPr id="103438"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en-US"/>
              </a:p>
            </p:txBody>
          </p:sp>
        </p:grpSp>
      </p:grpSp>
      <p:sp>
        <p:nvSpPr>
          <p:cNvPr id="103439"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440"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41"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103442"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p>
        </p:txBody>
      </p:sp>
      <p:sp>
        <p:nvSpPr>
          <p:cNvPr id="103443"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3E6DE9ED-1F81-4AF1-A89F-4CB56E325B7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rpurdy@waterboards.ca.gov" TargetMode="External"/><Relationship Id="rId2" Type="http://schemas.openxmlformats.org/officeDocument/2006/relationships/hyperlink" Target="mailto:iridgeway@waterboards.c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800"/>
              <a:t>Los Angeles County MS4 Permit Reissuance: </a:t>
            </a:r>
            <a:br>
              <a:rPr lang="en-US" sz="2800"/>
            </a:br>
            <a:r>
              <a:rPr lang="en-US" sz="2800"/>
              <a:t>New Directions &amp; Strategy</a:t>
            </a:r>
          </a:p>
        </p:txBody>
      </p:sp>
      <p:sp>
        <p:nvSpPr>
          <p:cNvPr id="2051" name="Rectangle 3"/>
          <p:cNvSpPr>
            <a:spLocks noGrp="1" noChangeArrowheads="1"/>
          </p:cNvSpPr>
          <p:nvPr>
            <p:ph type="subTitle" idx="1"/>
          </p:nvPr>
        </p:nvSpPr>
        <p:spPr>
          <a:xfrm>
            <a:off x="1066800" y="3886200"/>
            <a:ext cx="7010400" cy="1905000"/>
          </a:xfrm>
        </p:spPr>
        <p:txBody>
          <a:bodyPr/>
          <a:lstStyle/>
          <a:p>
            <a:pPr>
              <a:lnSpc>
                <a:spcPct val="80000"/>
              </a:lnSpc>
            </a:pPr>
            <a:r>
              <a:rPr lang="en-US" sz="2400"/>
              <a:t>Presented by</a:t>
            </a:r>
          </a:p>
          <a:p>
            <a:pPr>
              <a:lnSpc>
                <a:spcPct val="80000"/>
              </a:lnSpc>
            </a:pPr>
            <a:r>
              <a:rPr lang="en-US" sz="2400" i="1"/>
              <a:t>LA Regional Water Quality Control Board</a:t>
            </a:r>
            <a:r>
              <a:rPr lang="en-US" sz="2400"/>
              <a:t> </a:t>
            </a:r>
          </a:p>
          <a:p>
            <a:pPr>
              <a:lnSpc>
                <a:spcPct val="80000"/>
              </a:lnSpc>
            </a:pPr>
            <a:endParaRPr lang="en-US" sz="2400"/>
          </a:p>
          <a:p>
            <a:pPr>
              <a:lnSpc>
                <a:spcPct val="80000"/>
              </a:lnSpc>
            </a:pPr>
            <a:r>
              <a:rPr lang="en-US" sz="2400"/>
              <a:t>Southern California Water Dialogue Meeting</a:t>
            </a:r>
          </a:p>
          <a:p>
            <a:pPr>
              <a:lnSpc>
                <a:spcPct val="80000"/>
              </a:lnSpc>
            </a:pPr>
            <a:r>
              <a:rPr lang="en-US" sz="2400"/>
              <a:t>June 22, 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New/Redevelopment: Key Areas for Discussion</a:t>
            </a:r>
          </a:p>
        </p:txBody>
      </p:sp>
      <p:sp>
        <p:nvSpPr>
          <p:cNvPr id="117763" name="Rectangle 3"/>
          <p:cNvSpPr>
            <a:spLocks noGrp="1" noChangeArrowheads="1"/>
          </p:cNvSpPr>
          <p:nvPr>
            <p:ph type="body" idx="1"/>
          </p:nvPr>
        </p:nvSpPr>
        <p:spPr/>
        <p:txBody>
          <a:bodyPr/>
          <a:lstStyle/>
          <a:p>
            <a:r>
              <a:rPr lang="en-US" sz="2000"/>
              <a:t>LID implementation metrics</a:t>
            </a:r>
          </a:p>
          <a:p>
            <a:pPr lvl="1"/>
            <a:r>
              <a:rPr lang="en-US" sz="1800"/>
              <a:t>Effective Impervious Area (EIA) limitation</a:t>
            </a:r>
          </a:p>
          <a:p>
            <a:pPr lvl="1"/>
            <a:r>
              <a:rPr lang="en-US" sz="1800"/>
              <a:t>Volume based on-site retention standard  </a:t>
            </a:r>
          </a:p>
          <a:p>
            <a:r>
              <a:rPr lang="en-US" sz="2000"/>
              <a:t>BMP hierarchy (Retention, Biofiltration, Treatment)</a:t>
            </a:r>
          </a:p>
          <a:p>
            <a:r>
              <a:rPr lang="en-US" sz="2000"/>
              <a:t>Infeasibility criteria</a:t>
            </a:r>
          </a:p>
          <a:p>
            <a:r>
              <a:rPr lang="en-US" sz="2000"/>
              <a:t>Offsite mitigation requirements</a:t>
            </a:r>
          </a:p>
          <a:p>
            <a:pPr lvl="1"/>
            <a:r>
              <a:rPr lang="en-US" sz="1800"/>
              <a:t>Location, mitigation ratios, project types</a:t>
            </a:r>
          </a:p>
          <a:p>
            <a:r>
              <a:rPr lang="en-US" sz="2000"/>
              <a:t>Alternative post-construction regional plan</a:t>
            </a:r>
          </a:p>
          <a:p>
            <a:pPr lvl="1"/>
            <a:r>
              <a:rPr lang="en-US" sz="1800"/>
              <a:t>Substitutes for part or all of on-site post-construction BMPs </a:t>
            </a:r>
          </a:p>
          <a:p>
            <a:r>
              <a:rPr lang="en-US" sz="2000"/>
              <a:t>Existing local LID ordinances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sz="4000"/>
              <a:t>New Development/ Redevelopment Alternatives</a:t>
            </a:r>
          </a:p>
        </p:txBody>
      </p:sp>
      <p:sp>
        <p:nvSpPr>
          <p:cNvPr id="142339" name="Rectangle 3"/>
          <p:cNvSpPr>
            <a:spLocks noGrp="1" noChangeArrowheads="1"/>
          </p:cNvSpPr>
          <p:nvPr>
            <p:ph type="body" idx="1"/>
          </p:nvPr>
        </p:nvSpPr>
        <p:spPr/>
        <p:txBody>
          <a:bodyPr/>
          <a:lstStyle/>
          <a:p>
            <a:r>
              <a:rPr lang="en-US"/>
              <a:t>Ventura MS4 Requirements </a:t>
            </a:r>
          </a:p>
          <a:p>
            <a:r>
              <a:rPr lang="en-US"/>
              <a:t>Modified current RB approach</a:t>
            </a:r>
          </a:p>
          <a:p>
            <a:pPr lvl="1"/>
            <a:r>
              <a:rPr lang="en-US"/>
              <a:t>Incorporation of elements of local LID ordinances</a:t>
            </a:r>
          </a:p>
          <a:p>
            <a:r>
              <a:rPr lang="en-US"/>
              <a:t>Incorporation of other requirements </a:t>
            </a:r>
          </a:p>
          <a:p>
            <a:pPr lvl="1"/>
            <a:r>
              <a:rPr lang="en-US"/>
              <a:t>Other Regional Boards’ LID approaches</a:t>
            </a:r>
          </a:p>
          <a:p>
            <a:pPr lvl="1"/>
            <a:r>
              <a:rPr lang="en-US"/>
              <a:t>Other states’ approaches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t>TMDL Provisions: Background</a:t>
            </a:r>
          </a:p>
        </p:txBody>
      </p:sp>
      <p:sp>
        <p:nvSpPr>
          <p:cNvPr id="126979" name="Rectangle 3"/>
          <p:cNvSpPr>
            <a:spLocks noGrp="1" noChangeArrowheads="1"/>
          </p:cNvSpPr>
          <p:nvPr>
            <p:ph type="body" idx="1"/>
          </p:nvPr>
        </p:nvSpPr>
        <p:spPr/>
        <p:txBody>
          <a:bodyPr/>
          <a:lstStyle/>
          <a:p>
            <a:r>
              <a:rPr lang="en-US"/>
              <a:t>23 TMDLs with MS4 WLAs in effect for LA County</a:t>
            </a:r>
          </a:p>
          <a:p>
            <a:pPr lvl="1"/>
            <a:r>
              <a:rPr lang="en-US"/>
              <a:t>2007 &amp; 2009 amendments</a:t>
            </a:r>
          </a:p>
          <a:p>
            <a:pPr lvl="2"/>
            <a:r>
              <a:rPr lang="en-US"/>
              <a:t>MDR Bacteria TMDL – Summer WLAs</a:t>
            </a:r>
          </a:p>
          <a:p>
            <a:pPr lvl="2"/>
            <a:r>
              <a:rPr lang="en-US"/>
              <a:t>LA River Watershed Trash TMDL WLAs</a:t>
            </a:r>
          </a:p>
          <a:p>
            <a:r>
              <a:rPr lang="en-US"/>
              <a:t>6 other TMDLs in approval process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TMDL Provisions: Considerations</a:t>
            </a:r>
          </a:p>
        </p:txBody>
      </p:sp>
      <p:sp>
        <p:nvSpPr>
          <p:cNvPr id="129027" name="Rectangle 3"/>
          <p:cNvSpPr>
            <a:spLocks noGrp="1" noChangeArrowheads="1"/>
          </p:cNvSpPr>
          <p:nvPr>
            <p:ph type="body" idx="1"/>
          </p:nvPr>
        </p:nvSpPr>
        <p:spPr/>
        <p:txBody>
          <a:bodyPr/>
          <a:lstStyle/>
          <a:p>
            <a:r>
              <a:rPr lang="en-US"/>
              <a:t>Federal regulations require provisions consistent with assumptions &amp; requirements of WLAs</a:t>
            </a:r>
          </a:p>
          <a:p>
            <a:pPr lvl="1"/>
            <a:r>
              <a:rPr lang="en-US"/>
              <a:t>Focus on WLA deadlines within permit term</a:t>
            </a:r>
          </a:p>
          <a:p>
            <a:r>
              <a:rPr lang="en-US"/>
              <a:t>Numeric water quality based effluent limitations (WQBELs) vs. BMP based requirements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sz="3600"/>
              <a:t>TMDL Provisions:</a:t>
            </a:r>
            <a:br>
              <a:rPr lang="en-US" sz="3600"/>
            </a:br>
            <a:r>
              <a:rPr lang="en-US" sz="3600"/>
              <a:t>LA River Trash WLAs Example</a:t>
            </a:r>
          </a:p>
        </p:txBody>
      </p:sp>
      <p:sp>
        <p:nvSpPr>
          <p:cNvPr id="133123" name="Rectangle 3"/>
          <p:cNvSpPr>
            <a:spLocks noGrp="1" noChangeArrowheads="1"/>
          </p:cNvSpPr>
          <p:nvPr>
            <p:ph type="body" sz="half" idx="1"/>
          </p:nvPr>
        </p:nvSpPr>
        <p:spPr>
          <a:xfrm>
            <a:off x="5181600" y="1905000"/>
            <a:ext cx="3695700" cy="4114800"/>
          </a:xfrm>
        </p:spPr>
        <p:txBody>
          <a:bodyPr/>
          <a:lstStyle/>
          <a:p>
            <a:pPr>
              <a:lnSpc>
                <a:spcPct val="80000"/>
              </a:lnSpc>
            </a:pPr>
            <a:r>
              <a:rPr lang="en-US" sz="2000" u="sng">
                <a:solidFill>
                  <a:srgbClr val="99CCFF"/>
                </a:solidFill>
              </a:rPr>
              <a:t>Numeric water quality based effluent limitations</a:t>
            </a:r>
          </a:p>
          <a:p>
            <a:pPr>
              <a:lnSpc>
                <a:spcPct val="80000"/>
              </a:lnSpc>
              <a:buFont typeface="Wingdings" pitchFamily="2" charset="2"/>
              <a:buNone/>
            </a:pPr>
            <a:endParaRPr lang="en-US" sz="2000">
              <a:solidFill>
                <a:srgbClr val="99CCFF"/>
              </a:solidFill>
            </a:endParaRPr>
          </a:p>
          <a:p>
            <a:pPr lvl="1">
              <a:lnSpc>
                <a:spcPct val="80000"/>
              </a:lnSpc>
            </a:pPr>
            <a:r>
              <a:rPr lang="en-US" sz="2000">
                <a:solidFill>
                  <a:srgbClr val="99CCFF"/>
                </a:solidFill>
              </a:rPr>
              <a:t>Equivalent to WLAs</a:t>
            </a:r>
          </a:p>
          <a:p>
            <a:pPr lvl="1">
              <a:lnSpc>
                <a:spcPct val="80000"/>
              </a:lnSpc>
              <a:buFontTx/>
              <a:buNone/>
            </a:pPr>
            <a:endParaRPr lang="en-US" sz="2000">
              <a:solidFill>
                <a:srgbClr val="99CCFF"/>
              </a:solidFill>
            </a:endParaRPr>
          </a:p>
          <a:p>
            <a:pPr lvl="1">
              <a:lnSpc>
                <a:spcPct val="80000"/>
              </a:lnSpc>
            </a:pPr>
            <a:r>
              <a:rPr lang="en-US" sz="2000">
                <a:solidFill>
                  <a:srgbClr val="99CCFF"/>
                </a:solidFill>
              </a:rPr>
              <a:t>Compliance measure if partial capture and/or institutional strategies are used</a:t>
            </a:r>
          </a:p>
          <a:p>
            <a:pPr lvl="1">
              <a:lnSpc>
                <a:spcPct val="80000"/>
              </a:lnSpc>
              <a:buFontTx/>
              <a:buNone/>
            </a:pPr>
            <a:endParaRPr lang="en-US" sz="2000">
              <a:solidFill>
                <a:srgbClr val="99CCFF"/>
              </a:solidFill>
            </a:endParaRPr>
          </a:p>
          <a:p>
            <a:pPr lvl="1">
              <a:lnSpc>
                <a:spcPct val="80000"/>
              </a:lnSpc>
            </a:pPr>
            <a:r>
              <a:rPr lang="en-US" sz="2000">
                <a:solidFill>
                  <a:srgbClr val="99CCFF"/>
                </a:solidFill>
              </a:rPr>
              <a:t>Necessary absent “up-front” demonstration that controls will achieve TMDL design/performance standard</a:t>
            </a:r>
          </a:p>
        </p:txBody>
      </p:sp>
      <p:sp>
        <p:nvSpPr>
          <p:cNvPr id="133124" name="Rectangle 4"/>
          <p:cNvSpPr>
            <a:spLocks noGrp="1" noChangeArrowheads="1"/>
          </p:cNvSpPr>
          <p:nvPr>
            <p:ph type="body" sz="half" idx="2"/>
          </p:nvPr>
        </p:nvSpPr>
        <p:spPr>
          <a:xfrm>
            <a:off x="990600" y="1905000"/>
            <a:ext cx="3695700" cy="4114800"/>
          </a:xfrm>
        </p:spPr>
        <p:txBody>
          <a:bodyPr/>
          <a:lstStyle/>
          <a:p>
            <a:pPr>
              <a:lnSpc>
                <a:spcPct val="80000"/>
              </a:lnSpc>
            </a:pPr>
            <a:r>
              <a:rPr lang="en-US" sz="2000" u="sng">
                <a:solidFill>
                  <a:srgbClr val="FFFF00"/>
                </a:solidFill>
              </a:rPr>
              <a:t>BMP based requirements</a:t>
            </a:r>
          </a:p>
          <a:p>
            <a:pPr>
              <a:lnSpc>
                <a:spcPct val="80000"/>
              </a:lnSpc>
              <a:buFont typeface="Wingdings" pitchFamily="2" charset="2"/>
              <a:buNone/>
            </a:pPr>
            <a:endParaRPr lang="en-US" sz="2000">
              <a:solidFill>
                <a:srgbClr val="FFFF00"/>
              </a:solidFill>
            </a:endParaRPr>
          </a:p>
          <a:p>
            <a:pPr lvl="1">
              <a:lnSpc>
                <a:spcPct val="80000"/>
              </a:lnSpc>
            </a:pPr>
            <a:r>
              <a:rPr lang="en-US" sz="2000">
                <a:solidFill>
                  <a:srgbClr val="FFFF00"/>
                </a:solidFill>
              </a:rPr>
              <a:t>TMDL design/ performance standard to achieve WLAs = full capture systems</a:t>
            </a:r>
          </a:p>
          <a:p>
            <a:pPr lvl="1">
              <a:lnSpc>
                <a:spcPct val="80000"/>
              </a:lnSpc>
              <a:buFontTx/>
              <a:buNone/>
            </a:pPr>
            <a:endParaRPr lang="en-US" sz="2000">
              <a:solidFill>
                <a:srgbClr val="FFFF00"/>
              </a:solidFill>
            </a:endParaRPr>
          </a:p>
          <a:p>
            <a:pPr lvl="1">
              <a:lnSpc>
                <a:spcPct val="80000"/>
              </a:lnSpc>
            </a:pPr>
            <a:r>
              <a:rPr lang="en-US" sz="2000">
                <a:solidFill>
                  <a:srgbClr val="FFFF00"/>
                </a:solidFill>
              </a:rPr>
              <a:t>Compliance measure = % drainage area addressed by full capture systems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t>TMDL Provisions: Considerations</a:t>
            </a:r>
          </a:p>
        </p:txBody>
      </p:sp>
      <p:sp>
        <p:nvSpPr>
          <p:cNvPr id="145411" name="Rectangle 3"/>
          <p:cNvSpPr>
            <a:spLocks noGrp="1" noChangeArrowheads="1"/>
          </p:cNvSpPr>
          <p:nvPr>
            <p:ph type="body" idx="1"/>
          </p:nvPr>
        </p:nvSpPr>
        <p:spPr/>
        <p:txBody>
          <a:bodyPr/>
          <a:lstStyle/>
          <a:p>
            <a:r>
              <a:rPr lang="en-US"/>
              <a:t>Not one-approach-fits-all</a:t>
            </a:r>
          </a:p>
          <a:p>
            <a:pPr lvl="1"/>
            <a:r>
              <a:rPr lang="en-US"/>
              <a:t>Stormwater vs. non-stormwater discharges</a:t>
            </a:r>
          </a:p>
          <a:p>
            <a:pPr lvl="1"/>
            <a:r>
              <a:rPr lang="en-US"/>
              <a:t>TMDL implementation plans</a:t>
            </a:r>
          </a:p>
          <a:p>
            <a:pPr lvl="1"/>
            <a:r>
              <a:rPr lang="en-US"/>
              <a:t>Other robust demonstrations that BMP performance will achieve WLAs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Monitoring Program Considerations</a:t>
            </a:r>
          </a:p>
        </p:txBody>
      </p:sp>
      <p:sp>
        <p:nvSpPr>
          <p:cNvPr id="110595" name="Rectangle 3"/>
          <p:cNvSpPr>
            <a:spLocks noGrp="1" noChangeArrowheads="1"/>
          </p:cNvSpPr>
          <p:nvPr>
            <p:ph type="body" idx="1"/>
          </p:nvPr>
        </p:nvSpPr>
        <p:spPr/>
        <p:txBody>
          <a:bodyPr/>
          <a:lstStyle/>
          <a:p>
            <a:r>
              <a:rPr lang="en-US" sz="2800" i="1"/>
              <a:t>Objectives</a:t>
            </a:r>
          </a:p>
          <a:p>
            <a:pPr lvl="1"/>
            <a:r>
              <a:rPr lang="en-US" sz="2400" i="1"/>
              <a:t>Assess program effectiveness </a:t>
            </a:r>
          </a:p>
          <a:p>
            <a:pPr lvl="1"/>
            <a:r>
              <a:rPr lang="en-US" sz="2400" i="1"/>
              <a:t>Determine Permittee compliance</a:t>
            </a:r>
          </a:p>
          <a:p>
            <a:r>
              <a:rPr lang="en-US" sz="2800"/>
              <a:t>Receiving water &amp; ms4 outfall monitoring</a:t>
            </a:r>
          </a:p>
          <a:p>
            <a:r>
              <a:rPr lang="en-US" sz="2800"/>
              <a:t>Watershed/subwatershed-based design</a:t>
            </a:r>
          </a:p>
          <a:p>
            <a:r>
              <a:rPr lang="en-US" sz="2800"/>
              <a:t>Coordination with TMDL compliance monitoring requirements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a:xfrm>
            <a:off x="990600" y="304800"/>
            <a:ext cx="7543800" cy="1431925"/>
          </a:xfrm>
        </p:spPr>
        <p:txBody>
          <a:bodyPr/>
          <a:lstStyle/>
          <a:p>
            <a:pPr>
              <a:defRPr/>
            </a:pPr>
            <a:r>
              <a:rPr lang="en-US" dirty="0">
                <a:latin typeface="+mj-lt"/>
                <a:ea typeface="+mj-ea"/>
                <a:cs typeface="+mj-cs"/>
              </a:rPr>
              <a:t>Reporting Program Considerations</a:t>
            </a:r>
          </a:p>
        </p:txBody>
      </p:sp>
      <p:sp>
        <p:nvSpPr>
          <p:cNvPr id="111619" name="Rectangle 3"/>
          <p:cNvSpPr>
            <a:spLocks noGrp="1" noChangeArrowheads="1"/>
          </p:cNvSpPr>
          <p:nvPr>
            <p:ph type="body" idx="4294967295"/>
          </p:nvPr>
        </p:nvSpPr>
        <p:spPr>
          <a:xfrm>
            <a:off x="838200" y="1981200"/>
            <a:ext cx="7543800" cy="4648200"/>
          </a:xfrm>
        </p:spPr>
        <p:txBody>
          <a:bodyPr/>
          <a:lstStyle/>
          <a:p>
            <a:r>
              <a:rPr lang="en-US" sz="2000" i="1"/>
              <a:t>Objectives</a:t>
            </a:r>
          </a:p>
          <a:p>
            <a:pPr lvl="1"/>
            <a:r>
              <a:rPr lang="en-US" sz="1800" i="1"/>
              <a:t>Assess Program Effectiveness</a:t>
            </a:r>
          </a:p>
          <a:p>
            <a:pPr lvl="1"/>
            <a:r>
              <a:rPr lang="en-US" sz="1800" i="1"/>
              <a:t>Guide Program Improvements</a:t>
            </a:r>
          </a:p>
          <a:p>
            <a:pPr lvl="1"/>
            <a:r>
              <a:rPr lang="en-US" sz="1800" i="1"/>
              <a:t>Determine Permittee Compliance</a:t>
            </a:r>
          </a:p>
          <a:p>
            <a:r>
              <a:rPr lang="en-US" sz="2000"/>
              <a:t>Receiving Water Limitations compliance reporting criteria</a:t>
            </a:r>
          </a:p>
          <a:p>
            <a:pPr lvl="1"/>
            <a:r>
              <a:rPr lang="en-US" sz="1800"/>
              <a:t>Targeted, specific program revisions</a:t>
            </a:r>
          </a:p>
          <a:p>
            <a:pPr lvl="1"/>
            <a:r>
              <a:rPr lang="en-US" sz="1800"/>
              <a:t>Detailed implementation schedule</a:t>
            </a:r>
          </a:p>
          <a:p>
            <a:r>
              <a:rPr lang="en-US" sz="2000"/>
              <a:t>BMP performance demonstrations</a:t>
            </a:r>
          </a:p>
          <a:p>
            <a:pPr lvl="1"/>
            <a:r>
              <a:rPr lang="en-US" sz="1800"/>
              <a:t>Collectively for outfall drainage</a:t>
            </a:r>
          </a:p>
          <a:p>
            <a:pPr lvl="1"/>
            <a:r>
              <a:rPr lang="en-US" sz="1800"/>
              <a:t>Individually</a:t>
            </a:r>
          </a:p>
          <a:p>
            <a:r>
              <a:rPr lang="en-US" sz="2000"/>
              <a:t>Implementation Actions</a:t>
            </a:r>
          </a:p>
          <a:p>
            <a:pPr lvl="1"/>
            <a:r>
              <a:rPr lang="en-US" sz="1800"/>
              <a:t>TMDL Implementation Plans</a:t>
            </a:r>
          </a:p>
          <a:p>
            <a:pPr lvl="1"/>
            <a:r>
              <a:rPr lang="en-US" sz="1800"/>
              <a:t>Water Quality Improvement Plans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Tentative Schedule</a:t>
            </a:r>
          </a:p>
        </p:txBody>
      </p:sp>
      <p:sp>
        <p:nvSpPr>
          <p:cNvPr id="120835" name="Rectangle 3"/>
          <p:cNvSpPr>
            <a:spLocks noGrp="1" noChangeArrowheads="1"/>
          </p:cNvSpPr>
          <p:nvPr>
            <p:ph type="body" idx="1"/>
          </p:nvPr>
        </p:nvSpPr>
        <p:spPr>
          <a:xfrm>
            <a:off x="1066800" y="1981200"/>
            <a:ext cx="7848600" cy="4114800"/>
          </a:xfrm>
        </p:spPr>
        <p:txBody>
          <a:bodyPr/>
          <a:lstStyle/>
          <a:p>
            <a:pPr>
              <a:buSzTx/>
              <a:buFont typeface="Wingdings" pitchFamily="2" charset="2"/>
              <a:buChar char="§"/>
            </a:pPr>
            <a:r>
              <a:rPr lang="en-US"/>
              <a:t>May 2011: Kick-off meeting</a:t>
            </a:r>
          </a:p>
          <a:p>
            <a:pPr>
              <a:buSzTx/>
              <a:buFont typeface="Wingdings" pitchFamily="2" charset="2"/>
              <a:buChar char="§"/>
            </a:pPr>
            <a:r>
              <a:rPr lang="en-US"/>
              <a:t>Aug.-Oct.: 1-2 issue-based workshops</a:t>
            </a:r>
          </a:p>
          <a:p>
            <a:pPr>
              <a:buSzTx/>
              <a:buFont typeface="Wingdings" pitchFamily="2" charset="2"/>
              <a:buChar char="§"/>
            </a:pPr>
            <a:r>
              <a:rPr lang="en-US"/>
              <a:t>Nov.-Jan.: 1-2 issue/general workshops</a:t>
            </a:r>
          </a:p>
          <a:p>
            <a:pPr>
              <a:buSzTx/>
              <a:buFont typeface="Wingdings" pitchFamily="2" charset="2"/>
              <a:buChar char="§"/>
            </a:pPr>
            <a:r>
              <a:rPr lang="en-US"/>
              <a:t>Jan. 2012: Draft permit</a:t>
            </a:r>
          </a:p>
          <a:p>
            <a:pPr>
              <a:buSzTx/>
              <a:buFont typeface="Wingdings" pitchFamily="2" charset="2"/>
              <a:buChar char="§"/>
            </a:pPr>
            <a:r>
              <a:rPr lang="en-US"/>
              <a:t>April 2012: Board hearing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a:buFont typeface="Wingdings" pitchFamily="2" charset="2"/>
              <a:buNone/>
            </a:pPr>
            <a:r>
              <a:rPr lang="en-US"/>
              <a:t>Opportunities for Input</a:t>
            </a:r>
          </a:p>
        </p:txBody>
      </p:sp>
      <p:sp>
        <p:nvSpPr>
          <p:cNvPr id="123907" name="Rectangle 3"/>
          <p:cNvSpPr>
            <a:spLocks noGrp="1" noChangeArrowheads="1"/>
          </p:cNvSpPr>
          <p:nvPr>
            <p:ph type="body" idx="1"/>
          </p:nvPr>
        </p:nvSpPr>
        <p:spPr/>
        <p:txBody>
          <a:bodyPr/>
          <a:lstStyle/>
          <a:p>
            <a:pPr>
              <a:buSzTx/>
              <a:buFont typeface="Wingdings" pitchFamily="2" charset="2"/>
              <a:buChar char="§"/>
            </a:pPr>
            <a:r>
              <a:rPr lang="en-US" sz="2800"/>
              <a:t>Today’s meeting</a:t>
            </a:r>
          </a:p>
          <a:p>
            <a:pPr>
              <a:buSzTx/>
              <a:buFont typeface="Wingdings" pitchFamily="2" charset="2"/>
              <a:buChar char="§"/>
            </a:pPr>
            <a:r>
              <a:rPr lang="en-US" sz="2800"/>
              <a:t>Issue-based workshops</a:t>
            </a:r>
          </a:p>
          <a:p>
            <a:pPr lvl="1">
              <a:buFont typeface="Wingdings" pitchFamily="2" charset="2"/>
              <a:buChar char="§"/>
            </a:pPr>
            <a:r>
              <a:rPr lang="en-US" sz="2400"/>
              <a:t>New / Redevelopment Provisions</a:t>
            </a:r>
          </a:p>
          <a:p>
            <a:pPr lvl="1">
              <a:buFont typeface="Wingdings" pitchFamily="2" charset="2"/>
              <a:buChar char="§"/>
            </a:pPr>
            <a:r>
              <a:rPr lang="en-US" sz="2400"/>
              <a:t>TMDL Provisions</a:t>
            </a:r>
          </a:p>
          <a:p>
            <a:pPr lvl="1">
              <a:buFont typeface="Wingdings" pitchFamily="2" charset="2"/>
              <a:buChar char="§"/>
            </a:pPr>
            <a:r>
              <a:rPr lang="en-US" sz="2400"/>
              <a:t>Monitoring &amp; Reporting Program</a:t>
            </a:r>
          </a:p>
          <a:p>
            <a:pPr lvl="1">
              <a:buFont typeface="Wingdings" pitchFamily="2" charset="2"/>
              <a:buChar char="§"/>
            </a:pPr>
            <a:r>
              <a:rPr lang="en-US" sz="2400"/>
              <a:t>Others?</a:t>
            </a:r>
          </a:p>
          <a:p>
            <a:pPr>
              <a:buSzTx/>
              <a:buFont typeface="Wingdings" pitchFamily="2" charset="2"/>
              <a:buChar char="§"/>
            </a:pPr>
            <a:r>
              <a:rPr lang="en-US" sz="2800"/>
              <a:t>Watershed-based meetings upon request</a:t>
            </a:r>
          </a:p>
          <a:p>
            <a:pPr>
              <a:buSzTx/>
              <a:buFont typeface="Wingdings" pitchFamily="2" charset="2"/>
              <a:buChar char="§"/>
            </a:pPr>
            <a:r>
              <a:rPr lang="en-US" sz="2800"/>
              <a:t>Individual meetings upon request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3" name="Rectangle 7"/>
          <p:cNvSpPr>
            <a:spLocks noGrp="1" noChangeArrowheads="1"/>
          </p:cNvSpPr>
          <p:nvPr>
            <p:ph type="title"/>
          </p:nvPr>
        </p:nvSpPr>
        <p:spPr/>
        <p:txBody>
          <a:bodyPr/>
          <a:lstStyle/>
          <a:p>
            <a:r>
              <a:rPr lang="en-US"/>
              <a:t>Outline</a:t>
            </a:r>
          </a:p>
        </p:txBody>
      </p:sp>
      <p:sp>
        <p:nvSpPr>
          <p:cNvPr id="91144" name="Rectangle 8"/>
          <p:cNvSpPr>
            <a:spLocks noGrp="1" noChangeArrowheads="1"/>
          </p:cNvSpPr>
          <p:nvPr>
            <p:ph type="body" idx="1"/>
          </p:nvPr>
        </p:nvSpPr>
        <p:spPr/>
        <p:txBody>
          <a:bodyPr/>
          <a:lstStyle/>
          <a:p>
            <a:pPr>
              <a:lnSpc>
                <a:spcPct val="90000"/>
              </a:lnSpc>
            </a:pPr>
            <a:r>
              <a:rPr lang="en-US" sz="2800"/>
              <a:t>Permit Structure</a:t>
            </a:r>
          </a:p>
          <a:p>
            <a:pPr>
              <a:lnSpc>
                <a:spcPct val="90000"/>
              </a:lnSpc>
            </a:pPr>
            <a:r>
              <a:rPr lang="en-US" sz="2800"/>
              <a:t>Permit Requirements</a:t>
            </a:r>
          </a:p>
          <a:p>
            <a:pPr lvl="1">
              <a:lnSpc>
                <a:spcPct val="90000"/>
              </a:lnSpc>
            </a:pPr>
            <a:r>
              <a:rPr lang="en-US" sz="2400"/>
              <a:t>Standard Provisions</a:t>
            </a:r>
          </a:p>
          <a:p>
            <a:pPr lvl="1">
              <a:lnSpc>
                <a:spcPct val="90000"/>
              </a:lnSpc>
            </a:pPr>
            <a:r>
              <a:rPr lang="en-US" sz="2400"/>
              <a:t>TMDL Provisions </a:t>
            </a:r>
          </a:p>
          <a:p>
            <a:pPr lvl="1">
              <a:lnSpc>
                <a:spcPct val="90000"/>
              </a:lnSpc>
            </a:pPr>
            <a:r>
              <a:rPr lang="en-US" sz="2400"/>
              <a:t>Monitoring Program Considerations</a:t>
            </a:r>
          </a:p>
          <a:p>
            <a:pPr lvl="1">
              <a:lnSpc>
                <a:spcPct val="90000"/>
              </a:lnSpc>
            </a:pPr>
            <a:r>
              <a:rPr lang="en-US" sz="2400"/>
              <a:t>Reporting Program Considerations</a:t>
            </a:r>
          </a:p>
          <a:p>
            <a:pPr>
              <a:lnSpc>
                <a:spcPct val="90000"/>
              </a:lnSpc>
            </a:pPr>
            <a:r>
              <a:rPr lang="en-US" sz="2800"/>
              <a:t>Tentative Schedule</a:t>
            </a:r>
          </a:p>
          <a:p>
            <a:pPr lvl="1">
              <a:lnSpc>
                <a:spcPct val="90000"/>
              </a:lnSpc>
            </a:pPr>
            <a:r>
              <a:rPr lang="en-US" sz="2400"/>
              <a:t>Opportunities for input</a:t>
            </a:r>
          </a:p>
          <a:p>
            <a:pPr>
              <a:lnSpc>
                <a:spcPct val="90000"/>
              </a:lnSpc>
            </a:pPr>
            <a:r>
              <a:rPr lang="en-US" sz="2800"/>
              <a:t>Q &amp; A / Discussion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Questions?</a:t>
            </a:r>
          </a:p>
        </p:txBody>
      </p:sp>
      <p:sp>
        <p:nvSpPr>
          <p:cNvPr id="121859" name="Rectangle 3"/>
          <p:cNvSpPr>
            <a:spLocks noGrp="1" noChangeArrowheads="1"/>
          </p:cNvSpPr>
          <p:nvPr>
            <p:ph type="body" idx="1"/>
          </p:nvPr>
        </p:nvSpPr>
        <p:spPr/>
        <p:txBody>
          <a:bodyPr/>
          <a:lstStyle/>
          <a:p>
            <a:pPr lvl="1" algn="ctr">
              <a:buFontTx/>
              <a:buNone/>
            </a:pPr>
            <a:r>
              <a:rPr lang="en-US"/>
              <a:t>Ivar Ridgeway, Chief</a:t>
            </a:r>
          </a:p>
          <a:p>
            <a:pPr lvl="1" algn="ctr">
              <a:buFontTx/>
              <a:buNone/>
            </a:pPr>
            <a:r>
              <a:rPr lang="en-US"/>
              <a:t>Stormwater Permitting Unit</a:t>
            </a:r>
          </a:p>
          <a:p>
            <a:pPr lvl="1" algn="ctr">
              <a:buFontTx/>
              <a:buNone/>
            </a:pPr>
            <a:r>
              <a:rPr lang="en-US"/>
              <a:t>(213) 620-2150</a:t>
            </a:r>
          </a:p>
          <a:p>
            <a:pPr lvl="1" algn="ctr">
              <a:buFontTx/>
              <a:buNone/>
            </a:pPr>
            <a:r>
              <a:rPr lang="en-US">
                <a:hlinkClick r:id="rId2"/>
              </a:rPr>
              <a:t>iridgeway@waterboards.ca.gov</a:t>
            </a:r>
            <a:endParaRPr lang="en-US"/>
          </a:p>
          <a:p>
            <a:pPr lvl="1" algn="ctr">
              <a:buFontTx/>
              <a:buNone/>
            </a:pPr>
            <a:endParaRPr lang="en-US"/>
          </a:p>
          <a:p>
            <a:pPr lvl="1" algn="ctr">
              <a:buFontTx/>
              <a:buNone/>
            </a:pPr>
            <a:r>
              <a:rPr lang="en-US"/>
              <a:t>Renee Purdy, Chief</a:t>
            </a:r>
          </a:p>
          <a:p>
            <a:pPr lvl="1" algn="ctr">
              <a:buFontTx/>
              <a:buNone/>
            </a:pPr>
            <a:r>
              <a:rPr lang="en-US"/>
              <a:t>Regional Programs Section</a:t>
            </a:r>
          </a:p>
          <a:p>
            <a:pPr lvl="1" algn="ctr">
              <a:buFontTx/>
              <a:buNone/>
            </a:pPr>
            <a:r>
              <a:rPr lang="en-US"/>
              <a:t>(213) 576-6622</a:t>
            </a:r>
          </a:p>
          <a:p>
            <a:pPr lvl="1" algn="ctr">
              <a:buFontTx/>
              <a:buNone/>
            </a:pPr>
            <a:r>
              <a:rPr lang="en-US">
                <a:hlinkClick r:id="rId3"/>
              </a:rPr>
              <a:t>rpurdy@waterboards.ca.gov</a:t>
            </a:r>
            <a:endParaRPr lang="en-US"/>
          </a:p>
          <a:p>
            <a:pPr lvl="1" algn="ctr">
              <a:buFontTx/>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Background</a:t>
            </a:r>
          </a:p>
        </p:txBody>
      </p:sp>
      <p:sp>
        <p:nvSpPr>
          <p:cNvPr id="106499" name="Rectangle 3"/>
          <p:cNvSpPr>
            <a:spLocks noGrp="1" noChangeArrowheads="1"/>
          </p:cNvSpPr>
          <p:nvPr>
            <p:ph type="body" idx="1"/>
          </p:nvPr>
        </p:nvSpPr>
        <p:spPr/>
        <p:txBody>
          <a:bodyPr/>
          <a:lstStyle/>
          <a:p>
            <a:r>
              <a:rPr lang="en-US" sz="2800"/>
              <a:t>Last issued in 2001</a:t>
            </a:r>
          </a:p>
          <a:p>
            <a:r>
              <a:rPr lang="en-US" sz="2800"/>
              <a:t>Reopened in 2006, 2007 and 2009 to incorporate TMDL provisions</a:t>
            </a:r>
          </a:p>
          <a:p>
            <a:r>
              <a:rPr lang="en-US" sz="2800"/>
              <a:t>Amended in April 2011 to void and set aside 2006 provisions in response to writ of mandate</a:t>
            </a:r>
          </a:p>
          <a:p>
            <a:r>
              <a:rPr lang="en-US" sz="2800"/>
              <a:t>Reissuance scheduled for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Permit Structure: Background</a:t>
            </a:r>
          </a:p>
        </p:txBody>
      </p:sp>
      <p:sp>
        <p:nvSpPr>
          <p:cNvPr id="107523" name="Rectangle 3"/>
          <p:cNvSpPr>
            <a:spLocks noGrp="1" noChangeArrowheads="1"/>
          </p:cNvSpPr>
          <p:nvPr>
            <p:ph type="body" idx="1"/>
          </p:nvPr>
        </p:nvSpPr>
        <p:spPr>
          <a:xfrm>
            <a:off x="1066800" y="2057400"/>
            <a:ext cx="7543800" cy="4114800"/>
          </a:xfrm>
        </p:spPr>
        <p:txBody>
          <a:bodyPr/>
          <a:lstStyle/>
          <a:p>
            <a:r>
              <a:rPr lang="en-US" sz="2400"/>
              <a:t>Single permit for 84 cities, LA County &amp; LACFCD</a:t>
            </a:r>
          </a:p>
          <a:p>
            <a:pPr>
              <a:buFont typeface="Wingdings" pitchFamily="2" charset="2"/>
              <a:buNone/>
            </a:pPr>
            <a:endParaRPr lang="en-US" sz="2400"/>
          </a:p>
          <a:p>
            <a:pPr lvl="1"/>
            <a:r>
              <a:rPr lang="en-US" sz="2000"/>
              <a:t>Los Angeles County Flood Control District role </a:t>
            </a:r>
          </a:p>
          <a:p>
            <a:pPr lvl="1">
              <a:buFontTx/>
              <a:buNone/>
            </a:pPr>
            <a:r>
              <a:rPr lang="en-US" sz="2000"/>
              <a:t>	(LA County Flood Control Act)</a:t>
            </a:r>
          </a:p>
          <a:p>
            <a:pPr lvl="1"/>
            <a:r>
              <a:rPr lang="en-US" sz="2000"/>
              <a:t>Highly interconnected system across jurisdictional boundaries</a:t>
            </a:r>
          </a:p>
          <a:p>
            <a:pPr lvl="1"/>
            <a:r>
              <a:rPr lang="en-US" sz="2000"/>
              <a:t>Commingled discharges to receiving waters</a:t>
            </a:r>
          </a:p>
          <a:p>
            <a:pPr lvl="1"/>
            <a:r>
              <a:rPr lang="en-US" sz="2000"/>
              <a:t>Opportunities for cooperation</a:t>
            </a:r>
          </a:p>
          <a:p>
            <a:pPr lvl="1"/>
            <a:r>
              <a:rPr lang="en-US" sz="2000"/>
              <a:t>Consistency &amp; efficiency in public outreach, monitoring &amp; reporting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t>Permit Structure: </a:t>
            </a:r>
            <a:br>
              <a:rPr lang="en-US"/>
            </a:br>
            <a:r>
              <a:rPr lang="en-US"/>
              <a:t>New Directions</a:t>
            </a:r>
          </a:p>
        </p:txBody>
      </p:sp>
      <p:sp>
        <p:nvSpPr>
          <p:cNvPr id="153603" name="Rectangle 3"/>
          <p:cNvSpPr>
            <a:spLocks noGrp="1" noChangeArrowheads="1"/>
          </p:cNvSpPr>
          <p:nvPr>
            <p:ph type="body" idx="1"/>
          </p:nvPr>
        </p:nvSpPr>
        <p:spPr/>
        <p:txBody>
          <a:bodyPr/>
          <a:lstStyle/>
          <a:p>
            <a:r>
              <a:rPr lang="en-US" sz="2800"/>
              <a:t>Establish core program requirements for all Permittees</a:t>
            </a:r>
          </a:p>
          <a:p>
            <a:r>
              <a:rPr lang="en-US" sz="2800"/>
              <a:t>Complement local initiatives / ordinances</a:t>
            </a:r>
          </a:p>
          <a:p>
            <a:r>
              <a:rPr lang="en-US" sz="2800"/>
              <a:t>Provide flexibility to tailor efforts to relevant water quality problems in watershed / community</a:t>
            </a:r>
          </a:p>
          <a:p>
            <a:r>
              <a:rPr lang="en-US" sz="2800"/>
              <a:t>Allow coordination among Permittees on watershed basis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sz="4000"/>
              <a:t>New Directions:</a:t>
            </a:r>
            <a:br>
              <a:rPr lang="en-US" sz="4000"/>
            </a:br>
            <a:r>
              <a:rPr lang="en-US" sz="4000"/>
              <a:t>Watershed-based Permitting</a:t>
            </a:r>
          </a:p>
        </p:txBody>
      </p:sp>
      <p:sp>
        <p:nvSpPr>
          <p:cNvPr id="154627" name="Rectangle 3"/>
          <p:cNvSpPr>
            <a:spLocks noGrp="1" noChangeArrowheads="1"/>
          </p:cNvSpPr>
          <p:nvPr>
            <p:ph type="body" idx="1"/>
          </p:nvPr>
        </p:nvSpPr>
        <p:spPr/>
        <p:txBody>
          <a:bodyPr/>
          <a:lstStyle/>
          <a:p>
            <a:r>
              <a:rPr lang="en-US"/>
              <a:t>New permit requirements based on watershed TMDLs</a:t>
            </a:r>
          </a:p>
          <a:p>
            <a:pPr lvl="1"/>
            <a:r>
              <a:rPr lang="en-US"/>
              <a:t>Aggregate wasteload allocations assigned to MS4 Permittees within a watershed</a:t>
            </a:r>
          </a:p>
          <a:p>
            <a:pPr lvl="1"/>
            <a:r>
              <a:rPr lang="en-US"/>
              <a:t>Joint implementation plans developed by multiple Permittees</a:t>
            </a:r>
          </a:p>
          <a:p>
            <a:r>
              <a:rPr lang="en-US"/>
              <a:t>LA County Flood Control District Funding Initiative (AB 2554)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idx="4294967295"/>
          </p:nvPr>
        </p:nvSpPr>
        <p:spPr/>
        <p:txBody>
          <a:bodyPr/>
          <a:lstStyle/>
          <a:p>
            <a:r>
              <a:rPr lang="en-US"/>
              <a:t>Permit Provisions: </a:t>
            </a:r>
            <a:br>
              <a:rPr lang="en-US"/>
            </a:br>
            <a:r>
              <a:rPr lang="en-US"/>
              <a:t>Key Requirements</a:t>
            </a:r>
          </a:p>
        </p:txBody>
      </p:sp>
      <p:sp>
        <p:nvSpPr>
          <p:cNvPr id="113667" name="Rectangle 3"/>
          <p:cNvSpPr>
            <a:spLocks noGrp="1" noChangeArrowheads="1"/>
          </p:cNvSpPr>
          <p:nvPr>
            <p:ph type="body" idx="4294967295"/>
          </p:nvPr>
        </p:nvSpPr>
        <p:spPr/>
        <p:txBody>
          <a:bodyPr/>
          <a:lstStyle/>
          <a:p>
            <a:r>
              <a:rPr lang="en-US" sz="2400"/>
              <a:t>Non-stormwater Discharge Prohibition</a:t>
            </a:r>
          </a:p>
          <a:p>
            <a:pPr lvl="1"/>
            <a:r>
              <a:rPr lang="en-US" sz="2000"/>
              <a:t>Into MS4 and watercourses</a:t>
            </a:r>
          </a:p>
          <a:p>
            <a:pPr lvl="1"/>
            <a:r>
              <a:rPr lang="en-US" sz="2000"/>
              <a:t>Some exceptions </a:t>
            </a:r>
            <a:r>
              <a:rPr lang="en-US" sz="2000" u="sng"/>
              <a:t>if</a:t>
            </a:r>
            <a:r>
              <a:rPr lang="en-US" sz="2000"/>
              <a:t> (1) not a source of pollutants and (2) consistent with antidegradation policies and (3) TMDLs</a:t>
            </a:r>
          </a:p>
          <a:p>
            <a:r>
              <a:rPr lang="en-US" sz="2400"/>
              <a:t>Receiving Water Limitations</a:t>
            </a:r>
          </a:p>
          <a:p>
            <a:pPr lvl="1"/>
            <a:r>
              <a:rPr lang="en-US" sz="2000"/>
              <a:t>Standard “Do Not Cause or Contribute” Language from State Board Precedential Orders</a:t>
            </a:r>
          </a:p>
          <a:p>
            <a:r>
              <a:rPr lang="en-US" sz="2400"/>
              <a:t>Core Program Elements</a:t>
            </a:r>
          </a:p>
          <a:p>
            <a:r>
              <a:rPr lang="en-US" sz="2400"/>
              <a:t>TMDL Provisions</a:t>
            </a:r>
          </a:p>
          <a:p>
            <a:r>
              <a:rPr lang="en-US" sz="2400"/>
              <a:t>Monitoring &amp; Reporting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Permit Provisions: </a:t>
            </a:r>
            <a:br>
              <a:rPr lang="en-US"/>
            </a:br>
            <a:r>
              <a:rPr lang="en-US"/>
              <a:t>Core Elements</a:t>
            </a:r>
          </a:p>
        </p:txBody>
      </p:sp>
      <p:sp>
        <p:nvSpPr>
          <p:cNvPr id="112643" name="Rectangle 3"/>
          <p:cNvSpPr>
            <a:spLocks noGrp="1" noChangeArrowheads="1"/>
          </p:cNvSpPr>
          <p:nvPr>
            <p:ph type="body" idx="1"/>
          </p:nvPr>
        </p:nvSpPr>
        <p:spPr/>
        <p:txBody>
          <a:bodyPr/>
          <a:lstStyle/>
          <a:p>
            <a:r>
              <a:rPr lang="en-US"/>
              <a:t>IC/IDE Program</a:t>
            </a:r>
          </a:p>
          <a:p>
            <a:r>
              <a:rPr lang="en-US"/>
              <a:t>Construction Activities</a:t>
            </a:r>
          </a:p>
          <a:p>
            <a:r>
              <a:rPr lang="en-US"/>
              <a:t>Industrial / Commercial Facilities</a:t>
            </a:r>
          </a:p>
          <a:p>
            <a:r>
              <a:rPr lang="en-US"/>
              <a:t>Public Agency Activities</a:t>
            </a:r>
          </a:p>
          <a:p>
            <a:r>
              <a:rPr lang="en-US"/>
              <a:t>Public Information &amp; Participation</a:t>
            </a:r>
          </a:p>
          <a:p>
            <a:r>
              <a:rPr lang="en-US"/>
              <a:t>New/Redevelopment Planning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t>New/Redevelopment Planning</a:t>
            </a:r>
          </a:p>
        </p:txBody>
      </p:sp>
      <p:sp>
        <p:nvSpPr>
          <p:cNvPr id="157700" name="Rectangle 4"/>
          <p:cNvSpPr>
            <a:spLocks noGrp="1" noChangeArrowheads="1"/>
          </p:cNvSpPr>
          <p:nvPr>
            <p:ph type="body" sz="half" idx="1"/>
          </p:nvPr>
        </p:nvSpPr>
        <p:spPr/>
        <p:txBody>
          <a:bodyPr/>
          <a:lstStyle/>
          <a:p>
            <a:pPr>
              <a:buFont typeface="Wingdings" pitchFamily="2" charset="2"/>
              <a:buNone/>
            </a:pPr>
            <a:r>
              <a:rPr lang="en-US" sz="1800" u="sng"/>
              <a:t>THEN</a:t>
            </a:r>
          </a:p>
          <a:p>
            <a:r>
              <a:rPr lang="en-US" sz="1800"/>
              <a:t>Post-development peak flow control in natural drainage systems</a:t>
            </a:r>
          </a:p>
          <a:p>
            <a:r>
              <a:rPr lang="en-US" sz="1800"/>
              <a:t>Post-construction treatment control BMPs</a:t>
            </a:r>
          </a:p>
          <a:p>
            <a:pPr lvl="1"/>
            <a:r>
              <a:rPr lang="en-US" sz="1600"/>
              <a:t>85</a:t>
            </a:r>
            <a:r>
              <a:rPr lang="en-US" sz="1600" baseline="30000"/>
              <a:t>th</a:t>
            </a:r>
            <a:r>
              <a:rPr lang="en-US" sz="1600"/>
              <a:t> percentile 24-hour runoff event</a:t>
            </a:r>
          </a:p>
          <a:p>
            <a:pPr lvl="1"/>
            <a:r>
              <a:rPr lang="en-US" sz="1600"/>
              <a:t>80% annual runoff volume</a:t>
            </a:r>
          </a:p>
          <a:p>
            <a:pPr lvl="1"/>
            <a:r>
              <a:rPr lang="en-US" sz="1600"/>
              <a:t>Runoff volume from ¾” storm event </a:t>
            </a:r>
          </a:p>
        </p:txBody>
      </p:sp>
      <p:sp>
        <p:nvSpPr>
          <p:cNvPr id="157701" name="Rectangle 5"/>
          <p:cNvSpPr>
            <a:spLocks noGrp="1" noChangeArrowheads="1"/>
          </p:cNvSpPr>
          <p:nvPr>
            <p:ph type="body" sz="half" idx="2"/>
          </p:nvPr>
        </p:nvSpPr>
        <p:spPr>
          <a:xfrm>
            <a:off x="4914900" y="1981200"/>
            <a:ext cx="3695700" cy="4419600"/>
          </a:xfrm>
        </p:spPr>
        <p:txBody>
          <a:bodyPr/>
          <a:lstStyle/>
          <a:p>
            <a:pPr>
              <a:buFont typeface="Wingdings" pitchFamily="2" charset="2"/>
              <a:buNone/>
            </a:pPr>
            <a:r>
              <a:rPr lang="en-US" sz="1800" u="sng"/>
              <a:t>NOW</a:t>
            </a:r>
          </a:p>
          <a:p>
            <a:r>
              <a:rPr lang="en-US" sz="1800"/>
              <a:t>Reduce ‘Effective Impervious Area’ (EIA) to &lt;= 5% project area</a:t>
            </a:r>
          </a:p>
          <a:p>
            <a:r>
              <a:rPr lang="en-US" sz="1800"/>
              <a:t>On-site retention of water quality design volume</a:t>
            </a:r>
          </a:p>
          <a:p>
            <a:pPr lvl="1"/>
            <a:r>
              <a:rPr lang="en-US" sz="1600"/>
              <a:t>Hierarchy of BMPs</a:t>
            </a:r>
          </a:p>
          <a:p>
            <a:pPr lvl="2"/>
            <a:r>
              <a:rPr lang="en-US" sz="1400"/>
              <a:t>Infiltration/ET/Reuse</a:t>
            </a:r>
          </a:p>
          <a:p>
            <a:pPr lvl="2"/>
            <a:r>
              <a:rPr lang="en-US" sz="1400"/>
              <a:t>Biofiltration (1.5x to achieve equivalent load reduction)</a:t>
            </a:r>
          </a:p>
          <a:p>
            <a:pPr lvl="2"/>
            <a:r>
              <a:rPr lang="en-US" sz="1400"/>
              <a:t>Treatment</a:t>
            </a:r>
          </a:p>
          <a:p>
            <a:pPr lvl="1"/>
            <a:r>
              <a:rPr lang="en-US" sz="1600"/>
              <a:t>Off-site mitigation</a:t>
            </a:r>
          </a:p>
          <a:p>
            <a:r>
              <a:rPr lang="en-US" sz="1800"/>
              <a:t>Hydromodification control</a:t>
            </a:r>
          </a:p>
          <a:p>
            <a:pPr lvl="1"/>
            <a:r>
              <a:rPr lang="en-US" sz="1600"/>
              <a:t>LID may satisfy for some projects</a:t>
            </a:r>
          </a:p>
        </p:txBody>
      </p:sp>
    </p:spTree>
  </p:cSld>
  <p:clrMapOvr>
    <a:masterClrMapping/>
  </p:clrMapOvr>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88A099B3AFB54D885BA7C54CA43035" ma:contentTypeVersion="3" ma:contentTypeDescription="Create a new document." ma:contentTypeScope="" ma:versionID="666d37cd8eae84888fbd416ba2e73418">
  <xsd:schema xmlns:xsd="http://www.w3.org/2001/XMLSchema" xmlns:xs="http://www.w3.org/2001/XMLSchema" xmlns:p="http://schemas.microsoft.com/office/2006/metadata/properties" xmlns:ns2="2d8c4b88-99e6-4e86-8d7d-c742e2d9b8d2" targetNamespace="http://schemas.microsoft.com/office/2006/metadata/properties" ma:root="true" ma:fieldsID="49d5abeb8e36dfe226415733ac78a5cd" ns2:_="">
    <xsd:import namespace="2d8c4b88-99e6-4e86-8d7d-c742e2d9b8d2"/>
    <xsd:element name="properties">
      <xsd:complexType>
        <xsd:sequence>
          <xsd:element name="documentManagement">
            <xsd:complexType>
              <xsd:all>
                <xsd:element ref="ns2:MediaServiceMetadata" minOccurs="0"/>
                <xsd:element ref="ns2:MediaServiceFastMetadata"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c4b88-99e6-4e86-8d7d-c742e2d9b8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A26305-4A5A-4B28-9C9C-064F8FC4663E}"/>
</file>

<file path=customXml/itemProps2.xml><?xml version="1.0" encoding="utf-8"?>
<ds:datastoreItem xmlns:ds="http://schemas.openxmlformats.org/officeDocument/2006/customXml" ds:itemID="{8C366870-B46D-468F-ABBE-664BEDF8ACE5}"/>
</file>

<file path=customXml/itemProps3.xml><?xml version="1.0" encoding="utf-8"?>
<ds:datastoreItem xmlns:ds="http://schemas.openxmlformats.org/officeDocument/2006/customXml" ds:itemID="{DB2174A8-E5A2-41E1-9655-ECFD80432917}"/>
</file>

<file path=docProps/app.xml><?xml version="1.0" encoding="utf-8"?>
<Properties xmlns="http://schemas.openxmlformats.org/officeDocument/2006/extended-properties" xmlns:vt="http://schemas.openxmlformats.org/officeDocument/2006/docPropsVTypes">
  <Template>Shimmer</Template>
  <TotalTime>828</TotalTime>
  <Words>992</Words>
  <Application>Microsoft Office PowerPoint</Application>
  <PresentationFormat>On-screen Show (4:3)</PresentationFormat>
  <Paragraphs>195</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Shimmer</vt:lpstr>
      <vt:lpstr>Los Angeles County MS4 Permit Reissuance:  New Directions &amp; Strategy</vt:lpstr>
      <vt:lpstr>Outline</vt:lpstr>
      <vt:lpstr>Background</vt:lpstr>
      <vt:lpstr>Permit Structure: Background</vt:lpstr>
      <vt:lpstr>Permit Structure:  New Directions</vt:lpstr>
      <vt:lpstr>New Directions: Watershed-based Permitting</vt:lpstr>
      <vt:lpstr>Permit Provisions:  Key Requirements</vt:lpstr>
      <vt:lpstr>Permit Provisions:  Core Elements</vt:lpstr>
      <vt:lpstr>New/Redevelopment Planning</vt:lpstr>
      <vt:lpstr>New/Redevelopment: Key Areas for Discussion</vt:lpstr>
      <vt:lpstr>New Development/ Redevelopment Alternatives</vt:lpstr>
      <vt:lpstr>TMDL Provisions: Background</vt:lpstr>
      <vt:lpstr>TMDL Provisions: Considerations</vt:lpstr>
      <vt:lpstr>TMDL Provisions: LA River Trash WLAs Example</vt:lpstr>
      <vt:lpstr>TMDL Provisions: Considerations</vt:lpstr>
      <vt:lpstr>Monitoring Program Considerations</vt:lpstr>
      <vt:lpstr>Reporting Program Considerations</vt:lpstr>
      <vt:lpstr>Tentative Schedule</vt:lpstr>
      <vt:lpstr>Opportunities for Input</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Angeles MS4 Permit:  Reissuance Kick-off Meeting</dc:title>
  <dc:creator>staff</dc:creator>
  <cp:lastModifiedBy>u05193</cp:lastModifiedBy>
  <cp:revision>22</cp:revision>
  <dcterms:created xsi:type="dcterms:W3CDTF">2011-05-24T19:39:08Z</dcterms:created>
  <dcterms:modified xsi:type="dcterms:W3CDTF">2011-06-22T19:36:48Z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0x010100AF88A099B3AFB54D885BA7C54CA43035</vt:lpwstr>
  </property>
</Properties>
</file>