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8"/>
  </p:notesMasterIdLst>
  <p:handoutMasterIdLst>
    <p:handoutMasterId r:id="rId29"/>
  </p:handoutMasterIdLst>
  <p:sldIdLst>
    <p:sldId id="753" r:id="rId2"/>
    <p:sldId id="1050" r:id="rId3"/>
    <p:sldId id="1033" r:id="rId4"/>
    <p:sldId id="1032" r:id="rId5"/>
    <p:sldId id="1048" r:id="rId6"/>
    <p:sldId id="1049" r:id="rId7"/>
    <p:sldId id="1038" r:id="rId8"/>
    <p:sldId id="1031" r:id="rId9"/>
    <p:sldId id="1034" r:id="rId10"/>
    <p:sldId id="1035" r:id="rId11"/>
    <p:sldId id="1036" r:id="rId12"/>
    <p:sldId id="1021" r:id="rId13"/>
    <p:sldId id="1028" r:id="rId14"/>
    <p:sldId id="1029" r:id="rId15"/>
    <p:sldId id="1030" r:id="rId16"/>
    <p:sldId id="1039" r:id="rId17"/>
    <p:sldId id="1040" r:id="rId18"/>
    <p:sldId id="1051" r:id="rId19"/>
    <p:sldId id="1041" r:id="rId20"/>
    <p:sldId id="1042" r:id="rId21"/>
    <p:sldId id="1044" r:id="rId22"/>
    <p:sldId id="1045" r:id="rId23"/>
    <p:sldId id="1046" r:id="rId24"/>
    <p:sldId id="1047" r:id="rId25"/>
    <p:sldId id="1052" r:id="rId26"/>
    <p:sldId id="999" r:id="rId27"/>
  </p:sldIdLst>
  <p:sldSz cx="9144000" cy="6858000" type="screen4x3"/>
  <p:notesSz cx="6997700" cy="9271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pitchFamily="34" charset="0"/>
      </a:defRPr>
    </a:lvl5pPr>
    <a:lvl6pPr marL="2286000" algn="l" defTabSz="914400" rtl="0" eaLnBrk="1" latinLnBrk="0" hangingPunct="1">
      <a:defRPr sz="3200" kern="1200">
        <a:solidFill>
          <a:schemeClr val="tx1"/>
        </a:solidFill>
        <a:latin typeface="Times New Roman" pitchFamily="18" charset="0"/>
        <a:ea typeface="+mn-ea"/>
        <a:cs typeface="Arial" pitchFamily="34" charset="0"/>
      </a:defRPr>
    </a:lvl6pPr>
    <a:lvl7pPr marL="2743200" algn="l" defTabSz="914400" rtl="0" eaLnBrk="1" latinLnBrk="0" hangingPunct="1">
      <a:defRPr sz="3200" kern="1200">
        <a:solidFill>
          <a:schemeClr val="tx1"/>
        </a:solidFill>
        <a:latin typeface="Times New Roman" pitchFamily="18" charset="0"/>
        <a:ea typeface="+mn-ea"/>
        <a:cs typeface="Arial" pitchFamily="34" charset="0"/>
      </a:defRPr>
    </a:lvl7pPr>
    <a:lvl8pPr marL="3200400" algn="l" defTabSz="914400" rtl="0" eaLnBrk="1" latinLnBrk="0" hangingPunct="1">
      <a:defRPr sz="3200" kern="1200">
        <a:solidFill>
          <a:schemeClr val="tx1"/>
        </a:solidFill>
        <a:latin typeface="Times New Roman" pitchFamily="18" charset="0"/>
        <a:ea typeface="+mn-ea"/>
        <a:cs typeface="Arial" pitchFamily="34" charset="0"/>
      </a:defRPr>
    </a:lvl8pPr>
    <a:lvl9pPr marL="3657600" algn="l" defTabSz="914400" rtl="0" eaLnBrk="1" latinLnBrk="0" hangingPunct="1">
      <a:defRPr sz="3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CCFF"/>
    <a:srgbClr val="A50021"/>
    <a:srgbClr val="00CC99"/>
    <a:srgbClr val="99CC00"/>
    <a:srgbClr val="663300"/>
    <a:srgbClr val="CC0000"/>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2864" autoAdjust="0"/>
  </p:normalViewPr>
  <p:slideViewPr>
    <p:cSldViewPr>
      <p:cViewPr>
        <p:scale>
          <a:sx n="66" d="100"/>
          <a:sy n="66" d="100"/>
        </p:scale>
        <p:origin x="-636" y="30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230"/>
    </p:cViewPr>
  </p:sorterViewPr>
  <p:notesViewPr>
    <p:cSldViewPr>
      <p:cViewPr>
        <p:scale>
          <a:sx n="100" d="100"/>
          <a:sy n="100" d="100"/>
        </p:scale>
        <p:origin x="-732" y="2328"/>
      </p:cViewPr>
      <p:guideLst>
        <p:guide orient="horz" pos="2920"/>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07727\Documents\Lake%20Mead%20and%20Powell%20August%20200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07727\Documents\Lake%20Mead%20and%20Powell%20August%20200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500" baseline="0"/>
            </a:pPr>
            <a:r>
              <a:rPr lang="en-US" sz="2500" baseline="0" dirty="0"/>
              <a:t>Lake Mead </a:t>
            </a:r>
            <a:r>
              <a:rPr lang="en-US" sz="2500" baseline="0" dirty="0" smtClean="0"/>
              <a:t>Storage</a:t>
            </a:r>
            <a:endParaRPr lang="en-US" sz="2500" baseline="0" dirty="0"/>
          </a:p>
          <a:p>
            <a:pPr>
              <a:defRPr sz="2500" baseline="0"/>
            </a:pPr>
            <a:r>
              <a:rPr lang="en-US" sz="2500" baseline="0" dirty="0" smtClean="0"/>
              <a:t>2008 – 2011</a:t>
            </a:r>
          </a:p>
        </c:rich>
      </c:tx>
      <c:layout/>
    </c:title>
    <c:plotArea>
      <c:layout/>
      <c:lineChart>
        <c:grouping val="standard"/>
        <c:ser>
          <c:idx val="0"/>
          <c:order val="0"/>
          <c:tx>
            <c:strRef>
              <c:f>Sheet1!$B$4</c:f>
              <c:strCache>
                <c:ptCount val="1"/>
                <c:pt idx="0">
                  <c:v>Mead</c:v>
                </c:pt>
              </c:strCache>
            </c:strRef>
          </c:tx>
          <c:spPr>
            <a:ln w="50800">
              <a:solidFill>
                <a:srgbClr val="00B050"/>
              </a:solidFill>
            </a:ln>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Sheet1!$B$5:$B$161</c:f>
              <c:numCache>
                <c:formatCode>#,##0</c:formatCode>
                <c:ptCount val="157"/>
                <c:pt idx="0">
                  <c:v>24592</c:v>
                </c:pt>
                <c:pt idx="1">
                  <c:v>24717</c:v>
                </c:pt>
                <c:pt idx="2">
                  <c:v>24789</c:v>
                </c:pt>
                <c:pt idx="3">
                  <c:v>24997</c:v>
                </c:pt>
                <c:pt idx="4">
                  <c:v>25046</c:v>
                </c:pt>
                <c:pt idx="5">
                  <c:v>24974</c:v>
                </c:pt>
                <c:pt idx="6">
                  <c:v>24659</c:v>
                </c:pt>
                <c:pt idx="7">
                  <c:v>24213</c:v>
                </c:pt>
                <c:pt idx="8">
                  <c:v>24047</c:v>
                </c:pt>
                <c:pt idx="9">
                  <c:v>24047</c:v>
                </c:pt>
                <c:pt idx="10">
                  <c:v>22913</c:v>
                </c:pt>
                <c:pt idx="11">
                  <c:v>22436</c:v>
                </c:pt>
                <c:pt idx="12">
                  <c:v>22444</c:v>
                </c:pt>
                <c:pt idx="13">
                  <c:v>22435</c:v>
                </c:pt>
                <c:pt idx="14">
                  <c:v>22405</c:v>
                </c:pt>
                <c:pt idx="15">
                  <c:v>22358</c:v>
                </c:pt>
                <c:pt idx="16">
                  <c:v>22523</c:v>
                </c:pt>
                <c:pt idx="17">
                  <c:v>22430</c:v>
                </c:pt>
                <c:pt idx="18">
                  <c:v>22154</c:v>
                </c:pt>
                <c:pt idx="19">
                  <c:v>21603</c:v>
                </c:pt>
                <c:pt idx="20">
                  <c:v>21127</c:v>
                </c:pt>
                <c:pt idx="21">
                  <c:v>20557</c:v>
                </c:pt>
                <c:pt idx="22">
                  <c:v>20245</c:v>
                </c:pt>
                <c:pt idx="23">
                  <c:v>20137</c:v>
                </c:pt>
                <c:pt idx="24">
                  <c:v>19873</c:v>
                </c:pt>
                <c:pt idx="25">
                  <c:v>19882</c:v>
                </c:pt>
                <c:pt idx="26">
                  <c:v>19776</c:v>
                </c:pt>
                <c:pt idx="27">
                  <c:v>19795</c:v>
                </c:pt>
                <c:pt idx="28">
                  <c:v>19870</c:v>
                </c:pt>
                <c:pt idx="29">
                  <c:v>19682</c:v>
                </c:pt>
                <c:pt idx="30">
                  <c:v>19118</c:v>
                </c:pt>
                <c:pt idx="31">
                  <c:v>18539</c:v>
                </c:pt>
                <c:pt idx="32">
                  <c:v>17915</c:v>
                </c:pt>
                <c:pt idx="33">
                  <c:v>17652</c:v>
                </c:pt>
                <c:pt idx="34">
                  <c:v>17343</c:v>
                </c:pt>
                <c:pt idx="35">
                  <c:v>17209</c:v>
                </c:pt>
                <c:pt idx="36">
                  <c:v>17093</c:v>
                </c:pt>
                <c:pt idx="37">
                  <c:v>17032</c:v>
                </c:pt>
                <c:pt idx="38">
                  <c:v>16850</c:v>
                </c:pt>
                <c:pt idx="39">
                  <c:v>16718</c:v>
                </c:pt>
                <c:pt idx="40">
                  <c:v>16854</c:v>
                </c:pt>
                <c:pt idx="41">
                  <c:v>16978</c:v>
                </c:pt>
                <c:pt idx="42">
                  <c:v>16820</c:v>
                </c:pt>
                <c:pt idx="43">
                  <c:v>16287</c:v>
                </c:pt>
                <c:pt idx="44">
                  <c:v>15893</c:v>
                </c:pt>
                <c:pt idx="45">
                  <c:v>15733</c:v>
                </c:pt>
                <c:pt idx="46">
                  <c:v>15598</c:v>
                </c:pt>
                <c:pt idx="47">
                  <c:v>15741</c:v>
                </c:pt>
                <c:pt idx="48">
                  <c:v>15618</c:v>
                </c:pt>
                <c:pt idx="49">
                  <c:v>15517</c:v>
                </c:pt>
                <c:pt idx="50">
                  <c:v>15337</c:v>
                </c:pt>
                <c:pt idx="51">
                  <c:v>15300</c:v>
                </c:pt>
                <c:pt idx="52">
                  <c:v>15434</c:v>
                </c:pt>
                <c:pt idx="53">
                  <c:v>15404</c:v>
                </c:pt>
                <c:pt idx="54">
                  <c:v>15255</c:v>
                </c:pt>
                <c:pt idx="55">
                  <c:v>14866</c:v>
                </c:pt>
                <c:pt idx="56">
                  <c:v>14342</c:v>
                </c:pt>
                <c:pt idx="57">
                  <c:v>14042</c:v>
                </c:pt>
                <c:pt idx="58">
                  <c:v>13924</c:v>
                </c:pt>
                <c:pt idx="59">
                  <c:v>14018</c:v>
                </c:pt>
                <c:pt idx="60">
                  <c:v>13937</c:v>
                </c:pt>
                <c:pt idx="61">
                  <c:v>14094</c:v>
                </c:pt>
                <c:pt idx="62">
                  <c:v>14367</c:v>
                </c:pt>
                <c:pt idx="63">
                  <c:v>14355</c:v>
                </c:pt>
                <c:pt idx="64">
                  <c:v>15119</c:v>
                </c:pt>
                <c:pt idx="65">
                  <c:v>15739</c:v>
                </c:pt>
                <c:pt idx="66">
                  <c:v>16220</c:v>
                </c:pt>
                <c:pt idx="67">
                  <c:v>15869</c:v>
                </c:pt>
                <c:pt idx="68">
                  <c:v>15593</c:v>
                </c:pt>
                <c:pt idx="69">
                  <c:v>15441</c:v>
                </c:pt>
                <c:pt idx="70">
                  <c:v>15288</c:v>
                </c:pt>
                <c:pt idx="71">
                  <c:v>15351</c:v>
                </c:pt>
                <c:pt idx="72">
                  <c:v>15219</c:v>
                </c:pt>
                <c:pt idx="73">
                  <c:v>15078</c:v>
                </c:pt>
                <c:pt idx="74">
                  <c:v>14896</c:v>
                </c:pt>
                <c:pt idx="75">
                  <c:v>15131</c:v>
                </c:pt>
                <c:pt idx="76">
                  <c:v>15335</c:v>
                </c:pt>
                <c:pt idx="77">
                  <c:v>15520</c:v>
                </c:pt>
                <c:pt idx="78">
                  <c:v>15337</c:v>
                </c:pt>
                <c:pt idx="79">
                  <c:v>14966</c:v>
                </c:pt>
                <c:pt idx="80">
                  <c:v>14470</c:v>
                </c:pt>
                <c:pt idx="81">
                  <c:v>14178</c:v>
                </c:pt>
                <c:pt idx="82">
                  <c:v>13993</c:v>
                </c:pt>
                <c:pt idx="83">
                  <c:v>14005</c:v>
                </c:pt>
                <c:pt idx="84">
                  <c:v>13887</c:v>
                </c:pt>
                <c:pt idx="85">
                  <c:v>13964</c:v>
                </c:pt>
                <c:pt idx="86">
                  <c:v>14014</c:v>
                </c:pt>
                <c:pt idx="87">
                  <c:v>14164</c:v>
                </c:pt>
                <c:pt idx="88">
                  <c:v>14309</c:v>
                </c:pt>
                <c:pt idx="89">
                  <c:v>14288</c:v>
                </c:pt>
                <c:pt idx="90">
                  <c:v>13925</c:v>
                </c:pt>
                <c:pt idx="91">
                  <c:v>13426</c:v>
                </c:pt>
                <c:pt idx="92">
                  <c:v>12963</c:v>
                </c:pt>
                <c:pt idx="93">
                  <c:v>12735</c:v>
                </c:pt>
                <c:pt idx="94">
                  <c:v>12554</c:v>
                </c:pt>
                <c:pt idx="95">
                  <c:v>12578</c:v>
                </c:pt>
                <c:pt idx="96">
                  <c:v>12505</c:v>
                </c:pt>
                <c:pt idx="97">
                  <c:v>12494</c:v>
                </c:pt>
                <c:pt idx="98">
                  <c:v>12520</c:v>
                </c:pt>
                <c:pt idx="99">
                  <c:v>12860</c:v>
                </c:pt>
                <c:pt idx="100">
                  <c:v>13017</c:v>
                </c:pt>
                <c:pt idx="101">
                  <c:v>13062</c:v>
                </c:pt>
                <c:pt idx="102">
                  <c:v>12940</c:v>
                </c:pt>
                <c:pt idx="103">
                  <c:v>12463</c:v>
                </c:pt>
                <c:pt idx="104">
                  <c:v>12132</c:v>
                </c:pt>
                <c:pt idx="105">
                  <c:v>11941</c:v>
                </c:pt>
                <c:pt idx="106">
                  <c:v>11890</c:v>
                </c:pt>
                <c:pt idx="107">
                  <c:v>11955</c:v>
                </c:pt>
                <c:pt idx="108">
                  <c:v>12013</c:v>
                </c:pt>
                <c:pt idx="109">
                  <c:v>12213</c:v>
                </c:pt>
                <c:pt idx="110">
                  <c:v>12157</c:v>
                </c:pt>
                <c:pt idx="111">
                  <c:v>12496</c:v>
                </c:pt>
                <c:pt idx="112">
                  <c:v>12572</c:v>
                </c:pt>
                <c:pt idx="113">
                  <c:v>12539</c:v>
                </c:pt>
                <c:pt idx="114">
                  <c:v>12164</c:v>
                </c:pt>
                <c:pt idx="115">
                  <c:v>11604</c:v>
                </c:pt>
                <c:pt idx="116">
                  <c:v>11217</c:v>
                </c:pt>
                <c:pt idx="117">
                  <c:v>11071</c:v>
                </c:pt>
                <c:pt idx="118">
                  <c:v>10978</c:v>
                </c:pt>
                <c:pt idx="119">
                  <c:v>10938</c:v>
                </c:pt>
                <c:pt idx="120">
                  <c:v>10933</c:v>
                </c:pt>
                <c:pt idx="121">
                  <c:v>10897</c:v>
                </c:pt>
                <c:pt idx="122">
                  <c:v>10919</c:v>
                </c:pt>
                <c:pt idx="123">
                  <c:v>11162</c:v>
                </c:pt>
                <c:pt idx="124">
                  <c:v>11493</c:v>
                </c:pt>
                <c:pt idx="125">
                  <c:v>11780</c:v>
                </c:pt>
                <c:pt idx="126">
                  <c:v>11550</c:v>
                </c:pt>
                <c:pt idx="127">
                  <c:v>11313</c:v>
                </c:pt>
                <c:pt idx="128">
                  <c:v>10987</c:v>
                </c:pt>
                <c:pt idx="129">
                  <c:v>10556</c:v>
                </c:pt>
                <c:pt idx="130">
                  <c:v>10357</c:v>
                </c:pt>
                <c:pt idx="131">
                  <c:v>10352</c:v>
                </c:pt>
                <c:pt idx="132">
                  <c:v>10092</c:v>
                </c:pt>
                <c:pt idx="133">
                  <c:v>9971</c:v>
                </c:pt>
                <c:pt idx="134">
                  <c:v>9936</c:v>
                </c:pt>
                <c:pt idx="135">
                  <c:v>10301</c:v>
                </c:pt>
                <c:pt idx="136">
                  <c:v>10765</c:v>
                </c:pt>
                <c:pt idx="137">
                  <c:v>11117</c:v>
                </c:pt>
                <c:pt idx="138">
                  <c:v>11170</c:v>
                </c:pt>
              </c:numCache>
            </c:numRef>
          </c:val>
        </c:ser>
        <c:ser>
          <c:idx val="2"/>
          <c:order val="1"/>
          <c:tx>
            <c:strRef>
              <c:f>Sheet1!$D$4</c:f>
              <c:strCache>
                <c:ptCount val="1"/>
                <c:pt idx="0">
                  <c:v>Surplus</c:v>
                </c:pt>
              </c:strCache>
            </c:strRef>
          </c:tx>
          <c:spPr>
            <a:ln w="63500">
              <a:solidFill>
                <a:srgbClr val="FFFF00"/>
              </a:solidFill>
            </a:ln>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Sheet1!$D$5:$D$161</c:f>
              <c:numCache>
                <c:formatCode>#,##0</c:formatCode>
                <c:ptCount val="157"/>
                <c:pt idx="0">
                  <c:v>15900</c:v>
                </c:pt>
                <c:pt idx="1">
                  <c:v>15900</c:v>
                </c:pt>
                <c:pt idx="2">
                  <c:v>15900</c:v>
                </c:pt>
                <c:pt idx="3">
                  <c:v>15900</c:v>
                </c:pt>
                <c:pt idx="4">
                  <c:v>15900</c:v>
                </c:pt>
                <c:pt idx="5">
                  <c:v>15900</c:v>
                </c:pt>
                <c:pt idx="6">
                  <c:v>15900</c:v>
                </c:pt>
                <c:pt idx="7">
                  <c:v>15900</c:v>
                </c:pt>
                <c:pt idx="8">
                  <c:v>15900</c:v>
                </c:pt>
                <c:pt idx="9">
                  <c:v>15900</c:v>
                </c:pt>
                <c:pt idx="10">
                  <c:v>15900</c:v>
                </c:pt>
                <c:pt idx="11">
                  <c:v>15900</c:v>
                </c:pt>
                <c:pt idx="12">
                  <c:v>15900</c:v>
                </c:pt>
                <c:pt idx="13">
                  <c:v>15900</c:v>
                </c:pt>
                <c:pt idx="14">
                  <c:v>15900</c:v>
                </c:pt>
                <c:pt idx="15">
                  <c:v>15900</c:v>
                </c:pt>
                <c:pt idx="16">
                  <c:v>15900</c:v>
                </c:pt>
                <c:pt idx="17">
                  <c:v>15900</c:v>
                </c:pt>
                <c:pt idx="18">
                  <c:v>15900</c:v>
                </c:pt>
                <c:pt idx="19">
                  <c:v>15900</c:v>
                </c:pt>
                <c:pt idx="20">
                  <c:v>15900</c:v>
                </c:pt>
                <c:pt idx="21">
                  <c:v>15900</c:v>
                </c:pt>
                <c:pt idx="22">
                  <c:v>15900</c:v>
                </c:pt>
                <c:pt idx="23">
                  <c:v>15900</c:v>
                </c:pt>
                <c:pt idx="24">
                  <c:v>15900</c:v>
                </c:pt>
                <c:pt idx="25">
                  <c:v>15900</c:v>
                </c:pt>
                <c:pt idx="26">
                  <c:v>15900</c:v>
                </c:pt>
                <c:pt idx="27">
                  <c:v>15900</c:v>
                </c:pt>
                <c:pt idx="28">
                  <c:v>15900</c:v>
                </c:pt>
                <c:pt idx="29">
                  <c:v>15900</c:v>
                </c:pt>
                <c:pt idx="30">
                  <c:v>15900</c:v>
                </c:pt>
                <c:pt idx="31">
                  <c:v>15900</c:v>
                </c:pt>
                <c:pt idx="32">
                  <c:v>15900</c:v>
                </c:pt>
                <c:pt idx="33">
                  <c:v>15900</c:v>
                </c:pt>
                <c:pt idx="34">
                  <c:v>15900</c:v>
                </c:pt>
                <c:pt idx="35">
                  <c:v>15900</c:v>
                </c:pt>
                <c:pt idx="36">
                  <c:v>15900</c:v>
                </c:pt>
                <c:pt idx="37">
                  <c:v>15900</c:v>
                </c:pt>
                <c:pt idx="38">
                  <c:v>15900</c:v>
                </c:pt>
                <c:pt idx="39">
                  <c:v>15900</c:v>
                </c:pt>
                <c:pt idx="40">
                  <c:v>15900</c:v>
                </c:pt>
                <c:pt idx="41">
                  <c:v>15900</c:v>
                </c:pt>
                <c:pt idx="42">
                  <c:v>15900</c:v>
                </c:pt>
                <c:pt idx="43">
                  <c:v>15900</c:v>
                </c:pt>
                <c:pt idx="44">
                  <c:v>15900</c:v>
                </c:pt>
                <c:pt idx="45">
                  <c:v>15900</c:v>
                </c:pt>
                <c:pt idx="46">
                  <c:v>15900</c:v>
                </c:pt>
                <c:pt idx="47">
                  <c:v>15900</c:v>
                </c:pt>
                <c:pt idx="48">
                  <c:v>15900</c:v>
                </c:pt>
                <c:pt idx="49">
                  <c:v>15900</c:v>
                </c:pt>
                <c:pt idx="50">
                  <c:v>15900</c:v>
                </c:pt>
                <c:pt idx="51">
                  <c:v>15900</c:v>
                </c:pt>
                <c:pt idx="52">
                  <c:v>15900</c:v>
                </c:pt>
                <c:pt idx="53">
                  <c:v>15900</c:v>
                </c:pt>
                <c:pt idx="54">
                  <c:v>15900</c:v>
                </c:pt>
                <c:pt idx="55">
                  <c:v>15900</c:v>
                </c:pt>
                <c:pt idx="56">
                  <c:v>15900</c:v>
                </c:pt>
                <c:pt idx="57">
                  <c:v>15900</c:v>
                </c:pt>
                <c:pt idx="58">
                  <c:v>15900</c:v>
                </c:pt>
                <c:pt idx="59">
                  <c:v>15900</c:v>
                </c:pt>
                <c:pt idx="60">
                  <c:v>15900</c:v>
                </c:pt>
                <c:pt idx="61">
                  <c:v>15900</c:v>
                </c:pt>
                <c:pt idx="62">
                  <c:v>15900</c:v>
                </c:pt>
                <c:pt idx="63">
                  <c:v>15900</c:v>
                </c:pt>
                <c:pt idx="64">
                  <c:v>15900</c:v>
                </c:pt>
                <c:pt idx="65">
                  <c:v>15900</c:v>
                </c:pt>
                <c:pt idx="66">
                  <c:v>15900</c:v>
                </c:pt>
                <c:pt idx="67">
                  <c:v>15900</c:v>
                </c:pt>
                <c:pt idx="68">
                  <c:v>15900</c:v>
                </c:pt>
                <c:pt idx="69">
                  <c:v>15900</c:v>
                </c:pt>
                <c:pt idx="70">
                  <c:v>15900</c:v>
                </c:pt>
                <c:pt idx="71">
                  <c:v>15900</c:v>
                </c:pt>
                <c:pt idx="72">
                  <c:v>15900</c:v>
                </c:pt>
                <c:pt idx="73">
                  <c:v>15900</c:v>
                </c:pt>
                <c:pt idx="74">
                  <c:v>15900</c:v>
                </c:pt>
                <c:pt idx="75">
                  <c:v>15900</c:v>
                </c:pt>
                <c:pt idx="76">
                  <c:v>15900</c:v>
                </c:pt>
                <c:pt idx="77">
                  <c:v>15900</c:v>
                </c:pt>
                <c:pt idx="78">
                  <c:v>15900</c:v>
                </c:pt>
                <c:pt idx="79">
                  <c:v>15900</c:v>
                </c:pt>
                <c:pt idx="80">
                  <c:v>15900</c:v>
                </c:pt>
                <c:pt idx="81">
                  <c:v>15900</c:v>
                </c:pt>
                <c:pt idx="82">
                  <c:v>15900</c:v>
                </c:pt>
                <c:pt idx="83">
                  <c:v>15900</c:v>
                </c:pt>
                <c:pt idx="84">
                  <c:v>15900</c:v>
                </c:pt>
                <c:pt idx="85">
                  <c:v>15900</c:v>
                </c:pt>
                <c:pt idx="86">
                  <c:v>15900</c:v>
                </c:pt>
                <c:pt idx="87">
                  <c:v>15900</c:v>
                </c:pt>
                <c:pt idx="88">
                  <c:v>15900</c:v>
                </c:pt>
                <c:pt idx="89">
                  <c:v>15900</c:v>
                </c:pt>
                <c:pt idx="90">
                  <c:v>15900</c:v>
                </c:pt>
                <c:pt idx="91">
                  <c:v>15900</c:v>
                </c:pt>
                <c:pt idx="92">
                  <c:v>15900</c:v>
                </c:pt>
                <c:pt idx="93">
                  <c:v>15900</c:v>
                </c:pt>
                <c:pt idx="94">
                  <c:v>15900</c:v>
                </c:pt>
                <c:pt idx="95">
                  <c:v>15900</c:v>
                </c:pt>
                <c:pt idx="96">
                  <c:v>15900</c:v>
                </c:pt>
                <c:pt idx="97">
                  <c:v>15900</c:v>
                </c:pt>
                <c:pt idx="98">
                  <c:v>15900</c:v>
                </c:pt>
                <c:pt idx="99">
                  <c:v>15900</c:v>
                </c:pt>
                <c:pt idx="100">
                  <c:v>15900</c:v>
                </c:pt>
                <c:pt idx="101">
                  <c:v>15900</c:v>
                </c:pt>
                <c:pt idx="102">
                  <c:v>15900</c:v>
                </c:pt>
                <c:pt idx="103">
                  <c:v>15900</c:v>
                </c:pt>
                <c:pt idx="104">
                  <c:v>15900</c:v>
                </c:pt>
                <c:pt idx="105">
                  <c:v>15900</c:v>
                </c:pt>
                <c:pt idx="106">
                  <c:v>15900</c:v>
                </c:pt>
                <c:pt idx="107">
                  <c:v>15900</c:v>
                </c:pt>
                <c:pt idx="108">
                  <c:v>15900</c:v>
                </c:pt>
                <c:pt idx="109">
                  <c:v>15900</c:v>
                </c:pt>
                <c:pt idx="110">
                  <c:v>15900</c:v>
                </c:pt>
                <c:pt idx="111">
                  <c:v>15900</c:v>
                </c:pt>
                <c:pt idx="112">
                  <c:v>15900</c:v>
                </c:pt>
                <c:pt idx="113">
                  <c:v>15900</c:v>
                </c:pt>
                <c:pt idx="114">
                  <c:v>15900</c:v>
                </c:pt>
                <c:pt idx="115">
                  <c:v>15900</c:v>
                </c:pt>
                <c:pt idx="116">
                  <c:v>15900</c:v>
                </c:pt>
                <c:pt idx="117">
                  <c:v>15900</c:v>
                </c:pt>
                <c:pt idx="118">
                  <c:v>15900</c:v>
                </c:pt>
                <c:pt idx="119">
                  <c:v>15900</c:v>
                </c:pt>
                <c:pt idx="120">
                  <c:v>15900</c:v>
                </c:pt>
                <c:pt idx="121">
                  <c:v>15900</c:v>
                </c:pt>
                <c:pt idx="122">
                  <c:v>15900</c:v>
                </c:pt>
                <c:pt idx="123">
                  <c:v>15900</c:v>
                </c:pt>
                <c:pt idx="124">
                  <c:v>15900</c:v>
                </c:pt>
                <c:pt idx="125">
                  <c:v>15900</c:v>
                </c:pt>
                <c:pt idx="126">
                  <c:v>15900</c:v>
                </c:pt>
                <c:pt idx="127">
                  <c:v>15900</c:v>
                </c:pt>
                <c:pt idx="128">
                  <c:v>15900</c:v>
                </c:pt>
                <c:pt idx="129">
                  <c:v>15900</c:v>
                </c:pt>
                <c:pt idx="130">
                  <c:v>15900</c:v>
                </c:pt>
                <c:pt idx="131">
                  <c:v>15900</c:v>
                </c:pt>
                <c:pt idx="132">
                  <c:v>15900</c:v>
                </c:pt>
                <c:pt idx="133">
                  <c:v>15900</c:v>
                </c:pt>
                <c:pt idx="134">
                  <c:v>15900</c:v>
                </c:pt>
                <c:pt idx="135">
                  <c:v>15900</c:v>
                </c:pt>
                <c:pt idx="136">
                  <c:v>15900</c:v>
                </c:pt>
                <c:pt idx="137">
                  <c:v>15900</c:v>
                </c:pt>
                <c:pt idx="138">
                  <c:v>15900</c:v>
                </c:pt>
                <c:pt idx="139">
                  <c:v>15900</c:v>
                </c:pt>
                <c:pt idx="140">
                  <c:v>15900</c:v>
                </c:pt>
                <c:pt idx="141">
                  <c:v>15900</c:v>
                </c:pt>
                <c:pt idx="142">
                  <c:v>15900</c:v>
                </c:pt>
                <c:pt idx="143">
                  <c:v>15900</c:v>
                </c:pt>
                <c:pt idx="144">
                  <c:v>15900</c:v>
                </c:pt>
                <c:pt idx="145">
                  <c:v>15900</c:v>
                </c:pt>
                <c:pt idx="146">
                  <c:v>15900</c:v>
                </c:pt>
                <c:pt idx="147">
                  <c:v>15900</c:v>
                </c:pt>
                <c:pt idx="148">
                  <c:v>15900</c:v>
                </c:pt>
                <c:pt idx="149">
                  <c:v>15900</c:v>
                </c:pt>
                <c:pt idx="150">
                  <c:v>15900</c:v>
                </c:pt>
                <c:pt idx="151">
                  <c:v>15900</c:v>
                </c:pt>
                <c:pt idx="152">
                  <c:v>15900</c:v>
                </c:pt>
                <c:pt idx="153">
                  <c:v>15900</c:v>
                </c:pt>
                <c:pt idx="154">
                  <c:v>15900</c:v>
                </c:pt>
                <c:pt idx="155">
                  <c:v>15900</c:v>
                </c:pt>
                <c:pt idx="156">
                  <c:v>15900</c:v>
                </c:pt>
              </c:numCache>
            </c:numRef>
          </c:val>
        </c:ser>
        <c:ser>
          <c:idx val="3"/>
          <c:order val="2"/>
          <c:tx>
            <c:strRef>
              <c:f>Sheet1!$E$4</c:f>
              <c:strCache>
                <c:ptCount val="1"/>
                <c:pt idx="0">
                  <c:v>Shortage</c:v>
                </c:pt>
              </c:strCache>
            </c:strRef>
          </c:tx>
          <c:spPr>
            <a:ln w="63500">
              <a:solidFill>
                <a:srgbClr val="FF0000"/>
              </a:solidFill>
            </a:ln>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Sheet1!$E$5:$E$161</c:f>
              <c:numCache>
                <c:formatCode>#,##0</c:formatCode>
                <c:ptCount val="157"/>
                <c:pt idx="0">
                  <c:v>9400</c:v>
                </c:pt>
                <c:pt idx="1">
                  <c:v>9400</c:v>
                </c:pt>
                <c:pt idx="2">
                  <c:v>9400</c:v>
                </c:pt>
                <c:pt idx="3">
                  <c:v>9400</c:v>
                </c:pt>
                <c:pt idx="4">
                  <c:v>9400</c:v>
                </c:pt>
                <c:pt idx="5">
                  <c:v>9400</c:v>
                </c:pt>
                <c:pt idx="6">
                  <c:v>9400</c:v>
                </c:pt>
                <c:pt idx="7">
                  <c:v>9400</c:v>
                </c:pt>
                <c:pt idx="8">
                  <c:v>9400</c:v>
                </c:pt>
                <c:pt idx="9">
                  <c:v>9400</c:v>
                </c:pt>
                <c:pt idx="10">
                  <c:v>9400</c:v>
                </c:pt>
                <c:pt idx="11">
                  <c:v>9400</c:v>
                </c:pt>
                <c:pt idx="12">
                  <c:v>9400</c:v>
                </c:pt>
                <c:pt idx="13">
                  <c:v>9400</c:v>
                </c:pt>
                <c:pt idx="14">
                  <c:v>9400</c:v>
                </c:pt>
                <c:pt idx="15">
                  <c:v>9400</c:v>
                </c:pt>
                <c:pt idx="16">
                  <c:v>9400</c:v>
                </c:pt>
                <c:pt idx="17">
                  <c:v>9400</c:v>
                </c:pt>
                <c:pt idx="18">
                  <c:v>9400</c:v>
                </c:pt>
                <c:pt idx="19">
                  <c:v>9400</c:v>
                </c:pt>
                <c:pt idx="20">
                  <c:v>9400</c:v>
                </c:pt>
                <c:pt idx="21">
                  <c:v>9400</c:v>
                </c:pt>
                <c:pt idx="22">
                  <c:v>9400</c:v>
                </c:pt>
                <c:pt idx="23">
                  <c:v>9400</c:v>
                </c:pt>
                <c:pt idx="24">
                  <c:v>9400</c:v>
                </c:pt>
                <c:pt idx="25">
                  <c:v>9400</c:v>
                </c:pt>
                <c:pt idx="26">
                  <c:v>9400</c:v>
                </c:pt>
                <c:pt idx="27">
                  <c:v>9400</c:v>
                </c:pt>
                <c:pt idx="28">
                  <c:v>9400</c:v>
                </c:pt>
                <c:pt idx="29">
                  <c:v>9400</c:v>
                </c:pt>
                <c:pt idx="30">
                  <c:v>9400</c:v>
                </c:pt>
                <c:pt idx="31">
                  <c:v>9400</c:v>
                </c:pt>
                <c:pt idx="32">
                  <c:v>9400</c:v>
                </c:pt>
                <c:pt idx="33">
                  <c:v>9400</c:v>
                </c:pt>
                <c:pt idx="34">
                  <c:v>9400</c:v>
                </c:pt>
                <c:pt idx="35">
                  <c:v>9400</c:v>
                </c:pt>
                <c:pt idx="36">
                  <c:v>9400</c:v>
                </c:pt>
                <c:pt idx="37">
                  <c:v>9400</c:v>
                </c:pt>
                <c:pt idx="38">
                  <c:v>9400</c:v>
                </c:pt>
                <c:pt idx="39">
                  <c:v>9400</c:v>
                </c:pt>
                <c:pt idx="40">
                  <c:v>9400</c:v>
                </c:pt>
                <c:pt idx="41">
                  <c:v>9400</c:v>
                </c:pt>
                <c:pt idx="42">
                  <c:v>9400</c:v>
                </c:pt>
                <c:pt idx="43">
                  <c:v>9400</c:v>
                </c:pt>
                <c:pt idx="44">
                  <c:v>9400</c:v>
                </c:pt>
                <c:pt idx="45">
                  <c:v>9400</c:v>
                </c:pt>
                <c:pt idx="46">
                  <c:v>9400</c:v>
                </c:pt>
                <c:pt idx="47">
                  <c:v>9400</c:v>
                </c:pt>
                <c:pt idx="48">
                  <c:v>9400</c:v>
                </c:pt>
                <c:pt idx="49">
                  <c:v>9400</c:v>
                </c:pt>
                <c:pt idx="50">
                  <c:v>9400</c:v>
                </c:pt>
                <c:pt idx="51">
                  <c:v>9400</c:v>
                </c:pt>
                <c:pt idx="52">
                  <c:v>9400</c:v>
                </c:pt>
                <c:pt idx="53">
                  <c:v>9400</c:v>
                </c:pt>
                <c:pt idx="54">
                  <c:v>9400</c:v>
                </c:pt>
                <c:pt idx="55">
                  <c:v>9400</c:v>
                </c:pt>
                <c:pt idx="56">
                  <c:v>9400</c:v>
                </c:pt>
                <c:pt idx="57">
                  <c:v>9400</c:v>
                </c:pt>
                <c:pt idx="58">
                  <c:v>9400</c:v>
                </c:pt>
                <c:pt idx="59">
                  <c:v>9400</c:v>
                </c:pt>
                <c:pt idx="60">
                  <c:v>9400</c:v>
                </c:pt>
                <c:pt idx="61">
                  <c:v>9400</c:v>
                </c:pt>
                <c:pt idx="62">
                  <c:v>9400</c:v>
                </c:pt>
                <c:pt idx="63">
                  <c:v>9400</c:v>
                </c:pt>
                <c:pt idx="64">
                  <c:v>9400</c:v>
                </c:pt>
                <c:pt idx="65">
                  <c:v>9400</c:v>
                </c:pt>
                <c:pt idx="66">
                  <c:v>9400</c:v>
                </c:pt>
                <c:pt idx="67">
                  <c:v>9400</c:v>
                </c:pt>
                <c:pt idx="68">
                  <c:v>9400</c:v>
                </c:pt>
                <c:pt idx="69">
                  <c:v>9400</c:v>
                </c:pt>
                <c:pt idx="70">
                  <c:v>9400</c:v>
                </c:pt>
                <c:pt idx="71">
                  <c:v>9400</c:v>
                </c:pt>
                <c:pt idx="72">
                  <c:v>9400</c:v>
                </c:pt>
                <c:pt idx="73">
                  <c:v>9400</c:v>
                </c:pt>
                <c:pt idx="74">
                  <c:v>9400</c:v>
                </c:pt>
                <c:pt idx="75">
                  <c:v>9400</c:v>
                </c:pt>
                <c:pt idx="76">
                  <c:v>9400</c:v>
                </c:pt>
                <c:pt idx="77">
                  <c:v>9400</c:v>
                </c:pt>
                <c:pt idx="78">
                  <c:v>9400</c:v>
                </c:pt>
                <c:pt idx="79">
                  <c:v>9400</c:v>
                </c:pt>
                <c:pt idx="80">
                  <c:v>9400</c:v>
                </c:pt>
                <c:pt idx="81">
                  <c:v>9400</c:v>
                </c:pt>
                <c:pt idx="82">
                  <c:v>9400</c:v>
                </c:pt>
                <c:pt idx="83">
                  <c:v>9400</c:v>
                </c:pt>
                <c:pt idx="84">
                  <c:v>9400</c:v>
                </c:pt>
                <c:pt idx="85">
                  <c:v>9400</c:v>
                </c:pt>
                <c:pt idx="86">
                  <c:v>9400</c:v>
                </c:pt>
                <c:pt idx="87">
                  <c:v>9400</c:v>
                </c:pt>
                <c:pt idx="88">
                  <c:v>9400</c:v>
                </c:pt>
                <c:pt idx="89">
                  <c:v>9400</c:v>
                </c:pt>
                <c:pt idx="90">
                  <c:v>9400</c:v>
                </c:pt>
                <c:pt idx="91">
                  <c:v>9400</c:v>
                </c:pt>
                <c:pt idx="92">
                  <c:v>9400</c:v>
                </c:pt>
                <c:pt idx="93">
                  <c:v>9400</c:v>
                </c:pt>
                <c:pt idx="94">
                  <c:v>9400</c:v>
                </c:pt>
                <c:pt idx="95">
                  <c:v>9400</c:v>
                </c:pt>
                <c:pt idx="96">
                  <c:v>9400</c:v>
                </c:pt>
                <c:pt idx="97">
                  <c:v>9400</c:v>
                </c:pt>
                <c:pt idx="98">
                  <c:v>9400</c:v>
                </c:pt>
                <c:pt idx="99">
                  <c:v>9400</c:v>
                </c:pt>
                <c:pt idx="100">
                  <c:v>9400</c:v>
                </c:pt>
                <c:pt idx="101">
                  <c:v>9400</c:v>
                </c:pt>
                <c:pt idx="102">
                  <c:v>9400</c:v>
                </c:pt>
                <c:pt idx="103">
                  <c:v>9400</c:v>
                </c:pt>
                <c:pt idx="104">
                  <c:v>9400</c:v>
                </c:pt>
                <c:pt idx="105">
                  <c:v>9400</c:v>
                </c:pt>
                <c:pt idx="106">
                  <c:v>9400</c:v>
                </c:pt>
                <c:pt idx="107">
                  <c:v>9400</c:v>
                </c:pt>
                <c:pt idx="108">
                  <c:v>9400</c:v>
                </c:pt>
                <c:pt idx="109">
                  <c:v>9400</c:v>
                </c:pt>
                <c:pt idx="110">
                  <c:v>9400</c:v>
                </c:pt>
                <c:pt idx="111">
                  <c:v>9400</c:v>
                </c:pt>
                <c:pt idx="112">
                  <c:v>9400</c:v>
                </c:pt>
                <c:pt idx="113">
                  <c:v>9400</c:v>
                </c:pt>
                <c:pt idx="114">
                  <c:v>9400</c:v>
                </c:pt>
                <c:pt idx="115">
                  <c:v>9400</c:v>
                </c:pt>
                <c:pt idx="116">
                  <c:v>9400</c:v>
                </c:pt>
                <c:pt idx="117">
                  <c:v>9400</c:v>
                </c:pt>
                <c:pt idx="118">
                  <c:v>9400</c:v>
                </c:pt>
                <c:pt idx="119">
                  <c:v>9400</c:v>
                </c:pt>
                <c:pt idx="120">
                  <c:v>9400</c:v>
                </c:pt>
                <c:pt idx="121">
                  <c:v>9400</c:v>
                </c:pt>
                <c:pt idx="122">
                  <c:v>9400</c:v>
                </c:pt>
                <c:pt idx="123">
                  <c:v>9400</c:v>
                </c:pt>
                <c:pt idx="124">
                  <c:v>9400</c:v>
                </c:pt>
                <c:pt idx="125">
                  <c:v>9400</c:v>
                </c:pt>
                <c:pt idx="126">
                  <c:v>9400</c:v>
                </c:pt>
                <c:pt idx="127">
                  <c:v>9400</c:v>
                </c:pt>
                <c:pt idx="128">
                  <c:v>9400</c:v>
                </c:pt>
                <c:pt idx="129">
                  <c:v>9400</c:v>
                </c:pt>
                <c:pt idx="130">
                  <c:v>9400</c:v>
                </c:pt>
                <c:pt idx="131">
                  <c:v>9400</c:v>
                </c:pt>
                <c:pt idx="132">
                  <c:v>9400</c:v>
                </c:pt>
                <c:pt idx="133">
                  <c:v>9400</c:v>
                </c:pt>
                <c:pt idx="134">
                  <c:v>9400</c:v>
                </c:pt>
                <c:pt idx="135">
                  <c:v>9400</c:v>
                </c:pt>
                <c:pt idx="136">
                  <c:v>9400</c:v>
                </c:pt>
                <c:pt idx="137">
                  <c:v>9400</c:v>
                </c:pt>
                <c:pt idx="138">
                  <c:v>9400</c:v>
                </c:pt>
                <c:pt idx="139">
                  <c:v>9400</c:v>
                </c:pt>
                <c:pt idx="140">
                  <c:v>9400</c:v>
                </c:pt>
                <c:pt idx="141">
                  <c:v>9400</c:v>
                </c:pt>
                <c:pt idx="142">
                  <c:v>9400</c:v>
                </c:pt>
                <c:pt idx="143">
                  <c:v>9400</c:v>
                </c:pt>
                <c:pt idx="144">
                  <c:v>9400</c:v>
                </c:pt>
                <c:pt idx="145">
                  <c:v>9400</c:v>
                </c:pt>
                <c:pt idx="146">
                  <c:v>9400</c:v>
                </c:pt>
                <c:pt idx="147">
                  <c:v>9400</c:v>
                </c:pt>
                <c:pt idx="148">
                  <c:v>9400</c:v>
                </c:pt>
                <c:pt idx="149">
                  <c:v>9400</c:v>
                </c:pt>
                <c:pt idx="150">
                  <c:v>9400</c:v>
                </c:pt>
                <c:pt idx="151">
                  <c:v>9400</c:v>
                </c:pt>
                <c:pt idx="152">
                  <c:v>9400</c:v>
                </c:pt>
                <c:pt idx="153">
                  <c:v>9400</c:v>
                </c:pt>
                <c:pt idx="154">
                  <c:v>9400</c:v>
                </c:pt>
                <c:pt idx="155">
                  <c:v>9400</c:v>
                </c:pt>
                <c:pt idx="156">
                  <c:v>9400</c:v>
                </c:pt>
              </c:numCache>
            </c:numRef>
          </c:val>
        </c:ser>
        <c:ser>
          <c:idx val="1"/>
          <c:order val="3"/>
          <c:tx>
            <c:v>Projected</c:v>
          </c:tx>
          <c:spPr>
            <a:ln w="63500"/>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Sheet1!$F$5:$F$161</c:f>
              <c:numCache>
                <c:formatCode>General</c:formatCode>
                <c:ptCount val="157"/>
                <c:pt idx="138" formatCode="#,##0">
                  <c:v>11170</c:v>
                </c:pt>
                <c:pt idx="139" formatCode="#,##0">
                  <c:v>11054</c:v>
                </c:pt>
                <c:pt idx="140" formatCode="#,##0">
                  <c:v>11088</c:v>
                </c:pt>
                <c:pt idx="141" formatCode="#,##0">
                  <c:v>11244</c:v>
                </c:pt>
                <c:pt idx="142" formatCode="#,##0">
                  <c:v>11521</c:v>
                </c:pt>
                <c:pt idx="143" formatCode="#,##0">
                  <c:v>11875</c:v>
                </c:pt>
                <c:pt idx="144" formatCode="#,##0">
                  <c:v>11943</c:v>
                </c:pt>
                <c:pt idx="145" formatCode="#,##0">
                  <c:v>12184</c:v>
                </c:pt>
                <c:pt idx="146" formatCode="#,##0">
                  <c:v>12293</c:v>
                </c:pt>
                <c:pt idx="147" formatCode="#,##0">
                  <c:v>12643</c:v>
                </c:pt>
              </c:numCache>
            </c:numRef>
          </c:val>
        </c:ser>
        <c:marker val="1"/>
        <c:axId val="106724736"/>
        <c:axId val="106751104"/>
      </c:lineChart>
      <c:dateAx>
        <c:axId val="106724736"/>
        <c:scaling>
          <c:orientation val="minMax"/>
          <c:max val="41162"/>
          <c:min val="39692"/>
        </c:scaling>
        <c:axPos val="b"/>
        <c:majorGridlines/>
        <c:numFmt formatCode="mmm\-yy" sourceLinked="1"/>
        <c:tickLblPos val="nextTo"/>
        <c:txPr>
          <a:bodyPr/>
          <a:lstStyle/>
          <a:p>
            <a:pPr>
              <a:defRPr sz="1400" baseline="0"/>
            </a:pPr>
            <a:endParaRPr lang="en-US"/>
          </a:p>
        </c:txPr>
        <c:crossAx val="106751104"/>
        <c:crosses val="autoZero"/>
        <c:auto val="1"/>
        <c:lblOffset val="100"/>
        <c:majorUnit val="12"/>
        <c:majorTimeUnit val="months"/>
      </c:dateAx>
      <c:valAx>
        <c:axId val="106751104"/>
        <c:scaling>
          <c:orientation val="minMax"/>
          <c:max val="14000"/>
          <c:min val="8000"/>
        </c:scaling>
        <c:axPos val="l"/>
        <c:majorGridlines>
          <c:spPr>
            <a:ln w="3175">
              <a:solidFill>
                <a:schemeClr val="tx1"/>
              </a:solidFill>
              <a:prstDash val="dash"/>
            </a:ln>
          </c:spPr>
        </c:majorGridlines>
        <c:title>
          <c:tx>
            <c:rich>
              <a:bodyPr rot="-5400000" vert="horz"/>
              <a:lstStyle/>
              <a:p>
                <a:pPr>
                  <a:defRPr sz="1500" baseline="0"/>
                </a:pPr>
                <a:r>
                  <a:rPr lang="en-US" sz="1500" baseline="0"/>
                  <a:t>x 1000 acre-feet</a:t>
                </a:r>
              </a:p>
            </c:rich>
          </c:tx>
          <c:layout/>
        </c:title>
        <c:numFmt formatCode="#,##0" sourceLinked="1"/>
        <c:tickLblPos val="nextTo"/>
        <c:txPr>
          <a:bodyPr/>
          <a:lstStyle/>
          <a:p>
            <a:pPr>
              <a:defRPr sz="1500" baseline="0"/>
            </a:pPr>
            <a:endParaRPr lang="en-US"/>
          </a:p>
        </c:txPr>
        <c:crossAx val="106724736"/>
        <c:crosses val="autoZero"/>
        <c:crossBetween val="between"/>
        <c:majorUnit val="1000"/>
      </c:valAx>
      <c:spPr>
        <a:solidFill>
          <a:schemeClr val="accent6">
            <a:lumMod val="20000"/>
            <a:lumOff val="80000"/>
          </a:schemeClr>
        </a:solidFill>
        <a:ln w="0"/>
      </c:spPr>
    </c:plotArea>
    <c:legend>
      <c:legendPos val="r"/>
      <c:legendEntry>
        <c:idx val="1"/>
        <c:delete val="1"/>
      </c:legendEntry>
      <c:layout/>
      <c:txPr>
        <a:bodyPr/>
        <a:lstStyle/>
        <a:p>
          <a:pPr>
            <a:defRPr sz="2000" baseline="0"/>
          </a:pPr>
          <a:endParaRPr lang="en-US"/>
        </a:p>
      </c:txPr>
    </c:legend>
    <c:plotVisOnly val="1"/>
  </c:chart>
  <c:spPr>
    <a:solidFill>
      <a:schemeClr val="bg1"/>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500" baseline="0"/>
            </a:pPr>
            <a:r>
              <a:rPr lang="en-US" sz="2500" baseline="0" dirty="0"/>
              <a:t>Lake Mead </a:t>
            </a:r>
            <a:r>
              <a:rPr lang="en-US" sz="2500" baseline="0" dirty="0" smtClean="0"/>
              <a:t>Storage</a:t>
            </a:r>
            <a:endParaRPr lang="en-US" sz="2500" baseline="0" dirty="0"/>
          </a:p>
          <a:p>
            <a:pPr>
              <a:defRPr sz="2500" baseline="0"/>
            </a:pPr>
            <a:r>
              <a:rPr lang="en-US" sz="2500" baseline="0" dirty="0"/>
              <a:t>2000 </a:t>
            </a:r>
            <a:r>
              <a:rPr lang="en-US" sz="2500" baseline="0" dirty="0" smtClean="0"/>
              <a:t>– 2011</a:t>
            </a:r>
          </a:p>
        </c:rich>
      </c:tx>
      <c:layout/>
    </c:title>
    <c:plotArea>
      <c:layout/>
      <c:lineChart>
        <c:grouping val="standard"/>
        <c:ser>
          <c:idx val="0"/>
          <c:order val="0"/>
          <c:tx>
            <c:strRef>
              <c:f>Sheet1!$B$4</c:f>
              <c:strCache>
                <c:ptCount val="1"/>
                <c:pt idx="0">
                  <c:v>Mead</c:v>
                </c:pt>
              </c:strCache>
            </c:strRef>
          </c:tx>
          <c:spPr>
            <a:ln w="50800">
              <a:solidFill>
                <a:srgbClr val="00B050"/>
              </a:solidFill>
            </a:ln>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Sheet1!$B$5:$B$161</c:f>
              <c:numCache>
                <c:formatCode>#,##0</c:formatCode>
                <c:ptCount val="157"/>
                <c:pt idx="0">
                  <c:v>24592</c:v>
                </c:pt>
                <c:pt idx="1">
                  <c:v>24717</c:v>
                </c:pt>
                <c:pt idx="2">
                  <c:v>24789</c:v>
                </c:pt>
                <c:pt idx="3">
                  <c:v>24997</c:v>
                </c:pt>
                <c:pt idx="4">
                  <c:v>25046</c:v>
                </c:pt>
                <c:pt idx="5">
                  <c:v>24974</c:v>
                </c:pt>
                <c:pt idx="6">
                  <c:v>24659</c:v>
                </c:pt>
                <c:pt idx="7">
                  <c:v>24213</c:v>
                </c:pt>
                <c:pt idx="8">
                  <c:v>24047</c:v>
                </c:pt>
                <c:pt idx="9">
                  <c:v>24047</c:v>
                </c:pt>
                <c:pt idx="10">
                  <c:v>22913</c:v>
                </c:pt>
                <c:pt idx="11">
                  <c:v>22436</c:v>
                </c:pt>
                <c:pt idx="12">
                  <c:v>22444</c:v>
                </c:pt>
                <c:pt idx="13">
                  <c:v>22435</c:v>
                </c:pt>
                <c:pt idx="14">
                  <c:v>22405</c:v>
                </c:pt>
                <c:pt idx="15">
                  <c:v>22358</c:v>
                </c:pt>
                <c:pt idx="16">
                  <c:v>22523</c:v>
                </c:pt>
                <c:pt idx="17">
                  <c:v>22430</c:v>
                </c:pt>
                <c:pt idx="18">
                  <c:v>22154</c:v>
                </c:pt>
                <c:pt idx="19">
                  <c:v>21603</c:v>
                </c:pt>
                <c:pt idx="20">
                  <c:v>21127</c:v>
                </c:pt>
                <c:pt idx="21">
                  <c:v>20557</c:v>
                </c:pt>
                <c:pt idx="22">
                  <c:v>20245</c:v>
                </c:pt>
                <c:pt idx="23">
                  <c:v>20137</c:v>
                </c:pt>
                <c:pt idx="24">
                  <c:v>19873</c:v>
                </c:pt>
                <c:pt idx="25">
                  <c:v>19882</c:v>
                </c:pt>
                <c:pt idx="26">
                  <c:v>19776</c:v>
                </c:pt>
                <c:pt idx="27">
                  <c:v>19795</c:v>
                </c:pt>
                <c:pt idx="28">
                  <c:v>19870</c:v>
                </c:pt>
                <c:pt idx="29">
                  <c:v>19682</c:v>
                </c:pt>
                <c:pt idx="30">
                  <c:v>19118</c:v>
                </c:pt>
                <c:pt idx="31">
                  <c:v>18539</c:v>
                </c:pt>
                <c:pt idx="32">
                  <c:v>17915</c:v>
                </c:pt>
                <c:pt idx="33">
                  <c:v>17652</c:v>
                </c:pt>
                <c:pt idx="34">
                  <c:v>17343</c:v>
                </c:pt>
                <c:pt idx="35">
                  <c:v>17209</c:v>
                </c:pt>
                <c:pt idx="36">
                  <c:v>17093</c:v>
                </c:pt>
                <c:pt idx="37">
                  <c:v>17032</c:v>
                </c:pt>
                <c:pt idx="38">
                  <c:v>16850</c:v>
                </c:pt>
                <c:pt idx="39">
                  <c:v>16718</c:v>
                </c:pt>
                <c:pt idx="40">
                  <c:v>16854</c:v>
                </c:pt>
                <c:pt idx="41">
                  <c:v>16978</c:v>
                </c:pt>
                <c:pt idx="42">
                  <c:v>16820</c:v>
                </c:pt>
                <c:pt idx="43">
                  <c:v>16287</c:v>
                </c:pt>
                <c:pt idx="44">
                  <c:v>15893</c:v>
                </c:pt>
                <c:pt idx="45">
                  <c:v>15733</c:v>
                </c:pt>
                <c:pt idx="46">
                  <c:v>15598</c:v>
                </c:pt>
                <c:pt idx="47">
                  <c:v>15741</c:v>
                </c:pt>
                <c:pt idx="48">
                  <c:v>15618</c:v>
                </c:pt>
                <c:pt idx="49">
                  <c:v>15517</c:v>
                </c:pt>
                <c:pt idx="50">
                  <c:v>15337</c:v>
                </c:pt>
                <c:pt idx="51">
                  <c:v>15300</c:v>
                </c:pt>
                <c:pt idx="52">
                  <c:v>15434</c:v>
                </c:pt>
                <c:pt idx="53">
                  <c:v>15404</c:v>
                </c:pt>
                <c:pt idx="54">
                  <c:v>15255</c:v>
                </c:pt>
                <c:pt idx="55">
                  <c:v>14866</c:v>
                </c:pt>
                <c:pt idx="56">
                  <c:v>14342</c:v>
                </c:pt>
                <c:pt idx="57">
                  <c:v>14042</c:v>
                </c:pt>
                <c:pt idx="58">
                  <c:v>13924</c:v>
                </c:pt>
                <c:pt idx="59">
                  <c:v>14018</c:v>
                </c:pt>
                <c:pt idx="60">
                  <c:v>13937</c:v>
                </c:pt>
                <c:pt idx="61">
                  <c:v>14094</c:v>
                </c:pt>
                <c:pt idx="62">
                  <c:v>14367</c:v>
                </c:pt>
                <c:pt idx="63">
                  <c:v>14355</c:v>
                </c:pt>
                <c:pt idx="64">
                  <c:v>15119</c:v>
                </c:pt>
                <c:pt idx="65">
                  <c:v>15739</c:v>
                </c:pt>
                <c:pt idx="66">
                  <c:v>16220</c:v>
                </c:pt>
                <c:pt idx="67">
                  <c:v>15869</c:v>
                </c:pt>
                <c:pt idx="68">
                  <c:v>15593</c:v>
                </c:pt>
                <c:pt idx="69">
                  <c:v>15441</c:v>
                </c:pt>
                <c:pt idx="70">
                  <c:v>15288</c:v>
                </c:pt>
                <c:pt idx="71">
                  <c:v>15351</c:v>
                </c:pt>
                <c:pt idx="72">
                  <c:v>15219</c:v>
                </c:pt>
                <c:pt idx="73">
                  <c:v>15078</c:v>
                </c:pt>
                <c:pt idx="74">
                  <c:v>14896</c:v>
                </c:pt>
                <c:pt idx="75">
                  <c:v>15131</c:v>
                </c:pt>
                <c:pt idx="76">
                  <c:v>15335</c:v>
                </c:pt>
                <c:pt idx="77">
                  <c:v>15520</c:v>
                </c:pt>
                <c:pt idx="78">
                  <c:v>15337</c:v>
                </c:pt>
                <c:pt idx="79">
                  <c:v>14966</c:v>
                </c:pt>
                <c:pt idx="80">
                  <c:v>14470</c:v>
                </c:pt>
                <c:pt idx="81">
                  <c:v>14178</c:v>
                </c:pt>
                <c:pt idx="82">
                  <c:v>13993</c:v>
                </c:pt>
                <c:pt idx="83">
                  <c:v>14005</c:v>
                </c:pt>
                <c:pt idx="84">
                  <c:v>13887</c:v>
                </c:pt>
                <c:pt idx="85">
                  <c:v>13964</c:v>
                </c:pt>
                <c:pt idx="86">
                  <c:v>14014</c:v>
                </c:pt>
                <c:pt idx="87">
                  <c:v>14164</c:v>
                </c:pt>
                <c:pt idx="88">
                  <c:v>14309</c:v>
                </c:pt>
                <c:pt idx="89">
                  <c:v>14288</c:v>
                </c:pt>
                <c:pt idx="90">
                  <c:v>13925</c:v>
                </c:pt>
                <c:pt idx="91">
                  <c:v>13426</c:v>
                </c:pt>
                <c:pt idx="92">
                  <c:v>12963</c:v>
                </c:pt>
                <c:pt idx="93">
                  <c:v>12735</c:v>
                </c:pt>
                <c:pt idx="94">
                  <c:v>12554</c:v>
                </c:pt>
                <c:pt idx="95">
                  <c:v>12578</c:v>
                </c:pt>
                <c:pt idx="96">
                  <c:v>12505</c:v>
                </c:pt>
                <c:pt idx="97">
                  <c:v>12494</c:v>
                </c:pt>
                <c:pt idx="98">
                  <c:v>12520</c:v>
                </c:pt>
                <c:pt idx="99">
                  <c:v>12860</c:v>
                </c:pt>
                <c:pt idx="100">
                  <c:v>13017</c:v>
                </c:pt>
                <c:pt idx="101">
                  <c:v>13062</c:v>
                </c:pt>
                <c:pt idx="102">
                  <c:v>12940</c:v>
                </c:pt>
                <c:pt idx="103">
                  <c:v>12463</c:v>
                </c:pt>
                <c:pt idx="104">
                  <c:v>12132</c:v>
                </c:pt>
                <c:pt idx="105">
                  <c:v>11941</c:v>
                </c:pt>
                <c:pt idx="106">
                  <c:v>11890</c:v>
                </c:pt>
                <c:pt idx="107">
                  <c:v>11955</c:v>
                </c:pt>
                <c:pt idx="108">
                  <c:v>12013</c:v>
                </c:pt>
                <c:pt idx="109">
                  <c:v>12213</c:v>
                </c:pt>
                <c:pt idx="110">
                  <c:v>12157</c:v>
                </c:pt>
                <c:pt idx="111">
                  <c:v>12496</c:v>
                </c:pt>
                <c:pt idx="112">
                  <c:v>12572</c:v>
                </c:pt>
                <c:pt idx="113">
                  <c:v>12539</c:v>
                </c:pt>
                <c:pt idx="114">
                  <c:v>12164</c:v>
                </c:pt>
                <c:pt idx="115">
                  <c:v>11604</c:v>
                </c:pt>
                <c:pt idx="116">
                  <c:v>11217</c:v>
                </c:pt>
                <c:pt idx="117">
                  <c:v>11071</c:v>
                </c:pt>
                <c:pt idx="118">
                  <c:v>10978</c:v>
                </c:pt>
                <c:pt idx="119">
                  <c:v>10938</c:v>
                </c:pt>
                <c:pt idx="120">
                  <c:v>10933</c:v>
                </c:pt>
                <c:pt idx="121">
                  <c:v>10897</c:v>
                </c:pt>
                <c:pt idx="122">
                  <c:v>10919</c:v>
                </c:pt>
                <c:pt idx="123">
                  <c:v>11162</c:v>
                </c:pt>
                <c:pt idx="124">
                  <c:v>11493</c:v>
                </c:pt>
                <c:pt idx="125">
                  <c:v>11780</c:v>
                </c:pt>
                <c:pt idx="126">
                  <c:v>11550</c:v>
                </c:pt>
                <c:pt idx="127">
                  <c:v>11313</c:v>
                </c:pt>
                <c:pt idx="128">
                  <c:v>10987</c:v>
                </c:pt>
                <c:pt idx="129">
                  <c:v>10556</c:v>
                </c:pt>
                <c:pt idx="130">
                  <c:v>10357</c:v>
                </c:pt>
                <c:pt idx="131">
                  <c:v>10352</c:v>
                </c:pt>
                <c:pt idx="132">
                  <c:v>10092</c:v>
                </c:pt>
                <c:pt idx="133">
                  <c:v>9971</c:v>
                </c:pt>
                <c:pt idx="134">
                  <c:v>9936</c:v>
                </c:pt>
                <c:pt idx="135">
                  <c:v>10301</c:v>
                </c:pt>
                <c:pt idx="136">
                  <c:v>10765</c:v>
                </c:pt>
                <c:pt idx="137">
                  <c:v>11117</c:v>
                </c:pt>
                <c:pt idx="138">
                  <c:v>11170</c:v>
                </c:pt>
              </c:numCache>
            </c:numRef>
          </c:val>
        </c:ser>
        <c:ser>
          <c:idx val="1"/>
          <c:order val="1"/>
          <c:tx>
            <c:v>Projected</c:v>
          </c:tx>
          <c:spPr>
            <a:ln w="63500"/>
          </c:spPr>
          <c:marker>
            <c:symbol val="none"/>
          </c:marker>
          <c:cat>
            <c:numRef>
              <c:f>Sheet1!$A$5:$A$161</c:f>
              <c:numCache>
                <c:formatCode>mmm\-yy</c:formatCode>
                <c:ptCount val="157"/>
                <c:pt idx="0">
                  <c:v>36404</c:v>
                </c:pt>
                <c:pt idx="1">
                  <c:v>36434</c:v>
                </c:pt>
                <c:pt idx="2">
                  <c:v>36465</c:v>
                </c:pt>
                <c:pt idx="3">
                  <c:v>36495</c:v>
                </c:pt>
                <c:pt idx="4">
                  <c:v>36526</c:v>
                </c:pt>
                <c:pt idx="5">
                  <c:v>36557</c:v>
                </c:pt>
                <c:pt idx="6">
                  <c:v>36586</c:v>
                </c:pt>
                <c:pt idx="7">
                  <c:v>36617</c:v>
                </c:pt>
                <c:pt idx="8">
                  <c:v>36647</c:v>
                </c:pt>
                <c:pt idx="9">
                  <c:v>36678</c:v>
                </c:pt>
                <c:pt idx="10">
                  <c:v>36708</c:v>
                </c:pt>
                <c:pt idx="11">
                  <c:v>36739</c:v>
                </c:pt>
                <c:pt idx="12">
                  <c:v>36770</c:v>
                </c:pt>
                <c:pt idx="13">
                  <c:v>36800</c:v>
                </c:pt>
                <c:pt idx="14">
                  <c:v>36831</c:v>
                </c:pt>
                <c:pt idx="15">
                  <c:v>36861</c:v>
                </c:pt>
                <c:pt idx="16">
                  <c:v>36892</c:v>
                </c:pt>
                <c:pt idx="17">
                  <c:v>36923</c:v>
                </c:pt>
                <c:pt idx="18">
                  <c:v>36951</c:v>
                </c:pt>
                <c:pt idx="19">
                  <c:v>36982</c:v>
                </c:pt>
                <c:pt idx="20">
                  <c:v>37012</c:v>
                </c:pt>
                <c:pt idx="21">
                  <c:v>37043</c:v>
                </c:pt>
                <c:pt idx="22">
                  <c:v>37073</c:v>
                </c:pt>
                <c:pt idx="23">
                  <c:v>37104</c:v>
                </c:pt>
                <c:pt idx="24">
                  <c:v>37135</c:v>
                </c:pt>
                <c:pt idx="25">
                  <c:v>37165</c:v>
                </c:pt>
                <c:pt idx="26">
                  <c:v>37196</c:v>
                </c:pt>
                <c:pt idx="27">
                  <c:v>37226</c:v>
                </c:pt>
                <c:pt idx="28">
                  <c:v>37257</c:v>
                </c:pt>
                <c:pt idx="29">
                  <c:v>37288</c:v>
                </c:pt>
                <c:pt idx="30">
                  <c:v>37316</c:v>
                </c:pt>
                <c:pt idx="31">
                  <c:v>37347</c:v>
                </c:pt>
                <c:pt idx="32">
                  <c:v>37377</c:v>
                </c:pt>
                <c:pt idx="33">
                  <c:v>37408</c:v>
                </c:pt>
                <c:pt idx="34">
                  <c:v>37438</c:v>
                </c:pt>
                <c:pt idx="35">
                  <c:v>37469</c:v>
                </c:pt>
                <c:pt idx="36">
                  <c:v>37500</c:v>
                </c:pt>
                <c:pt idx="37">
                  <c:v>37530</c:v>
                </c:pt>
                <c:pt idx="38">
                  <c:v>37561</c:v>
                </c:pt>
                <c:pt idx="39">
                  <c:v>37591</c:v>
                </c:pt>
                <c:pt idx="40">
                  <c:v>37622</c:v>
                </c:pt>
                <c:pt idx="41">
                  <c:v>37653</c:v>
                </c:pt>
                <c:pt idx="42">
                  <c:v>37681</c:v>
                </c:pt>
                <c:pt idx="43">
                  <c:v>37712</c:v>
                </c:pt>
                <c:pt idx="44">
                  <c:v>37742</c:v>
                </c:pt>
                <c:pt idx="45">
                  <c:v>37773</c:v>
                </c:pt>
                <c:pt idx="46">
                  <c:v>37803</c:v>
                </c:pt>
                <c:pt idx="47">
                  <c:v>37834</c:v>
                </c:pt>
                <c:pt idx="48">
                  <c:v>37865</c:v>
                </c:pt>
                <c:pt idx="49">
                  <c:v>37895</c:v>
                </c:pt>
                <c:pt idx="50">
                  <c:v>37926</c:v>
                </c:pt>
                <c:pt idx="51">
                  <c:v>37956</c:v>
                </c:pt>
                <c:pt idx="52">
                  <c:v>37987</c:v>
                </c:pt>
                <c:pt idx="53">
                  <c:v>38018</c:v>
                </c:pt>
                <c:pt idx="54">
                  <c:v>38047</c:v>
                </c:pt>
                <c:pt idx="55">
                  <c:v>38078</c:v>
                </c:pt>
                <c:pt idx="56">
                  <c:v>38108</c:v>
                </c:pt>
                <c:pt idx="57">
                  <c:v>38139</c:v>
                </c:pt>
                <c:pt idx="58">
                  <c:v>38169</c:v>
                </c:pt>
                <c:pt idx="59">
                  <c:v>38200</c:v>
                </c:pt>
                <c:pt idx="60">
                  <c:v>38231</c:v>
                </c:pt>
                <c:pt idx="61">
                  <c:v>38261</c:v>
                </c:pt>
                <c:pt idx="62">
                  <c:v>38292</c:v>
                </c:pt>
                <c:pt idx="63">
                  <c:v>38322</c:v>
                </c:pt>
                <c:pt idx="64">
                  <c:v>38353</c:v>
                </c:pt>
                <c:pt idx="65">
                  <c:v>38384</c:v>
                </c:pt>
                <c:pt idx="66">
                  <c:v>38412</c:v>
                </c:pt>
                <c:pt idx="67">
                  <c:v>38443</c:v>
                </c:pt>
                <c:pt idx="68">
                  <c:v>38473</c:v>
                </c:pt>
                <c:pt idx="69">
                  <c:v>38504</c:v>
                </c:pt>
                <c:pt idx="70">
                  <c:v>38534</c:v>
                </c:pt>
                <c:pt idx="71">
                  <c:v>38565</c:v>
                </c:pt>
                <c:pt idx="72">
                  <c:v>38596</c:v>
                </c:pt>
                <c:pt idx="73">
                  <c:v>38626</c:v>
                </c:pt>
                <c:pt idx="74">
                  <c:v>38657</c:v>
                </c:pt>
                <c:pt idx="75">
                  <c:v>38687</c:v>
                </c:pt>
                <c:pt idx="76">
                  <c:v>38718</c:v>
                </c:pt>
                <c:pt idx="77">
                  <c:v>38749</c:v>
                </c:pt>
                <c:pt idx="78">
                  <c:v>38777</c:v>
                </c:pt>
                <c:pt idx="79">
                  <c:v>38808</c:v>
                </c:pt>
                <c:pt idx="80">
                  <c:v>38838</c:v>
                </c:pt>
                <c:pt idx="81">
                  <c:v>38869</c:v>
                </c:pt>
                <c:pt idx="82">
                  <c:v>38899</c:v>
                </c:pt>
                <c:pt idx="83">
                  <c:v>38930</c:v>
                </c:pt>
                <c:pt idx="84">
                  <c:v>38961</c:v>
                </c:pt>
                <c:pt idx="85">
                  <c:v>38991</c:v>
                </c:pt>
                <c:pt idx="86">
                  <c:v>39022</c:v>
                </c:pt>
                <c:pt idx="87">
                  <c:v>39052</c:v>
                </c:pt>
                <c:pt idx="88">
                  <c:v>39083</c:v>
                </c:pt>
                <c:pt idx="89">
                  <c:v>39114</c:v>
                </c:pt>
                <c:pt idx="90">
                  <c:v>39142</c:v>
                </c:pt>
                <c:pt idx="91">
                  <c:v>39173</c:v>
                </c:pt>
                <c:pt idx="92">
                  <c:v>39203</c:v>
                </c:pt>
                <c:pt idx="93">
                  <c:v>39234</c:v>
                </c:pt>
                <c:pt idx="94">
                  <c:v>39264</c:v>
                </c:pt>
                <c:pt idx="95">
                  <c:v>39295</c:v>
                </c:pt>
                <c:pt idx="96">
                  <c:v>39326</c:v>
                </c:pt>
                <c:pt idx="97">
                  <c:v>39356</c:v>
                </c:pt>
                <c:pt idx="98">
                  <c:v>39387</c:v>
                </c:pt>
                <c:pt idx="99">
                  <c:v>39417</c:v>
                </c:pt>
                <c:pt idx="100">
                  <c:v>39448</c:v>
                </c:pt>
                <c:pt idx="101">
                  <c:v>39479</c:v>
                </c:pt>
                <c:pt idx="102">
                  <c:v>39508</c:v>
                </c:pt>
                <c:pt idx="103">
                  <c:v>39539</c:v>
                </c:pt>
                <c:pt idx="104">
                  <c:v>39569</c:v>
                </c:pt>
                <c:pt idx="105">
                  <c:v>39600</c:v>
                </c:pt>
                <c:pt idx="106">
                  <c:v>39630</c:v>
                </c:pt>
                <c:pt idx="107">
                  <c:v>39661</c:v>
                </c:pt>
                <c:pt idx="108">
                  <c:v>39692</c:v>
                </c:pt>
                <c:pt idx="109">
                  <c:v>39722</c:v>
                </c:pt>
                <c:pt idx="110">
                  <c:v>39753</c:v>
                </c:pt>
                <c:pt idx="111">
                  <c:v>39783</c:v>
                </c:pt>
                <c:pt idx="112">
                  <c:v>39814</c:v>
                </c:pt>
                <c:pt idx="113">
                  <c:v>39845</c:v>
                </c:pt>
                <c:pt idx="114">
                  <c:v>39873</c:v>
                </c:pt>
                <c:pt idx="115">
                  <c:v>39904</c:v>
                </c:pt>
                <c:pt idx="116">
                  <c:v>39934</c:v>
                </c:pt>
                <c:pt idx="117">
                  <c:v>39965</c:v>
                </c:pt>
                <c:pt idx="118">
                  <c:v>39995</c:v>
                </c:pt>
                <c:pt idx="119">
                  <c:v>40026</c:v>
                </c:pt>
                <c:pt idx="120">
                  <c:v>40057</c:v>
                </c:pt>
                <c:pt idx="121">
                  <c:v>40087</c:v>
                </c:pt>
                <c:pt idx="122">
                  <c:v>40118</c:v>
                </c:pt>
                <c:pt idx="123">
                  <c:v>40148</c:v>
                </c:pt>
                <c:pt idx="124">
                  <c:v>40179</c:v>
                </c:pt>
                <c:pt idx="125">
                  <c:v>40210</c:v>
                </c:pt>
                <c:pt idx="126">
                  <c:v>40238</c:v>
                </c:pt>
                <c:pt idx="127">
                  <c:v>40269</c:v>
                </c:pt>
                <c:pt idx="128">
                  <c:v>40299</c:v>
                </c:pt>
                <c:pt idx="129">
                  <c:v>40330</c:v>
                </c:pt>
                <c:pt idx="130">
                  <c:v>40360</c:v>
                </c:pt>
                <c:pt idx="131">
                  <c:v>40391</c:v>
                </c:pt>
                <c:pt idx="132">
                  <c:v>40422</c:v>
                </c:pt>
                <c:pt idx="133">
                  <c:v>40452</c:v>
                </c:pt>
                <c:pt idx="134">
                  <c:v>40483</c:v>
                </c:pt>
                <c:pt idx="135">
                  <c:v>40513</c:v>
                </c:pt>
                <c:pt idx="136">
                  <c:v>40544</c:v>
                </c:pt>
                <c:pt idx="137">
                  <c:v>40575</c:v>
                </c:pt>
                <c:pt idx="138">
                  <c:v>40603</c:v>
                </c:pt>
                <c:pt idx="139">
                  <c:v>40634</c:v>
                </c:pt>
                <c:pt idx="140">
                  <c:v>40664</c:v>
                </c:pt>
                <c:pt idx="141">
                  <c:v>40695</c:v>
                </c:pt>
                <c:pt idx="142">
                  <c:v>40725</c:v>
                </c:pt>
                <c:pt idx="143">
                  <c:v>40756</c:v>
                </c:pt>
                <c:pt idx="144">
                  <c:v>40787</c:v>
                </c:pt>
                <c:pt idx="145">
                  <c:v>40817</c:v>
                </c:pt>
                <c:pt idx="146">
                  <c:v>40848</c:v>
                </c:pt>
                <c:pt idx="147">
                  <c:v>40878</c:v>
                </c:pt>
                <c:pt idx="148">
                  <c:v>40909</c:v>
                </c:pt>
                <c:pt idx="149">
                  <c:v>40940</c:v>
                </c:pt>
                <c:pt idx="150">
                  <c:v>40969</c:v>
                </c:pt>
                <c:pt idx="151">
                  <c:v>41000</c:v>
                </c:pt>
                <c:pt idx="152">
                  <c:v>41030</c:v>
                </c:pt>
                <c:pt idx="153">
                  <c:v>41061</c:v>
                </c:pt>
                <c:pt idx="154">
                  <c:v>41091</c:v>
                </c:pt>
                <c:pt idx="155">
                  <c:v>41122</c:v>
                </c:pt>
                <c:pt idx="156">
                  <c:v>41153</c:v>
                </c:pt>
              </c:numCache>
            </c:numRef>
          </c:cat>
          <c:val>
            <c:numRef>
              <c:f>Sheet1!$F$5:$F$161</c:f>
              <c:numCache>
                <c:formatCode>General</c:formatCode>
                <c:ptCount val="157"/>
                <c:pt idx="138" formatCode="#,##0">
                  <c:v>11170</c:v>
                </c:pt>
                <c:pt idx="139" formatCode="#,##0">
                  <c:v>11054</c:v>
                </c:pt>
                <c:pt idx="140" formatCode="#,##0">
                  <c:v>11088</c:v>
                </c:pt>
                <c:pt idx="141" formatCode="#,##0">
                  <c:v>11244</c:v>
                </c:pt>
                <c:pt idx="142" formatCode="#,##0">
                  <c:v>11521</c:v>
                </c:pt>
                <c:pt idx="143" formatCode="#,##0">
                  <c:v>11875</c:v>
                </c:pt>
                <c:pt idx="144" formatCode="#,##0">
                  <c:v>11943</c:v>
                </c:pt>
                <c:pt idx="145" formatCode="#,##0">
                  <c:v>12184</c:v>
                </c:pt>
                <c:pt idx="146" formatCode="#,##0">
                  <c:v>12293</c:v>
                </c:pt>
                <c:pt idx="147" formatCode="#,##0">
                  <c:v>12643</c:v>
                </c:pt>
              </c:numCache>
            </c:numRef>
          </c:val>
        </c:ser>
        <c:ser>
          <c:idx val="4"/>
          <c:order val="2"/>
          <c:tx>
            <c:strRef>
              <c:f>Sheet1!$C$4</c:f>
              <c:strCache>
                <c:ptCount val="1"/>
                <c:pt idx="0">
                  <c:v>Powell</c:v>
                </c:pt>
              </c:strCache>
            </c:strRef>
          </c:tx>
          <c:spPr>
            <a:ln w="50800">
              <a:solidFill>
                <a:srgbClr val="FF00FF"/>
              </a:solidFill>
            </a:ln>
          </c:spPr>
          <c:marker>
            <c:symbol val="none"/>
          </c:marker>
          <c:val>
            <c:numRef>
              <c:f>Sheet1!$C$5:$C$161</c:f>
              <c:numCache>
                <c:formatCode>#,##0</c:formatCode>
                <c:ptCount val="157"/>
                <c:pt idx="0">
                  <c:v>22997</c:v>
                </c:pt>
                <c:pt idx="1">
                  <c:v>22534.1</c:v>
                </c:pt>
                <c:pt idx="2">
                  <c:v>21968.9</c:v>
                </c:pt>
                <c:pt idx="3">
                  <c:v>21443.599999999973</c:v>
                </c:pt>
                <c:pt idx="4">
                  <c:v>21137</c:v>
                </c:pt>
                <c:pt idx="5">
                  <c:v>20948.2</c:v>
                </c:pt>
                <c:pt idx="6">
                  <c:v>20818.689999999973</c:v>
                </c:pt>
                <c:pt idx="7">
                  <c:v>20674.2</c:v>
                </c:pt>
                <c:pt idx="8">
                  <c:v>21044.799999999996</c:v>
                </c:pt>
                <c:pt idx="9">
                  <c:v>21045</c:v>
                </c:pt>
                <c:pt idx="10">
                  <c:v>21568.5</c:v>
                </c:pt>
                <c:pt idx="11">
                  <c:v>21304.7</c:v>
                </c:pt>
                <c:pt idx="12">
                  <c:v>20939.400000000001</c:v>
                </c:pt>
                <c:pt idx="13">
                  <c:v>20753</c:v>
                </c:pt>
                <c:pt idx="14">
                  <c:v>20301.599999999973</c:v>
                </c:pt>
                <c:pt idx="15">
                  <c:v>19823.2</c:v>
                </c:pt>
                <c:pt idx="16">
                  <c:v>19327.8</c:v>
                </c:pt>
                <c:pt idx="17">
                  <c:v>19023.400000000001</c:v>
                </c:pt>
                <c:pt idx="18">
                  <c:v>18864.7</c:v>
                </c:pt>
                <c:pt idx="19">
                  <c:v>18820.82</c:v>
                </c:pt>
                <c:pt idx="20">
                  <c:v>19797</c:v>
                </c:pt>
                <c:pt idx="21">
                  <c:v>20259</c:v>
                </c:pt>
                <c:pt idx="22">
                  <c:v>19763.900000000001</c:v>
                </c:pt>
                <c:pt idx="23">
                  <c:v>19321</c:v>
                </c:pt>
                <c:pt idx="24">
                  <c:v>19134.8</c:v>
                </c:pt>
                <c:pt idx="25">
                  <c:v>18802.3</c:v>
                </c:pt>
                <c:pt idx="26">
                  <c:v>18510.900000000001</c:v>
                </c:pt>
                <c:pt idx="27">
                  <c:v>17996</c:v>
                </c:pt>
                <c:pt idx="28">
                  <c:v>17507</c:v>
                </c:pt>
                <c:pt idx="29">
                  <c:v>17200</c:v>
                </c:pt>
                <c:pt idx="30">
                  <c:v>16927.400000000001</c:v>
                </c:pt>
                <c:pt idx="31">
                  <c:v>16704.7</c:v>
                </c:pt>
                <c:pt idx="32">
                  <c:v>16536</c:v>
                </c:pt>
                <c:pt idx="33">
                  <c:v>16110.75</c:v>
                </c:pt>
                <c:pt idx="34">
                  <c:v>15333.1</c:v>
                </c:pt>
                <c:pt idx="35">
                  <c:v>14569.2</c:v>
                </c:pt>
                <c:pt idx="36">
                  <c:v>14467.9</c:v>
                </c:pt>
                <c:pt idx="37">
                  <c:v>14270</c:v>
                </c:pt>
                <c:pt idx="38">
                  <c:v>14110.7</c:v>
                </c:pt>
                <c:pt idx="39">
                  <c:v>13773.8</c:v>
                </c:pt>
                <c:pt idx="40">
                  <c:v>13269.1</c:v>
                </c:pt>
                <c:pt idx="41">
                  <c:v>12833.2</c:v>
                </c:pt>
                <c:pt idx="42">
                  <c:v>13600</c:v>
                </c:pt>
                <c:pt idx="43">
                  <c:v>12243.4</c:v>
                </c:pt>
                <c:pt idx="44">
                  <c:v>12756.49</c:v>
                </c:pt>
                <c:pt idx="45">
                  <c:v>13364.5</c:v>
                </c:pt>
                <c:pt idx="46">
                  <c:v>12793.8</c:v>
                </c:pt>
                <c:pt idx="47">
                  <c:v>12156</c:v>
                </c:pt>
                <c:pt idx="48">
                  <c:v>12109.5</c:v>
                </c:pt>
                <c:pt idx="49">
                  <c:v>11935.1</c:v>
                </c:pt>
                <c:pt idx="50">
                  <c:v>11796</c:v>
                </c:pt>
                <c:pt idx="51">
                  <c:v>11486.8</c:v>
                </c:pt>
                <c:pt idx="52">
                  <c:v>10984.2</c:v>
                </c:pt>
                <c:pt idx="53">
                  <c:v>10536.9</c:v>
                </c:pt>
                <c:pt idx="54">
                  <c:v>10179.6</c:v>
                </c:pt>
                <c:pt idx="55">
                  <c:v>10193</c:v>
                </c:pt>
                <c:pt idx="56">
                  <c:v>10566</c:v>
                </c:pt>
                <c:pt idx="57">
                  <c:v>10476.5</c:v>
                </c:pt>
                <c:pt idx="58">
                  <c:v>9913.9</c:v>
                </c:pt>
                <c:pt idx="59">
                  <c:v>9277.9</c:v>
                </c:pt>
                <c:pt idx="60">
                  <c:v>9169.5</c:v>
                </c:pt>
                <c:pt idx="61">
                  <c:v>9148</c:v>
                </c:pt>
                <c:pt idx="62">
                  <c:v>8889</c:v>
                </c:pt>
                <c:pt idx="63">
                  <c:v>8664</c:v>
                </c:pt>
                <c:pt idx="64">
                  <c:v>8481</c:v>
                </c:pt>
                <c:pt idx="65">
                  <c:v>8265</c:v>
                </c:pt>
                <c:pt idx="66">
                  <c:v>8015</c:v>
                </c:pt>
                <c:pt idx="67">
                  <c:v>8538</c:v>
                </c:pt>
                <c:pt idx="68">
                  <c:v>10509</c:v>
                </c:pt>
                <c:pt idx="69">
                  <c:v>12360</c:v>
                </c:pt>
                <c:pt idx="70">
                  <c:v>12418</c:v>
                </c:pt>
                <c:pt idx="71">
                  <c:v>12022</c:v>
                </c:pt>
                <c:pt idx="72">
                  <c:v>11939</c:v>
                </c:pt>
                <c:pt idx="73">
                  <c:v>12016</c:v>
                </c:pt>
                <c:pt idx="74">
                  <c:v>11977</c:v>
                </c:pt>
                <c:pt idx="75">
                  <c:v>11576</c:v>
                </c:pt>
                <c:pt idx="76">
                  <c:v>11205.9</c:v>
                </c:pt>
                <c:pt idx="77">
                  <c:v>10793.4</c:v>
                </c:pt>
                <c:pt idx="78">
                  <c:v>10704</c:v>
                </c:pt>
                <c:pt idx="79">
                  <c:v>11093</c:v>
                </c:pt>
                <c:pt idx="80">
                  <c:v>12258</c:v>
                </c:pt>
                <c:pt idx="81">
                  <c:v>12766</c:v>
                </c:pt>
                <c:pt idx="82">
                  <c:v>12416</c:v>
                </c:pt>
                <c:pt idx="83">
                  <c:v>12017</c:v>
                </c:pt>
                <c:pt idx="84">
                  <c:v>11917</c:v>
                </c:pt>
                <c:pt idx="85">
                  <c:v>12526</c:v>
                </c:pt>
                <c:pt idx="86">
                  <c:v>12416</c:v>
                </c:pt>
                <c:pt idx="87">
                  <c:v>12076</c:v>
                </c:pt>
                <c:pt idx="88">
                  <c:v>11703</c:v>
                </c:pt>
                <c:pt idx="89">
                  <c:v>11552</c:v>
                </c:pt>
                <c:pt idx="90">
                  <c:v>11637</c:v>
                </c:pt>
                <c:pt idx="91">
                  <c:v>11756</c:v>
                </c:pt>
                <c:pt idx="92">
                  <c:v>12691</c:v>
                </c:pt>
                <c:pt idx="93">
                  <c:v>12882</c:v>
                </c:pt>
                <c:pt idx="94">
                  <c:v>12465</c:v>
                </c:pt>
                <c:pt idx="95">
                  <c:v>12095</c:v>
                </c:pt>
                <c:pt idx="96">
                  <c:v>11929</c:v>
                </c:pt>
                <c:pt idx="97">
                  <c:v>11809</c:v>
                </c:pt>
                <c:pt idx="98">
                  <c:v>11620</c:v>
                </c:pt>
                <c:pt idx="99">
                  <c:v>11246</c:v>
                </c:pt>
                <c:pt idx="100">
                  <c:v>10880</c:v>
                </c:pt>
                <c:pt idx="101">
                  <c:v>10880</c:v>
                </c:pt>
                <c:pt idx="102">
                  <c:v>10880</c:v>
                </c:pt>
                <c:pt idx="103">
                  <c:v>11195</c:v>
                </c:pt>
                <c:pt idx="104">
                  <c:v>12812</c:v>
                </c:pt>
                <c:pt idx="105">
                  <c:v>14971</c:v>
                </c:pt>
                <c:pt idx="106">
                  <c:v>15192</c:v>
                </c:pt>
                <c:pt idx="107">
                  <c:v>14803</c:v>
                </c:pt>
                <c:pt idx="108">
                  <c:v>14509</c:v>
                </c:pt>
                <c:pt idx="109">
                  <c:v>14172</c:v>
                </c:pt>
                <c:pt idx="110">
                  <c:v>13966</c:v>
                </c:pt>
                <c:pt idx="111">
                  <c:v>13541</c:v>
                </c:pt>
                <c:pt idx="112">
                  <c:v>13155</c:v>
                </c:pt>
                <c:pt idx="113">
                  <c:v>12938</c:v>
                </c:pt>
                <c:pt idx="114">
                  <c:v>12774</c:v>
                </c:pt>
                <c:pt idx="115">
                  <c:v>12858</c:v>
                </c:pt>
                <c:pt idx="116">
                  <c:v>14751</c:v>
                </c:pt>
                <c:pt idx="117">
                  <c:v>16061</c:v>
                </c:pt>
                <c:pt idx="118">
                  <c:v>16138</c:v>
                </c:pt>
                <c:pt idx="119">
                  <c:v>15710</c:v>
                </c:pt>
                <c:pt idx="120">
                  <c:v>15463</c:v>
                </c:pt>
                <c:pt idx="121">
                  <c:v>15251</c:v>
                </c:pt>
                <c:pt idx="122">
                  <c:v>14976</c:v>
                </c:pt>
                <c:pt idx="123">
                  <c:v>14434</c:v>
                </c:pt>
                <c:pt idx="124">
                  <c:v>13991</c:v>
                </c:pt>
                <c:pt idx="125">
                  <c:v>13780</c:v>
                </c:pt>
                <c:pt idx="126">
                  <c:v>13701</c:v>
                </c:pt>
                <c:pt idx="127">
                  <c:v>13816</c:v>
                </c:pt>
                <c:pt idx="128">
                  <c:v>14405</c:v>
                </c:pt>
                <c:pt idx="129">
                  <c:v>15864</c:v>
                </c:pt>
                <c:pt idx="130">
                  <c:v>15596</c:v>
                </c:pt>
                <c:pt idx="131">
                  <c:v>15369</c:v>
                </c:pt>
                <c:pt idx="132">
                  <c:v>15267</c:v>
                </c:pt>
                <c:pt idx="133">
                  <c:v>15315</c:v>
                </c:pt>
                <c:pt idx="134">
                  <c:v>14888</c:v>
                </c:pt>
                <c:pt idx="135">
                  <c:v>14469</c:v>
                </c:pt>
                <c:pt idx="136">
                  <c:v>13822</c:v>
                </c:pt>
                <c:pt idx="137">
                  <c:v>13235</c:v>
                </c:pt>
                <c:pt idx="138">
                  <c:v>12804</c:v>
                </c:pt>
              </c:numCache>
            </c:numRef>
          </c:val>
        </c:ser>
        <c:ser>
          <c:idx val="5"/>
          <c:order val="3"/>
          <c:tx>
            <c:v>Projected</c:v>
          </c:tx>
          <c:spPr>
            <a:ln w="50800"/>
          </c:spPr>
          <c:marker>
            <c:symbol val="none"/>
          </c:marker>
          <c:val>
            <c:numRef>
              <c:f>Sheet1!$G$5:$G$161</c:f>
              <c:numCache>
                <c:formatCode>General</c:formatCode>
                <c:ptCount val="157"/>
                <c:pt idx="138" formatCode="#,##0">
                  <c:v>12804</c:v>
                </c:pt>
                <c:pt idx="139" formatCode="#,##0">
                  <c:v>12831</c:v>
                </c:pt>
                <c:pt idx="140" formatCode="#,##0">
                  <c:v>14189</c:v>
                </c:pt>
                <c:pt idx="141" formatCode="#,##0">
                  <c:v>16111</c:v>
                </c:pt>
                <c:pt idx="142" formatCode="#,##0">
                  <c:v>16369</c:v>
                </c:pt>
                <c:pt idx="143" formatCode="#,##0">
                  <c:v>15905</c:v>
                </c:pt>
                <c:pt idx="144" formatCode="#,##0">
                  <c:v>15787</c:v>
                </c:pt>
                <c:pt idx="145" formatCode="#,##0">
                  <c:v>15627</c:v>
                </c:pt>
                <c:pt idx="146" formatCode="#,##0">
                  <c:v>15400</c:v>
                </c:pt>
                <c:pt idx="147" formatCode="#,##0">
                  <c:v>15079</c:v>
                </c:pt>
              </c:numCache>
            </c:numRef>
          </c:val>
        </c:ser>
        <c:marker val="1"/>
        <c:axId val="107291008"/>
        <c:axId val="107292544"/>
      </c:lineChart>
      <c:dateAx>
        <c:axId val="107291008"/>
        <c:scaling>
          <c:orientation val="minMax"/>
          <c:max val="41162"/>
        </c:scaling>
        <c:axPos val="b"/>
        <c:majorGridlines/>
        <c:numFmt formatCode="mmm\-yy" sourceLinked="1"/>
        <c:tickLblPos val="nextTo"/>
        <c:txPr>
          <a:bodyPr/>
          <a:lstStyle/>
          <a:p>
            <a:pPr>
              <a:defRPr sz="1400" baseline="0"/>
            </a:pPr>
            <a:endParaRPr lang="en-US"/>
          </a:p>
        </c:txPr>
        <c:crossAx val="107292544"/>
        <c:crosses val="autoZero"/>
        <c:auto val="1"/>
        <c:lblOffset val="100"/>
        <c:majorUnit val="12"/>
        <c:majorTimeUnit val="months"/>
      </c:dateAx>
      <c:valAx>
        <c:axId val="107292544"/>
        <c:scaling>
          <c:orientation val="minMax"/>
          <c:max val="28000"/>
          <c:min val="4000"/>
        </c:scaling>
        <c:axPos val="l"/>
        <c:majorGridlines>
          <c:spPr>
            <a:ln w="3175">
              <a:solidFill>
                <a:schemeClr val="tx1"/>
              </a:solidFill>
              <a:prstDash val="dash"/>
            </a:ln>
          </c:spPr>
        </c:majorGridlines>
        <c:title>
          <c:tx>
            <c:rich>
              <a:bodyPr rot="-5400000" vert="horz"/>
              <a:lstStyle/>
              <a:p>
                <a:pPr>
                  <a:defRPr sz="1500" baseline="0"/>
                </a:pPr>
                <a:r>
                  <a:rPr lang="en-US" sz="1500" baseline="0"/>
                  <a:t>x 1000 acre-feet</a:t>
                </a:r>
              </a:p>
            </c:rich>
          </c:tx>
          <c:layout/>
        </c:title>
        <c:numFmt formatCode="#,##0" sourceLinked="1"/>
        <c:tickLblPos val="nextTo"/>
        <c:txPr>
          <a:bodyPr/>
          <a:lstStyle/>
          <a:p>
            <a:pPr>
              <a:defRPr sz="1500" baseline="0"/>
            </a:pPr>
            <a:endParaRPr lang="en-US"/>
          </a:p>
        </c:txPr>
        <c:crossAx val="107291008"/>
        <c:crosses val="autoZero"/>
        <c:crossBetween val="between"/>
        <c:majorUnit val="5000"/>
      </c:valAx>
      <c:spPr>
        <a:solidFill>
          <a:schemeClr val="accent6">
            <a:lumMod val="20000"/>
            <a:lumOff val="80000"/>
          </a:schemeClr>
        </a:solidFill>
        <a:ln w="0"/>
      </c:spPr>
    </c:plotArea>
    <c:legend>
      <c:legendPos val="r"/>
      <c:layout/>
      <c:txPr>
        <a:bodyPr/>
        <a:lstStyle/>
        <a:p>
          <a:pPr>
            <a:defRPr sz="2000" baseline="0"/>
          </a:pPr>
          <a:endParaRPr lang="en-US"/>
        </a:p>
      </c:txPr>
    </c:legend>
    <c:plotVisOnly val="1"/>
  </c:chart>
  <c:spPr>
    <a:solidFill>
      <a:schemeClr val="bg1"/>
    </a:solidFill>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939" tIns="45965" rIns="91939" bIns="45965" numCol="1" anchor="t" anchorCtr="0" compatLnSpc="1">
            <a:prstTxWarp prst="textNoShape">
              <a:avLst/>
            </a:prstTxWarp>
          </a:bodyPr>
          <a:lstStyle>
            <a:lvl1pPr algn="l" defTabSz="919163" eaLnBrk="0" hangingPunct="0">
              <a:spcBef>
                <a:spcPct val="0"/>
              </a:spcBef>
              <a:defRPr sz="1200">
                <a:cs typeface="+mn-cs"/>
              </a:defRPr>
            </a:lvl1pPr>
          </a:lstStyle>
          <a:p>
            <a:pPr>
              <a:defRPr/>
            </a:pPr>
            <a:endParaRPr lang="en-US"/>
          </a:p>
        </p:txBody>
      </p:sp>
      <p:sp>
        <p:nvSpPr>
          <p:cNvPr id="4099" name="Rectangle 3"/>
          <p:cNvSpPr>
            <a:spLocks noGrp="1" noChangeArrowheads="1"/>
          </p:cNvSpPr>
          <p:nvPr>
            <p:ph type="dt" sz="quarter" idx="1"/>
          </p:nvPr>
        </p:nvSpPr>
        <p:spPr bwMode="auto">
          <a:xfrm>
            <a:off x="3967163" y="0"/>
            <a:ext cx="3030537" cy="463550"/>
          </a:xfrm>
          <a:prstGeom prst="rect">
            <a:avLst/>
          </a:prstGeom>
          <a:noFill/>
          <a:ln w="9525">
            <a:noFill/>
            <a:miter lim="800000"/>
            <a:headEnd/>
            <a:tailEnd/>
          </a:ln>
          <a:effectLst/>
        </p:spPr>
        <p:txBody>
          <a:bodyPr vert="horz" wrap="square" lIns="91939" tIns="45965" rIns="91939" bIns="45965" numCol="1" anchor="t" anchorCtr="0" compatLnSpc="1">
            <a:prstTxWarp prst="textNoShape">
              <a:avLst/>
            </a:prstTxWarp>
          </a:bodyPr>
          <a:lstStyle>
            <a:lvl1pPr algn="r" defTabSz="919163" eaLnBrk="0" hangingPunct="0">
              <a:spcBef>
                <a:spcPct val="0"/>
              </a:spcBef>
              <a:defRPr sz="1200">
                <a:cs typeface="+mn-cs"/>
              </a:defRPr>
            </a:lvl1pPr>
          </a:lstStyle>
          <a:p>
            <a:pPr>
              <a:defRPr/>
            </a:pPr>
            <a:endParaRPr lang="en-US"/>
          </a:p>
        </p:txBody>
      </p:sp>
      <p:sp>
        <p:nvSpPr>
          <p:cNvPr id="4100" name="Rectangle 4"/>
          <p:cNvSpPr>
            <a:spLocks noGrp="1" noChangeArrowheads="1"/>
          </p:cNvSpPr>
          <p:nvPr>
            <p:ph type="ftr" sz="quarter" idx="2"/>
          </p:nvPr>
        </p:nvSpPr>
        <p:spPr bwMode="auto">
          <a:xfrm>
            <a:off x="0" y="8807450"/>
            <a:ext cx="3030538" cy="463550"/>
          </a:xfrm>
          <a:prstGeom prst="rect">
            <a:avLst/>
          </a:prstGeom>
          <a:noFill/>
          <a:ln w="9525">
            <a:noFill/>
            <a:miter lim="800000"/>
            <a:headEnd/>
            <a:tailEnd/>
          </a:ln>
          <a:effectLst/>
        </p:spPr>
        <p:txBody>
          <a:bodyPr vert="horz" wrap="square" lIns="91939" tIns="45965" rIns="91939" bIns="45965" numCol="1" anchor="b" anchorCtr="0" compatLnSpc="1">
            <a:prstTxWarp prst="textNoShape">
              <a:avLst/>
            </a:prstTxWarp>
          </a:bodyPr>
          <a:lstStyle>
            <a:lvl1pPr algn="l" defTabSz="919163" eaLnBrk="0" hangingPunct="0">
              <a:spcBef>
                <a:spcPct val="0"/>
              </a:spcBef>
              <a:defRPr sz="1200">
                <a:cs typeface="+mn-cs"/>
              </a:defRPr>
            </a:lvl1pPr>
          </a:lstStyle>
          <a:p>
            <a:pPr>
              <a:defRPr/>
            </a:pPr>
            <a:endParaRPr lang="en-US"/>
          </a:p>
        </p:txBody>
      </p:sp>
      <p:sp>
        <p:nvSpPr>
          <p:cNvPr id="4101" name="Rectangle 5"/>
          <p:cNvSpPr>
            <a:spLocks noGrp="1" noChangeArrowheads="1"/>
          </p:cNvSpPr>
          <p:nvPr>
            <p:ph type="sldNum" sz="quarter" idx="3"/>
          </p:nvPr>
        </p:nvSpPr>
        <p:spPr bwMode="auto">
          <a:xfrm>
            <a:off x="3967163" y="8807450"/>
            <a:ext cx="3030537" cy="463550"/>
          </a:xfrm>
          <a:prstGeom prst="rect">
            <a:avLst/>
          </a:prstGeom>
          <a:noFill/>
          <a:ln w="9525">
            <a:noFill/>
            <a:miter lim="800000"/>
            <a:headEnd/>
            <a:tailEnd/>
          </a:ln>
          <a:effectLst/>
        </p:spPr>
        <p:txBody>
          <a:bodyPr vert="horz" wrap="square" lIns="91939" tIns="45965" rIns="91939" bIns="45965" numCol="1" anchor="b" anchorCtr="0" compatLnSpc="1">
            <a:prstTxWarp prst="textNoShape">
              <a:avLst/>
            </a:prstTxWarp>
          </a:bodyPr>
          <a:lstStyle>
            <a:lvl1pPr algn="r" defTabSz="919163" eaLnBrk="0" hangingPunct="0">
              <a:spcBef>
                <a:spcPct val="0"/>
              </a:spcBef>
              <a:defRPr sz="1200">
                <a:cs typeface="+mn-cs"/>
              </a:defRPr>
            </a:lvl1pPr>
          </a:lstStyle>
          <a:p>
            <a:pPr>
              <a:defRPr/>
            </a:pPr>
            <a:fld id="{E743F283-97D0-4367-8205-98485B2AFA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939" tIns="45965" rIns="91939" bIns="45965" numCol="1" anchor="t" anchorCtr="0" compatLnSpc="1">
            <a:prstTxWarp prst="textNoShape">
              <a:avLst/>
            </a:prstTxWarp>
          </a:bodyPr>
          <a:lstStyle>
            <a:lvl1pPr algn="l" defTabSz="919163" eaLnBrk="0" hangingPunct="0">
              <a:spcBef>
                <a:spcPct val="0"/>
              </a:spcBef>
              <a:defRPr sz="1200">
                <a:cs typeface="+mn-cs"/>
              </a:defRPr>
            </a:lvl1pPr>
          </a:lstStyle>
          <a:p>
            <a:pPr>
              <a:defRPr/>
            </a:pPr>
            <a:endParaRPr lang="en-US"/>
          </a:p>
        </p:txBody>
      </p:sp>
      <p:sp>
        <p:nvSpPr>
          <p:cNvPr id="3075" name="Rectangle 3"/>
          <p:cNvSpPr>
            <a:spLocks noGrp="1" noChangeArrowheads="1"/>
          </p:cNvSpPr>
          <p:nvPr>
            <p:ph type="dt" idx="1"/>
          </p:nvPr>
        </p:nvSpPr>
        <p:spPr bwMode="auto">
          <a:xfrm>
            <a:off x="3967163" y="0"/>
            <a:ext cx="3030537" cy="463550"/>
          </a:xfrm>
          <a:prstGeom prst="rect">
            <a:avLst/>
          </a:prstGeom>
          <a:noFill/>
          <a:ln w="9525">
            <a:noFill/>
            <a:miter lim="800000"/>
            <a:headEnd/>
            <a:tailEnd/>
          </a:ln>
          <a:effectLst/>
        </p:spPr>
        <p:txBody>
          <a:bodyPr vert="horz" wrap="square" lIns="91939" tIns="45965" rIns="91939" bIns="45965" numCol="1" anchor="t" anchorCtr="0" compatLnSpc="1">
            <a:prstTxWarp prst="textNoShape">
              <a:avLst/>
            </a:prstTxWarp>
          </a:bodyPr>
          <a:lstStyle>
            <a:lvl1pPr algn="r" defTabSz="919163" eaLnBrk="0" hangingPunct="0">
              <a:spcBef>
                <a:spcPct val="0"/>
              </a:spcBef>
              <a:defRPr sz="120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4275" y="695325"/>
            <a:ext cx="4637088" cy="34782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625" y="4402138"/>
            <a:ext cx="5124450" cy="4173537"/>
          </a:xfrm>
          <a:prstGeom prst="rect">
            <a:avLst/>
          </a:prstGeom>
          <a:noFill/>
          <a:ln w="9525">
            <a:noFill/>
            <a:miter lim="800000"/>
            <a:headEnd/>
            <a:tailEnd/>
          </a:ln>
          <a:effectLst/>
        </p:spPr>
        <p:txBody>
          <a:bodyPr vert="horz" wrap="square" lIns="91939" tIns="45965" rIns="91939" bIns="459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0538" cy="463550"/>
          </a:xfrm>
          <a:prstGeom prst="rect">
            <a:avLst/>
          </a:prstGeom>
          <a:noFill/>
          <a:ln w="9525">
            <a:noFill/>
            <a:miter lim="800000"/>
            <a:headEnd/>
            <a:tailEnd/>
          </a:ln>
          <a:effectLst/>
        </p:spPr>
        <p:txBody>
          <a:bodyPr vert="horz" wrap="square" lIns="91939" tIns="45965" rIns="91939" bIns="45965" numCol="1" anchor="b" anchorCtr="0" compatLnSpc="1">
            <a:prstTxWarp prst="textNoShape">
              <a:avLst/>
            </a:prstTxWarp>
          </a:bodyPr>
          <a:lstStyle>
            <a:lvl1pPr algn="l" defTabSz="919163" eaLnBrk="0" hangingPunct="0">
              <a:spcBef>
                <a:spcPct val="0"/>
              </a:spcBef>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67163" y="8807450"/>
            <a:ext cx="3030537" cy="463550"/>
          </a:xfrm>
          <a:prstGeom prst="rect">
            <a:avLst/>
          </a:prstGeom>
          <a:noFill/>
          <a:ln w="9525">
            <a:noFill/>
            <a:miter lim="800000"/>
            <a:headEnd/>
            <a:tailEnd/>
          </a:ln>
          <a:effectLst/>
        </p:spPr>
        <p:txBody>
          <a:bodyPr vert="horz" wrap="square" lIns="91939" tIns="45965" rIns="91939" bIns="45965" numCol="1" anchor="b" anchorCtr="0" compatLnSpc="1">
            <a:prstTxWarp prst="textNoShape">
              <a:avLst/>
            </a:prstTxWarp>
          </a:bodyPr>
          <a:lstStyle>
            <a:lvl1pPr algn="r" defTabSz="919163" eaLnBrk="0" hangingPunct="0">
              <a:spcBef>
                <a:spcPct val="0"/>
              </a:spcBef>
              <a:defRPr sz="1200">
                <a:cs typeface="+mn-cs"/>
              </a:defRPr>
            </a:lvl1pPr>
          </a:lstStyle>
          <a:p>
            <a:pPr>
              <a:defRPr/>
            </a:pPr>
            <a:fld id="{592E1672-98FA-476E-B6B4-4FD6B1CE22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2E1672-98FA-476E-B6B4-4FD6B1CE22E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A34A607-1A9F-4171-8CE9-2001D4146C5E}" type="slidenum">
              <a:rPr lang="en-US" smtClean="0"/>
              <a:pPr>
                <a:defRPr/>
              </a:pPr>
              <a:t>19</a:t>
            </a:fld>
            <a:endParaRPr lang="en-US" smtClean="0"/>
          </a:p>
        </p:txBody>
      </p:sp>
      <p:sp>
        <p:nvSpPr>
          <p:cNvPr id="38915" name="Rectangle 2"/>
          <p:cNvSpPr>
            <a:spLocks noGrp="1" noRot="1" noChangeAspect="1" noChangeArrowheads="1" noTextEdit="1"/>
          </p:cNvSpPr>
          <p:nvPr>
            <p:ph type="sldImg"/>
          </p:nvPr>
        </p:nvSpPr>
        <p:spPr>
          <a:xfrm>
            <a:off x="1166813" y="684213"/>
            <a:ext cx="4660900" cy="3495675"/>
          </a:xfrm>
          <a:ln/>
        </p:spPr>
      </p:sp>
      <p:sp>
        <p:nvSpPr>
          <p:cNvPr id="38916" name="Rectangle 3"/>
          <p:cNvSpPr>
            <a:spLocks noGrp="1" noChangeArrowheads="1"/>
          </p:cNvSpPr>
          <p:nvPr>
            <p:ph type="body" idx="1"/>
          </p:nvPr>
        </p:nvSpPr>
        <p:spPr>
          <a:xfrm>
            <a:off x="912813" y="4406900"/>
            <a:ext cx="5172075" cy="4179888"/>
          </a:xfrm>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p:txBody>
          <a:bodyPr/>
          <a:lstStyle/>
          <a:p>
            <a:pPr>
              <a:defRPr/>
            </a:pPr>
            <a:fld id="{4ECD9175-4842-4CE9-A20F-AD3EE473B7CB}" type="slidenum">
              <a:rPr lang="en-US" smtClean="0"/>
              <a:pPr>
                <a:defRPr/>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p:txBody>
          <a:bodyPr/>
          <a:lstStyle/>
          <a:p>
            <a:pPr>
              <a:defRPr/>
            </a:pPr>
            <a:fld id="{ACC41A84-0C96-47E9-B081-E83C7D0448D4}" type="slidenum">
              <a:rPr lang="en-US" smtClean="0"/>
              <a:pPr>
                <a:defRPr/>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p:txBody>
          <a:bodyPr/>
          <a:lstStyle/>
          <a:p>
            <a:pPr>
              <a:defRPr/>
            </a:pPr>
            <a:fld id="{61FB0A3F-87B0-42CC-A276-47737ED78205}" type="slidenum">
              <a:rPr lang="en-US" smtClean="0"/>
              <a:pPr>
                <a:defRPr/>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1EFBCFBF-0169-47CF-9231-55BB9E6A4524}" type="slidenum">
              <a:rPr lang="en-US" smtClean="0"/>
              <a:pPr>
                <a:defRPr/>
              </a:pPr>
              <a:t>26</a:t>
            </a:fld>
            <a:endParaRPr lang="en-US" smtClean="0"/>
          </a:p>
        </p:txBody>
      </p:sp>
      <p:sp>
        <p:nvSpPr>
          <p:cNvPr id="43011" name="Rectangle 2"/>
          <p:cNvSpPr>
            <a:spLocks noGrp="1" noRot="1" noChangeAspect="1" noChangeArrowheads="1" noTextEdit="1"/>
          </p:cNvSpPr>
          <p:nvPr>
            <p:ph type="sldImg"/>
          </p:nvPr>
        </p:nvSpPr>
        <p:spPr>
          <a:xfrm>
            <a:off x="1182688" y="692150"/>
            <a:ext cx="4640262" cy="3479800"/>
          </a:xfrm>
          <a:ln/>
        </p:spPr>
      </p:sp>
      <p:sp>
        <p:nvSpPr>
          <p:cNvPr id="43012" name="Rectangle 3"/>
          <p:cNvSpPr>
            <a:spLocks noGrp="1" noChangeArrowheads="1"/>
          </p:cNvSpPr>
          <p:nvPr>
            <p:ph type="body" idx="1"/>
          </p:nvPr>
        </p:nvSpPr>
        <p:spPr>
          <a:xfrm>
            <a:off x="935038" y="4402138"/>
            <a:ext cx="5127625" cy="4176712"/>
          </a:xfrm>
          <a:noFill/>
          <a:ln/>
        </p:spPr>
        <p:txBody>
          <a:bodyPr lIns="92415" tIns="46206" rIns="92415" bIns="46206"/>
          <a:lstStyle/>
          <a:p>
            <a:pPr>
              <a:spcBef>
                <a:spcPct val="0"/>
              </a:spcBef>
            </a:pPr>
            <a:endParaRPr lang="en-US" sz="2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1F274C-B98B-404C-AC2E-5226437E5472}" type="slidenum">
              <a:rPr lang="en-US"/>
              <a:pPr>
                <a:defRPr/>
              </a:pPr>
              <a:t>7</a:t>
            </a:fld>
            <a:endParaRPr lang="en-US" dirty="0"/>
          </a:p>
        </p:txBody>
      </p:sp>
      <p:sp>
        <p:nvSpPr>
          <p:cNvPr id="31747" name="Rectangle 2"/>
          <p:cNvSpPr>
            <a:spLocks noGrp="1" noRot="1" noChangeAspect="1" noChangeArrowheads="1" noTextEdit="1"/>
          </p:cNvSpPr>
          <p:nvPr>
            <p:ph type="sldImg"/>
          </p:nvPr>
        </p:nvSpPr>
        <p:spPr>
          <a:xfrm>
            <a:off x="1182688" y="695325"/>
            <a:ext cx="4637087" cy="3478213"/>
          </a:xfrm>
          <a:ln/>
        </p:spPr>
      </p:sp>
      <p:sp>
        <p:nvSpPr>
          <p:cNvPr id="31748" name="Rectangle 3"/>
          <p:cNvSpPr>
            <a:spLocks noGrp="1" noChangeArrowheads="1"/>
          </p:cNvSpPr>
          <p:nvPr>
            <p:ph type="body" idx="1"/>
          </p:nvPr>
        </p:nvSpPr>
        <p:spPr>
          <a:noFill/>
          <a:ln/>
        </p:spPr>
        <p:txBody>
          <a:bodyPr/>
          <a:lstStyle/>
          <a:p>
            <a:endParaRPr lang="en-US" i="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8C68CD60-D383-471A-BC4D-D0877A7D9146}"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63988" y="8807450"/>
            <a:ext cx="3033712" cy="463550"/>
          </a:xfrm>
          <a:prstGeom prst="rect">
            <a:avLst/>
          </a:prstGeom>
          <a:noFill/>
          <a:ln w="9525">
            <a:noFill/>
            <a:miter lim="800000"/>
            <a:headEnd/>
            <a:tailEnd/>
          </a:ln>
        </p:spPr>
        <p:txBody>
          <a:bodyPr lIns="93312" tIns="46655" rIns="93312" bIns="46655" anchor="b"/>
          <a:lstStyle/>
          <a:p>
            <a:pPr algn="r" defTabSz="925513" eaLnBrk="0" hangingPunct="0"/>
            <a:fld id="{BDAEC428-2842-44EB-9D34-B1133D556AD1}" type="slidenum">
              <a:rPr lang="en-US" sz="1200"/>
              <a:pPr algn="r" defTabSz="925513" eaLnBrk="0" hangingPunct="0"/>
              <a:t>9</a:t>
            </a:fld>
            <a:endParaRPr lang="en-US" sz="1200"/>
          </a:p>
        </p:txBody>
      </p:sp>
      <p:sp>
        <p:nvSpPr>
          <p:cNvPr id="33795"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ln/>
        </p:spPr>
        <p:txBody>
          <a:bodyPr/>
          <a:lstStyle/>
          <a:p>
            <a:pPr>
              <a:buFont typeface="Calibri" pitchFamily="34" charset="0"/>
              <a:buAutoNum type="arabicPeriod"/>
            </a:pPr>
            <a:endParaRPr lang="en-US" b="1"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2E1672-98FA-476E-B6B4-4FD6B1CE22EF}"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696913" lvl="1" indent="-231775"/>
            <a:endParaRPr lang="en-US"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a:xfrm>
            <a:off x="0" y="8805863"/>
            <a:ext cx="3032125" cy="463550"/>
          </a:xfrm>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a:xfrm>
            <a:off x="3963988" y="8805863"/>
            <a:ext cx="3032125" cy="463550"/>
          </a:xfrm>
        </p:spPr>
        <p:txBody>
          <a:bodyPr/>
          <a:lstStyle/>
          <a:p>
            <a:pPr>
              <a:defRPr/>
            </a:pPr>
            <a:fld id="{22064B08-C095-4467-911C-49B522709ACD}"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a:xfrm>
            <a:off x="0" y="8805863"/>
            <a:ext cx="3032125" cy="463550"/>
          </a:xfrm>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a:xfrm>
            <a:off x="3963988" y="8805863"/>
            <a:ext cx="3032125" cy="463550"/>
          </a:xfrm>
        </p:spPr>
        <p:txBody>
          <a:bodyPr/>
          <a:lstStyle/>
          <a:p>
            <a:pPr>
              <a:defRPr/>
            </a:pPr>
            <a:fld id="{142BC342-46D9-4C42-A196-9E33B9ABDF6C}"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a:xfrm>
            <a:off x="0" y="8805863"/>
            <a:ext cx="3032125" cy="463550"/>
          </a:xfrm>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a:xfrm>
            <a:off x="3963988" y="8805863"/>
            <a:ext cx="3032125" cy="463550"/>
          </a:xfrm>
        </p:spPr>
        <p:txBody>
          <a:bodyPr/>
          <a:lstStyle/>
          <a:p>
            <a:pPr>
              <a:defRPr/>
            </a:pPr>
            <a:fld id="{2CC04B8A-7605-4C95-BC81-9413C68886EA}"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5/4/2011 9:56 AM</a:t>
            </a:fld>
            <a:endParaRPr lang="en-US"/>
          </a:p>
        </p:txBody>
      </p:sp>
      <p:sp>
        <p:nvSpPr>
          <p:cNvPr id="6" name="Footer Placeholder 5"/>
          <p:cNvSpPr>
            <a:spLocks noGrp="1"/>
          </p:cNvSpPr>
          <p:nvPr>
            <p:ph type="ftr" sz="quarter" idx="4"/>
          </p:nvPr>
        </p:nvSpPr>
        <p:spPr>
          <a:xfrm>
            <a:off x="0" y="8805863"/>
            <a:ext cx="3032125" cy="463550"/>
          </a:xfrm>
        </p:spPr>
        <p:txBody>
          <a:bodyPr/>
          <a:lstStyle/>
          <a:p>
            <a:pPr>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a:defRPr/>
            </a:pPr>
            <a:endParaRPr lang="en-US" dirty="0"/>
          </a:p>
        </p:txBody>
      </p:sp>
      <p:sp>
        <p:nvSpPr>
          <p:cNvPr id="7" name="Slide Number Placeholder 6"/>
          <p:cNvSpPr>
            <a:spLocks noGrp="1"/>
          </p:cNvSpPr>
          <p:nvPr>
            <p:ph type="sldNum" sz="quarter" idx="5"/>
          </p:nvPr>
        </p:nvSpPr>
        <p:spPr>
          <a:xfrm>
            <a:off x="3963988" y="8805863"/>
            <a:ext cx="3032125" cy="463550"/>
          </a:xfrm>
        </p:spPr>
        <p:txBody>
          <a:bodyPr/>
          <a:lstStyle/>
          <a:p>
            <a:pPr>
              <a:defRPr/>
            </a:pPr>
            <a:fld id="{20B432B2-7949-45FC-B73F-8A8DABE80053}"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0" y="2286000"/>
            <a:ext cx="9144000" cy="1143000"/>
          </a:xfrm>
        </p:spPr>
        <p:txBody>
          <a:bodyPr/>
          <a:lstStyle>
            <a:lvl1pPr>
              <a:defRPr sz="4400"/>
            </a:lvl1pPr>
          </a:lstStyle>
          <a:p>
            <a:r>
              <a:rPr lang="en-US"/>
              <a:t>Click to edit Master title style</a:t>
            </a:r>
          </a:p>
        </p:txBody>
      </p:sp>
      <p:sp>
        <p:nvSpPr>
          <p:cNvPr id="52224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Board Committee Name</a:t>
            </a:r>
          </a:p>
          <a:p>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52400"/>
            <a:ext cx="9144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752600"/>
            <a:ext cx="8458200" cy="4114800"/>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752600"/>
            <a:ext cx="8458200" cy="4114800"/>
          </a:xfr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effectLst>
                  <a:outerShdw blurRad="38100" dist="38100" dir="2700000" algn="tl">
                    <a:srgbClr val="000000">
                      <a:alpha val="43137"/>
                    </a:srgbClr>
                  </a:outerShdw>
                </a:effectLst>
              </a:defRPr>
            </a:lvl1pPr>
            <a:lvl2pPr>
              <a:lnSpc>
                <a:spcPct val="90000"/>
              </a:lnSpc>
              <a:buClr>
                <a:srgbClr val="D8B25C"/>
              </a:buClr>
              <a:buFont typeface="Calibri" pitchFamily="34" charset="0"/>
              <a:buChar char="•"/>
              <a:defRPr>
                <a:solidFill>
                  <a:srgbClr val="D8B25C"/>
                </a:solidFill>
                <a:effectLst>
                  <a:outerShdw blurRad="38100" dist="38100" dir="2700000" algn="tl">
                    <a:srgbClr val="000000">
                      <a:alpha val="43137"/>
                    </a:srgbClr>
                  </a:outerShdw>
                </a:effectLst>
              </a:defRPr>
            </a:lvl2pPr>
            <a:lvl3pPr>
              <a:lnSpc>
                <a:spcPct val="90000"/>
              </a:lnSpc>
              <a:buClr>
                <a:srgbClr val="A5AB81"/>
              </a:buClr>
              <a:buFont typeface="Calibri" pitchFamily="34" charset="0"/>
              <a:buChar char="•"/>
              <a:defRPr>
                <a:solidFill>
                  <a:srgbClr val="A5AB81"/>
                </a:solidFill>
                <a:effectLst>
                  <a:outerShdw blurRad="38100" dist="38100" dir="2700000" algn="tl">
                    <a:srgbClr val="000000">
                      <a:alpha val="43137"/>
                    </a:srgbClr>
                  </a:outerShdw>
                </a:effectLst>
              </a:defRPr>
            </a:lvl3pPr>
            <a:lvl4pPr>
              <a:lnSpc>
                <a:spcPct val="90000"/>
              </a:lnSpc>
              <a:buClr>
                <a:srgbClr val="DD8047"/>
              </a:buClr>
              <a:buFont typeface="Calibri" pitchFamily="34" charset="0"/>
              <a:buChar char="•"/>
              <a:defRPr>
                <a:solidFill>
                  <a:srgbClr val="DD8047"/>
                </a:solidFill>
                <a:effectLst>
                  <a:outerShdw blurRad="38100" dist="38100" dir="2700000" algn="tl">
                    <a:srgbClr val="000000">
                      <a:alpha val="43137"/>
                    </a:srgbClr>
                  </a:outerShdw>
                </a:effectLst>
              </a:defRPr>
            </a:lvl4pPr>
            <a:lvl5pPr>
              <a:lnSpc>
                <a:spcPct val="90000"/>
              </a:lnSpc>
              <a:buClr>
                <a:schemeClr val="tx1"/>
              </a:buClr>
              <a:buFont typeface="Calibri" pitchFamily="34" charset="0"/>
              <a:buChar cha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bwMode="auto">
          <a:xfrm>
            <a:off x="0" y="152400"/>
            <a:ext cx="9144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21219" name="Rectangle 3"/>
          <p:cNvSpPr>
            <a:spLocks noGrp="1" noChangeArrowheads="1"/>
          </p:cNvSpPr>
          <p:nvPr>
            <p:ph type="body" idx="1"/>
          </p:nvPr>
        </p:nvSpPr>
        <p:spPr bwMode="auto">
          <a:xfrm>
            <a:off x="304800" y="1752600"/>
            <a:ext cx="8458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1222" name="Text Box 6"/>
          <p:cNvSpPr txBox="1">
            <a:spLocks noChangeArrowheads="1"/>
          </p:cNvSpPr>
          <p:nvPr/>
        </p:nvSpPr>
        <p:spPr bwMode="auto">
          <a:xfrm>
            <a:off x="7010400" y="6477000"/>
            <a:ext cx="1789113" cy="304800"/>
          </a:xfrm>
          <a:prstGeom prst="rect">
            <a:avLst/>
          </a:prstGeom>
          <a:noFill/>
          <a:ln w="9525">
            <a:noFill/>
            <a:miter lim="800000"/>
            <a:headEnd/>
            <a:tailEnd/>
          </a:ln>
          <a:effectLst/>
        </p:spPr>
        <p:txBody>
          <a:bodyPr>
            <a:spAutoFit/>
          </a:bodyPr>
          <a:lstStyle/>
          <a:p>
            <a:pPr algn="r" eaLnBrk="0" hangingPunct="0">
              <a:defRPr/>
            </a:pPr>
            <a:r>
              <a:rPr lang="en-US" sz="1400" dirty="0">
                <a:solidFill>
                  <a:srgbClr val="00CCFF"/>
                </a:solidFill>
                <a:latin typeface="Arial" charset="0"/>
                <a:cs typeface="+mn-cs"/>
              </a:rPr>
              <a:t>April 27, 2011</a:t>
            </a:r>
          </a:p>
        </p:txBody>
      </p:sp>
      <p:sp>
        <p:nvSpPr>
          <p:cNvPr id="521223" name="Text Box 7"/>
          <p:cNvSpPr txBox="1">
            <a:spLocks noChangeArrowheads="1"/>
          </p:cNvSpPr>
          <p:nvPr userDrawn="1"/>
        </p:nvSpPr>
        <p:spPr bwMode="auto">
          <a:xfrm>
            <a:off x="304800" y="6477000"/>
            <a:ext cx="2971800" cy="307975"/>
          </a:xfrm>
          <a:prstGeom prst="rect">
            <a:avLst/>
          </a:prstGeom>
          <a:noFill/>
          <a:ln w="12699">
            <a:noFill/>
            <a:miter lim="800000"/>
            <a:headEnd type="none" w="sm" len="sm"/>
            <a:tailEnd type="none" w="sm" len="sm"/>
          </a:ln>
          <a:effectLst/>
        </p:spPr>
        <p:txBody>
          <a:bodyPr lIns="91851" tIns="45926" rIns="91851" bIns="45926">
            <a:spAutoFit/>
          </a:bodyPr>
          <a:lstStyle/>
          <a:p>
            <a:pPr algn="ctr" eaLnBrk="0" hangingPunct="0">
              <a:spcBef>
                <a:spcPct val="30000"/>
              </a:spcBef>
              <a:defRPr/>
            </a:pPr>
            <a:r>
              <a:rPr lang="en-US" sz="1400" dirty="0">
                <a:solidFill>
                  <a:srgbClr val="00CCFF"/>
                </a:solidFill>
                <a:latin typeface="Arial" charset="0"/>
                <a:cs typeface="+mn-cs"/>
              </a:rPr>
              <a:t>So. Cal. Water Dialogue</a:t>
            </a:r>
          </a:p>
        </p:txBody>
      </p:sp>
    </p:spTree>
  </p:cSld>
  <p:clrMap bg1="lt1" tx1="dk1" bg2="lt2" tx2="dk2" accent1="accent1" accent2="accent2" accent3="accent3" accent4="accent4" accent5="accent5" accent6="accent6" hlink="hlink" folHlink="folHlink"/>
  <p:sldLayoutIdLst>
    <p:sldLayoutId id="2147483829"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30" r:id="rId15"/>
  </p:sldLayoutIdLst>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00"/>
        </a:buClr>
        <a:buSzPct val="75000"/>
        <a:buFont typeface="Wingdings" pitchFamily="2" charset="2"/>
        <a:buChar char="n"/>
        <a:defRPr sz="28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b="1">
          <a:solidFill>
            <a:srgbClr val="00CC99"/>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rgbClr val="00CC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brfc.noaa.gov/station/sweplot/png/bgsw4+bndu1+brtc2+btsc2+ekpw4+fmtc2+idpc2+mcpc2+mmtu1+oldw4+rmpc2+scku1+seeu1+stdu1+sumc2+towc2+vlmc2+wcsc2.27-17-avg.2011.2010.1995.1997.0.s.on.0.0.0.0.1.0.0.pn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45-22282"/>
          <p:cNvPicPr>
            <a:picLocks noGrp="1" noChangeAspect="1" noChangeArrowheads="1"/>
          </p:cNvPicPr>
          <p:nvPr>
            <p:ph/>
          </p:nvPr>
        </p:nvPicPr>
        <p:blipFill>
          <a:blip r:embed="rId3" cstate="print"/>
          <a:srcRect/>
          <a:stretch>
            <a:fillRect/>
          </a:stretch>
        </p:blipFill>
        <p:spPr>
          <a:xfrm>
            <a:off x="381000" y="152400"/>
            <a:ext cx="8458200" cy="6172200"/>
          </a:xfrm>
        </p:spPr>
      </p:pic>
      <p:sp>
        <p:nvSpPr>
          <p:cNvPr id="1159171" name="Text Box 3"/>
          <p:cNvSpPr txBox="1">
            <a:spLocks noChangeArrowheads="1"/>
          </p:cNvSpPr>
          <p:nvPr/>
        </p:nvSpPr>
        <p:spPr bwMode="auto">
          <a:xfrm>
            <a:off x="685800" y="381000"/>
            <a:ext cx="7924800" cy="4708525"/>
          </a:xfrm>
          <a:prstGeom prst="rect">
            <a:avLst/>
          </a:prstGeom>
          <a:noFill/>
          <a:ln w="9525">
            <a:noFill/>
            <a:miter lim="800000"/>
            <a:headEnd/>
            <a:tailEnd/>
          </a:ln>
          <a:effectLst/>
        </p:spPr>
        <p:txBody>
          <a:bodyPr>
            <a:spAutoFit/>
          </a:bodyPr>
          <a:lstStyle/>
          <a:p>
            <a:pPr algn="ctr" eaLnBrk="0" hangingPunct="0">
              <a:defRPr/>
            </a:pPr>
            <a:r>
              <a:rPr lang="en-US" sz="3600" b="1" dirty="0">
                <a:solidFill>
                  <a:srgbClr val="FFFF00"/>
                </a:solidFill>
                <a:cs typeface="+mn-cs"/>
              </a:rPr>
              <a:t>Southern California Water Dialogue</a:t>
            </a:r>
          </a:p>
          <a:p>
            <a:pPr algn="ctr">
              <a:defRPr/>
            </a:pPr>
            <a:r>
              <a:rPr lang="en-US" sz="2000" b="1" dirty="0">
                <a:cs typeface="+mn-cs"/>
              </a:rPr>
              <a:t> </a:t>
            </a:r>
          </a:p>
          <a:p>
            <a:pPr algn="ctr">
              <a:defRPr/>
            </a:pPr>
            <a:r>
              <a:rPr lang="en-US" sz="2800" b="1" dirty="0">
                <a:solidFill>
                  <a:srgbClr val="00CCFF"/>
                </a:solidFill>
                <a:cs typeface="+mn-cs"/>
              </a:rPr>
              <a:t>April 27, 2011</a:t>
            </a:r>
          </a:p>
          <a:p>
            <a:pPr algn="ctr">
              <a:defRPr/>
            </a:pPr>
            <a:endParaRPr lang="en-US" sz="2000" b="1" dirty="0">
              <a:solidFill>
                <a:srgbClr val="FF9900"/>
              </a:solidFill>
              <a:cs typeface="+mn-cs"/>
            </a:endParaRPr>
          </a:p>
          <a:p>
            <a:pPr algn="ctr">
              <a:defRPr/>
            </a:pPr>
            <a:r>
              <a:rPr lang="en-US" sz="2800" b="1" dirty="0">
                <a:solidFill>
                  <a:schemeClr val="accent1">
                    <a:lumMod val="20000"/>
                    <a:lumOff val="80000"/>
                  </a:schemeClr>
                </a:solidFill>
                <a:cs typeface="+mn-cs"/>
              </a:rPr>
              <a:t>The Colorado River:  Partnering for success</a:t>
            </a:r>
          </a:p>
          <a:p>
            <a:pPr algn="ctr">
              <a:defRPr/>
            </a:pPr>
            <a:r>
              <a:rPr lang="en-US" sz="2800" b="1" dirty="0">
                <a:solidFill>
                  <a:srgbClr val="FF9900"/>
                </a:solidFill>
                <a:cs typeface="+mn-cs"/>
              </a:rPr>
              <a:t/>
            </a:r>
            <a:br>
              <a:rPr lang="en-US" sz="2800" b="1" dirty="0">
                <a:solidFill>
                  <a:srgbClr val="FF9900"/>
                </a:solidFill>
                <a:cs typeface="+mn-cs"/>
              </a:rPr>
            </a:br>
            <a:r>
              <a:rPr lang="en-US" sz="2800" b="1" dirty="0">
                <a:solidFill>
                  <a:schemeClr val="bg1"/>
                </a:solidFill>
                <a:cs typeface="+mn-cs"/>
              </a:rPr>
              <a:t>Bill Hasencamp</a:t>
            </a:r>
          </a:p>
          <a:p>
            <a:pPr algn="ctr">
              <a:defRPr/>
            </a:pPr>
            <a:r>
              <a:rPr lang="en-US" sz="2800" b="1" dirty="0">
                <a:solidFill>
                  <a:schemeClr val="bg1"/>
                </a:solidFill>
                <a:cs typeface="+mn-cs"/>
              </a:rPr>
              <a:t>Manager, Colorado River Resources</a:t>
            </a:r>
          </a:p>
          <a:p>
            <a:pPr algn="ctr">
              <a:defRPr/>
            </a:pPr>
            <a:r>
              <a:rPr lang="en-US" sz="2800" b="1" dirty="0">
                <a:solidFill>
                  <a:schemeClr val="bg1"/>
                </a:solidFill>
                <a:cs typeface="+mn-cs"/>
              </a:rPr>
              <a:t>Metropolitan Water District of </a:t>
            </a:r>
          </a:p>
          <a:p>
            <a:pPr algn="ctr">
              <a:defRPr/>
            </a:pPr>
            <a:r>
              <a:rPr lang="en-US" sz="2800" b="1" dirty="0">
                <a:solidFill>
                  <a:schemeClr val="bg1"/>
                </a:solidFill>
                <a:cs typeface="+mn-cs"/>
              </a:rPr>
              <a:t>Southern California</a:t>
            </a:r>
          </a:p>
          <a:p>
            <a:pPr algn="ctr">
              <a:defRPr/>
            </a:pPr>
            <a:endParaRPr lang="en-US" sz="2800" b="1" dirty="0">
              <a:solidFill>
                <a:srgbClr val="FF9900"/>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Cienega</a:t>
            </a:r>
            <a:r>
              <a:rPr lang="en-US" dirty="0" smtClean="0"/>
              <a:t> de Santa Clara</a:t>
            </a:r>
            <a:endParaRPr lang="en-US" dirty="0"/>
          </a:p>
        </p:txBody>
      </p:sp>
      <p:pic>
        <p:nvPicPr>
          <p:cNvPr id="13315" name="Picture 2" descr="http://www.wired.com/wired/archive/12.11/images/FF_156_salt2_f.jpg"/>
          <p:cNvPicPr>
            <a:picLocks noChangeAspect="1" noChangeArrowheads="1"/>
          </p:cNvPicPr>
          <p:nvPr/>
        </p:nvPicPr>
        <p:blipFill>
          <a:blip r:embed="rId2" cstate="print"/>
          <a:srcRect/>
          <a:stretch>
            <a:fillRect/>
          </a:stretch>
        </p:blipFill>
        <p:spPr bwMode="auto">
          <a:xfrm>
            <a:off x="1066800" y="1143000"/>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Cienega</a:t>
            </a:r>
            <a:r>
              <a:rPr lang="en-US" dirty="0" smtClean="0"/>
              <a:t> de Santa Clara</a:t>
            </a:r>
            <a:endParaRPr lang="en-US" dirty="0"/>
          </a:p>
        </p:txBody>
      </p:sp>
      <p:pic>
        <p:nvPicPr>
          <p:cNvPr id="14339" name="Picture 2" descr="http://laprensadesanluis.files.wordpress.com/2009/09/cienegadesantaclaralabuena.jpg"/>
          <p:cNvPicPr>
            <a:picLocks noChangeAspect="1" noChangeArrowheads="1"/>
          </p:cNvPicPr>
          <p:nvPr/>
        </p:nvPicPr>
        <p:blipFill>
          <a:blip r:embed="rId3" cstate="print"/>
          <a:srcRect/>
          <a:stretch>
            <a:fillRect/>
          </a:stretch>
        </p:blipFill>
        <p:spPr bwMode="auto">
          <a:xfrm>
            <a:off x="914400" y="2971800"/>
            <a:ext cx="3733800" cy="2800350"/>
          </a:xfrm>
          <a:prstGeom prst="rect">
            <a:avLst/>
          </a:prstGeom>
          <a:noFill/>
          <a:ln w="9525">
            <a:noFill/>
            <a:miter lim="800000"/>
            <a:headEnd/>
            <a:tailEnd/>
          </a:ln>
        </p:spPr>
      </p:pic>
      <p:pic>
        <p:nvPicPr>
          <p:cNvPr id="14340" name="Picture 4" descr="http://www.signonsandiego.com/uniontrib/20060626/images/news_delta4.jpg"/>
          <p:cNvPicPr>
            <a:picLocks noChangeAspect="1" noChangeArrowheads="1"/>
          </p:cNvPicPr>
          <p:nvPr/>
        </p:nvPicPr>
        <p:blipFill>
          <a:blip r:embed="rId4" cstate="print"/>
          <a:srcRect/>
          <a:stretch>
            <a:fillRect/>
          </a:stretch>
        </p:blipFill>
        <p:spPr bwMode="auto">
          <a:xfrm>
            <a:off x="5257800" y="1447800"/>
            <a:ext cx="349726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27075"/>
          </a:xfrm>
        </p:spPr>
        <p:txBody>
          <a:bodyPr>
            <a:normAutofit fontScale="90000"/>
          </a:bodyPr>
          <a:lstStyle/>
          <a:p>
            <a:pPr>
              <a:defRPr/>
            </a:pPr>
            <a:r>
              <a:rPr smtClean="0"/>
              <a:t>Pilot Operation Agreements</a:t>
            </a:r>
            <a:r>
              <a:rPr lang="en-US" dirty="0" smtClean="0"/>
              <a:t/>
            </a:r>
            <a:br>
              <a:rPr lang="en-US" dirty="0" smtClean="0"/>
            </a:br>
            <a:endParaRPr lang="en-US" dirty="0">
              <a:solidFill>
                <a:schemeClr val="tx2"/>
              </a:solidFill>
            </a:endParaRPr>
          </a:p>
        </p:txBody>
      </p:sp>
      <p:pic>
        <p:nvPicPr>
          <p:cNvPr id="1536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8213" y="131763"/>
            <a:ext cx="1752600" cy="1771650"/>
          </a:xfrm>
          <a:prstGeom prst="rect">
            <a:avLst/>
          </a:prstGeom>
          <a:noFill/>
          <a:ln w="9525">
            <a:noFill/>
            <a:miter lim="800000"/>
            <a:headEnd/>
            <a:tailEnd/>
          </a:ln>
        </p:spPr>
      </p:pic>
      <p:graphicFrame>
        <p:nvGraphicFramePr>
          <p:cNvPr id="6" name="Table 5"/>
          <p:cNvGraphicFramePr>
            <a:graphicFrameLocks noGrp="1"/>
          </p:cNvGraphicFramePr>
          <p:nvPr/>
        </p:nvGraphicFramePr>
        <p:xfrm>
          <a:off x="339725" y="1625600"/>
          <a:ext cx="8510565" cy="3545894"/>
        </p:xfrm>
        <a:graphic>
          <a:graphicData uri="http://schemas.openxmlformats.org/drawingml/2006/table">
            <a:tbl>
              <a:tblPr firstRow="1" bandRow="1">
                <a:tableStyleId>{5C22544A-7EE6-4342-B048-85BDC9FD1C3A}</a:tableStyleId>
              </a:tblPr>
              <a:tblGrid>
                <a:gridCol w="2537577"/>
                <a:gridCol w="1990996"/>
                <a:gridCol w="1990996"/>
                <a:gridCol w="1990996"/>
              </a:tblGrid>
              <a:tr h="1178551">
                <a:tc>
                  <a:txBody>
                    <a:bodyPr/>
                    <a:lstStyle/>
                    <a:p>
                      <a:r>
                        <a:rPr lang="en-US" sz="3200" dirty="0" smtClean="0">
                          <a:effectLst>
                            <a:outerShdw blurRad="50800" dist="38100" dir="2700000" algn="tl" rotWithShape="0">
                              <a:prstClr val="black">
                                <a:alpha val="40000"/>
                              </a:prstClr>
                            </a:outerShdw>
                          </a:effectLst>
                        </a:rPr>
                        <a:t>Agreements</a:t>
                      </a:r>
                      <a:endParaRPr lang="en-US" sz="3200" dirty="0">
                        <a:effectLst>
                          <a:outerShdw blurRad="50800" dist="38100" dir="2700000" algn="tl" rotWithShape="0">
                            <a:prstClr val="black">
                              <a:alpha val="40000"/>
                            </a:prstClr>
                          </a:outerShdw>
                        </a:effectLst>
                      </a:endParaRPr>
                    </a:p>
                  </a:txBody>
                  <a:tcPr anchor="ctr"/>
                </a:tc>
                <a:tc>
                  <a:txBody>
                    <a:bodyPr/>
                    <a:lstStyle/>
                    <a:p>
                      <a:pPr algn="ctr"/>
                      <a:r>
                        <a:rPr lang="en-US" sz="3200" dirty="0" smtClean="0">
                          <a:effectLst>
                            <a:outerShdw blurRad="50800" dist="38100" dir="2700000" algn="tl" rotWithShape="0">
                              <a:prstClr val="black">
                                <a:alpha val="40000"/>
                              </a:prstClr>
                            </a:outerShdw>
                          </a:effectLst>
                        </a:rPr>
                        <a:t>MWD</a:t>
                      </a:r>
                      <a:endParaRPr lang="en-US" sz="3200" dirty="0">
                        <a:effectLst>
                          <a:outerShdw blurRad="50800" dist="38100" dir="2700000" algn="tl" rotWithShape="0">
                            <a:prstClr val="black">
                              <a:alpha val="40000"/>
                            </a:prstClr>
                          </a:outerShdw>
                        </a:effectLst>
                      </a:endParaRPr>
                    </a:p>
                  </a:txBody>
                  <a:tcPr anchor="ctr"/>
                </a:tc>
                <a:tc>
                  <a:txBody>
                    <a:bodyPr/>
                    <a:lstStyle/>
                    <a:p>
                      <a:pPr algn="ctr"/>
                      <a:r>
                        <a:rPr lang="en-US" sz="3200" dirty="0" smtClean="0">
                          <a:effectLst>
                            <a:outerShdw blurRad="50800" dist="38100" dir="2700000" algn="tl" rotWithShape="0">
                              <a:prstClr val="black">
                                <a:alpha val="40000"/>
                              </a:prstClr>
                            </a:outerShdw>
                          </a:effectLst>
                        </a:rPr>
                        <a:t>SNWA</a:t>
                      </a:r>
                      <a:endParaRPr lang="en-US" sz="3200" dirty="0">
                        <a:effectLst>
                          <a:outerShdw blurRad="50800" dist="38100" dir="2700000" algn="tl" rotWithShape="0">
                            <a:prstClr val="black">
                              <a:alpha val="40000"/>
                            </a:prstClr>
                          </a:outerShdw>
                        </a:effectLst>
                      </a:endParaRPr>
                    </a:p>
                  </a:txBody>
                  <a:tcPr anchor="ctr"/>
                </a:tc>
                <a:tc>
                  <a:txBody>
                    <a:bodyPr/>
                    <a:lstStyle/>
                    <a:p>
                      <a:pPr algn="ctr"/>
                      <a:r>
                        <a:rPr lang="en-US" sz="3200" dirty="0" smtClean="0">
                          <a:effectLst>
                            <a:outerShdw blurRad="50800" dist="38100" dir="2700000" algn="tl" rotWithShape="0">
                              <a:prstClr val="black">
                                <a:alpha val="40000"/>
                              </a:prstClr>
                            </a:outerShdw>
                          </a:effectLst>
                        </a:rPr>
                        <a:t>CAWCD</a:t>
                      </a:r>
                      <a:endParaRPr lang="en-US" sz="3200" dirty="0">
                        <a:effectLst>
                          <a:outerShdw blurRad="50800" dist="38100" dir="2700000" algn="tl" rotWithShape="0">
                            <a:prstClr val="black">
                              <a:alpha val="40000"/>
                            </a:prstClr>
                          </a:outerShdw>
                        </a:effectLst>
                      </a:endParaRPr>
                    </a:p>
                  </a:txBody>
                  <a:tcPr anchor="ctr"/>
                </a:tc>
              </a:tr>
              <a:tr h="853693">
                <a:tc>
                  <a:txBody>
                    <a:bodyPr/>
                    <a:lstStyle/>
                    <a:p>
                      <a:pPr>
                        <a:tabLst>
                          <a:tab pos="568325" algn="l"/>
                        </a:tabLst>
                      </a:pPr>
                      <a:r>
                        <a:rPr lang="en-US" sz="2800" b="1" dirty="0" smtClean="0">
                          <a:effectLst>
                            <a:outerShdw blurRad="50800" dist="38100" dir="2700000" algn="tl" rotWithShape="0">
                              <a:prstClr val="black">
                                <a:alpha val="40000"/>
                              </a:prstClr>
                            </a:outerShdw>
                          </a:effectLst>
                        </a:rPr>
                        <a:t>Pilot Funding</a:t>
                      </a:r>
                      <a:endParaRPr lang="en-US" sz="2800" b="1" dirty="0">
                        <a:effectLst>
                          <a:outerShdw blurRad="50800" dist="38100" dir="2700000" algn="tl" rotWithShape="0">
                            <a:prstClr val="black">
                              <a:alpha val="40000"/>
                            </a:prstClr>
                          </a:outerShdw>
                        </a:effectLst>
                      </a:endParaRPr>
                    </a:p>
                  </a:txBody>
                  <a:tcPr anchor="ctr"/>
                </a:tc>
                <a:tc>
                  <a:txBody>
                    <a:bodyPr/>
                    <a:lstStyle/>
                    <a:p>
                      <a:pPr algn="ctr"/>
                      <a:r>
                        <a:rPr lang="en-US" sz="3200" b="1" dirty="0" smtClean="0">
                          <a:effectLst>
                            <a:outerShdw blurRad="50800" dist="38100" dir="2700000" algn="tl" rotWithShape="0">
                              <a:prstClr val="black">
                                <a:alpha val="40000"/>
                              </a:prstClr>
                            </a:outerShdw>
                          </a:effectLst>
                        </a:rPr>
                        <a:t>80%</a:t>
                      </a:r>
                      <a:endParaRPr lang="en-US" sz="3200" b="1" dirty="0">
                        <a:effectLst>
                          <a:outerShdw blurRad="50800" dist="38100" dir="2700000" algn="tl" rotWithShape="0">
                            <a:prstClr val="black">
                              <a:alpha val="40000"/>
                            </a:prstClr>
                          </a:outerShdw>
                        </a:effectLst>
                      </a:endParaRPr>
                    </a:p>
                  </a:txBody>
                  <a:tcPr anchor="ctr"/>
                </a:tc>
                <a:tc>
                  <a:txBody>
                    <a:bodyPr/>
                    <a:lstStyle/>
                    <a:p>
                      <a:pPr algn="ctr"/>
                      <a:r>
                        <a:rPr lang="en-US" sz="3200" b="1" dirty="0" smtClean="0">
                          <a:effectLst>
                            <a:outerShdw blurRad="50800" dist="38100" dir="2700000" algn="tl" rotWithShape="0">
                              <a:prstClr val="black">
                                <a:alpha val="40000"/>
                              </a:prstClr>
                            </a:outerShdw>
                          </a:effectLst>
                        </a:rPr>
                        <a:t>10%</a:t>
                      </a:r>
                      <a:endParaRPr lang="en-US" sz="3200" b="1" dirty="0">
                        <a:effectLst>
                          <a:outerShdw blurRad="50800" dist="38100" dir="2700000" algn="tl" rotWithShape="0">
                            <a:prstClr val="black">
                              <a:alpha val="40000"/>
                            </a:prstClr>
                          </a:outerShdw>
                        </a:effectLst>
                      </a:endParaRPr>
                    </a:p>
                  </a:txBody>
                  <a:tcPr anchor="ctr"/>
                </a:tc>
                <a:tc>
                  <a:txBody>
                    <a:bodyPr/>
                    <a:lstStyle/>
                    <a:p>
                      <a:pPr algn="ctr"/>
                      <a:r>
                        <a:rPr lang="en-US" sz="3200" b="1" dirty="0" smtClean="0">
                          <a:effectLst>
                            <a:outerShdw blurRad="50800" dist="38100" dir="2700000" algn="tl" rotWithShape="0">
                              <a:prstClr val="black">
                                <a:alpha val="40000"/>
                              </a:prstClr>
                            </a:outerShdw>
                          </a:effectLst>
                        </a:rPr>
                        <a:t>10%</a:t>
                      </a:r>
                      <a:endParaRPr lang="en-US" sz="3200" b="1" dirty="0">
                        <a:effectLst>
                          <a:outerShdw blurRad="50800" dist="38100" dir="2700000" algn="tl" rotWithShape="0">
                            <a:prstClr val="black">
                              <a:alpha val="40000"/>
                            </a:prstClr>
                          </a:outerShdw>
                        </a:effectLst>
                      </a:endParaRPr>
                    </a:p>
                  </a:txBody>
                  <a:tcPr anchor="ctr"/>
                </a:tc>
              </a:tr>
              <a:tr h="783956">
                <a:tc>
                  <a:txBody>
                    <a:bodyPr/>
                    <a:lstStyle/>
                    <a:p>
                      <a:pPr marL="400050" marR="0" indent="-400050" algn="l" defTabSz="914363" rtl="0" eaLnBrk="1" fontAlgn="auto" latinLnBrk="0" hangingPunct="1">
                        <a:lnSpc>
                          <a:spcPct val="100000"/>
                        </a:lnSpc>
                        <a:spcBef>
                          <a:spcPts val="0"/>
                        </a:spcBef>
                        <a:spcAft>
                          <a:spcPts val="0"/>
                        </a:spcAft>
                        <a:buClrTx/>
                        <a:buSzTx/>
                        <a:buFontTx/>
                        <a:buNone/>
                        <a:tabLst/>
                        <a:defRPr/>
                      </a:pPr>
                      <a:r>
                        <a:rPr lang="en-US" sz="2800" b="1" dirty="0" smtClean="0">
                          <a:effectLst>
                            <a:outerShdw blurRad="50800" dist="38100" dir="2700000" algn="tl" rotWithShape="0">
                              <a:prstClr val="black">
                                <a:alpha val="40000"/>
                              </a:prstClr>
                            </a:outerShdw>
                          </a:effectLst>
                        </a:rPr>
                        <a:t>CRADA</a:t>
                      </a:r>
                    </a:p>
                  </a:txBody>
                  <a:tcPr anchor="ctr"/>
                </a:tc>
                <a:tc>
                  <a:txBody>
                    <a:bodyPr/>
                    <a:lstStyle/>
                    <a:p>
                      <a:pPr algn="ctr"/>
                      <a:r>
                        <a:rPr lang="en-US" sz="3200" b="1" dirty="0" smtClean="0">
                          <a:effectLst>
                            <a:outerShdw blurRad="50800" dist="38100" dir="2700000" algn="tl" rotWithShape="0">
                              <a:prstClr val="black">
                                <a:alpha val="40000"/>
                              </a:prstClr>
                            </a:outerShdw>
                          </a:effectLst>
                        </a:rPr>
                        <a:t>33%</a:t>
                      </a:r>
                      <a:endParaRPr lang="en-US" sz="3200" b="1" dirty="0">
                        <a:effectLst>
                          <a:outerShdw blurRad="50800" dist="38100" dir="2700000" algn="tl" rotWithShape="0">
                            <a:prstClr val="black">
                              <a:alpha val="40000"/>
                            </a:prstClr>
                          </a:outerShdw>
                        </a:effectLst>
                      </a:endParaRP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1" dirty="0" smtClean="0">
                          <a:effectLst>
                            <a:outerShdw blurRad="50800" dist="38100" dir="2700000" algn="tl" rotWithShape="0">
                              <a:prstClr val="black">
                                <a:alpha val="40000"/>
                              </a:prstClr>
                            </a:outerShdw>
                          </a:effectLst>
                        </a:rPr>
                        <a:t>33%</a:t>
                      </a:r>
                    </a:p>
                  </a:txBody>
                  <a:tcPr anchor="ctr"/>
                </a:tc>
                <a:tc>
                  <a:txBody>
                    <a:bodyPr/>
                    <a:lstStyle/>
                    <a:p>
                      <a:pPr algn="ctr"/>
                      <a:r>
                        <a:rPr lang="en-US" sz="3200" b="1" dirty="0" smtClean="0">
                          <a:effectLst>
                            <a:outerShdw blurRad="50800" dist="38100" dir="2700000" algn="tl" rotWithShape="0">
                              <a:prstClr val="black">
                                <a:alpha val="40000"/>
                              </a:prstClr>
                            </a:outerShdw>
                          </a:effectLst>
                        </a:rPr>
                        <a:t>33%</a:t>
                      </a:r>
                      <a:endParaRPr lang="en-US" sz="3200" b="1" dirty="0">
                        <a:effectLst>
                          <a:outerShdw blurRad="50800" dist="38100" dir="2700000" algn="tl" rotWithShape="0">
                            <a:prstClr val="black">
                              <a:alpha val="40000"/>
                            </a:prstClr>
                          </a:outerShdw>
                        </a:effectLst>
                      </a:endParaRPr>
                    </a:p>
                  </a:txBody>
                  <a:tcPr anchor="ctr"/>
                </a:tc>
              </a:tr>
              <a:tr h="729694">
                <a:tc>
                  <a:txBody>
                    <a:bodyPr/>
                    <a:lstStyle/>
                    <a:p>
                      <a:r>
                        <a:rPr lang="en-US" sz="2800" b="1" baseline="0" dirty="0" smtClean="0">
                          <a:effectLst>
                            <a:outerShdw blurRad="50800" dist="38100" dir="2700000" algn="tl" rotWithShape="0">
                              <a:prstClr val="black">
                                <a:alpha val="40000"/>
                              </a:prstClr>
                            </a:outerShdw>
                          </a:effectLst>
                        </a:rPr>
                        <a:t>Monitoring</a:t>
                      </a:r>
                      <a:endParaRPr lang="en-US" sz="2800" b="1" dirty="0">
                        <a:effectLst>
                          <a:outerShdw blurRad="50800" dist="38100" dir="2700000" algn="tl" rotWithShape="0">
                            <a:prstClr val="black">
                              <a:alpha val="40000"/>
                            </a:prstClr>
                          </a:outerShdw>
                        </a:effectLst>
                      </a:endParaRP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1" dirty="0" smtClean="0">
                          <a:effectLst>
                            <a:outerShdw blurRad="50800" dist="38100" dir="2700000" algn="tl" rotWithShape="0">
                              <a:prstClr val="black">
                                <a:alpha val="40000"/>
                              </a:prstClr>
                            </a:outerShdw>
                          </a:effectLst>
                        </a:rPr>
                        <a:t>33%</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1" dirty="0" smtClean="0">
                          <a:effectLst>
                            <a:outerShdw blurRad="50800" dist="38100" dir="2700000" algn="tl" rotWithShape="0">
                              <a:prstClr val="black">
                                <a:alpha val="40000"/>
                              </a:prstClr>
                            </a:outerShdw>
                          </a:effectLst>
                        </a:rPr>
                        <a:t>33%</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1" dirty="0" smtClean="0">
                          <a:effectLst>
                            <a:outerShdw blurRad="50800" dist="38100" dir="2700000" algn="tl" rotWithShape="0">
                              <a:prstClr val="black">
                                <a:alpha val="40000"/>
                              </a:prstClr>
                            </a:outerShdw>
                          </a:effectLst>
                        </a:rPr>
                        <a:t>33%</a:t>
                      </a: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8075"/>
          </a:xfrm>
        </p:spPr>
        <p:txBody>
          <a:bodyPr/>
          <a:lstStyle/>
          <a:p>
            <a:pPr>
              <a:defRPr/>
            </a:pPr>
            <a:r>
              <a:rPr lang="en-US" dirty="0" smtClean="0"/>
              <a:t>Funding Agreement</a:t>
            </a:r>
            <a:br>
              <a:rPr lang="en-US" dirty="0" smtClean="0"/>
            </a:br>
            <a:r>
              <a:rPr lang="en-US" sz="3200" i="1" dirty="0" err="1" smtClean="0"/>
              <a:t>Obj</a:t>
            </a:r>
            <a:r>
              <a:rPr lang="en-US" sz="3200" i="1" dirty="0" smtClean="0"/>
              <a:t>: Conserve Colorado River Water</a:t>
            </a:r>
            <a:endParaRPr lang="en-US" sz="3200" i="1" dirty="0"/>
          </a:p>
        </p:txBody>
      </p:sp>
      <p:grpSp>
        <p:nvGrpSpPr>
          <p:cNvPr id="3" name="Group 36"/>
          <p:cNvGrpSpPr>
            <a:grpSpLocks/>
          </p:cNvGrpSpPr>
          <p:nvPr/>
        </p:nvGrpSpPr>
        <p:grpSpPr bwMode="auto">
          <a:xfrm>
            <a:off x="808038" y="3824288"/>
            <a:ext cx="2084387" cy="1055687"/>
            <a:chOff x="152400" y="4069805"/>
            <a:chExt cx="1752600" cy="1416595"/>
          </a:xfrm>
        </p:grpSpPr>
        <p:sp>
          <p:nvSpPr>
            <p:cNvPr id="19" name="Oval 18"/>
            <p:cNvSpPr/>
            <p:nvPr/>
          </p:nvSpPr>
          <p:spPr bwMode="auto">
            <a:xfrm>
              <a:off x="152400" y="4069805"/>
              <a:ext cx="1752600" cy="141659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152400" y="4286250"/>
              <a:ext cx="1736181" cy="707886"/>
            </a:xfrm>
            <a:prstGeom prst="rect">
              <a:avLst/>
            </a:prstGeom>
            <a:noFill/>
          </p:spPr>
          <p:txBody>
            <a:bodyPr wrap="none">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FORBEARANCE</a:t>
              </a:r>
            </a:p>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AGREEMENT</a:t>
              </a:r>
            </a:p>
          </p:txBody>
        </p:sp>
      </p:grpSp>
      <p:grpSp>
        <p:nvGrpSpPr>
          <p:cNvPr id="16388" name="Group 37"/>
          <p:cNvGrpSpPr>
            <a:grpSpLocks/>
          </p:cNvGrpSpPr>
          <p:nvPr/>
        </p:nvGrpSpPr>
        <p:grpSpPr bwMode="auto">
          <a:xfrm>
            <a:off x="381000" y="1450975"/>
            <a:ext cx="2743200" cy="2209800"/>
            <a:chOff x="304800" y="1447800"/>
            <a:chExt cx="2743199" cy="2209800"/>
          </a:xfrm>
        </p:grpSpPr>
        <p:sp>
          <p:nvSpPr>
            <p:cNvPr id="22" name="Oval 21"/>
            <p:cNvSpPr/>
            <p:nvPr/>
          </p:nvSpPr>
          <p:spPr bwMode="auto">
            <a:xfrm>
              <a:off x="533400" y="1447800"/>
              <a:ext cx="2438400" cy="2209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endParaRPr>
            </a:p>
          </p:txBody>
        </p:sp>
        <p:sp>
          <p:nvSpPr>
            <p:cNvPr id="31" name="TextBox 30"/>
            <p:cNvSpPr txBox="1"/>
            <p:nvPr/>
          </p:nvSpPr>
          <p:spPr>
            <a:xfrm>
              <a:off x="304800" y="1736229"/>
              <a:ext cx="2743199" cy="1508105"/>
            </a:xfrm>
            <a:prstGeom prst="rect">
              <a:avLst/>
            </a:prstGeom>
            <a:noFill/>
          </p:spPr>
          <p:txBody>
            <a:bodyPr>
              <a:spAutoFit/>
            </a:bodyPr>
            <a:lstStyle/>
            <a:p>
              <a:pPr algn="ctr">
                <a:defRPr/>
              </a:pPr>
              <a:r>
                <a:rPr lang="en-US" sz="2800" b="1" dirty="0">
                  <a:solidFill>
                    <a:srgbClr val="FFFFFF"/>
                  </a:solidFill>
                  <a:effectLst>
                    <a:outerShdw blurRad="38100" dist="38100" dir="2700000" algn="tl">
                      <a:srgbClr val="000000">
                        <a:alpha val="43137"/>
                      </a:srgbClr>
                    </a:outerShdw>
                  </a:effectLst>
                  <a:cs typeface="Arial" charset="0"/>
                </a:rPr>
                <a:t>FUNDING</a:t>
              </a:r>
            </a:p>
            <a:p>
              <a:pPr algn="ctr">
                <a:defRPr/>
              </a:pPr>
              <a:r>
                <a:rPr lang="en-US" sz="2800" b="1" dirty="0">
                  <a:solidFill>
                    <a:srgbClr val="FFFFFF"/>
                  </a:solidFill>
                  <a:effectLst>
                    <a:outerShdw blurRad="38100" dist="38100" dir="2700000" algn="tl">
                      <a:srgbClr val="000000">
                        <a:alpha val="43137"/>
                      </a:srgbClr>
                    </a:outerShdw>
                  </a:effectLst>
                  <a:cs typeface="Arial" charset="0"/>
                </a:rPr>
                <a:t>AGREEMENT</a:t>
              </a:r>
            </a:p>
            <a:p>
              <a:pPr algn="ctr">
                <a:defRPr/>
              </a:pPr>
              <a:endParaRPr lang="en-US" sz="1200" b="1" dirty="0">
                <a:ln w="18415" cmpd="sng">
                  <a:solidFill>
                    <a:srgbClr val="FFFFFF"/>
                  </a:solidFill>
                  <a:prstDash val="solid"/>
                </a:ln>
                <a:solidFill>
                  <a:srgbClr val="FFFFFF"/>
                </a:solidFill>
                <a:effectLst>
                  <a:outerShdw blurRad="38100" dist="38100" dir="2700000" algn="tl">
                    <a:srgbClr val="000000">
                      <a:alpha val="43137"/>
                    </a:srgbClr>
                  </a:outerShdw>
                </a:effectLst>
                <a:cs typeface="Arial" charset="0"/>
              </a:endParaRPr>
            </a:p>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$8.2M - $11.0M</a:t>
              </a:r>
            </a:p>
          </p:txBody>
        </p:sp>
      </p:grpSp>
      <p:sp>
        <p:nvSpPr>
          <p:cNvPr id="20" name="Text Placeholder 2"/>
          <p:cNvSpPr>
            <a:spLocks noGrp="1"/>
          </p:cNvSpPr>
          <p:nvPr>
            <p:ph type="body" sz="quarter" idx="10"/>
          </p:nvPr>
        </p:nvSpPr>
        <p:spPr>
          <a:xfrm>
            <a:off x="3363913" y="2116138"/>
            <a:ext cx="5360987" cy="3857625"/>
          </a:xfrm>
        </p:spPr>
        <p:txBody>
          <a:bodyPr>
            <a:normAutofit/>
          </a:bodyPr>
          <a:lstStyle/>
          <a:p>
            <a:pPr>
              <a:lnSpc>
                <a:spcPct val="100000"/>
              </a:lnSpc>
              <a:spcBef>
                <a:spcPts val="0"/>
              </a:spcBef>
              <a:spcAft>
                <a:spcPts val="1800"/>
              </a:spcAft>
              <a:defRPr/>
            </a:pPr>
            <a:r>
              <a:rPr lang="en-US" dirty="0" smtClean="0"/>
              <a:t>Partner with Reclamation, Arizona and Nevada</a:t>
            </a:r>
          </a:p>
          <a:p>
            <a:pPr>
              <a:lnSpc>
                <a:spcPct val="100000"/>
              </a:lnSpc>
              <a:spcAft>
                <a:spcPts val="1800"/>
              </a:spcAft>
              <a:defRPr/>
            </a:pPr>
            <a:r>
              <a:rPr lang="en-US" dirty="0" smtClean="0"/>
              <a:t>Contribute a portion of the operating costs</a:t>
            </a:r>
          </a:p>
          <a:p>
            <a:pPr>
              <a:lnSpc>
                <a:spcPct val="100000"/>
              </a:lnSpc>
              <a:defRPr/>
            </a:pPr>
            <a:r>
              <a:rPr lang="en-US" dirty="0" smtClean="0"/>
              <a:t>System Efficiency Project</a:t>
            </a:r>
          </a:p>
          <a:p>
            <a:pPr lvl="1">
              <a:defRPr/>
            </a:pPr>
            <a:r>
              <a:rPr lang="en-US" dirty="0" smtClean="0"/>
              <a:t>Intentionally Created Surplus</a:t>
            </a:r>
          </a:p>
        </p:txBody>
      </p:sp>
      <p:pic>
        <p:nvPicPr>
          <p:cNvPr id="1639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46938" y="171450"/>
            <a:ext cx="1752600" cy="1771650"/>
          </a:xfrm>
          <a:prstGeom prst="rect">
            <a:avLst/>
          </a:prstGeom>
          <a:noFill/>
          <a:ln w="9525">
            <a:noFill/>
            <a:miter lim="800000"/>
            <a:headEnd/>
            <a:tailEnd/>
          </a:ln>
        </p:spPr>
      </p:pic>
      <p:grpSp>
        <p:nvGrpSpPr>
          <p:cNvPr id="5" name="Group 36"/>
          <p:cNvGrpSpPr>
            <a:grpSpLocks/>
          </p:cNvGrpSpPr>
          <p:nvPr/>
        </p:nvGrpSpPr>
        <p:grpSpPr bwMode="auto">
          <a:xfrm>
            <a:off x="806450" y="5080000"/>
            <a:ext cx="2084388" cy="1057275"/>
            <a:chOff x="152400" y="4069805"/>
            <a:chExt cx="1752600" cy="1416595"/>
          </a:xfrm>
        </p:grpSpPr>
        <p:sp>
          <p:nvSpPr>
            <p:cNvPr id="17" name="Oval 16"/>
            <p:cNvSpPr/>
            <p:nvPr/>
          </p:nvSpPr>
          <p:spPr bwMode="auto">
            <a:xfrm>
              <a:off x="152400" y="4069805"/>
              <a:ext cx="1752600" cy="141659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82100" y="4270334"/>
              <a:ext cx="1276708" cy="948797"/>
            </a:xfrm>
            <a:prstGeom prst="rect">
              <a:avLst/>
            </a:prstGeom>
            <a:noFill/>
          </p:spPr>
          <p:txBody>
            <a:bodyPr wrap="none">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DELIVERY</a:t>
              </a:r>
            </a:p>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AGREEMENT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8075"/>
          </a:xfrm>
        </p:spPr>
        <p:txBody>
          <a:bodyPr/>
          <a:lstStyle/>
          <a:p>
            <a:pPr>
              <a:defRPr/>
            </a:pPr>
            <a:r>
              <a:rPr lang="en-US" dirty="0" smtClean="0"/>
              <a:t>Monitoring Agreement</a:t>
            </a:r>
            <a:br>
              <a:rPr lang="en-US" dirty="0" smtClean="0"/>
            </a:br>
            <a:r>
              <a:rPr lang="en-US" sz="3200" i="1" dirty="0" err="1" smtClean="0"/>
              <a:t>Obj</a:t>
            </a:r>
            <a:r>
              <a:rPr lang="en-US" sz="3200" i="1" dirty="0" smtClean="0"/>
              <a:t>: </a:t>
            </a:r>
            <a:r>
              <a:rPr sz="3200" i="1" smtClean="0"/>
              <a:t>Identify Environmental Impacts</a:t>
            </a:r>
            <a:endParaRPr lang="en-US" sz="3200" i="1" dirty="0"/>
          </a:p>
        </p:txBody>
      </p:sp>
      <p:sp>
        <p:nvSpPr>
          <p:cNvPr id="20" name="Text Placeholder 2"/>
          <p:cNvSpPr>
            <a:spLocks noGrp="1"/>
          </p:cNvSpPr>
          <p:nvPr>
            <p:ph type="body" sz="quarter" idx="10"/>
          </p:nvPr>
        </p:nvSpPr>
        <p:spPr>
          <a:xfrm>
            <a:off x="3402013" y="2074863"/>
            <a:ext cx="5360987" cy="3898900"/>
          </a:xfrm>
        </p:spPr>
        <p:txBody>
          <a:bodyPr>
            <a:normAutofit/>
          </a:bodyPr>
          <a:lstStyle/>
          <a:p>
            <a:pPr>
              <a:lnSpc>
                <a:spcPct val="100000"/>
              </a:lnSpc>
              <a:spcAft>
                <a:spcPts val="1800"/>
              </a:spcAft>
              <a:defRPr/>
            </a:pPr>
            <a:r>
              <a:rPr lang="en-US" dirty="0" smtClean="0"/>
              <a:t>Partner with Arizona and Nevada</a:t>
            </a:r>
          </a:p>
          <a:p>
            <a:pPr>
              <a:lnSpc>
                <a:spcPct val="100000"/>
              </a:lnSpc>
              <a:spcAft>
                <a:spcPts val="1800"/>
              </a:spcAft>
              <a:defRPr/>
            </a:pPr>
            <a:r>
              <a:rPr lang="en-US" dirty="0" smtClean="0"/>
              <a:t>Identify changes in the </a:t>
            </a:r>
            <a:r>
              <a:rPr lang="en-US" dirty="0" err="1" smtClean="0"/>
              <a:t>Ciénega</a:t>
            </a:r>
            <a:r>
              <a:rPr lang="en-US" dirty="0" smtClean="0"/>
              <a:t> de Santa Clara</a:t>
            </a:r>
          </a:p>
          <a:p>
            <a:pPr>
              <a:lnSpc>
                <a:spcPct val="100000"/>
              </a:lnSpc>
              <a:defRPr/>
            </a:pPr>
            <a:r>
              <a:rPr lang="en-US" dirty="0" smtClean="0"/>
              <a:t>Contribute equal funding</a:t>
            </a:r>
          </a:p>
          <a:p>
            <a:pPr>
              <a:lnSpc>
                <a:spcPct val="100000"/>
              </a:lnSpc>
              <a:spcAft>
                <a:spcPts val="1800"/>
              </a:spcAft>
              <a:defRPr/>
            </a:pPr>
            <a:endParaRPr lang="en-US" dirty="0" smtClean="0"/>
          </a:p>
        </p:txBody>
      </p:sp>
      <p:grpSp>
        <p:nvGrpSpPr>
          <p:cNvPr id="17412" name="Group 13"/>
          <p:cNvGrpSpPr>
            <a:grpSpLocks/>
          </p:cNvGrpSpPr>
          <p:nvPr/>
        </p:nvGrpSpPr>
        <p:grpSpPr bwMode="auto">
          <a:xfrm>
            <a:off x="590550" y="2498725"/>
            <a:ext cx="2686050" cy="2209800"/>
            <a:chOff x="3581399" y="2362200"/>
            <a:chExt cx="2686160" cy="2209800"/>
          </a:xfrm>
        </p:grpSpPr>
        <p:sp>
          <p:nvSpPr>
            <p:cNvPr id="15" name="Oval 14"/>
            <p:cNvSpPr/>
            <p:nvPr/>
          </p:nvSpPr>
          <p:spPr bwMode="auto">
            <a:xfrm>
              <a:off x="3581400" y="2362200"/>
              <a:ext cx="2438400" cy="2209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endParaRPr>
            </a:p>
          </p:txBody>
        </p:sp>
        <p:sp>
          <p:nvSpPr>
            <p:cNvPr id="16" name="TextBox 15"/>
            <p:cNvSpPr txBox="1"/>
            <p:nvPr/>
          </p:nvSpPr>
          <p:spPr>
            <a:xfrm>
              <a:off x="3581399" y="2606339"/>
              <a:ext cx="2686160" cy="1692771"/>
            </a:xfrm>
            <a:prstGeom prst="rect">
              <a:avLst/>
            </a:prstGeom>
            <a:noFill/>
          </p:spPr>
          <p:txBody>
            <a:bodyPr>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a:t>
              </a:r>
            </a:p>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AGREEMENT</a:t>
              </a:r>
            </a:p>
            <a:p>
              <a:pPr algn="ctr">
                <a:defRPr/>
              </a:pPr>
              <a:endParaRPr lang="en-US" sz="1200" dirty="0">
                <a:solidFill>
                  <a:srgbClr val="FFFFFF"/>
                </a:solidFill>
                <a:effectLst>
                  <a:outerShdw blurRad="38100" dist="38100" dir="2700000" algn="tl">
                    <a:srgbClr val="000000">
                      <a:alpha val="43137"/>
                    </a:srgbClr>
                  </a:outerShdw>
                </a:effectLst>
              </a:endParaRPr>
            </a:p>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$250,000</a:t>
              </a:r>
            </a:p>
            <a:p>
              <a:pPr algn="ctr">
                <a:defRPr/>
              </a:pPr>
              <a:endParaRPr lang="en-US" sz="1200" b="1" dirty="0">
                <a:ln w="18415" cmpd="sng">
                  <a:solidFill>
                    <a:srgbClr val="FFFFFF"/>
                  </a:solidFill>
                  <a:prstDash val="solid"/>
                </a:ln>
                <a:solidFill>
                  <a:srgbClr val="FFFFFF"/>
                </a:solidFill>
                <a:effectLst>
                  <a:outerShdw blurRad="38100" dist="38100" dir="2700000" algn="tl">
                    <a:srgbClr val="000000">
                      <a:alpha val="43137"/>
                    </a:srgbClr>
                  </a:outerShdw>
                </a:effectLst>
                <a:cs typeface="Arial" charset="0"/>
              </a:endParaRPr>
            </a:p>
          </p:txBody>
        </p:sp>
      </p:grpSp>
      <p:pic>
        <p:nvPicPr>
          <p:cNvPr id="174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46938" y="171450"/>
            <a:ext cx="1752600" cy="177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3237"/>
          </a:xfrm>
        </p:spPr>
        <p:txBody>
          <a:bodyPr/>
          <a:lstStyle/>
          <a:p>
            <a:pPr>
              <a:defRPr/>
            </a:pPr>
            <a:r>
              <a:rPr lang="en-US" dirty="0" smtClean="0"/>
              <a:t>Cooperative Research and Development Agreement</a:t>
            </a:r>
            <a:br>
              <a:rPr lang="en-US" dirty="0" smtClean="0"/>
            </a:br>
            <a:r>
              <a:rPr lang="en-US" sz="3200" i="1" dirty="0" err="1" smtClean="0"/>
              <a:t>Obj</a:t>
            </a:r>
            <a:r>
              <a:rPr lang="en-US" sz="3200" i="1" dirty="0" smtClean="0"/>
              <a:t>: Long-term supply capabilities</a:t>
            </a:r>
            <a:endParaRPr lang="en-US" sz="3200" i="1" dirty="0"/>
          </a:p>
        </p:txBody>
      </p:sp>
      <p:sp>
        <p:nvSpPr>
          <p:cNvPr id="20" name="Text Placeholder 2"/>
          <p:cNvSpPr>
            <a:spLocks noGrp="1"/>
          </p:cNvSpPr>
          <p:nvPr>
            <p:ph type="body" sz="quarter" idx="10"/>
          </p:nvPr>
        </p:nvSpPr>
        <p:spPr>
          <a:xfrm>
            <a:off x="3384550" y="2384425"/>
            <a:ext cx="5360988" cy="4217988"/>
          </a:xfrm>
        </p:spPr>
        <p:txBody>
          <a:bodyPr>
            <a:normAutofit/>
          </a:bodyPr>
          <a:lstStyle/>
          <a:p>
            <a:pPr>
              <a:lnSpc>
                <a:spcPct val="100000"/>
              </a:lnSpc>
              <a:spcAft>
                <a:spcPts val="1800"/>
              </a:spcAft>
              <a:defRPr/>
            </a:pPr>
            <a:r>
              <a:rPr lang="en-US" dirty="0" smtClean="0"/>
              <a:t>Partner with Reclamation, Arizona and Nevada</a:t>
            </a:r>
          </a:p>
          <a:p>
            <a:pPr>
              <a:lnSpc>
                <a:spcPct val="100000"/>
              </a:lnSpc>
              <a:spcAft>
                <a:spcPts val="1800"/>
              </a:spcAft>
              <a:defRPr/>
            </a:pPr>
            <a:r>
              <a:rPr lang="en-US" dirty="0" smtClean="0"/>
              <a:t>Test effectiveness of existing and different treatment methods and processes</a:t>
            </a:r>
          </a:p>
          <a:p>
            <a:pPr>
              <a:lnSpc>
                <a:spcPct val="100000"/>
              </a:lnSpc>
              <a:defRPr/>
            </a:pPr>
            <a:r>
              <a:rPr lang="en-US" dirty="0" smtClean="0"/>
              <a:t>Contribute equal funding</a:t>
            </a:r>
          </a:p>
          <a:p>
            <a:pPr>
              <a:lnSpc>
                <a:spcPct val="100000"/>
              </a:lnSpc>
              <a:defRPr/>
            </a:pPr>
            <a:endParaRPr lang="en-US" dirty="0" smtClean="0"/>
          </a:p>
        </p:txBody>
      </p:sp>
      <p:grpSp>
        <p:nvGrpSpPr>
          <p:cNvPr id="18436" name="Group 7"/>
          <p:cNvGrpSpPr>
            <a:grpSpLocks/>
          </p:cNvGrpSpPr>
          <p:nvPr/>
        </p:nvGrpSpPr>
        <p:grpSpPr bwMode="auto">
          <a:xfrm>
            <a:off x="584200" y="3046413"/>
            <a:ext cx="2438400" cy="2209800"/>
            <a:chOff x="6477000" y="3200400"/>
            <a:chExt cx="2438400" cy="2209800"/>
          </a:xfrm>
        </p:grpSpPr>
        <p:sp>
          <p:nvSpPr>
            <p:cNvPr id="9" name="Oval 8"/>
            <p:cNvSpPr/>
            <p:nvPr/>
          </p:nvSpPr>
          <p:spPr bwMode="auto">
            <a:xfrm>
              <a:off x="6477000" y="3200400"/>
              <a:ext cx="2438400" cy="22098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6477000" y="3689497"/>
              <a:ext cx="2362200" cy="1323439"/>
            </a:xfrm>
            <a:prstGeom prst="rect">
              <a:avLst/>
            </a:prstGeom>
            <a:noFill/>
          </p:spPr>
          <p:txBody>
            <a:bodyPr>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CRADA</a:t>
              </a:r>
            </a:p>
            <a:p>
              <a:pPr algn="ctr">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endParaRPr>
            </a:p>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$315,000</a:t>
              </a:r>
            </a:p>
            <a:p>
              <a:pPr algn="ctr">
                <a:defRPr/>
              </a:pPr>
              <a:endParaRPr lang="en-US" sz="1200" b="1" dirty="0">
                <a:ln w="18415" cmpd="sng">
                  <a:solidFill>
                    <a:srgbClr val="FFFFFF"/>
                  </a:solidFill>
                  <a:prstDash val="solid"/>
                </a:ln>
                <a:solidFill>
                  <a:srgbClr val="FFFFFF"/>
                </a:solidFill>
                <a:effectLst>
                  <a:outerShdw blurRad="38100" dist="38100" dir="2700000" algn="tl">
                    <a:srgbClr val="000000">
                      <a:alpha val="43137"/>
                    </a:srgbClr>
                  </a:outerShdw>
                </a:effectLst>
                <a:cs typeface="Arial" charset="0"/>
              </a:endParaRPr>
            </a:p>
          </p:txBody>
        </p:sp>
      </p:grpSp>
      <p:pic>
        <p:nvPicPr>
          <p:cNvPr id="1843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46938" y="171450"/>
            <a:ext cx="1752600" cy="177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2"/>
          <p:cNvSpPr>
            <a:spLocks noGrp="1" noChangeArrowheads="1"/>
          </p:cNvSpPr>
          <p:nvPr>
            <p:ph type="title"/>
          </p:nvPr>
        </p:nvSpPr>
        <p:spPr/>
        <p:txBody>
          <a:bodyPr/>
          <a:lstStyle/>
          <a:p>
            <a:pPr>
              <a:defRPr/>
            </a:pPr>
            <a:r>
              <a:rPr lang="en-US" dirty="0" smtClean="0"/>
              <a:t>California’s Unresolved Dilemma:</a:t>
            </a:r>
            <a:br>
              <a:rPr lang="en-US" dirty="0" smtClean="0"/>
            </a:br>
            <a:r>
              <a:rPr lang="en-US" dirty="0" smtClean="0"/>
              <a:t>The Salton Sea</a:t>
            </a:r>
          </a:p>
        </p:txBody>
      </p:sp>
      <p:pic>
        <p:nvPicPr>
          <p:cNvPr id="19459" name="Picture 2" descr="http://ca.water.usgs.gov/news/images/SaltonSea2.jpg"/>
          <p:cNvPicPr>
            <a:picLocks noChangeAspect="1" noChangeArrowheads="1"/>
          </p:cNvPicPr>
          <p:nvPr/>
        </p:nvPicPr>
        <p:blipFill>
          <a:blip r:embed="rId2" cstate="print"/>
          <a:srcRect/>
          <a:stretch>
            <a:fillRect/>
          </a:stretch>
        </p:blipFill>
        <p:spPr bwMode="auto">
          <a:xfrm>
            <a:off x="685800" y="1447800"/>
            <a:ext cx="7658100" cy="490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330325"/>
          </a:xfrm>
        </p:spPr>
        <p:txBody>
          <a:bodyPr/>
          <a:lstStyle/>
          <a:p>
            <a:pPr>
              <a:defRPr/>
            </a:pPr>
            <a:r>
              <a:rPr lang="en-US" dirty="0" smtClean="0"/>
              <a:t>The Undetermined Future of the Salton Sea…</a:t>
            </a:r>
            <a:endParaRPr lang="en-US" dirty="0"/>
          </a:p>
        </p:txBody>
      </p:sp>
      <p:sp>
        <p:nvSpPr>
          <p:cNvPr id="3" name="Text Placeholder 2"/>
          <p:cNvSpPr>
            <a:spLocks noGrp="1"/>
          </p:cNvSpPr>
          <p:nvPr>
            <p:ph type="body" sz="quarter" idx="10"/>
          </p:nvPr>
        </p:nvSpPr>
        <p:spPr>
          <a:xfrm>
            <a:off x="533400" y="1371600"/>
            <a:ext cx="4876800" cy="4954588"/>
          </a:xfrm>
        </p:spPr>
        <p:txBody>
          <a:bodyPr/>
          <a:lstStyle/>
          <a:p>
            <a:pPr>
              <a:defRPr/>
            </a:pPr>
            <a:r>
              <a:rPr lang="en-US" dirty="0" smtClean="0"/>
              <a:t>Formed in 1905</a:t>
            </a:r>
          </a:p>
          <a:p>
            <a:pPr lvl="1">
              <a:defRPr/>
            </a:pPr>
            <a:r>
              <a:rPr lang="en-US" dirty="0" smtClean="0">
                <a:solidFill>
                  <a:srgbClr val="FFC000"/>
                </a:solidFill>
              </a:rPr>
              <a:t>Sustained by Ag drainage</a:t>
            </a:r>
          </a:p>
          <a:p>
            <a:pPr>
              <a:defRPr/>
            </a:pPr>
            <a:r>
              <a:rPr lang="en-US" dirty="0" smtClean="0"/>
              <a:t>25% Saltier than Ocean</a:t>
            </a:r>
          </a:p>
          <a:p>
            <a:pPr lvl="1">
              <a:defRPr/>
            </a:pPr>
            <a:r>
              <a:rPr lang="en-US" dirty="0" smtClean="0">
                <a:solidFill>
                  <a:srgbClr val="FFC000"/>
                </a:solidFill>
              </a:rPr>
              <a:t>Salinity increase 1%/yr</a:t>
            </a:r>
          </a:p>
          <a:p>
            <a:pPr>
              <a:defRPr/>
            </a:pPr>
            <a:r>
              <a:rPr lang="en-US" dirty="0" smtClean="0"/>
              <a:t>Soon too Salty for Fish</a:t>
            </a:r>
          </a:p>
          <a:p>
            <a:pPr>
              <a:lnSpc>
                <a:spcPct val="100000"/>
              </a:lnSpc>
              <a:defRPr/>
            </a:pPr>
            <a:r>
              <a:rPr lang="en-US" dirty="0" smtClean="0"/>
              <a:t>State to Develop Restoration Plan</a:t>
            </a:r>
          </a:p>
          <a:p>
            <a:pPr lvl="1">
              <a:defRPr/>
            </a:pPr>
            <a:r>
              <a:rPr lang="en-US" dirty="0" smtClean="0">
                <a:solidFill>
                  <a:srgbClr val="FFC000"/>
                </a:solidFill>
              </a:rPr>
              <a:t>After EIR, no action or major funding from State</a:t>
            </a:r>
          </a:p>
          <a:p>
            <a:pPr>
              <a:defRPr/>
            </a:pPr>
            <a:r>
              <a:rPr lang="en-US" dirty="0" smtClean="0"/>
              <a:t>State agreed to pay QSA mitigation costs in excess of $133 million</a:t>
            </a:r>
            <a:endParaRPr lang="en-US" dirty="0"/>
          </a:p>
        </p:txBody>
      </p:sp>
      <p:pic>
        <p:nvPicPr>
          <p:cNvPr id="20484" name="Picture 2" descr="http://upload.wikimedia.org/wikipedia/commons/3/32/Salton_Sea_from_Space.jpg"/>
          <p:cNvPicPr>
            <a:picLocks noChangeAspect="1" noChangeArrowheads="1"/>
          </p:cNvPicPr>
          <p:nvPr/>
        </p:nvPicPr>
        <p:blipFill>
          <a:blip r:embed="rId2" cstate="print"/>
          <a:srcRect/>
          <a:stretch>
            <a:fillRect/>
          </a:stretch>
        </p:blipFill>
        <p:spPr bwMode="auto">
          <a:xfrm>
            <a:off x="6019800" y="2247900"/>
            <a:ext cx="2657475" cy="4381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288"/>
            <a:ext cx="3276600" cy="4456112"/>
          </a:xfrm>
        </p:spPr>
        <p:txBody>
          <a:bodyPr/>
          <a:lstStyle/>
          <a:p>
            <a:pPr>
              <a:defRPr/>
            </a:pPr>
            <a:r>
              <a:rPr lang="en-US" dirty="0" smtClean="0"/>
              <a:t>State of CA Preferred Alternative for Salton Sea</a:t>
            </a:r>
          </a:p>
          <a:p>
            <a:pPr>
              <a:lnSpc>
                <a:spcPct val="200000"/>
              </a:lnSpc>
              <a:defRPr/>
            </a:pPr>
            <a:r>
              <a:rPr lang="en-US" dirty="0" smtClean="0"/>
              <a:t>$9 Billion</a:t>
            </a:r>
          </a:p>
          <a:p>
            <a:pPr>
              <a:defRPr/>
            </a:pPr>
            <a:r>
              <a:rPr lang="en-US" dirty="0" smtClean="0"/>
              <a:t>$100 Million annual O&amp;M</a:t>
            </a:r>
            <a:endParaRPr lang="en-US" dirty="0"/>
          </a:p>
        </p:txBody>
      </p:sp>
      <p:pic>
        <p:nvPicPr>
          <p:cNvPr id="21507" name="Picture 2" descr="http://www.lao.ca.gov/2008/rsrc/salton_sea/fig_06.jpg"/>
          <p:cNvPicPr>
            <a:picLocks noChangeAspect="1" noChangeArrowheads="1"/>
          </p:cNvPicPr>
          <p:nvPr/>
        </p:nvPicPr>
        <p:blipFill>
          <a:blip r:embed="rId2" cstate="print"/>
          <a:srcRect/>
          <a:stretch>
            <a:fillRect/>
          </a:stretch>
        </p:blipFill>
        <p:spPr bwMode="auto">
          <a:xfrm>
            <a:off x="3810000" y="0"/>
            <a:ext cx="5062538" cy="670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ChangeArrowheads="1"/>
          </p:cNvSpPr>
          <p:nvPr>
            <p:ph type="title"/>
          </p:nvPr>
        </p:nvSpPr>
        <p:spPr>
          <a:xfrm>
            <a:off x="0" y="0"/>
            <a:ext cx="9144000" cy="1143000"/>
          </a:xfrm>
        </p:spPr>
        <p:txBody>
          <a:bodyPr/>
          <a:lstStyle/>
          <a:p>
            <a:pPr>
              <a:defRPr/>
            </a:pPr>
            <a:r>
              <a:rPr lang="en-US" dirty="0" smtClean="0"/>
              <a:t>Salton Sea at Center of QSA Lawsuit</a:t>
            </a:r>
            <a:endParaRPr lang="en-US" sz="3200" dirty="0" smtClean="0"/>
          </a:p>
        </p:txBody>
      </p:sp>
      <p:pic>
        <p:nvPicPr>
          <p:cNvPr id="22531" name="Picture 2" descr="http://www.sci.sdsu.edu/salton/SaltonLocMap.gif"/>
          <p:cNvPicPr>
            <a:picLocks noChangeAspect="1" noChangeArrowheads="1"/>
          </p:cNvPicPr>
          <p:nvPr/>
        </p:nvPicPr>
        <p:blipFill>
          <a:blip r:embed="rId3" cstate="print"/>
          <a:srcRect/>
          <a:stretch>
            <a:fillRect/>
          </a:stretch>
        </p:blipFill>
        <p:spPr bwMode="auto">
          <a:xfrm>
            <a:off x="1828800" y="1143000"/>
            <a:ext cx="6248400" cy="552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0003976.cdn2.cloudfiles.rackspacecloud.com/wp-content/uploads/2011/04/avalanche2-600x450.jpg"/>
          <p:cNvPicPr>
            <a:picLocks noChangeAspect="1" noChangeArrowheads="1"/>
          </p:cNvPicPr>
          <p:nvPr/>
        </p:nvPicPr>
        <p:blipFill>
          <a:blip r:embed="rId2" cstate="print"/>
          <a:srcRect/>
          <a:stretch>
            <a:fillRect/>
          </a:stretch>
        </p:blipFill>
        <p:spPr bwMode="auto">
          <a:xfrm>
            <a:off x="228600" y="342900"/>
            <a:ext cx="8686800" cy="6515100"/>
          </a:xfrm>
          <a:prstGeom prst="rect">
            <a:avLst/>
          </a:prstGeom>
          <a:noFill/>
          <a:ln w="9525">
            <a:noFill/>
            <a:miter lim="800000"/>
            <a:headEnd/>
            <a:tailEnd/>
          </a:ln>
        </p:spPr>
      </p:pic>
      <p:sp>
        <p:nvSpPr>
          <p:cNvPr id="2" name="Title 1"/>
          <p:cNvSpPr>
            <a:spLocks noGrp="1"/>
          </p:cNvSpPr>
          <p:nvPr>
            <p:ph type="ctrTitle"/>
          </p:nvPr>
        </p:nvSpPr>
        <p:spPr/>
        <p:txBody>
          <a:bodyPr/>
          <a:lstStyle/>
          <a:p>
            <a:pPr>
              <a:defRPr/>
            </a:pPr>
            <a:r>
              <a:rPr lang="en-US" dirty="0" smtClean="0"/>
              <a:t>Biggest Colorado Snowpack</a:t>
            </a:r>
            <a:br>
              <a:rPr lang="en-US" dirty="0" smtClean="0"/>
            </a:br>
            <a:r>
              <a:rPr lang="en-US" dirty="0" smtClean="0"/>
              <a:t>on Record</a:t>
            </a:r>
            <a:br>
              <a:rPr lang="en-US" dirty="0" smtClean="0"/>
            </a:b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pPr>
              <a:defRPr/>
            </a:pPr>
            <a:r>
              <a:rPr lang="en-US" dirty="0" smtClean="0"/>
              <a:t>January 2010:  Court Invalidates QSA</a:t>
            </a:r>
            <a:endParaRPr lang="en-US" dirty="0"/>
          </a:p>
        </p:txBody>
      </p:sp>
      <p:sp>
        <p:nvSpPr>
          <p:cNvPr id="3" name="Text Placeholder 2"/>
          <p:cNvSpPr>
            <a:spLocks noGrp="1"/>
          </p:cNvSpPr>
          <p:nvPr>
            <p:ph type="body" sz="quarter" idx="10"/>
          </p:nvPr>
        </p:nvSpPr>
        <p:spPr>
          <a:xfrm>
            <a:off x="304800" y="1219200"/>
            <a:ext cx="8382000" cy="3238500"/>
          </a:xfrm>
        </p:spPr>
        <p:txBody>
          <a:bodyPr/>
          <a:lstStyle/>
          <a:p>
            <a:pPr>
              <a:defRPr/>
            </a:pPr>
            <a:r>
              <a:rPr lang="en-US" dirty="0" smtClean="0"/>
              <a:t>Superior Court rules QSA invalid</a:t>
            </a:r>
          </a:p>
          <a:p>
            <a:pPr lvl="1">
              <a:defRPr/>
            </a:pPr>
            <a:r>
              <a:rPr lang="en-US" sz="2800" dirty="0" smtClean="0">
                <a:solidFill>
                  <a:srgbClr val="FFC000"/>
                </a:solidFill>
              </a:rPr>
              <a:t>State agreement to pay mitigation costs violation of Constitution’s financing limits</a:t>
            </a:r>
          </a:p>
          <a:p>
            <a:pPr>
              <a:lnSpc>
                <a:spcPct val="100000"/>
              </a:lnSpc>
              <a:defRPr/>
            </a:pPr>
            <a:r>
              <a:rPr lang="en-US" dirty="0" smtClean="0"/>
              <a:t>Judgment on appeal</a:t>
            </a:r>
          </a:p>
          <a:p>
            <a:pPr lvl="1">
              <a:defRPr/>
            </a:pPr>
            <a:r>
              <a:rPr lang="en-US" sz="2800" dirty="0" smtClean="0">
                <a:solidFill>
                  <a:srgbClr val="FFC000"/>
                </a:solidFill>
              </a:rPr>
              <a:t>Ruling expected later this year</a:t>
            </a:r>
          </a:p>
          <a:p>
            <a:pPr lvl="1">
              <a:defRPr/>
            </a:pPr>
            <a:r>
              <a:rPr lang="en-US" sz="2800" dirty="0" smtClean="0">
                <a:solidFill>
                  <a:srgbClr val="FFC000"/>
                </a:solidFill>
              </a:rPr>
              <a:t>Subject to possible appeal to State Supreme Court </a:t>
            </a:r>
          </a:p>
          <a:p>
            <a:pPr lvl="1">
              <a:defRPr/>
            </a:pPr>
            <a:r>
              <a:rPr lang="en-US" sz="2800" dirty="0" smtClean="0">
                <a:solidFill>
                  <a:srgbClr val="FFC000"/>
                </a:solidFill>
              </a:rPr>
              <a:t>Transfers continue through appeals process</a:t>
            </a:r>
            <a:endParaRPr lang="en-US" sz="28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lstStyle/>
          <a:p>
            <a:pPr>
              <a:defRPr/>
            </a:pPr>
            <a:r>
              <a:rPr lang="en-US" dirty="0" smtClean="0"/>
              <a:t>Acrimony in California</a:t>
            </a:r>
            <a:br>
              <a:rPr lang="en-US" dirty="0" smtClean="0"/>
            </a:br>
            <a:r>
              <a:rPr lang="en-US" i="1" dirty="0" smtClean="0"/>
              <a:t>Delivery of Non-Conserved Water</a:t>
            </a:r>
            <a:br>
              <a:rPr lang="en-US" i="1" dirty="0" smtClean="0"/>
            </a:br>
            <a:r>
              <a:rPr lang="en-US" i="1" dirty="0" smtClean="0"/>
              <a:t> to the Salton Sea</a:t>
            </a:r>
            <a:endParaRPr lang="en-US" i="1" dirty="0"/>
          </a:p>
        </p:txBody>
      </p:sp>
      <p:pic>
        <p:nvPicPr>
          <p:cNvPr id="24579" name="Picture 2" descr="http://aquafornia.com/wordpress/wp-content/uploads/2008/11/salton-sea-5-02-2008.jpg"/>
          <p:cNvPicPr>
            <a:picLocks noChangeAspect="1" noChangeArrowheads="1"/>
          </p:cNvPicPr>
          <p:nvPr/>
        </p:nvPicPr>
        <p:blipFill>
          <a:blip r:embed="rId2" cstate="print"/>
          <a:srcRect/>
          <a:stretch>
            <a:fillRect/>
          </a:stretch>
        </p:blipFill>
        <p:spPr bwMode="auto">
          <a:xfrm>
            <a:off x="1143000" y="1676400"/>
            <a:ext cx="6600825"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pPr>
              <a:defRPr/>
            </a:pPr>
            <a:r>
              <a:rPr lang="en-US" dirty="0" smtClean="0"/>
              <a:t>QSA Transfer Provisions</a:t>
            </a:r>
            <a:endParaRPr lang="en-US" dirty="0">
              <a:solidFill>
                <a:schemeClr val="tx2"/>
              </a:solidFill>
            </a:endParaRPr>
          </a:p>
        </p:txBody>
      </p:sp>
      <p:sp>
        <p:nvSpPr>
          <p:cNvPr id="3" name="Text Placeholder 2"/>
          <p:cNvSpPr>
            <a:spLocks noGrp="1"/>
          </p:cNvSpPr>
          <p:nvPr>
            <p:ph type="body" sz="quarter" idx="10"/>
          </p:nvPr>
        </p:nvSpPr>
        <p:spPr>
          <a:xfrm>
            <a:off x="381000" y="1219200"/>
            <a:ext cx="8382000" cy="4800600"/>
          </a:xfrm>
        </p:spPr>
        <p:txBody>
          <a:bodyPr>
            <a:normAutofit/>
          </a:bodyPr>
          <a:lstStyle/>
          <a:p>
            <a:pPr>
              <a:lnSpc>
                <a:spcPct val="100000"/>
              </a:lnSpc>
              <a:defRPr/>
            </a:pPr>
            <a:r>
              <a:rPr lang="en-US" dirty="0" smtClean="0"/>
              <a:t>QSA included new transfers from IID to CVWD and SDCWA</a:t>
            </a:r>
          </a:p>
          <a:p>
            <a:pPr>
              <a:lnSpc>
                <a:spcPct val="100000"/>
              </a:lnSpc>
              <a:defRPr/>
            </a:pPr>
            <a:r>
              <a:rPr lang="en-US" dirty="0" smtClean="0"/>
              <a:t>Transfers included 2 principles:</a:t>
            </a:r>
          </a:p>
          <a:p>
            <a:pPr lvl="1">
              <a:defRPr/>
            </a:pPr>
            <a:r>
              <a:rPr lang="en-US" dirty="0" smtClean="0">
                <a:solidFill>
                  <a:srgbClr val="FFC000"/>
                </a:solidFill>
              </a:rPr>
              <a:t>No impact to Salton Sea for first 15 years</a:t>
            </a:r>
          </a:p>
          <a:p>
            <a:pPr lvl="1">
              <a:defRPr/>
            </a:pPr>
            <a:r>
              <a:rPr lang="en-US" dirty="0" smtClean="0">
                <a:solidFill>
                  <a:srgbClr val="FFC000"/>
                </a:solidFill>
              </a:rPr>
              <a:t>No impact to junior priority uses</a:t>
            </a:r>
          </a:p>
          <a:p>
            <a:pPr>
              <a:lnSpc>
                <a:spcPct val="100000"/>
              </a:lnSpc>
              <a:defRPr/>
            </a:pPr>
            <a:r>
              <a:rPr lang="en-US" dirty="0" smtClean="0"/>
              <a:t>Principles met with following provisions:</a:t>
            </a:r>
          </a:p>
          <a:p>
            <a:pPr lvl="1">
              <a:defRPr/>
            </a:pPr>
            <a:r>
              <a:rPr lang="en-US" dirty="0" smtClean="0">
                <a:solidFill>
                  <a:srgbClr val="FFC000"/>
                </a:solidFill>
              </a:rPr>
              <a:t>Mitigation water delivered to Sea to offset reduced drainage flow</a:t>
            </a:r>
          </a:p>
          <a:p>
            <a:pPr lvl="1">
              <a:defRPr/>
            </a:pPr>
            <a:r>
              <a:rPr lang="en-US" dirty="0" smtClean="0">
                <a:solidFill>
                  <a:srgbClr val="FFC000"/>
                </a:solidFill>
              </a:rPr>
              <a:t>Transfers and Salton Sea deliveries to be provided through water conservation programs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a:defRPr/>
            </a:pPr>
            <a:r>
              <a:rPr lang="en-US" dirty="0" smtClean="0"/>
              <a:t>IID-MWD Dispute</a:t>
            </a:r>
            <a:endParaRPr lang="en-US" dirty="0">
              <a:solidFill>
                <a:schemeClr val="tx2"/>
              </a:solidFill>
            </a:endParaRPr>
          </a:p>
        </p:txBody>
      </p:sp>
      <p:sp>
        <p:nvSpPr>
          <p:cNvPr id="3" name="Text Placeholder 2"/>
          <p:cNvSpPr>
            <a:spLocks noGrp="1"/>
          </p:cNvSpPr>
          <p:nvPr>
            <p:ph type="body" sz="quarter" idx="10"/>
          </p:nvPr>
        </p:nvSpPr>
        <p:spPr>
          <a:xfrm>
            <a:off x="381000" y="1600200"/>
            <a:ext cx="8382000" cy="4800600"/>
          </a:xfrm>
        </p:spPr>
        <p:txBody>
          <a:bodyPr>
            <a:normAutofit/>
          </a:bodyPr>
          <a:lstStyle/>
          <a:p>
            <a:pPr>
              <a:lnSpc>
                <a:spcPct val="100000"/>
              </a:lnSpc>
              <a:defRPr/>
            </a:pPr>
            <a:r>
              <a:rPr lang="en-US" dirty="0" smtClean="0"/>
              <a:t>IID delivered ~45,000 AF on non-conserved water to Salton Sea in 2010</a:t>
            </a:r>
          </a:p>
          <a:p>
            <a:pPr>
              <a:lnSpc>
                <a:spcPct val="100000"/>
              </a:lnSpc>
              <a:defRPr/>
            </a:pPr>
            <a:r>
              <a:rPr lang="en-US" dirty="0" smtClean="0"/>
              <a:t>Parties agreed to set aside legal positions until USBR accounting decision</a:t>
            </a:r>
          </a:p>
          <a:p>
            <a:pPr lvl="1">
              <a:lnSpc>
                <a:spcPct val="100000"/>
              </a:lnSpc>
              <a:defRPr/>
            </a:pPr>
            <a:r>
              <a:rPr lang="en-US" dirty="0" smtClean="0">
                <a:solidFill>
                  <a:srgbClr val="FFC000"/>
                </a:solidFill>
              </a:rPr>
              <a:t>USBR to make determination by July 1, 2011</a:t>
            </a:r>
          </a:p>
          <a:p>
            <a:pPr lvl="1">
              <a:lnSpc>
                <a:spcPct val="100000"/>
              </a:lnSpc>
              <a:defRPr/>
            </a:pPr>
            <a:r>
              <a:rPr lang="en-US" dirty="0" smtClean="0">
                <a:solidFill>
                  <a:srgbClr val="FFC000"/>
                </a:solidFill>
              </a:rPr>
              <a:t>USBR notified IID that it may be required to pay water back to system</a:t>
            </a:r>
          </a:p>
          <a:p>
            <a:pPr>
              <a:defRPr/>
            </a:pPr>
            <a:endParaRPr lang="en-US" dirty="0" smtClean="0"/>
          </a:p>
          <a:p>
            <a:pPr lvl="1">
              <a:defRPr/>
            </a:pP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a:defRPr/>
            </a:pPr>
            <a:r>
              <a:rPr lang="en-US" dirty="0" smtClean="0"/>
              <a:t>Dispute Observations</a:t>
            </a:r>
            <a:endParaRPr lang="en-US" dirty="0">
              <a:solidFill>
                <a:schemeClr val="tx2"/>
              </a:solidFill>
            </a:endParaRPr>
          </a:p>
        </p:txBody>
      </p:sp>
      <p:sp>
        <p:nvSpPr>
          <p:cNvPr id="3" name="Text Placeholder 2"/>
          <p:cNvSpPr>
            <a:spLocks noGrp="1"/>
          </p:cNvSpPr>
          <p:nvPr>
            <p:ph type="body" sz="quarter" idx="10"/>
          </p:nvPr>
        </p:nvSpPr>
        <p:spPr>
          <a:xfrm>
            <a:off x="381000" y="1600200"/>
            <a:ext cx="8382000" cy="4800600"/>
          </a:xfrm>
        </p:spPr>
        <p:txBody>
          <a:bodyPr>
            <a:normAutofit/>
          </a:bodyPr>
          <a:lstStyle/>
          <a:p>
            <a:pPr>
              <a:lnSpc>
                <a:spcPct val="100000"/>
              </a:lnSpc>
              <a:defRPr/>
            </a:pPr>
            <a:r>
              <a:rPr lang="en-US" dirty="0" smtClean="0"/>
              <a:t>Dispute has impacts throughout Colorado River Basin</a:t>
            </a:r>
          </a:p>
          <a:p>
            <a:pPr lvl="1">
              <a:lnSpc>
                <a:spcPct val="100000"/>
              </a:lnSpc>
              <a:defRPr/>
            </a:pPr>
            <a:r>
              <a:rPr lang="en-US" dirty="0" smtClean="0"/>
              <a:t>Delivering non-conserved water to Sea reduces Lake Mead storage</a:t>
            </a:r>
          </a:p>
          <a:p>
            <a:pPr>
              <a:lnSpc>
                <a:spcPct val="100000"/>
              </a:lnSpc>
              <a:defRPr/>
            </a:pPr>
            <a:r>
              <a:rPr lang="en-US" dirty="0" smtClean="0"/>
              <a:t>Relates to amount of future conservation to be implemented</a:t>
            </a:r>
          </a:p>
          <a:p>
            <a:pPr lvl="1">
              <a:lnSpc>
                <a:spcPct val="100000"/>
              </a:lnSpc>
              <a:defRPr/>
            </a:pPr>
            <a:r>
              <a:rPr lang="en-US" dirty="0" smtClean="0"/>
              <a:t>Whether conserved or non-conserved water delivered to Salton Sea</a:t>
            </a:r>
          </a:p>
          <a:p>
            <a:pPr>
              <a:lnSpc>
                <a:spcPct val="100000"/>
              </a:lnSpc>
              <a:defRPr/>
            </a:pPr>
            <a:r>
              <a:rPr lang="en-US" dirty="0" smtClean="0"/>
              <a:t>Solution requires agreement with State over future management of Salton Sea</a:t>
            </a:r>
          </a:p>
          <a:p>
            <a:pPr>
              <a:defRPr/>
            </a:pPr>
            <a:endParaRPr lang="en-US" dirty="0" smtClean="0"/>
          </a:p>
          <a:p>
            <a:pPr lvl="1">
              <a:defRPr/>
            </a:pP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will the Salton Sea be </a:t>
            </a:r>
            <a:br>
              <a:rPr lang="en-US" dirty="0" smtClean="0"/>
            </a:br>
            <a:r>
              <a:rPr lang="en-US" dirty="0" smtClean="0"/>
              <a:t>like in the future?</a:t>
            </a:r>
            <a:endParaRPr lang="en-US" dirty="0"/>
          </a:p>
        </p:txBody>
      </p:sp>
      <p:pic>
        <p:nvPicPr>
          <p:cNvPr id="28675" name="Picture 2" descr="http://www.oliviatravels.com/blog/_IMAGES/lake-tahoe.jpg"/>
          <p:cNvPicPr>
            <a:picLocks noChangeAspect="1" noChangeArrowheads="1"/>
          </p:cNvPicPr>
          <p:nvPr/>
        </p:nvPicPr>
        <p:blipFill>
          <a:blip r:embed="rId2" cstate="print"/>
          <a:srcRect/>
          <a:stretch>
            <a:fillRect/>
          </a:stretch>
        </p:blipFill>
        <p:spPr bwMode="auto">
          <a:xfrm>
            <a:off x="228600" y="1447800"/>
            <a:ext cx="3886200" cy="2579688"/>
          </a:xfrm>
          <a:prstGeom prst="rect">
            <a:avLst/>
          </a:prstGeom>
          <a:noFill/>
          <a:ln w="9525">
            <a:noFill/>
            <a:miter lim="800000"/>
            <a:headEnd/>
            <a:tailEnd/>
          </a:ln>
        </p:spPr>
      </p:pic>
      <p:pic>
        <p:nvPicPr>
          <p:cNvPr id="28676" name="Picture 4" descr="http://www.dustbowl.gr/images/dust_bowl_1.jpg"/>
          <p:cNvPicPr>
            <a:picLocks noChangeAspect="1" noChangeArrowheads="1"/>
          </p:cNvPicPr>
          <p:nvPr/>
        </p:nvPicPr>
        <p:blipFill>
          <a:blip r:embed="rId3" cstate="print"/>
          <a:srcRect/>
          <a:stretch>
            <a:fillRect/>
          </a:stretch>
        </p:blipFill>
        <p:spPr bwMode="auto">
          <a:xfrm>
            <a:off x="5029200" y="1524000"/>
            <a:ext cx="3333750" cy="2724150"/>
          </a:xfrm>
          <a:prstGeom prst="rect">
            <a:avLst/>
          </a:prstGeom>
          <a:noFill/>
          <a:ln w="9525">
            <a:noFill/>
            <a:miter lim="800000"/>
            <a:headEnd/>
            <a:tailEnd/>
          </a:ln>
        </p:spPr>
      </p:pic>
      <p:pic>
        <p:nvPicPr>
          <p:cNvPr id="28677" name="Picture 6" descr="http://www.destination360.com/north-america/us/utah/images/s/utah-great-salt-lake.jpg"/>
          <p:cNvPicPr>
            <a:picLocks noChangeAspect="1" noChangeArrowheads="1"/>
          </p:cNvPicPr>
          <p:nvPr/>
        </p:nvPicPr>
        <p:blipFill>
          <a:blip r:embed="rId4" cstate="print"/>
          <a:srcRect/>
          <a:stretch>
            <a:fillRect/>
          </a:stretch>
        </p:blipFill>
        <p:spPr bwMode="auto">
          <a:xfrm>
            <a:off x="1828800" y="4343400"/>
            <a:ext cx="4800600" cy="220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a:xfrm>
            <a:off x="69850" y="4841875"/>
            <a:ext cx="9144000" cy="1143000"/>
          </a:xfrm>
        </p:spPr>
        <p:txBody>
          <a:bodyPr/>
          <a:lstStyle/>
          <a:p>
            <a:pPr>
              <a:defRPr/>
            </a:pPr>
            <a:r>
              <a:rPr lang="en-US"/>
              <a:t>Bill Hasencamp</a:t>
            </a:r>
            <a:br>
              <a:rPr lang="en-US"/>
            </a:br>
            <a:r>
              <a:rPr lang="en-US" sz="3200">
                <a:solidFill>
                  <a:schemeClr val="bg1"/>
                </a:solidFill>
              </a:rPr>
              <a:t>213-217- 6520</a:t>
            </a:r>
            <a:br>
              <a:rPr lang="en-US" sz="3200">
                <a:solidFill>
                  <a:schemeClr val="bg1"/>
                </a:solidFill>
              </a:rPr>
            </a:br>
            <a:r>
              <a:rPr lang="en-US" sz="3200">
                <a:solidFill>
                  <a:schemeClr val="bg1"/>
                </a:solidFill>
              </a:rPr>
              <a:t>whasencamp@mwdh2o.com</a:t>
            </a:r>
          </a:p>
        </p:txBody>
      </p:sp>
      <p:pic>
        <p:nvPicPr>
          <p:cNvPr id="29699" name="Picture 3" descr="MWDLOGO2"/>
          <p:cNvPicPr>
            <a:picLocks noGrp="1" noChangeAspect="1" noChangeArrowheads="1"/>
          </p:cNvPicPr>
          <p:nvPr>
            <p:ph idx="1"/>
          </p:nvPr>
        </p:nvPicPr>
        <p:blipFill>
          <a:blip r:embed="rId3" cstate="print"/>
          <a:srcRect/>
          <a:stretch>
            <a:fillRect/>
          </a:stretch>
        </p:blipFill>
        <p:spPr>
          <a:xfrm>
            <a:off x="2573338" y="584200"/>
            <a:ext cx="4083050" cy="3576638"/>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Font typeface="Wingdings" pitchFamily="2" charset="2"/>
              <a:buNone/>
              <a:defRPr/>
            </a:pPr>
            <a:r>
              <a:rPr lang="en-US" dirty="0" smtClean="0"/>
              <a:t>Colorado Basin Snowpack above Lake Powell</a:t>
            </a:r>
            <a:endParaRPr lang="en-US" dirty="0"/>
          </a:p>
        </p:txBody>
      </p:sp>
      <p:pic>
        <p:nvPicPr>
          <p:cNvPr id="6147" name="Picture 2" descr="http://www.cbrfc.noaa.gov/station/sweplot/png/bgsw4+bndu1+brtc2+btsc2+ekpw4+fmtc2+idpc2+mcpc2+mmtu1+oldw4+rmpc2+scku1+seeu1+stdu1+sumc2+towc2+vlmc2+wcsc2.27-17-avg.2011.2010.1995.1997.0.s.on.0.0.0.0.1.0.0.png">
            <a:hlinkClick r:id="rId2"/>
          </p:cNvPr>
          <p:cNvPicPr>
            <a:picLocks noChangeAspect="1" noChangeArrowheads="1"/>
          </p:cNvPicPr>
          <p:nvPr/>
        </p:nvPicPr>
        <p:blipFill>
          <a:blip r:embed="rId3" cstate="print"/>
          <a:srcRect/>
          <a:stretch>
            <a:fillRect/>
          </a:stretch>
        </p:blipFill>
        <p:spPr bwMode="auto">
          <a:xfrm>
            <a:off x="228600" y="762000"/>
            <a:ext cx="87630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Font typeface="Wingdings" pitchFamily="2" charset="2"/>
              <a:buNone/>
              <a:defRPr/>
            </a:pPr>
            <a:r>
              <a:rPr lang="en-US" dirty="0" smtClean="0"/>
              <a:t>Current Snowpack in Rocky Mountain Natl. Park</a:t>
            </a:r>
            <a:endParaRPr lang="en-US" dirty="0"/>
          </a:p>
        </p:txBody>
      </p:sp>
      <p:pic>
        <p:nvPicPr>
          <p:cNvPr id="7171" name="Picture 2" descr="http://www.cbrfc.noaa.gov/station/sweplot/png/jwrc2.27-17-avg.2011.2010.1983.0.s.on.0.0.0.0.1.0.0.png"/>
          <p:cNvPicPr>
            <a:picLocks noChangeAspect="1" noChangeArrowheads="1"/>
          </p:cNvPicPr>
          <p:nvPr/>
        </p:nvPicPr>
        <p:blipFill>
          <a:blip r:embed="rId2" cstate="print"/>
          <a:srcRect/>
          <a:stretch>
            <a:fillRect/>
          </a:stretch>
        </p:blipFill>
        <p:spPr bwMode="auto">
          <a:xfrm>
            <a:off x="228600" y="685800"/>
            <a:ext cx="8458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RA Service area1.jpg"/>
          <p:cNvPicPr>
            <a:picLocks noChangeAspect="1"/>
          </p:cNvPicPr>
          <p:nvPr/>
        </p:nvPicPr>
        <p:blipFill>
          <a:blip r:embed="rId3" cstate="print"/>
          <a:srcRect l="4759" t="5882" r="15240" b="10588"/>
          <a:stretch>
            <a:fillRect/>
          </a:stretch>
        </p:blipFill>
        <p:spPr bwMode="auto">
          <a:xfrm>
            <a:off x="198438" y="0"/>
            <a:ext cx="8731250" cy="6858000"/>
          </a:xfrm>
          <a:prstGeom prst="rect">
            <a:avLst/>
          </a:prstGeom>
          <a:noFill/>
          <a:ln w="9525">
            <a:noFill/>
            <a:miter lim="800000"/>
            <a:headEnd/>
            <a:tailEnd/>
          </a:ln>
        </p:spPr>
      </p:pic>
      <p:sp>
        <p:nvSpPr>
          <p:cNvPr id="10243" name="TextBox 3"/>
          <p:cNvSpPr txBox="1">
            <a:spLocks noChangeArrowheads="1"/>
          </p:cNvSpPr>
          <p:nvPr/>
        </p:nvSpPr>
        <p:spPr bwMode="auto">
          <a:xfrm>
            <a:off x="6629400" y="457200"/>
            <a:ext cx="1371600" cy="830263"/>
          </a:xfrm>
          <a:prstGeom prst="rect">
            <a:avLst/>
          </a:prstGeom>
          <a:solidFill>
            <a:srgbClr val="3399FF"/>
          </a:solidFill>
          <a:ln w="9525">
            <a:noFill/>
            <a:miter lim="800000"/>
            <a:headEnd/>
            <a:tailEnd/>
          </a:ln>
        </p:spPr>
        <p:txBody>
          <a:bodyPr>
            <a:spAutoFit/>
          </a:bodyPr>
          <a:lstStyle/>
          <a:p>
            <a:pPr algn="ctr"/>
            <a:r>
              <a:rPr lang="en-US" sz="1600">
                <a:latin typeface="Calibri" pitchFamily="34" charset="0"/>
              </a:rPr>
              <a:t>Southern Nevada </a:t>
            </a:r>
            <a:br>
              <a:rPr lang="en-US" sz="1600">
                <a:latin typeface="Calibri" pitchFamily="34" charset="0"/>
              </a:rPr>
            </a:br>
            <a:r>
              <a:rPr lang="en-US" sz="1600">
                <a:latin typeface="Calibri" pitchFamily="34" charset="0"/>
              </a:rPr>
              <a:t>Water Agency</a:t>
            </a:r>
          </a:p>
        </p:txBody>
      </p:sp>
      <p:sp>
        <p:nvSpPr>
          <p:cNvPr id="10244" name="TextBox 4"/>
          <p:cNvSpPr txBox="1">
            <a:spLocks noChangeArrowheads="1"/>
          </p:cNvSpPr>
          <p:nvPr/>
        </p:nvSpPr>
        <p:spPr bwMode="auto">
          <a:xfrm>
            <a:off x="7400925" y="2743200"/>
            <a:ext cx="1371600" cy="1077913"/>
          </a:xfrm>
          <a:prstGeom prst="rect">
            <a:avLst/>
          </a:prstGeom>
          <a:solidFill>
            <a:srgbClr val="3399FF"/>
          </a:solidFill>
          <a:ln w="9525">
            <a:noFill/>
            <a:miter lim="800000"/>
            <a:headEnd/>
            <a:tailEnd/>
          </a:ln>
        </p:spPr>
        <p:txBody>
          <a:bodyPr>
            <a:spAutoFit/>
          </a:bodyPr>
          <a:lstStyle/>
          <a:p>
            <a:pPr algn="ctr"/>
            <a:r>
              <a:rPr lang="en-US" sz="1600">
                <a:latin typeface="Calibri" pitchFamily="34" charset="0"/>
              </a:rPr>
              <a:t>Arizona Groundwater Storage Program</a:t>
            </a:r>
          </a:p>
        </p:txBody>
      </p:sp>
      <p:sp>
        <p:nvSpPr>
          <p:cNvPr id="6" name="Arc 5"/>
          <p:cNvSpPr/>
          <p:nvPr/>
        </p:nvSpPr>
        <p:spPr bwMode="auto">
          <a:xfrm rot="17337106">
            <a:off x="8169275" y="2349500"/>
            <a:ext cx="1219200" cy="1066800"/>
          </a:xfrm>
          <a:prstGeom prst="arc">
            <a:avLst/>
          </a:prstGeom>
          <a:noFill/>
          <a:ln w="28575" cap="flat" cmpd="sng" algn="ctr">
            <a:solidFill>
              <a:schemeClr val="tx1"/>
            </a:solidFill>
            <a:prstDash val="solid"/>
            <a:round/>
            <a:headEnd type="none" w="med" len="med"/>
            <a:tailEnd type="triangle" w="med" len="med"/>
          </a:ln>
          <a:effectLst/>
        </p:spPr>
        <p:txBody>
          <a:bodyPr wrap="none" anchor="ctr"/>
          <a:lstStyle/>
          <a:p>
            <a:pPr algn="ctr" eaLnBrk="0" hangingPunct="0">
              <a:defRPr/>
            </a:pPr>
            <a:endParaRPr lang="en-US" sz="24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0246" name="TextBox 11"/>
          <p:cNvSpPr txBox="1">
            <a:spLocks noChangeArrowheads="1"/>
          </p:cNvSpPr>
          <p:nvPr/>
        </p:nvSpPr>
        <p:spPr bwMode="auto">
          <a:xfrm>
            <a:off x="7313613" y="6057900"/>
            <a:ext cx="1220787" cy="923925"/>
          </a:xfrm>
          <a:prstGeom prst="rect">
            <a:avLst/>
          </a:prstGeom>
          <a:solidFill>
            <a:srgbClr val="3399FF"/>
          </a:solidFill>
          <a:ln w="9525">
            <a:noFill/>
            <a:miter lim="800000"/>
            <a:headEnd/>
            <a:tailEnd/>
          </a:ln>
        </p:spPr>
        <p:txBody>
          <a:bodyPr>
            <a:spAutoFit/>
          </a:bodyPr>
          <a:lstStyle/>
          <a:p>
            <a:pPr algn="ctr"/>
            <a:r>
              <a:rPr lang="en-US" sz="1800">
                <a:latin typeface="Calibri" pitchFamily="34" charset="0"/>
              </a:rPr>
              <a:t>Yuma Desalting Plant</a:t>
            </a:r>
          </a:p>
        </p:txBody>
      </p:sp>
      <p:sp>
        <p:nvSpPr>
          <p:cNvPr id="10247" name="TextBox 14"/>
          <p:cNvSpPr txBox="1">
            <a:spLocks noChangeArrowheads="1"/>
          </p:cNvSpPr>
          <p:nvPr/>
        </p:nvSpPr>
        <p:spPr bwMode="auto">
          <a:xfrm>
            <a:off x="3733800" y="3089275"/>
            <a:ext cx="1016000" cy="922338"/>
          </a:xfrm>
          <a:prstGeom prst="rect">
            <a:avLst/>
          </a:prstGeom>
          <a:solidFill>
            <a:srgbClr val="3399FF"/>
          </a:solidFill>
          <a:ln w="9525">
            <a:noFill/>
            <a:miter lim="800000"/>
            <a:headEnd/>
            <a:tailEnd/>
          </a:ln>
        </p:spPr>
        <p:txBody>
          <a:bodyPr>
            <a:spAutoFit/>
          </a:bodyPr>
          <a:lstStyle/>
          <a:p>
            <a:pPr algn="ctr"/>
            <a:r>
              <a:rPr lang="en-US" sz="1800">
                <a:latin typeface="Calibri" pitchFamily="34" charset="0"/>
              </a:rPr>
              <a:t>Desert</a:t>
            </a:r>
            <a:br>
              <a:rPr lang="en-US" sz="1800">
                <a:latin typeface="Calibri" pitchFamily="34" charset="0"/>
              </a:rPr>
            </a:br>
            <a:r>
              <a:rPr lang="en-US" sz="1800">
                <a:latin typeface="Calibri" pitchFamily="34" charset="0"/>
              </a:rPr>
              <a:t>Water Agency</a:t>
            </a:r>
          </a:p>
        </p:txBody>
      </p:sp>
      <p:sp>
        <p:nvSpPr>
          <p:cNvPr id="10248" name="TextBox 15"/>
          <p:cNvSpPr txBox="1">
            <a:spLocks noChangeArrowheads="1"/>
          </p:cNvSpPr>
          <p:nvPr/>
        </p:nvSpPr>
        <p:spPr bwMode="auto">
          <a:xfrm>
            <a:off x="4908550" y="3119438"/>
            <a:ext cx="1295400" cy="1200150"/>
          </a:xfrm>
          <a:prstGeom prst="rect">
            <a:avLst/>
          </a:prstGeom>
          <a:solidFill>
            <a:srgbClr val="3399FF"/>
          </a:solidFill>
          <a:ln w="9525">
            <a:noFill/>
            <a:miter lim="800000"/>
            <a:headEnd/>
            <a:tailEnd/>
          </a:ln>
        </p:spPr>
        <p:txBody>
          <a:bodyPr>
            <a:spAutoFit/>
          </a:bodyPr>
          <a:lstStyle/>
          <a:p>
            <a:pPr algn="ctr"/>
            <a:r>
              <a:rPr lang="en-US" sz="1800">
                <a:latin typeface="Calibri" pitchFamily="34" charset="0"/>
              </a:rPr>
              <a:t>Coachella Valley</a:t>
            </a:r>
            <a:br>
              <a:rPr lang="en-US" sz="1800">
                <a:latin typeface="Calibri" pitchFamily="34" charset="0"/>
              </a:rPr>
            </a:br>
            <a:r>
              <a:rPr lang="en-US" sz="1800">
                <a:latin typeface="Calibri" pitchFamily="34" charset="0"/>
              </a:rPr>
              <a:t>Water </a:t>
            </a:r>
            <a:br>
              <a:rPr lang="en-US" sz="1800">
                <a:latin typeface="Calibri" pitchFamily="34" charset="0"/>
              </a:rPr>
            </a:br>
            <a:r>
              <a:rPr lang="en-US" sz="1800">
                <a:latin typeface="Calibri" pitchFamily="34" charset="0"/>
              </a:rPr>
              <a:t>District</a:t>
            </a:r>
          </a:p>
        </p:txBody>
      </p:sp>
      <p:sp>
        <p:nvSpPr>
          <p:cNvPr id="10249" name="TextBox 16"/>
          <p:cNvSpPr txBox="1">
            <a:spLocks noChangeArrowheads="1"/>
          </p:cNvSpPr>
          <p:nvPr/>
        </p:nvSpPr>
        <p:spPr bwMode="auto">
          <a:xfrm>
            <a:off x="7553325" y="4422775"/>
            <a:ext cx="863600" cy="922338"/>
          </a:xfrm>
          <a:prstGeom prst="rect">
            <a:avLst/>
          </a:prstGeom>
          <a:solidFill>
            <a:srgbClr val="3399FF"/>
          </a:solidFill>
          <a:ln w="9525">
            <a:noFill/>
            <a:miter lim="800000"/>
            <a:headEnd/>
            <a:tailEnd/>
          </a:ln>
        </p:spPr>
        <p:txBody>
          <a:bodyPr>
            <a:spAutoFit/>
          </a:bodyPr>
          <a:lstStyle/>
          <a:p>
            <a:pPr algn="ctr"/>
            <a:r>
              <a:rPr lang="en-US" sz="1800">
                <a:latin typeface="Calibri" pitchFamily="34" charset="0"/>
              </a:rPr>
              <a:t>Palo Verde I.D.</a:t>
            </a:r>
          </a:p>
        </p:txBody>
      </p:sp>
      <p:sp>
        <p:nvSpPr>
          <p:cNvPr id="18" name="Rectangle 5"/>
          <p:cNvSpPr>
            <a:spLocks noChangeArrowheads="1"/>
          </p:cNvSpPr>
          <p:nvPr/>
        </p:nvSpPr>
        <p:spPr bwMode="auto">
          <a:xfrm>
            <a:off x="249238" y="152400"/>
            <a:ext cx="5694362" cy="1031875"/>
          </a:xfrm>
          <a:prstGeom prst="rect">
            <a:avLst/>
          </a:prstGeom>
          <a:noFill/>
          <a:ln w="9525">
            <a:noFill/>
            <a:miter lim="800000"/>
            <a:headEnd/>
            <a:tailEnd/>
          </a:ln>
          <a:effectLst/>
        </p:spPr>
        <p:txBody>
          <a:bodyPr lIns="87312" tIns="44450" rIns="87312" bIns="44450">
            <a:spAutoFit/>
          </a:bodyPr>
          <a:lstStyle/>
          <a:p>
            <a:pPr algn="ctr" defTabSz="825500">
              <a:lnSpc>
                <a:spcPct val="85000"/>
              </a:lnSpc>
              <a:defRPr/>
            </a:pPr>
            <a:r>
              <a:rPr lang="en-US" sz="3600" b="1" dirty="0">
                <a:latin typeface="+mj-lt"/>
                <a:cs typeface="Arial" charset="0"/>
              </a:rPr>
              <a:t>Colorado River Partnerships</a:t>
            </a:r>
          </a:p>
        </p:txBody>
      </p:sp>
      <p:sp>
        <p:nvSpPr>
          <p:cNvPr id="10251" name="TextBox 10"/>
          <p:cNvSpPr txBox="1">
            <a:spLocks noChangeArrowheads="1"/>
          </p:cNvSpPr>
          <p:nvPr/>
        </p:nvSpPr>
        <p:spPr bwMode="auto">
          <a:xfrm>
            <a:off x="5791200" y="6248400"/>
            <a:ext cx="990600" cy="646113"/>
          </a:xfrm>
          <a:prstGeom prst="rect">
            <a:avLst/>
          </a:prstGeom>
          <a:solidFill>
            <a:srgbClr val="00B0F0"/>
          </a:solidFill>
          <a:ln w="9525">
            <a:noFill/>
            <a:miter lim="800000"/>
            <a:headEnd/>
            <a:tailEnd/>
          </a:ln>
        </p:spPr>
        <p:txBody>
          <a:bodyPr>
            <a:spAutoFit/>
          </a:bodyPr>
          <a:lstStyle/>
          <a:p>
            <a:pPr algn="ctr"/>
            <a:r>
              <a:rPr lang="en-US" sz="1800">
                <a:latin typeface="Calibri" pitchFamily="34" charset="0"/>
              </a:rPr>
              <a:t>AAC Lining</a:t>
            </a:r>
          </a:p>
        </p:txBody>
      </p:sp>
      <p:sp>
        <p:nvSpPr>
          <p:cNvPr id="10252" name="TextBox 11"/>
          <p:cNvSpPr txBox="1">
            <a:spLocks noChangeArrowheads="1"/>
          </p:cNvSpPr>
          <p:nvPr/>
        </p:nvSpPr>
        <p:spPr bwMode="auto">
          <a:xfrm>
            <a:off x="4876800" y="5715000"/>
            <a:ext cx="1828800" cy="369888"/>
          </a:xfrm>
          <a:prstGeom prst="rect">
            <a:avLst/>
          </a:prstGeom>
          <a:solidFill>
            <a:srgbClr val="00B0F0"/>
          </a:solidFill>
          <a:ln w="9525">
            <a:noFill/>
            <a:miter lim="800000"/>
            <a:headEnd/>
            <a:tailEnd/>
          </a:ln>
        </p:spPr>
        <p:txBody>
          <a:bodyPr>
            <a:spAutoFit/>
          </a:bodyPr>
          <a:lstStyle/>
          <a:p>
            <a:r>
              <a:rPr lang="en-US" sz="1800">
                <a:latin typeface="Calibri" pitchFamily="34" charset="0"/>
              </a:rPr>
              <a:t>IID Conservation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6050" name="Rectangle 2"/>
          <p:cNvSpPr>
            <a:spLocks noGrp="1" noChangeArrowheads="1"/>
          </p:cNvSpPr>
          <p:nvPr>
            <p:ph type="title"/>
          </p:nvPr>
        </p:nvSpPr>
        <p:spPr>
          <a:xfrm>
            <a:off x="152400" y="0"/>
            <a:ext cx="8991600" cy="609600"/>
          </a:xfrm>
        </p:spPr>
        <p:txBody>
          <a:bodyPr/>
          <a:lstStyle/>
          <a:p>
            <a:pPr>
              <a:defRPr/>
            </a:pPr>
            <a:r>
              <a:rPr sz="4400" dirty="0" smtClean="0">
                <a:latin typeface="Calibri" pitchFamily="34" charset="0"/>
              </a:rPr>
              <a:t>Colorado River Aqueduct 2010 Supply</a:t>
            </a:r>
            <a:endParaRPr sz="4400" dirty="0">
              <a:latin typeface="Calibri" pitchFamily="34" charset="0"/>
            </a:endParaRPr>
          </a:p>
        </p:txBody>
      </p:sp>
      <p:sp>
        <p:nvSpPr>
          <p:cNvPr id="5123" name="Rectangle 3"/>
          <p:cNvSpPr>
            <a:spLocks noGrp="1" noChangeArrowheads="1"/>
          </p:cNvSpPr>
          <p:nvPr>
            <p:ph type="body" idx="1"/>
          </p:nvPr>
        </p:nvSpPr>
        <p:spPr>
          <a:xfrm>
            <a:off x="381000" y="838200"/>
            <a:ext cx="8763000" cy="5127625"/>
          </a:xfrm>
        </p:spPr>
        <p:txBody>
          <a:bodyPr/>
          <a:lstStyle/>
          <a:p>
            <a:pPr>
              <a:buFont typeface="Wingdings" pitchFamily="2" charset="2"/>
              <a:buNone/>
              <a:defRPr/>
            </a:pPr>
            <a:r>
              <a:rPr lang="en-US" dirty="0" smtClean="0">
                <a:latin typeface="Calibri" pitchFamily="34" charset="0"/>
              </a:rPr>
              <a:t>Basic Apportionment    		        		550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PVID Land Fallowing			           157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Funding IID Conservation	    		105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All-American/Coachella Canal Lining  	  98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IID/SDCWA Transfer/Exchange 		  70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Recovery of Arizona Groundwater		    8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Purchase water from LCWSP			    4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Fund Yuma </a:t>
            </a:r>
            <a:r>
              <a:rPr lang="en-US" dirty="0" err="1" smtClean="0">
                <a:latin typeface="Calibri" pitchFamily="34" charset="0"/>
              </a:rPr>
              <a:t>Desalter</a:t>
            </a:r>
            <a:r>
              <a:rPr lang="en-US" dirty="0" smtClean="0">
                <a:latin typeface="Calibri" pitchFamily="34" charset="0"/>
              </a:rPr>
              <a:t>				  17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dirty="0" smtClean="0">
                <a:latin typeface="Calibri" pitchFamily="34" charset="0"/>
              </a:rPr>
              <a:t>Agricultural Adjustment			       	195 </a:t>
            </a:r>
            <a:r>
              <a:rPr lang="en-US" dirty="0" err="1" smtClean="0">
                <a:latin typeface="Calibri" pitchFamily="34" charset="0"/>
              </a:rPr>
              <a:t>taf</a:t>
            </a:r>
            <a:endParaRPr lang="en-US" dirty="0" smtClean="0">
              <a:latin typeface="Calibri" pitchFamily="34" charset="0"/>
            </a:endParaRPr>
          </a:p>
          <a:p>
            <a:pPr>
              <a:buFont typeface="Wingdings" pitchFamily="2" charset="2"/>
              <a:buNone/>
              <a:defRPr/>
            </a:pPr>
            <a:r>
              <a:rPr lang="en-US" u="sng" dirty="0" smtClean="0">
                <a:latin typeface="Calibri" pitchFamily="34" charset="0"/>
              </a:rPr>
              <a:t>ICS Stored in Lake Mead	                                 (105 </a:t>
            </a:r>
            <a:r>
              <a:rPr lang="en-US" u="sng" dirty="0" err="1" smtClean="0">
                <a:latin typeface="Calibri" pitchFamily="34" charset="0"/>
              </a:rPr>
              <a:t>taf</a:t>
            </a:r>
            <a:r>
              <a:rPr lang="en-US" u="sng" dirty="0" smtClean="0">
                <a:latin typeface="Calibri" pitchFamily="34" charset="0"/>
              </a:rPr>
              <a:t>)</a:t>
            </a:r>
          </a:p>
          <a:p>
            <a:pPr>
              <a:buFont typeface="Wingdings" pitchFamily="2" charset="2"/>
              <a:buNone/>
              <a:defRPr/>
            </a:pPr>
            <a:r>
              <a:rPr lang="en-US" dirty="0" smtClean="0">
                <a:latin typeface="Calibri" pitchFamily="34" charset="0"/>
              </a:rPr>
              <a:t>Total CRA Diversions in 2010		        1,099 </a:t>
            </a:r>
            <a:r>
              <a:rPr lang="en-US" dirty="0" err="1" smtClean="0">
                <a:latin typeface="Calibri" pitchFamily="34" charset="0"/>
              </a:rPr>
              <a:t>taf</a:t>
            </a:r>
            <a:endParaRPr lang="en-US"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615950" y="219075"/>
            <a:ext cx="8115300" cy="6464300"/>
          </a:xfrm>
          <a:prstGeom prst="rect">
            <a:avLst/>
          </a:prstGeom>
          <a:noFill/>
          <a:ln w="9525">
            <a:solidFill>
              <a:srgbClr val="8BCDFF"/>
            </a:solidFill>
            <a:miter lim="800000"/>
            <a:headEnd/>
            <a:tailEnd/>
          </a:ln>
        </p:spPr>
      </p:pic>
      <p:sp>
        <p:nvSpPr>
          <p:cNvPr id="12291" name="TextBox 30"/>
          <p:cNvSpPr txBox="1">
            <a:spLocks noChangeArrowheads="1"/>
          </p:cNvSpPr>
          <p:nvPr/>
        </p:nvSpPr>
        <p:spPr bwMode="auto">
          <a:xfrm>
            <a:off x="2044700" y="3976688"/>
            <a:ext cx="184150" cy="369887"/>
          </a:xfrm>
          <a:prstGeom prst="rect">
            <a:avLst/>
          </a:prstGeom>
          <a:noFill/>
          <a:ln w="9525">
            <a:noFill/>
            <a:miter lim="800000"/>
            <a:headEnd/>
            <a:tailEnd/>
          </a:ln>
        </p:spPr>
        <p:txBody>
          <a:bodyPr wrap="none">
            <a:spAutoFit/>
          </a:bodyPr>
          <a:lstStyle/>
          <a:p>
            <a:endParaRPr lang="en-US"/>
          </a:p>
        </p:txBody>
      </p:sp>
      <p:sp>
        <p:nvSpPr>
          <p:cNvPr id="36" name="Freeform 35"/>
          <p:cNvSpPr/>
          <p:nvPr/>
        </p:nvSpPr>
        <p:spPr>
          <a:xfrm>
            <a:off x="5605463" y="2878138"/>
            <a:ext cx="3086100" cy="428625"/>
          </a:xfrm>
          <a:custGeom>
            <a:avLst/>
            <a:gdLst>
              <a:gd name="connsiteX0" fmla="*/ 3086100 w 3086100"/>
              <a:gd name="connsiteY0" fmla="*/ 428625 h 428625"/>
              <a:gd name="connsiteX1" fmla="*/ 0 w 3086100"/>
              <a:gd name="connsiteY1" fmla="*/ 0 h 428625"/>
              <a:gd name="connsiteX2" fmla="*/ 0 w 3086100"/>
              <a:gd name="connsiteY2" fmla="*/ 0 h 428625"/>
            </a:gdLst>
            <a:ahLst/>
            <a:cxnLst>
              <a:cxn ang="0">
                <a:pos x="connsiteX0" y="connsiteY0"/>
              </a:cxn>
              <a:cxn ang="0">
                <a:pos x="connsiteX1" y="connsiteY1"/>
              </a:cxn>
              <a:cxn ang="0">
                <a:pos x="connsiteX2" y="connsiteY2"/>
              </a:cxn>
            </a:cxnLst>
            <a:rect l="l" t="t" r="r" b="b"/>
            <a:pathLst>
              <a:path w="3086100" h="428625">
                <a:moveTo>
                  <a:pt x="3086100" y="428625"/>
                </a:moveTo>
                <a:lnTo>
                  <a:pt x="0" y="0"/>
                </a:lnTo>
                <a:lnTo>
                  <a:pt x="0" y="0"/>
                </a:lnTo>
              </a:path>
            </a:pathLst>
          </a:custGeom>
          <a:solidFill>
            <a:srgbClr val="FFFF00"/>
          </a:solidFill>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reeform 36"/>
          <p:cNvSpPr/>
          <p:nvPr/>
        </p:nvSpPr>
        <p:spPr>
          <a:xfrm>
            <a:off x="4214813" y="2701925"/>
            <a:ext cx="1395412" cy="176213"/>
          </a:xfrm>
          <a:custGeom>
            <a:avLst/>
            <a:gdLst>
              <a:gd name="connsiteX0" fmla="*/ 1395413 w 1395413"/>
              <a:gd name="connsiteY0" fmla="*/ 176212 h 176212"/>
              <a:gd name="connsiteX1" fmla="*/ 0 w 1395413"/>
              <a:gd name="connsiteY1" fmla="*/ 0 h 176212"/>
            </a:gdLst>
            <a:ahLst/>
            <a:cxnLst>
              <a:cxn ang="0">
                <a:pos x="connsiteX0" y="connsiteY0"/>
              </a:cxn>
              <a:cxn ang="0">
                <a:pos x="connsiteX1" y="connsiteY1"/>
              </a:cxn>
            </a:cxnLst>
            <a:rect l="l" t="t" r="r" b="b"/>
            <a:pathLst>
              <a:path w="1395413" h="176212">
                <a:moveTo>
                  <a:pt x="1395413" y="176212"/>
                </a:moveTo>
                <a:lnTo>
                  <a:pt x="0" y="0"/>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p:cNvSpPr/>
          <p:nvPr/>
        </p:nvSpPr>
        <p:spPr>
          <a:xfrm>
            <a:off x="4192588" y="2403475"/>
            <a:ext cx="209550" cy="304800"/>
          </a:xfrm>
          <a:custGeom>
            <a:avLst/>
            <a:gdLst>
              <a:gd name="connsiteX0" fmla="*/ 209961 w 209961"/>
              <a:gd name="connsiteY0" fmla="*/ 0 h 305896"/>
              <a:gd name="connsiteX1" fmla="*/ 154044 w 209961"/>
              <a:gd name="connsiteY1" fmla="*/ 46049 h 305896"/>
              <a:gd name="connsiteX2" fmla="*/ 147466 w 209961"/>
              <a:gd name="connsiteY2" fmla="*/ 65784 h 305896"/>
              <a:gd name="connsiteX3" fmla="*/ 140887 w 209961"/>
              <a:gd name="connsiteY3" fmla="*/ 75652 h 305896"/>
              <a:gd name="connsiteX4" fmla="*/ 124441 w 209961"/>
              <a:gd name="connsiteY4" fmla="*/ 75652 h 305896"/>
              <a:gd name="connsiteX5" fmla="*/ 104706 w 209961"/>
              <a:gd name="connsiteY5" fmla="*/ 95387 h 305896"/>
              <a:gd name="connsiteX6" fmla="*/ 98128 w 209961"/>
              <a:gd name="connsiteY6" fmla="*/ 101965 h 305896"/>
              <a:gd name="connsiteX7" fmla="*/ 81682 w 209961"/>
              <a:gd name="connsiteY7" fmla="*/ 115122 h 305896"/>
              <a:gd name="connsiteX8" fmla="*/ 65236 w 209961"/>
              <a:gd name="connsiteY8" fmla="*/ 115122 h 305896"/>
              <a:gd name="connsiteX9" fmla="*/ 9319 w 209961"/>
              <a:gd name="connsiteY9" fmla="*/ 115122 h 305896"/>
              <a:gd name="connsiteX10" fmla="*/ 9319 w 209961"/>
              <a:gd name="connsiteY10" fmla="*/ 141436 h 305896"/>
              <a:gd name="connsiteX11" fmla="*/ 25765 w 209961"/>
              <a:gd name="connsiteY11" fmla="*/ 151304 h 305896"/>
              <a:gd name="connsiteX12" fmla="*/ 35633 w 209961"/>
              <a:gd name="connsiteY12" fmla="*/ 164460 h 305896"/>
              <a:gd name="connsiteX13" fmla="*/ 35633 w 209961"/>
              <a:gd name="connsiteY13" fmla="*/ 180906 h 305896"/>
              <a:gd name="connsiteX14" fmla="*/ 19187 w 209961"/>
              <a:gd name="connsiteY14" fmla="*/ 187485 h 305896"/>
              <a:gd name="connsiteX15" fmla="*/ 2741 w 209961"/>
              <a:gd name="connsiteY15" fmla="*/ 200642 h 305896"/>
              <a:gd name="connsiteX16" fmla="*/ 22476 w 209961"/>
              <a:gd name="connsiteY16" fmla="*/ 207220 h 305896"/>
              <a:gd name="connsiteX17" fmla="*/ 48789 w 209961"/>
              <a:gd name="connsiteY17" fmla="*/ 197352 h 305896"/>
              <a:gd name="connsiteX18" fmla="*/ 55368 w 209961"/>
              <a:gd name="connsiteY18" fmla="*/ 187485 h 305896"/>
              <a:gd name="connsiteX19" fmla="*/ 61946 w 209961"/>
              <a:gd name="connsiteY19" fmla="*/ 197352 h 305896"/>
              <a:gd name="connsiteX20" fmla="*/ 48789 w 209961"/>
              <a:gd name="connsiteY20" fmla="*/ 220377 h 305896"/>
              <a:gd name="connsiteX21" fmla="*/ 29054 w 209961"/>
              <a:gd name="connsiteY21" fmla="*/ 223666 h 305896"/>
              <a:gd name="connsiteX22" fmla="*/ 19187 w 209961"/>
              <a:gd name="connsiteY22" fmla="*/ 223666 h 305896"/>
              <a:gd name="connsiteX23" fmla="*/ 29054 w 209961"/>
              <a:gd name="connsiteY23" fmla="*/ 233534 h 305896"/>
              <a:gd name="connsiteX24" fmla="*/ 22476 w 209961"/>
              <a:gd name="connsiteY24" fmla="*/ 246691 h 305896"/>
              <a:gd name="connsiteX25" fmla="*/ 6030 w 209961"/>
              <a:gd name="connsiteY25" fmla="*/ 259847 h 305896"/>
              <a:gd name="connsiteX26" fmla="*/ 22476 w 209961"/>
              <a:gd name="connsiteY26" fmla="*/ 269715 h 305896"/>
              <a:gd name="connsiteX27" fmla="*/ 35633 w 209961"/>
              <a:gd name="connsiteY27" fmla="*/ 269715 h 305896"/>
              <a:gd name="connsiteX28" fmla="*/ 29054 w 209961"/>
              <a:gd name="connsiteY28" fmla="*/ 279583 h 305896"/>
              <a:gd name="connsiteX29" fmla="*/ 6030 w 209961"/>
              <a:gd name="connsiteY29" fmla="*/ 276293 h 305896"/>
              <a:gd name="connsiteX30" fmla="*/ 32343 w 209961"/>
              <a:gd name="connsiteY30" fmla="*/ 305896 h 3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961" h="305896">
                <a:moveTo>
                  <a:pt x="209961" y="0"/>
                </a:moveTo>
                <a:cubicBezTo>
                  <a:pt x="187210" y="17542"/>
                  <a:pt x="164460" y="35085"/>
                  <a:pt x="154044" y="46049"/>
                </a:cubicBezTo>
                <a:cubicBezTo>
                  <a:pt x="143628" y="57013"/>
                  <a:pt x="149659" y="60850"/>
                  <a:pt x="147466" y="65784"/>
                </a:cubicBezTo>
                <a:cubicBezTo>
                  <a:pt x="145273" y="70718"/>
                  <a:pt x="144725" y="74007"/>
                  <a:pt x="140887" y="75652"/>
                </a:cubicBezTo>
                <a:cubicBezTo>
                  <a:pt x="137049" y="77297"/>
                  <a:pt x="130471" y="72363"/>
                  <a:pt x="124441" y="75652"/>
                </a:cubicBezTo>
                <a:cubicBezTo>
                  <a:pt x="118411" y="78941"/>
                  <a:pt x="104706" y="95387"/>
                  <a:pt x="104706" y="95387"/>
                </a:cubicBezTo>
                <a:cubicBezTo>
                  <a:pt x="100321" y="99772"/>
                  <a:pt x="101965" y="98676"/>
                  <a:pt x="98128" y="101965"/>
                </a:cubicBezTo>
                <a:cubicBezTo>
                  <a:pt x="94291" y="105254"/>
                  <a:pt x="87164" y="112929"/>
                  <a:pt x="81682" y="115122"/>
                </a:cubicBezTo>
                <a:cubicBezTo>
                  <a:pt x="76200" y="117315"/>
                  <a:pt x="65236" y="115122"/>
                  <a:pt x="65236" y="115122"/>
                </a:cubicBezTo>
                <a:cubicBezTo>
                  <a:pt x="53176" y="115122"/>
                  <a:pt x="18639" y="110736"/>
                  <a:pt x="9319" y="115122"/>
                </a:cubicBezTo>
                <a:cubicBezTo>
                  <a:pt x="0" y="119508"/>
                  <a:pt x="6578" y="135406"/>
                  <a:pt x="9319" y="141436"/>
                </a:cubicBezTo>
                <a:cubicBezTo>
                  <a:pt x="12060" y="147466"/>
                  <a:pt x="21379" y="147467"/>
                  <a:pt x="25765" y="151304"/>
                </a:cubicBezTo>
                <a:cubicBezTo>
                  <a:pt x="30151" y="155141"/>
                  <a:pt x="33988" y="159526"/>
                  <a:pt x="35633" y="164460"/>
                </a:cubicBezTo>
                <a:cubicBezTo>
                  <a:pt x="37278" y="169394"/>
                  <a:pt x="38374" y="177069"/>
                  <a:pt x="35633" y="180906"/>
                </a:cubicBezTo>
                <a:cubicBezTo>
                  <a:pt x="32892" y="184744"/>
                  <a:pt x="24669" y="184196"/>
                  <a:pt x="19187" y="187485"/>
                </a:cubicBezTo>
                <a:cubicBezTo>
                  <a:pt x="13705" y="190774"/>
                  <a:pt x="2193" y="197353"/>
                  <a:pt x="2741" y="200642"/>
                </a:cubicBezTo>
                <a:cubicBezTo>
                  <a:pt x="3289" y="203931"/>
                  <a:pt x="14801" y="207768"/>
                  <a:pt x="22476" y="207220"/>
                </a:cubicBezTo>
                <a:cubicBezTo>
                  <a:pt x="30151" y="206672"/>
                  <a:pt x="43307" y="200641"/>
                  <a:pt x="48789" y="197352"/>
                </a:cubicBezTo>
                <a:cubicBezTo>
                  <a:pt x="54271" y="194063"/>
                  <a:pt x="53175" y="187485"/>
                  <a:pt x="55368" y="187485"/>
                </a:cubicBezTo>
                <a:cubicBezTo>
                  <a:pt x="57561" y="187485"/>
                  <a:pt x="63042" y="191870"/>
                  <a:pt x="61946" y="197352"/>
                </a:cubicBezTo>
                <a:cubicBezTo>
                  <a:pt x="60850" y="202834"/>
                  <a:pt x="54271" y="215991"/>
                  <a:pt x="48789" y="220377"/>
                </a:cubicBezTo>
                <a:cubicBezTo>
                  <a:pt x="43307" y="224763"/>
                  <a:pt x="33988" y="223118"/>
                  <a:pt x="29054" y="223666"/>
                </a:cubicBezTo>
                <a:cubicBezTo>
                  <a:pt x="24120" y="224214"/>
                  <a:pt x="19187" y="222021"/>
                  <a:pt x="19187" y="223666"/>
                </a:cubicBezTo>
                <a:cubicBezTo>
                  <a:pt x="19187" y="225311"/>
                  <a:pt x="28506" y="229697"/>
                  <a:pt x="29054" y="233534"/>
                </a:cubicBezTo>
                <a:cubicBezTo>
                  <a:pt x="29602" y="237371"/>
                  <a:pt x="26313" y="242306"/>
                  <a:pt x="22476" y="246691"/>
                </a:cubicBezTo>
                <a:cubicBezTo>
                  <a:pt x="18639" y="251076"/>
                  <a:pt x="6030" y="256010"/>
                  <a:pt x="6030" y="259847"/>
                </a:cubicBezTo>
                <a:cubicBezTo>
                  <a:pt x="6030" y="263684"/>
                  <a:pt x="17542" y="268070"/>
                  <a:pt x="22476" y="269715"/>
                </a:cubicBezTo>
                <a:cubicBezTo>
                  <a:pt x="27410" y="271360"/>
                  <a:pt x="34537" y="268070"/>
                  <a:pt x="35633" y="269715"/>
                </a:cubicBezTo>
                <a:cubicBezTo>
                  <a:pt x="36729" y="271360"/>
                  <a:pt x="33988" y="278487"/>
                  <a:pt x="29054" y="279583"/>
                </a:cubicBezTo>
                <a:cubicBezTo>
                  <a:pt x="24120" y="280679"/>
                  <a:pt x="5482" y="271908"/>
                  <a:pt x="6030" y="276293"/>
                </a:cubicBezTo>
                <a:cubicBezTo>
                  <a:pt x="6578" y="280678"/>
                  <a:pt x="19460" y="293287"/>
                  <a:pt x="32343" y="305896"/>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2416175" y="2395538"/>
            <a:ext cx="1982788" cy="149225"/>
          </a:xfrm>
          <a:custGeom>
            <a:avLst/>
            <a:gdLst>
              <a:gd name="connsiteX0" fmla="*/ 1983392 w 1983392"/>
              <a:gd name="connsiteY0" fmla="*/ 0 h 148014"/>
              <a:gd name="connsiteX1" fmla="*/ 1795908 w 1983392"/>
              <a:gd name="connsiteY1" fmla="*/ 9867 h 148014"/>
              <a:gd name="connsiteX2" fmla="*/ 1190693 w 1983392"/>
              <a:gd name="connsiteY2" fmla="*/ 55916 h 148014"/>
              <a:gd name="connsiteX3" fmla="*/ 0 w 1983392"/>
              <a:gd name="connsiteY3" fmla="*/ 148014 h 148014"/>
            </a:gdLst>
            <a:ahLst/>
            <a:cxnLst>
              <a:cxn ang="0">
                <a:pos x="connsiteX0" y="connsiteY0"/>
              </a:cxn>
              <a:cxn ang="0">
                <a:pos x="connsiteX1" y="connsiteY1"/>
              </a:cxn>
              <a:cxn ang="0">
                <a:pos x="connsiteX2" y="connsiteY2"/>
              </a:cxn>
              <a:cxn ang="0">
                <a:pos x="connsiteX3" y="connsiteY3"/>
              </a:cxn>
            </a:cxnLst>
            <a:rect l="l" t="t" r="r" b="b"/>
            <a:pathLst>
              <a:path w="1983392" h="148014">
                <a:moveTo>
                  <a:pt x="1983392" y="0"/>
                </a:moveTo>
                <a:cubicBezTo>
                  <a:pt x="1955708" y="274"/>
                  <a:pt x="1795908" y="9867"/>
                  <a:pt x="1795908" y="9867"/>
                </a:cubicBezTo>
                <a:lnTo>
                  <a:pt x="1190693" y="55916"/>
                </a:lnTo>
                <a:lnTo>
                  <a:pt x="0" y="148014"/>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p:cNvSpPr/>
          <p:nvPr/>
        </p:nvSpPr>
        <p:spPr>
          <a:xfrm>
            <a:off x="603250" y="2547938"/>
            <a:ext cx="1812925" cy="144462"/>
          </a:xfrm>
          <a:custGeom>
            <a:avLst/>
            <a:gdLst>
              <a:gd name="connsiteX0" fmla="*/ 1812354 w 1812354"/>
              <a:gd name="connsiteY0" fmla="*/ 0 h 144725"/>
              <a:gd name="connsiteX1" fmla="*/ 0 w 1812354"/>
              <a:gd name="connsiteY1" fmla="*/ 144725 h 144725"/>
            </a:gdLst>
            <a:ahLst/>
            <a:cxnLst>
              <a:cxn ang="0">
                <a:pos x="connsiteX0" y="connsiteY0"/>
              </a:cxn>
              <a:cxn ang="0">
                <a:pos x="connsiteX1" y="connsiteY1"/>
              </a:cxn>
            </a:cxnLst>
            <a:rect l="l" t="t" r="r" b="b"/>
            <a:pathLst>
              <a:path w="1812354" h="144725">
                <a:moveTo>
                  <a:pt x="1812354" y="0"/>
                </a:moveTo>
                <a:lnTo>
                  <a:pt x="0" y="144725"/>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Freeform 40"/>
          <p:cNvSpPr/>
          <p:nvPr/>
        </p:nvSpPr>
        <p:spPr>
          <a:xfrm>
            <a:off x="4156075" y="536575"/>
            <a:ext cx="1019175" cy="1430338"/>
          </a:xfrm>
          <a:custGeom>
            <a:avLst/>
            <a:gdLst>
              <a:gd name="connsiteX0" fmla="*/ 733106 w 1019777"/>
              <a:gd name="connsiteY0" fmla="*/ 0 h 1431087"/>
              <a:gd name="connsiteX1" fmla="*/ 682117 w 1019777"/>
              <a:gd name="connsiteY1" fmla="*/ 30593 h 1431087"/>
              <a:gd name="connsiteX2" fmla="*/ 671919 w 1019777"/>
              <a:gd name="connsiteY2" fmla="*/ 30593 h 1431087"/>
              <a:gd name="connsiteX3" fmla="*/ 644725 w 1019777"/>
              <a:gd name="connsiteY3" fmla="*/ 50989 h 1431087"/>
              <a:gd name="connsiteX4" fmla="*/ 617531 w 1019777"/>
              <a:gd name="connsiteY4" fmla="*/ 44190 h 1431087"/>
              <a:gd name="connsiteX5" fmla="*/ 593737 w 1019777"/>
              <a:gd name="connsiteY5" fmla="*/ 50989 h 1431087"/>
              <a:gd name="connsiteX6" fmla="*/ 552945 w 1019777"/>
              <a:gd name="connsiteY6" fmla="*/ 40791 h 1431087"/>
              <a:gd name="connsiteX7" fmla="*/ 539348 w 1019777"/>
              <a:gd name="connsiteY7" fmla="*/ 47590 h 1431087"/>
              <a:gd name="connsiteX8" fmla="*/ 518953 w 1019777"/>
              <a:gd name="connsiteY8" fmla="*/ 40791 h 1431087"/>
              <a:gd name="connsiteX9" fmla="*/ 495158 w 1019777"/>
              <a:gd name="connsiteY9" fmla="*/ 33993 h 1431087"/>
              <a:gd name="connsiteX10" fmla="*/ 478162 w 1019777"/>
              <a:gd name="connsiteY10" fmla="*/ 37392 h 1431087"/>
              <a:gd name="connsiteX11" fmla="*/ 461166 w 1019777"/>
              <a:gd name="connsiteY11" fmla="*/ 37392 h 1431087"/>
              <a:gd name="connsiteX12" fmla="*/ 433971 w 1019777"/>
              <a:gd name="connsiteY12" fmla="*/ 27194 h 1431087"/>
              <a:gd name="connsiteX13" fmla="*/ 420374 w 1019777"/>
              <a:gd name="connsiteY13" fmla="*/ 20396 h 1431087"/>
              <a:gd name="connsiteX14" fmla="*/ 352389 w 1019777"/>
              <a:gd name="connsiteY14" fmla="*/ 20396 h 1431087"/>
              <a:gd name="connsiteX15" fmla="*/ 311598 w 1019777"/>
              <a:gd name="connsiteY15" fmla="*/ 20396 h 1431087"/>
              <a:gd name="connsiteX16" fmla="*/ 274206 w 1019777"/>
              <a:gd name="connsiteY16" fmla="*/ 27194 h 1431087"/>
              <a:gd name="connsiteX17" fmla="*/ 274206 w 1019777"/>
              <a:gd name="connsiteY17" fmla="*/ 37392 h 1431087"/>
              <a:gd name="connsiteX18" fmla="*/ 250412 w 1019777"/>
              <a:gd name="connsiteY18" fmla="*/ 23795 h 1431087"/>
              <a:gd name="connsiteX19" fmla="*/ 240214 w 1019777"/>
              <a:gd name="connsiteY19" fmla="*/ 16996 h 1431087"/>
              <a:gd name="connsiteX20" fmla="*/ 209621 w 1019777"/>
              <a:gd name="connsiteY20" fmla="*/ 23795 h 1431087"/>
              <a:gd name="connsiteX21" fmla="*/ 165430 w 1019777"/>
              <a:gd name="connsiteY21" fmla="*/ 23795 h 1431087"/>
              <a:gd name="connsiteX22" fmla="*/ 131438 w 1019777"/>
              <a:gd name="connsiteY22" fmla="*/ 30593 h 1431087"/>
              <a:gd name="connsiteX23" fmla="*/ 107643 w 1019777"/>
              <a:gd name="connsiteY23" fmla="*/ 33993 h 1431087"/>
              <a:gd name="connsiteX24" fmla="*/ 63453 w 1019777"/>
              <a:gd name="connsiteY24" fmla="*/ 30593 h 1431087"/>
              <a:gd name="connsiteX25" fmla="*/ 26061 w 1019777"/>
              <a:gd name="connsiteY25" fmla="*/ 20396 h 1431087"/>
              <a:gd name="connsiteX26" fmla="*/ 2266 w 1019777"/>
              <a:gd name="connsiteY26" fmla="*/ 27194 h 1431087"/>
              <a:gd name="connsiteX27" fmla="*/ 12464 w 1019777"/>
              <a:gd name="connsiteY27" fmla="*/ 44190 h 1431087"/>
              <a:gd name="connsiteX28" fmla="*/ 12464 w 1019777"/>
              <a:gd name="connsiteY28" fmla="*/ 61187 h 1431087"/>
              <a:gd name="connsiteX29" fmla="*/ 29460 w 1019777"/>
              <a:gd name="connsiteY29" fmla="*/ 84981 h 1431087"/>
              <a:gd name="connsiteX30" fmla="*/ 53255 w 1019777"/>
              <a:gd name="connsiteY30" fmla="*/ 81582 h 1431087"/>
              <a:gd name="connsiteX31" fmla="*/ 87247 w 1019777"/>
              <a:gd name="connsiteY31" fmla="*/ 84981 h 1431087"/>
              <a:gd name="connsiteX32" fmla="*/ 107643 w 1019777"/>
              <a:gd name="connsiteY32" fmla="*/ 98578 h 1431087"/>
              <a:gd name="connsiteX33" fmla="*/ 83848 w 1019777"/>
              <a:gd name="connsiteY33" fmla="*/ 95179 h 1431087"/>
              <a:gd name="connsiteX34" fmla="*/ 60053 w 1019777"/>
              <a:gd name="connsiteY34" fmla="*/ 98578 h 1431087"/>
              <a:gd name="connsiteX35" fmla="*/ 56654 w 1019777"/>
              <a:gd name="connsiteY35" fmla="*/ 115575 h 1431087"/>
              <a:gd name="connsiteX36" fmla="*/ 73650 w 1019777"/>
              <a:gd name="connsiteY36" fmla="*/ 139370 h 1431087"/>
              <a:gd name="connsiteX37" fmla="*/ 87247 w 1019777"/>
              <a:gd name="connsiteY37" fmla="*/ 135970 h 1431087"/>
              <a:gd name="connsiteX38" fmla="*/ 111042 w 1019777"/>
              <a:gd name="connsiteY38" fmla="*/ 139370 h 1431087"/>
              <a:gd name="connsiteX39" fmla="*/ 124639 w 1019777"/>
              <a:gd name="connsiteY39" fmla="*/ 152967 h 1431087"/>
              <a:gd name="connsiteX40" fmla="*/ 134837 w 1019777"/>
              <a:gd name="connsiteY40" fmla="*/ 156366 h 1431087"/>
              <a:gd name="connsiteX41" fmla="*/ 107643 w 1019777"/>
              <a:gd name="connsiteY41" fmla="*/ 166564 h 1431087"/>
              <a:gd name="connsiteX42" fmla="*/ 128038 w 1019777"/>
              <a:gd name="connsiteY42" fmla="*/ 180161 h 1431087"/>
              <a:gd name="connsiteX43" fmla="*/ 100844 w 1019777"/>
              <a:gd name="connsiteY43" fmla="*/ 190358 h 1431087"/>
              <a:gd name="connsiteX44" fmla="*/ 121240 w 1019777"/>
              <a:gd name="connsiteY44" fmla="*/ 207355 h 1431087"/>
              <a:gd name="connsiteX45" fmla="*/ 168829 w 1019777"/>
              <a:gd name="connsiteY45" fmla="*/ 207355 h 1431087"/>
              <a:gd name="connsiteX46" fmla="*/ 196024 w 1019777"/>
              <a:gd name="connsiteY46" fmla="*/ 224351 h 1431087"/>
              <a:gd name="connsiteX47" fmla="*/ 230016 w 1019777"/>
              <a:gd name="connsiteY47" fmla="*/ 248146 h 1431087"/>
              <a:gd name="connsiteX48" fmla="*/ 247012 w 1019777"/>
              <a:gd name="connsiteY48" fmla="*/ 275340 h 1431087"/>
              <a:gd name="connsiteX49" fmla="*/ 257210 w 1019777"/>
              <a:gd name="connsiteY49" fmla="*/ 299135 h 1431087"/>
              <a:gd name="connsiteX50" fmla="*/ 236815 w 1019777"/>
              <a:gd name="connsiteY50" fmla="*/ 305933 h 1431087"/>
              <a:gd name="connsiteX51" fmla="*/ 219818 w 1019777"/>
              <a:gd name="connsiteY51" fmla="*/ 312732 h 1431087"/>
              <a:gd name="connsiteX52" fmla="*/ 209621 w 1019777"/>
              <a:gd name="connsiteY52" fmla="*/ 302534 h 1431087"/>
              <a:gd name="connsiteX53" fmla="*/ 179027 w 1019777"/>
              <a:gd name="connsiteY53" fmla="*/ 302534 h 1431087"/>
              <a:gd name="connsiteX54" fmla="*/ 168829 w 1019777"/>
              <a:gd name="connsiteY54" fmla="*/ 319530 h 1431087"/>
              <a:gd name="connsiteX55" fmla="*/ 158632 w 1019777"/>
              <a:gd name="connsiteY55" fmla="*/ 333127 h 1431087"/>
              <a:gd name="connsiteX56" fmla="*/ 185826 w 1019777"/>
              <a:gd name="connsiteY56" fmla="*/ 339926 h 1431087"/>
              <a:gd name="connsiteX57" fmla="*/ 199423 w 1019777"/>
              <a:gd name="connsiteY57" fmla="*/ 343325 h 1431087"/>
              <a:gd name="connsiteX58" fmla="*/ 192624 w 1019777"/>
              <a:gd name="connsiteY58" fmla="*/ 370519 h 1431087"/>
              <a:gd name="connsiteX59" fmla="*/ 199423 w 1019777"/>
              <a:gd name="connsiteY59" fmla="*/ 390915 h 1431087"/>
              <a:gd name="connsiteX60" fmla="*/ 219818 w 1019777"/>
              <a:gd name="connsiteY60" fmla="*/ 394314 h 1431087"/>
              <a:gd name="connsiteX61" fmla="*/ 247012 w 1019777"/>
              <a:gd name="connsiteY61" fmla="*/ 390915 h 1431087"/>
              <a:gd name="connsiteX62" fmla="*/ 277606 w 1019777"/>
              <a:gd name="connsiteY62" fmla="*/ 394314 h 1431087"/>
              <a:gd name="connsiteX63" fmla="*/ 277606 w 1019777"/>
              <a:gd name="connsiteY63" fmla="*/ 404512 h 1431087"/>
              <a:gd name="connsiteX64" fmla="*/ 294602 w 1019777"/>
              <a:gd name="connsiteY64" fmla="*/ 424907 h 1431087"/>
              <a:gd name="connsiteX65" fmla="*/ 311598 w 1019777"/>
              <a:gd name="connsiteY65" fmla="*/ 424907 h 1431087"/>
              <a:gd name="connsiteX66" fmla="*/ 348990 w 1019777"/>
              <a:gd name="connsiteY66" fmla="*/ 431706 h 1431087"/>
              <a:gd name="connsiteX67" fmla="*/ 362587 w 1019777"/>
              <a:gd name="connsiteY67" fmla="*/ 441903 h 1431087"/>
              <a:gd name="connsiteX68" fmla="*/ 399979 w 1019777"/>
              <a:gd name="connsiteY68" fmla="*/ 431706 h 1431087"/>
              <a:gd name="connsiteX69" fmla="*/ 427173 w 1019777"/>
              <a:gd name="connsiteY69" fmla="*/ 431706 h 1431087"/>
              <a:gd name="connsiteX70" fmla="*/ 450968 w 1019777"/>
              <a:gd name="connsiteY70" fmla="*/ 458900 h 1431087"/>
              <a:gd name="connsiteX71" fmla="*/ 491759 w 1019777"/>
              <a:gd name="connsiteY71" fmla="*/ 482694 h 1431087"/>
              <a:gd name="connsiteX72" fmla="*/ 515554 w 1019777"/>
              <a:gd name="connsiteY72" fmla="*/ 489493 h 1431087"/>
              <a:gd name="connsiteX73" fmla="*/ 529151 w 1019777"/>
              <a:gd name="connsiteY73" fmla="*/ 506489 h 1431087"/>
              <a:gd name="connsiteX74" fmla="*/ 559744 w 1019777"/>
              <a:gd name="connsiteY74" fmla="*/ 503090 h 1431087"/>
              <a:gd name="connsiteX75" fmla="*/ 603934 w 1019777"/>
              <a:gd name="connsiteY75" fmla="*/ 516687 h 1431087"/>
              <a:gd name="connsiteX76" fmla="*/ 600535 w 1019777"/>
              <a:gd name="connsiteY76" fmla="*/ 537083 h 1431087"/>
              <a:gd name="connsiteX77" fmla="*/ 600535 w 1019777"/>
              <a:gd name="connsiteY77" fmla="*/ 560877 h 1431087"/>
              <a:gd name="connsiteX78" fmla="*/ 627729 w 1019777"/>
              <a:gd name="connsiteY78" fmla="*/ 554079 h 1431087"/>
              <a:gd name="connsiteX79" fmla="*/ 671919 w 1019777"/>
              <a:gd name="connsiteY79" fmla="*/ 550680 h 1431087"/>
              <a:gd name="connsiteX80" fmla="*/ 688916 w 1019777"/>
              <a:gd name="connsiteY80" fmla="*/ 557478 h 1431087"/>
              <a:gd name="connsiteX81" fmla="*/ 688916 w 1019777"/>
              <a:gd name="connsiteY81" fmla="*/ 567676 h 1431087"/>
              <a:gd name="connsiteX82" fmla="*/ 733106 w 1019777"/>
              <a:gd name="connsiteY82" fmla="*/ 557478 h 1431087"/>
              <a:gd name="connsiteX83" fmla="*/ 760300 w 1019777"/>
              <a:gd name="connsiteY83" fmla="*/ 571075 h 1431087"/>
              <a:gd name="connsiteX84" fmla="*/ 801091 w 1019777"/>
              <a:gd name="connsiteY84" fmla="*/ 574474 h 1431087"/>
              <a:gd name="connsiteX85" fmla="*/ 818087 w 1019777"/>
              <a:gd name="connsiteY85" fmla="*/ 588071 h 1431087"/>
              <a:gd name="connsiteX86" fmla="*/ 852080 w 1019777"/>
              <a:gd name="connsiteY86" fmla="*/ 591471 h 1431087"/>
              <a:gd name="connsiteX87" fmla="*/ 909867 w 1019777"/>
              <a:gd name="connsiteY87" fmla="*/ 588071 h 1431087"/>
              <a:gd name="connsiteX88" fmla="*/ 940461 w 1019777"/>
              <a:gd name="connsiteY88" fmla="*/ 605068 h 1431087"/>
              <a:gd name="connsiteX89" fmla="*/ 977853 w 1019777"/>
              <a:gd name="connsiteY89" fmla="*/ 615265 h 1431087"/>
              <a:gd name="connsiteX90" fmla="*/ 1008446 w 1019777"/>
              <a:gd name="connsiteY90" fmla="*/ 615265 h 1431087"/>
              <a:gd name="connsiteX91" fmla="*/ 1018644 w 1019777"/>
              <a:gd name="connsiteY91" fmla="*/ 635661 h 1431087"/>
              <a:gd name="connsiteX92" fmla="*/ 1001647 w 1019777"/>
              <a:gd name="connsiteY92" fmla="*/ 639060 h 1431087"/>
              <a:gd name="connsiteX93" fmla="*/ 974453 w 1019777"/>
              <a:gd name="connsiteY93" fmla="*/ 635661 h 1431087"/>
              <a:gd name="connsiteX94" fmla="*/ 960856 w 1019777"/>
              <a:gd name="connsiteY94" fmla="*/ 642460 h 1431087"/>
              <a:gd name="connsiteX95" fmla="*/ 947259 w 1019777"/>
              <a:gd name="connsiteY95" fmla="*/ 656057 h 1431087"/>
              <a:gd name="connsiteX96" fmla="*/ 913267 w 1019777"/>
              <a:gd name="connsiteY96" fmla="*/ 656057 h 1431087"/>
              <a:gd name="connsiteX97" fmla="*/ 892871 w 1019777"/>
              <a:gd name="connsiteY97" fmla="*/ 673053 h 1431087"/>
              <a:gd name="connsiteX98" fmla="*/ 882673 w 1019777"/>
              <a:gd name="connsiteY98" fmla="*/ 686650 h 1431087"/>
              <a:gd name="connsiteX99" fmla="*/ 845282 w 1019777"/>
              <a:gd name="connsiteY99" fmla="*/ 686650 h 1431087"/>
              <a:gd name="connsiteX100" fmla="*/ 807890 w 1019777"/>
              <a:gd name="connsiteY100" fmla="*/ 679851 h 1431087"/>
              <a:gd name="connsiteX101" fmla="*/ 777296 w 1019777"/>
              <a:gd name="connsiteY101" fmla="*/ 683251 h 1431087"/>
              <a:gd name="connsiteX102" fmla="*/ 739905 w 1019777"/>
              <a:gd name="connsiteY102" fmla="*/ 703646 h 1431087"/>
              <a:gd name="connsiteX103" fmla="*/ 702513 w 1019777"/>
              <a:gd name="connsiteY103" fmla="*/ 713844 h 1431087"/>
              <a:gd name="connsiteX104" fmla="*/ 661722 w 1019777"/>
              <a:gd name="connsiteY104" fmla="*/ 717243 h 1431087"/>
              <a:gd name="connsiteX105" fmla="*/ 610733 w 1019777"/>
              <a:gd name="connsiteY105" fmla="*/ 713844 h 1431087"/>
              <a:gd name="connsiteX106" fmla="*/ 583539 w 1019777"/>
              <a:gd name="connsiteY106" fmla="*/ 717243 h 1431087"/>
              <a:gd name="connsiteX107" fmla="*/ 580140 w 1019777"/>
              <a:gd name="connsiteY107" fmla="*/ 751236 h 1431087"/>
              <a:gd name="connsiteX108" fmla="*/ 593737 w 1019777"/>
              <a:gd name="connsiteY108" fmla="*/ 768232 h 1431087"/>
              <a:gd name="connsiteX109" fmla="*/ 580140 w 1019777"/>
              <a:gd name="connsiteY109" fmla="*/ 781829 h 1431087"/>
              <a:gd name="connsiteX110" fmla="*/ 522352 w 1019777"/>
              <a:gd name="connsiteY110" fmla="*/ 795426 h 1431087"/>
              <a:gd name="connsiteX111" fmla="*/ 501957 w 1019777"/>
              <a:gd name="connsiteY111" fmla="*/ 805624 h 1431087"/>
              <a:gd name="connsiteX112" fmla="*/ 457766 w 1019777"/>
              <a:gd name="connsiteY112" fmla="*/ 815822 h 1431087"/>
              <a:gd name="connsiteX113" fmla="*/ 427173 w 1019777"/>
              <a:gd name="connsiteY113" fmla="*/ 822620 h 1431087"/>
              <a:gd name="connsiteX114" fmla="*/ 444169 w 1019777"/>
              <a:gd name="connsiteY114" fmla="*/ 832818 h 1431087"/>
              <a:gd name="connsiteX115" fmla="*/ 471363 w 1019777"/>
              <a:gd name="connsiteY115" fmla="*/ 826019 h 1431087"/>
              <a:gd name="connsiteX116" fmla="*/ 491759 w 1019777"/>
              <a:gd name="connsiteY116" fmla="*/ 836217 h 1431087"/>
              <a:gd name="connsiteX117" fmla="*/ 481561 w 1019777"/>
              <a:gd name="connsiteY117" fmla="*/ 846415 h 1431087"/>
              <a:gd name="connsiteX118" fmla="*/ 467964 w 1019777"/>
              <a:gd name="connsiteY118" fmla="*/ 853213 h 1431087"/>
              <a:gd name="connsiteX119" fmla="*/ 488360 w 1019777"/>
              <a:gd name="connsiteY119" fmla="*/ 856613 h 1431087"/>
              <a:gd name="connsiteX120" fmla="*/ 501957 w 1019777"/>
              <a:gd name="connsiteY120" fmla="*/ 866810 h 1431087"/>
              <a:gd name="connsiteX121" fmla="*/ 474763 w 1019777"/>
              <a:gd name="connsiteY121" fmla="*/ 866810 h 1431087"/>
              <a:gd name="connsiteX122" fmla="*/ 464565 w 1019777"/>
              <a:gd name="connsiteY122" fmla="*/ 877008 h 1431087"/>
              <a:gd name="connsiteX123" fmla="*/ 484960 w 1019777"/>
              <a:gd name="connsiteY123" fmla="*/ 887206 h 1431087"/>
              <a:gd name="connsiteX124" fmla="*/ 488360 w 1019777"/>
              <a:gd name="connsiteY124" fmla="*/ 900803 h 1431087"/>
              <a:gd name="connsiteX125" fmla="*/ 488360 w 1019777"/>
              <a:gd name="connsiteY125" fmla="*/ 924598 h 1431087"/>
              <a:gd name="connsiteX126" fmla="*/ 518953 w 1019777"/>
              <a:gd name="connsiteY126" fmla="*/ 927997 h 1431087"/>
              <a:gd name="connsiteX127" fmla="*/ 529151 w 1019777"/>
              <a:gd name="connsiteY127" fmla="*/ 941594 h 1431087"/>
              <a:gd name="connsiteX128" fmla="*/ 515554 w 1019777"/>
              <a:gd name="connsiteY128" fmla="*/ 944993 h 1431087"/>
              <a:gd name="connsiteX129" fmla="*/ 546147 w 1019777"/>
              <a:gd name="connsiteY129" fmla="*/ 955191 h 1431087"/>
              <a:gd name="connsiteX130" fmla="*/ 552945 w 1019777"/>
              <a:gd name="connsiteY130" fmla="*/ 972187 h 1431087"/>
              <a:gd name="connsiteX131" fmla="*/ 532550 w 1019777"/>
              <a:gd name="connsiteY131" fmla="*/ 978986 h 1431087"/>
              <a:gd name="connsiteX132" fmla="*/ 495158 w 1019777"/>
              <a:gd name="connsiteY132" fmla="*/ 975587 h 1431087"/>
              <a:gd name="connsiteX133" fmla="*/ 484960 w 1019777"/>
              <a:gd name="connsiteY133" fmla="*/ 989184 h 1431087"/>
              <a:gd name="connsiteX134" fmla="*/ 484960 w 1019777"/>
              <a:gd name="connsiteY134" fmla="*/ 999381 h 1431087"/>
              <a:gd name="connsiteX135" fmla="*/ 512154 w 1019777"/>
              <a:gd name="connsiteY135" fmla="*/ 995982 h 1431087"/>
              <a:gd name="connsiteX136" fmla="*/ 508755 w 1019777"/>
              <a:gd name="connsiteY136" fmla="*/ 1016378 h 1431087"/>
              <a:gd name="connsiteX137" fmla="*/ 501957 w 1019777"/>
              <a:gd name="connsiteY137" fmla="*/ 1026576 h 1431087"/>
              <a:gd name="connsiteX138" fmla="*/ 512154 w 1019777"/>
              <a:gd name="connsiteY138" fmla="*/ 1033374 h 1431087"/>
              <a:gd name="connsiteX139" fmla="*/ 491759 w 1019777"/>
              <a:gd name="connsiteY139" fmla="*/ 1043572 h 1431087"/>
              <a:gd name="connsiteX140" fmla="*/ 488360 w 1019777"/>
              <a:gd name="connsiteY140" fmla="*/ 1057169 h 1431087"/>
              <a:gd name="connsiteX141" fmla="*/ 512154 w 1019777"/>
              <a:gd name="connsiteY141" fmla="*/ 1057169 h 1431087"/>
              <a:gd name="connsiteX142" fmla="*/ 522352 w 1019777"/>
              <a:gd name="connsiteY142" fmla="*/ 1067367 h 1431087"/>
              <a:gd name="connsiteX143" fmla="*/ 508755 w 1019777"/>
              <a:gd name="connsiteY143" fmla="*/ 1080964 h 1431087"/>
              <a:gd name="connsiteX144" fmla="*/ 484960 w 1019777"/>
              <a:gd name="connsiteY144" fmla="*/ 1084363 h 1431087"/>
              <a:gd name="connsiteX145" fmla="*/ 447569 w 1019777"/>
              <a:gd name="connsiteY145" fmla="*/ 1084363 h 1431087"/>
              <a:gd name="connsiteX146" fmla="*/ 447569 w 1019777"/>
              <a:gd name="connsiteY146" fmla="*/ 1097960 h 1431087"/>
              <a:gd name="connsiteX147" fmla="*/ 433971 w 1019777"/>
              <a:gd name="connsiteY147" fmla="*/ 1114956 h 1431087"/>
              <a:gd name="connsiteX148" fmla="*/ 410177 w 1019777"/>
              <a:gd name="connsiteY148" fmla="*/ 1108158 h 1431087"/>
              <a:gd name="connsiteX149" fmla="*/ 393180 w 1019777"/>
              <a:gd name="connsiteY149" fmla="*/ 1131952 h 1431087"/>
              <a:gd name="connsiteX150" fmla="*/ 382983 w 1019777"/>
              <a:gd name="connsiteY150" fmla="*/ 1145549 h 1431087"/>
              <a:gd name="connsiteX151" fmla="*/ 362587 w 1019777"/>
              <a:gd name="connsiteY151" fmla="*/ 1145549 h 1431087"/>
              <a:gd name="connsiteX152" fmla="*/ 352389 w 1019777"/>
              <a:gd name="connsiteY152" fmla="*/ 1155747 h 1431087"/>
              <a:gd name="connsiteX153" fmla="*/ 348990 w 1019777"/>
              <a:gd name="connsiteY153" fmla="*/ 1179542 h 1431087"/>
              <a:gd name="connsiteX154" fmla="*/ 331994 w 1019777"/>
              <a:gd name="connsiteY154" fmla="*/ 1186341 h 1431087"/>
              <a:gd name="connsiteX155" fmla="*/ 308199 w 1019777"/>
              <a:gd name="connsiteY155" fmla="*/ 1172744 h 1431087"/>
              <a:gd name="connsiteX156" fmla="*/ 291203 w 1019777"/>
              <a:gd name="connsiteY156" fmla="*/ 1176143 h 1431087"/>
              <a:gd name="connsiteX157" fmla="*/ 281005 w 1019777"/>
              <a:gd name="connsiteY157" fmla="*/ 1189740 h 1431087"/>
              <a:gd name="connsiteX158" fmla="*/ 267408 w 1019777"/>
              <a:gd name="connsiteY158" fmla="*/ 1176143 h 1431087"/>
              <a:gd name="connsiteX159" fmla="*/ 236815 w 1019777"/>
              <a:gd name="connsiteY159" fmla="*/ 1176143 h 1431087"/>
              <a:gd name="connsiteX160" fmla="*/ 223218 w 1019777"/>
              <a:gd name="connsiteY160" fmla="*/ 1179542 h 1431087"/>
              <a:gd name="connsiteX161" fmla="*/ 213020 w 1019777"/>
              <a:gd name="connsiteY161" fmla="*/ 1189740 h 1431087"/>
              <a:gd name="connsiteX162" fmla="*/ 182427 w 1019777"/>
              <a:gd name="connsiteY162" fmla="*/ 1182941 h 1431087"/>
              <a:gd name="connsiteX163" fmla="*/ 168829 w 1019777"/>
              <a:gd name="connsiteY163" fmla="*/ 1186341 h 1431087"/>
              <a:gd name="connsiteX164" fmla="*/ 165430 w 1019777"/>
              <a:gd name="connsiteY164" fmla="*/ 1206736 h 1431087"/>
              <a:gd name="connsiteX165" fmla="*/ 185826 w 1019777"/>
              <a:gd name="connsiteY165" fmla="*/ 1210135 h 1431087"/>
              <a:gd name="connsiteX166" fmla="*/ 202822 w 1019777"/>
              <a:gd name="connsiteY166" fmla="*/ 1206736 h 1431087"/>
              <a:gd name="connsiteX167" fmla="*/ 223218 w 1019777"/>
              <a:gd name="connsiteY167" fmla="*/ 1216934 h 1431087"/>
              <a:gd name="connsiteX168" fmla="*/ 230016 w 1019777"/>
              <a:gd name="connsiteY168" fmla="*/ 1237329 h 1431087"/>
              <a:gd name="connsiteX169" fmla="*/ 209621 w 1019777"/>
              <a:gd name="connsiteY169" fmla="*/ 1254326 h 1431087"/>
              <a:gd name="connsiteX170" fmla="*/ 185826 w 1019777"/>
              <a:gd name="connsiteY170" fmla="*/ 1271322 h 1431087"/>
              <a:gd name="connsiteX171" fmla="*/ 158632 w 1019777"/>
              <a:gd name="connsiteY171" fmla="*/ 1274721 h 1431087"/>
              <a:gd name="connsiteX172" fmla="*/ 158632 w 1019777"/>
              <a:gd name="connsiteY172" fmla="*/ 1291718 h 1431087"/>
              <a:gd name="connsiteX173" fmla="*/ 189225 w 1019777"/>
              <a:gd name="connsiteY173" fmla="*/ 1301915 h 1431087"/>
              <a:gd name="connsiteX174" fmla="*/ 243613 w 1019777"/>
              <a:gd name="connsiteY174" fmla="*/ 1295117 h 1431087"/>
              <a:gd name="connsiteX175" fmla="*/ 274206 w 1019777"/>
              <a:gd name="connsiteY175" fmla="*/ 1295117 h 1431087"/>
              <a:gd name="connsiteX176" fmla="*/ 291203 w 1019777"/>
              <a:gd name="connsiteY176" fmla="*/ 1312113 h 1431087"/>
              <a:gd name="connsiteX177" fmla="*/ 257210 w 1019777"/>
              <a:gd name="connsiteY177" fmla="*/ 1322311 h 1431087"/>
              <a:gd name="connsiteX178" fmla="*/ 274206 w 1019777"/>
              <a:gd name="connsiteY178" fmla="*/ 1339307 h 1431087"/>
              <a:gd name="connsiteX179" fmla="*/ 284404 w 1019777"/>
              <a:gd name="connsiteY179" fmla="*/ 1342706 h 1431087"/>
              <a:gd name="connsiteX180" fmla="*/ 281005 w 1019777"/>
              <a:gd name="connsiteY180" fmla="*/ 1356303 h 1431087"/>
              <a:gd name="connsiteX181" fmla="*/ 274206 w 1019777"/>
              <a:gd name="connsiteY181" fmla="*/ 1363102 h 1431087"/>
              <a:gd name="connsiteX182" fmla="*/ 294602 w 1019777"/>
              <a:gd name="connsiteY182" fmla="*/ 1373300 h 1431087"/>
              <a:gd name="connsiteX183" fmla="*/ 298001 w 1019777"/>
              <a:gd name="connsiteY183" fmla="*/ 1383497 h 1431087"/>
              <a:gd name="connsiteX184" fmla="*/ 284404 w 1019777"/>
              <a:gd name="connsiteY184" fmla="*/ 1390296 h 1431087"/>
              <a:gd name="connsiteX185" fmla="*/ 270807 w 1019777"/>
              <a:gd name="connsiteY185" fmla="*/ 1393695 h 1431087"/>
              <a:gd name="connsiteX186" fmla="*/ 277606 w 1019777"/>
              <a:gd name="connsiteY186" fmla="*/ 1407292 h 1431087"/>
              <a:gd name="connsiteX187" fmla="*/ 264009 w 1019777"/>
              <a:gd name="connsiteY187" fmla="*/ 1417490 h 1431087"/>
              <a:gd name="connsiteX188" fmla="*/ 243613 w 1019777"/>
              <a:gd name="connsiteY188" fmla="*/ 1431087 h 143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019777" h="1431087">
                <a:moveTo>
                  <a:pt x="733106" y="0"/>
                </a:moveTo>
                <a:cubicBezTo>
                  <a:pt x="712710" y="12747"/>
                  <a:pt x="692315" y="25494"/>
                  <a:pt x="682117" y="30593"/>
                </a:cubicBezTo>
                <a:cubicBezTo>
                  <a:pt x="671919" y="35692"/>
                  <a:pt x="678151" y="27194"/>
                  <a:pt x="671919" y="30593"/>
                </a:cubicBezTo>
                <a:cubicBezTo>
                  <a:pt x="665687" y="33992"/>
                  <a:pt x="653790" y="48723"/>
                  <a:pt x="644725" y="50989"/>
                </a:cubicBezTo>
                <a:cubicBezTo>
                  <a:pt x="635660" y="53255"/>
                  <a:pt x="626029" y="44190"/>
                  <a:pt x="617531" y="44190"/>
                </a:cubicBezTo>
                <a:cubicBezTo>
                  <a:pt x="609033" y="44190"/>
                  <a:pt x="604501" y="51555"/>
                  <a:pt x="593737" y="50989"/>
                </a:cubicBezTo>
                <a:cubicBezTo>
                  <a:pt x="582973" y="50423"/>
                  <a:pt x="562010" y="41357"/>
                  <a:pt x="552945" y="40791"/>
                </a:cubicBezTo>
                <a:cubicBezTo>
                  <a:pt x="543880" y="40225"/>
                  <a:pt x="545013" y="47590"/>
                  <a:pt x="539348" y="47590"/>
                </a:cubicBezTo>
                <a:cubicBezTo>
                  <a:pt x="533683" y="47590"/>
                  <a:pt x="526318" y="43057"/>
                  <a:pt x="518953" y="40791"/>
                </a:cubicBezTo>
                <a:cubicBezTo>
                  <a:pt x="511588" y="38525"/>
                  <a:pt x="501956" y="34559"/>
                  <a:pt x="495158" y="33993"/>
                </a:cubicBezTo>
                <a:cubicBezTo>
                  <a:pt x="488360" y="33427"/>
                  <a:pt x="483827" y="36826"/>
                  <a:pt x="478162" y="37392"/>
                </a:cubicBezTo>
                <a:cubicBezTo>
                  <a:pt x="472497" y="37958"/>
                  <a:pt x="468531" y="39092"/>
                  <a:pt x="461166" y="37392"/>
                </a:cubicBezTo>
                <a:cubicBezTo>
                  <a:pt x="453801" y="35692"/>
                  <a:pt x="440770" y="30027"/>
                  <a:pt x="433971" y="27194"/>
                </a:cubicBezTo>
                <a:cubicBezTo>
                  <a:pt x="427172" y="24361"/>
                  <a:pt x="433971" y="21529"/>
                  <a:pt x="420374" y="20396"/>
                </a:cubicBezTo>
                <a:cubicBezTo>
                  <a:pt x="406777" y="19263"/>
                  <a:pt x="352389" y="20396"/>
                  <a:pt x="352389" y="20396"/>
                </a:cubicBezTo>
                <a:cubicBezTo>
                  <a:pt x="334260" y="20396"/>
                  <a:pt x="324628" y="19263"/>
                  <a:pt x="311598" y="20396"/>
                </a:cubicBezTo>
                <a:cubicBezTo>
                  <a:pt x="298568" y="21529"/>
                  <a:pt x="280438" y="24361"/>
                  <a:pt x="274206" y="27194"/>
                </a:cubicBezTo>
                <a:cubicBezTo>
                  <a:pt x="267974" y="30027"/>
                  <a:pt x="278172" y="37958"/>
                  <a:pt x="274206" y="37392"/>
                </a:cubicBezTo>
                <a:cubicBezTo>
                  <a:pt x="270240" y="36826"/>
                  <a:pt x="256077" y="27194"/>
                  <a:pt x="250412" y="23795"/>
                </a:cubicBezTo>
                <a:cubicBezTo>
                  <a:pt x="244747" y="20396"/>
                  <a:pt x="247012" y="16996"/>
                  <a:pt x="240214" y="16996"/>
                </a:cubicBezTo>
                <a:cubicBezTo>
                  <a:pt x="233416" y="16996"/>
                  <a:pt x="222085" y="22662"/>
                  <a:pt x="209621" y="23795"/>
                </a:cubicBezTo>
                <a:cubicBezTo>
                  <a:pt x="197157" y="24928"/>
                  <a:pt x="178460" y="22662"/>
                  <a:pt x="165430" y="23795"/>
                </a:cubicBezTo>
                <a:cubicBezTo>
                  <a:pt x="152400" y="24928"/>
                  <a:pt x="141069" y="28893"/>
                  <a:pt x="131438" y="30593"/>
                </a:cubicBezTo>
                <a:cubicBezTo>
                  <a:pt x="121807" y="32293"/>
                  <a:pt x="118974" y="33993"/>
                  <a:pt x="107643" y="33993"/>
                </a:cubicBezTo>
                <a:cubicBezTo>
                  <a:pt x="96312" y="33993"/>
                  <a:pt x="77050" y="32859"/>
                  <a:pt x="63453" y="30593"/>
                </a:cubicBezTo>
                <a:cubicBezTo>
                  <a:pt x="49856" y="28327"/>
                  <a:pt x="36259" y="20962"/>
                  <a:pt x="26061" y="20396"/>
                </a:cubicBezTo>
                <a:cubicBezTo>
                  <a:pt x="15863" y="19830"/>
                  <a:pt x="4532" y="23228"/>
                  <a:pt x="2266" y="27194"/>
                </a:cubicBezTo>
                <a:cubicBezTo>
                  <a:pt x="0" y="31160"/>
                  <a:pt x="10764" y="38525"/>
                  <a:pt x="12464" y="44190"/>
                </a:cubicBezTo>
                <a:cubicBezTo>
                  <a:pt x="14164" y="49856"/>
                  <a:pt x="9631" y="54389"/>
                  <a:pt x="12464" y="61187"/>
                </a:cubicBezTo>
                <a:cubicBezTo>
                  <a:pt x="15297" y="67986"/>
                  <a:pt x="22662" y="81582"/>
                  <a:pt x="29460" y="84981"/>
                </a:cubicBezTo>
                <a:cubicBezTo>
                  <a:pt x="36259" y="88380"/>
                  <a:pt x="43624" y="81582"/>
                  <a:pt x="53255" y="81582"/>
                </a:cubicBezTo>
                <a:cubicBezTo>
                  <a:pt x="62886" y="81582"/>
                  <a:pt x="78182" y="82148"/>
                  <a:pt x="87247" y="84981"/>
                </a:cubicBezTo>
                <a:cubicBezTo>
                  <a:pt x="96312" y="87814"/>
                  <a:pt x="108210" y="96878"/>
                  <a:pt x="107643" y="98578"/>
                </a:cubicBezTo>
                <a:cubicBezTo>
                  <a:pt x="107077" y="100278"/>
                  <a:pt x="91780" y="95179"/>
                  <a:pt x="83848" y="95179"/>
                </a:cubicBezTo>
                <a:cubicBezTo>
                  <a:pt x="75916" y="95179"/>
                  <a:pt x="64585" y="95179"/>
                  <a:pt x="60053" y="98578"/>
                </a:cubicBezTo>
                <a:cubicBezTo>
                  <a:pt x="55521" y="101977"/>
                  <a:pt x="54388" y="108776"/>
                  <a:pt x="56654" y="115575"/>
                </a:cubicBezTo>
                <a:cubicBezTo>
                  <a:pt x="58920" y="122374"/>
                  <a:pt x="68551" y="135971"/>
                  <a:pt x="73650" y="139370"/>
                </a:cubicBezTo>
                <a:cubicBezTo>
                  <a:pt x="78749" y="142769"/>
                  <a:pt x="81015" y="135970"/>
                  <a:pt x="87247" y="135970"/>
                </a:cubicBezTo>
                <a:cubicBezTo>
                  <a:pt x="93479" y="135970"/>
                  <a:pt x="104810" y="136537"/>
                  <a:pt x="111042" y="139370"/>
                </a:cubicBezTo>
                <a:cubicBezTo>
                  <a:pt x="117274" y="142203"/>
                  <a:pt x="120673" y="150134"/>
                  <a:pt x="124639" y="152967"/>
                </a:cubicBezTo>
                <a:cubicBezTo>
                  <a:pt x="128605" y="155800"/>
                  <a:pt x="137670" y="154100"/>
                  <a:pt x="134837" y="156366"/>
                </a:cubicBezTo>
                <a:cubicBezTo>
                  <a:pt x="132004" y="158632"/>
                  <a:pt x="108776" y="162598"/>
                  <a:pt x="107643" y="166564"/>
                </a:cubicBezTo>
                <a:cubicBezTo>
                  <a:pt x="106510" y="170530"/>
                  <a:pt x="129171" y="176195"/>
                  <a:pt x="128038" y="180161"/>
                </a:cubicBezTo>
                <a:cubicBezTo>
                  <a:pt x="126905" y="184127"/>
                  <a:pt x="101977" y="185826"/>
                  <a:pt x="100844" y="190358"/>
                </a:cubicBezTo>
                <a:cubicBezTo>
                  <a:pt x="99711" y="194890"/>
                  <a:pt x="109909" y="204522"/>
                  <a:pt x="121240" y="207355"/>
                </a:cubicBezTo>
                <a:cubicBezTo>
                  <a:pt x="132571" y="210188"/>
                  <a:pt x="156365" y="204522"/>
                  <a:pt x="168829" y="207355"/>
                </a:cubicBezTo>
                <a:cubicBezTo>
                  <a:pt x="181293" y="210188"/>
                  <a:pt x="185826" y="217553"/>
                  <a:pt x="196024" y="224351"/>
                </a:cubicBezTo>
                <a:cubicBezTo>
                  <a:pt x="206222" y="231149"/>
                  <a:pt x="221518" y="239648"/>
                  <a:pt x="230016" y="248146"/>
                </a:cubicBezTo>
                <a:cubicBezTo>
                  <a:pt x="238514" y="256644"/>
                  <a:pt x="242480" y="266842"/>
                  <a:pt x="247012" y="275340"/>
                </a:cubicBezTo>
                <a:cubicBezTo>
                  <a:pt x="251544" y="283838"/>
                  <a:pt x="258909" y="294036"/>
                  <a:pt x="257210" y="299135"/>
                </a:cubicBezTo>
                <a:cubicBezTo>
                  <a:pt x="255511" y="304234"/>
                  <a:pt x="243047" y="303667"/>
                  <a:pt x="236815" y="305933"/>
                </a:cubicBezTo>
                <a:cubicBezTo>
                  <a:pt x="230583" y="308199"/>
                  <a:pt x="224350" y="313299"/>
                  <a:pt x="219818" y="312732"/>
                </a:cubicBezTo>
                <a:cubicBezTo>
                  <a:pt x="215286" y="312165"/>
                  <a:pt x="216420" y="304234"/>
                  <a:pt x="209621" y="302534"/>
                </a:cubicBezTo>
                <a:cubicBezTo>
                  <a:pt x="202823" y="300834"/>
                  <a:pt x="185826" y="299701"/>
                  <a:pt x="179027" y="302534"/>
                </a:cubicBezTo>
                <a:cubicBezTo>
                  <a:pt x="172228" y="305367"/>
                  <a:pt x="172228" y="314431"/>
                  <a:pt x="168829" y="319530"/>
                </a:cubicBezTo>
                <a:cubicBezTo>
                  <a:pt x="165430" y="324629"/>
                  <a:pt x="155799" y="329728"/>
                  <a:pt x="158632" y="333127"/>
                </a:cubicBezTo>
                <a:cubicBezTo>
                  <a:pt x="161465" y="336526"/>
                  <a:pt x="185826" y="339926"/>
                  <a:pt x="185826" y="339926"/>
                </a:cubicBezTo>
                <a:cubicBezTo>
                  <a:pt x="192625" y="341626"/>
                  <a:pt x="198290" y="338226"/>
                  <a:pt x="199423" y="343325"/>
                </a:cubicBezTo>
                <a:cubicBezTo>
                  <a:pt x="200556" y="348424"/>
                  <a:pt x="192624" y="362587"/>
                  <a:pt x="192624" y="370519"/>
                </a:cubicBezTo>
                <a:cubicBezTo>
                  <a:pt x="192624" y="378451"/>
                  <a:pt x="194891" y="386949"/>
                  <a:pt x="199423" y="390915"/>
                </a:cubicBezTo>
                <a:cubicBezTo>
                  <a:pt x="203955" y="394881"/>
                  <a:pt x="211887" y="394314"/>
                  <a:pt x="219818" y="394314"/>
                </a:cubicBezTo>
                <a:cubicBezTo>
                  <a:pt x="227749" y="394314"/>
                  <a:pt x="237381" y="390915"/>
                  <a:pt x="247012" y="390915"/>
                </a:cubicBezTo>
                <a:cubicBezTo>
                  <a:pt x="256643" y="390915"/>
                  <a:pt x="272507" y="392048"/>
                  <a:pt x="277606" y="394314"/>
                </a:cubicBezTo>
                <a:cubicBezTo>
                  <a:pt x="282705" y="396580"/>
                  <a:pt x="274773" y="399413"/>
                  <a:pt x="277606" y="404512"/>
                </a:cubicBezTo>
                <a:cubicBezTo>
                  <a:pt x="280439" y="409611"/>
                  <a:pt x="288937" y="421508"/>
                  <a:pt x="294602" y="424907"/>
                </a:cubicBezTo>
                <a:cubicBezTo>
                  <a:pt x="300267" y="428306"/>
                  <a:pt x="302533" y="423774"/>
                  <a:pt x="311598" y="424907"/>
                </a:cubicBezTo>
                <a:cubicBezTo>
                  <a:pt x="320663" y="426040"/>
                  <a:pt x="340492" y="428873"/>
                  <a:pt x="348990" y="431706"/>
                </a:cubicBezTo>
                <a:cubicBezTo>
                  <a:pt x="357488" y="434539"/>
                  <a:pt x="354089" y="441903"/>
                  <a:pt x="362587" y="441903"/>
                </a:cubicBezTo>
                <a:cubicBezTo>
                  <a:pt x="371085" y="441903"/>
                  <a:pt x="389215" y="433405"/>
                  <a:pt x="399979" y="431706"/>
                </a:cubicBezTo>
                <a:cubicBezTo>
                  <a:pt x="410743" y="430007"/>
                  <a:pt x="418675" y="427174"/>
                  <a:pt x="427173" y="431706"/>
                </a:cubicBezTo>
                <a:cubicBezTo>
                  <a:pt x="435671" y="436238"/>
                  <a:pt x="440204" y="450402"/>
                  <a:pt x="450968" y="458900"/>
                </a:cubicBezTo>
                <a:cubicBezTo>
                  <a:pt x="461732" y="467398"/>
                  <a:pt x="480995" y="477595"/>
                  <a:pt x="491759" y="482694"/>
                </a:cubicBezTo>
                <a:cubicBezTo>
                  <a:pt x="502523" y="487793"/>
                  <a:pt x="509322" y="485527"/>
                  <a:pt x="515554" y="489493"/>
                </a:cubicBezTo>
                <a:cubicBezTo>
                  <a:pt x="521786" y="493459"/>
                  <a:pt x="521786" y="504223"/>
                  <a:pt x="529151" y="506489"/>
                </a:cubicBezTo>
                <a:cubicBezTo>
                  <a:pt x="536516" y="508755"/>
                  <a:pt x="547280" y="501390"/>
                  <a:pt x="559744" y="503090"/>
                </a:cubicBezTo>
                <a:cubicBezTo>
                  <a:pt x="572208" y="504790"/>
                  <a:pt x="597136" y="511022"/>
                  <a:pt x="603934" y="516687"/>
                </a:cubicBezTo>
                <a:cubicBezTo>
                  <a:pt x="610733" y="522353"/>
                  <a:pt x="601102" y="529718"/>
                  <a:pt x="600535" y="537083"/>
                </a:cubicBezTo>
                <a:cubicBezTo>
                  <a:pt x="599969" y="544448"/>
                  <a:pt x="596003" y="558044"/>
                  <a:pt x="600535" y="560877"/>
                </a:cubicBezTo>
                <a:cubicBezTo>
                  <a:pt x="605067" y="563710"/>
                  <a:pt x="615832" y="555778"/>
                  <a:pt x="627729" y="554079"/>
                </a:cubicBezTo>
                <a:cubicBezTo>
                  <a:pt x="639626" y="552380"/>
                  <a:pt x="661721" y="550114"/>
                  <a:pt x="671919" y="550680"/>
                </a:cubicBezTo>
                <a:cubicBezTo>
                  <a:pt x="682117" y="551246"/>
                  <a:pt x="686083" y="554645"/>
                  <a:pt x="688916" y="557478"/>
                </a:cubicBezTo>
                <a:cubicBezTo>
                  <a:pt x="691749" y="560311"/>
                  <a:pt x="681551" y="567676"/>
                  <a:pt x="688916" y="567676"/>
                </a:cubicBezTo>
                <a:cubicBezTo>
                  <a:pt x="696281" y="567676"/>
                  <a:pt x="721209" y="556912"/>
                  <a:pt x="733106" y="557478"/>
                </a:cubicBezTo>
                <a:cubicBezTo>
                  <a:pt x="745003" y="558044"/>
                  <a:pt x="748969" y="568242"/>
                  <a:pt x="760300" y="571075"/>
                </a:cubicBezTo>
                <a:cubicBezTo>
                  <a:pt x="771631" y="573908"/>
                  <a:pt x="791460" y="571641"/>
                  <a:pt x="801091" y="574474"/>
                </a:cubicBezTo>
                <a:cubicBezTo>
                  <a:pt x="810722" y="577307"/>
                  <a:pt x="809589" y="585238"/>
                  <a:pt x="818087" y="588071"/>
                </a:cubicBezTo>
                <a:cubicBezTo>
                  <a:pt x="826585" y="590904"/>
                  <a:pt x="836783" y="591471"/>
                  <a:pt x="852080" y="591471"/>
                </a:cubicBezTo>
                <a:cubicBezTo>
                  <a:pt x="867377" y="591471"/>
                  <a:pt x="895137" y="585805"/>
                  <a:pt x="909867" y="588071"/>
                </a:cubicBezTo>
                <a:cubicBezTo>
                  <a:pt x="924597" y="590337"/>
                  <a:pt x="929130" y="600536"/>
                  <a:pt x="940461" y="605068"/>
                </a:cubicBezTo>
                <a:cubicBezTo>
                  <a:pt x="951792" y="609600"/>
                  <a:pt x="966522" y="613566"/>
                  <a:pt x="977853" y="615265"/>
                </a:cubicBezTo>
                <a:cubicBezTo>
                  <a:pt x="989184" y="616965"/>
                  <a:pt x="1001648" y="611866"/>
                  <a:pt x="1008446" y="615265"/>
                </a:cubicBezTo>
                <a:cubicBezTo>
                  <a:pt x="1015244" y="618664"/>
                  <a:pt x="1019777" y="631695"/>
                  <a:pt x="1018644" y="635661"/>
                </a:cubicBezTo>
                <a:cubicBezTo>
                  <a:pt x="1017511" y="639627"/>
                  <a:pt x="1009012" y="639060"/>
                  <a:pt x="1001647" y="639060"/>
                </a:cubicBezTo>
                <a:cubicBezTo>
                  <a:pt x="994282" y="639060"/>
                  <a:pt x="981251" y="635094"/>
                  <a:pt x="974453" y="635661"/>
                </a:cubicBezTo>
                <a:cubicBezTo>
                  <a:pt x="967655" y="636228"/>
                  <a:pt x="965388" y="639061"/>
                  <a:pt x="960856" y="642460"/>
                </a:cubicBezTo>
                <a:cubicBezTo>
                  <a:pt x="956324" y="645859"/>
                  <a:pt x="955191" y="653791"/>
                  <a:pt x="947259" y="656057"/>
                </a:cubicBezTo>
                <a:cubicBezTo>
                  <a:pt x="939327" y="658323"/>
                  <a:pt x="922332" y="653224"/>
                  <a:pt x="913267" y="656057"/>
                </a:cubicBezTo>
                <a:cubicBezTo>
                  <a:pt x="904202" y="658890"/>
                  <a:pt x="897970" y="667954"/>
                  <a:pt x="892871" y="673053"/>
                </a:cubicBezTo>
                <a:cubicBezTo>
                  <a:pt x="887772" y="678152"/>
                  <a:pt x="890605" y="684384"/>
                  <a:pt x="882673" y="686650"/>
                </a:cubicBezTo>
                <a:cubicBezTo>
                  <a:pt x="874741" y="688916"/>
                  <a:pt x="857746" y="687783"/>
                  <a:pt x="845282" y="686650"/>
                </a:cubicBezTo>
                <a:cubicBezTo>
                  <a:pt x="832818" y="685517"/>
                  <a:pt x="819221" y="680417"/>
                  <a:pt x="807890" y="679851"/>
                </a:cubicBezTo>
                <a:cubicBezTo>
                  <a:pt x="796559" y="679285"/>
                  <a:pt x="788627" y="679285"/>
                  <a:pt x="777296" y="683251"/>
                </a:cubicBezTo>
                <a:cubicBezTo>
                  <a:pt x="765965" y="687217"/>
                  <a:pt x="752369" y="698547"/>
                  <a:pt x="739905" y="703646"/>
                </a:cubicBezTo>
                <a:cubicBezTo>
                  <a:pt x="727441" y="708745"/>
                  <a:pt x="715544" y="711578"/>
                  <a:pt x="702513" y="713844"/>
                </a:cubicBezTo>
                <a:cubicBezTo>
                  <a:pt x="689483" y="716110"/>
                  <a:pt x="677019" y="717243"/>
                  <a:pt x="661722" y="717243"/>
                </a:cubicBezTo>
                <a:cubicBezTo>
                  <a:pt x="646425" y="717243"/>
                  <a:pt x="623763" y="713844"/>
                  <a:pt x="610733" y="713844"/>
                </a:cubicBezTo>
                <a:cubicBezTo>
                  <a:pt x="597703" y="713844"/>
                  <a:pt x="588638" y="711011"/>
                  <a:pt x="583539" y="717243"/>
                </a:cubicBezTo>
                <a:cubicBezTo>
                  <a:pt x="578440" y="723475"/>
                  <a:pt x="578440" y="742738"/>
                  <a:pt x="580140" y="751236"/>
                </a:cubicBezTo>
                <a:cubicBezTo>
                  <a:pt x="581840" y="759734"/>
                  <a:pt x="593737" y="763133"/>
                  <a:pt x="593737" y="768232"/>
                </a:cubicBezTo>
                <a:cubicBezTo>
                  <a:pt x="593737" y="773331"/>
                  <a:pt x="592038" y="777297"/>
                  <a:pt x="580140" y="781829"/>
                </a:cubicBezTo>
                <a:cubicBezTo>
                  <a:pt x="568243" y="786361"/>
                  <a:pt x="535382" y="791460"/>
                  <a:pt x="522352" y="795426"/>
                </a:cubicBezTo>
                <a:cubicBezTo>
                  <a:pt x="509322" y="799392"/>
                  <a:pt x="512721" y="802225"/>
                  <a:pt x="501957" y="805624"/>
                </a:cubicBezTo>
                <a:cubicBezTo>
                  <a:pt x="491193" y="809023"/>
                  <a:pt x="457766" y="815822"/>
                  <a:pt x="457766" y="815822"/>
                </a:cubicBezTo>
                <a:cubicBezTo>
                  <a:pt x="445302" y="818655"/>
                  <a:pt x="429439" y="819787"/>
                  <a:pt x="427173" y="822620"/>
                </a:cubicBezTo>
                <a:cubicBezTo>
                  <a:pt x="424907" y="825453"/>
                  <a:pt x="436804" y="832252"/>
                  <a:pt x="444169" y="832818"/>
                </a:cubicBezTo>
                <a:cubicBezTo>
                  <a:pt x="451534" y="833385"/>
                  <a:pt x="463431" y="825453"/>
                  <a:pt x="471363" y="826019"/>
                </a:cubicBezTo>
                <a:cubicBezTo>
                  <a:pt x="479295" y="826585"/>
                  <a:pt x="490059" y="832818"/>
                  <a:pt x="491759" y="836217"/>
                </a:cubicBezTo>
                <a:cubicBezTo>
                  <a:pt x="493459" y="839616"/>
                  <a:pt x="485527" y="843582"/>
                  <a:pt x="481561" y="846415"/>
                </a:cubicBezTo>
                <a:cubicBezTo>
                  <a:pt x="477595" y="849248"/>
                  <a:pt x="466831" y="851513"/>
                  <a:pt x="467964" y="853213"/>
                </a:cubicBezTo>
                <a:cubicBezTo>
                  <a:pt x="469097" y="854913"/>
                  <a:pt x="482695" y="854347"/>
                  <a:pt x="488360" y="856613"/>
                </a:cubicBezTo>
                <a:cubicBezTo>
                  <a:pt x="494025" y="858879"/>
                  <a:pt x="504223" y="865111"/>
                  <a:pt x="501957" y="866810"/>
                </a:cubicBezTo>
                <a:cubicBezTo>
                  <a:pt x="499691" y="868509"/>
                  <a:pt x="480995" y="865110"/>
                  <a:pt x="474763" y="866810"/>
                </a:cubicBezTo>
                <a:cubicBezTo>
                  <a:pt x="468531" y="868510"/>
                  <a:pt x="462866" y="873609"/>
                  <a:pt x="464565" y="877008"/>
                </a:cubicBezTo>
                <a:cubicBezTo>
                  <a:pt x="466265" y="880407"/>
                  <a:pt x="480994" y="883240"/>
                  <a:pt x="484960" y="887206"/>
                </a:cubicBezTo>
                <a:cubicBezTo>
                  <a:pt x="488926" y="891172"/>
                  <a:pt x="487793" y="894571"/>
                  <a:pt x="488360" y="900803"/>
                </a:cubicBezTo>
                <a:cubicBezTo>
                  <a:pt x="488927" y="907035"/>
                  <a:pt x="483261" y="920066"/>
                  <a:pt x="488360" y="924598"/>
                </a:cubicBezTo>
                <a:cubicBezTo>
                  <a:pt x="493459" y="929130"/>
                  <a:pt x="512155" y="925164"/>
                  <a:pt x="518953" y="927997"/>
                </a:cubicBezTo>
                <a:cubicBezTo>
                  <a:pt x="525752" y="930830"/>
                  <a:pt x="529718" y="938761"/>
                  <a:pt x="529151" y="941594"/>
                </a:cubicBezTo>
                <a:cubicBezTo>
                  <a:pt x="528585" y="944427"/>
                  <a:pt x="512721" y="942727"/>
                  <a:pt x="515554" y="944993"/>
                </a:cubicBezTo>
                <a:cubicBezTo>
                  <a:pt x="518387" y="947259"/>
                  <a:pt x="539915" y="950659"/>
                  <a:pt x="546147" y="955191"/>
                </a:cubicBezTo>
                <a:cubicBezTo>
                  <a:pt x="552379" y="959723"/>
                  <a:pt x="555211" y="968221"/>
                  <a:pt x="552945" y="972187"/>
                </a:cubicBezTo>
                <a:cubicBezTo>
                  <a:pt x="550679" y="976153"/>
                  <a:pt x="542181" y="978419"/>
                  <a:pt x="532550" y="978986"/>
                </a:cubicBezTo>
                <a:cubicBezTo>
                  <a:pt x="522919" y="979553"/>
                  <a:pt x="503090" y="973887"/>
                  <a:pt x="495158" y="975587"/>
                </a:cubicBezTo>
                <a:cubicBezTo>
                  <a:pt x="487226" y="977287"/>
                  <a:pt x="486660" y="985218"/>
                  <a:pt x="484960" y="989184"/>
                </a:cubicBezTo>
                <a:cubicBezTo>
                  <a:pt x="483260" y="993150"/>
                  <a:pt x="480428" y="998248"/>
                  <a:pt x="484960" y="999381"/>
                </a:cubicBezTo>
                <a:cubicBezTo>
                  <a:pt x="489492" y="1000514"/>
                  <a:pt x="508188" y="993149"/>
                  <a:pt x="512154" y="995982"/>
                </a:cubicBezTo>
                <a:cubicBezTo>
                  <a:pt x="516120" y="998815"/>
                  <a:pt x="510454" y="1011279"/>
                  <a:pt x="508755" y="1016378"/>
                </a:cubicBezTo>
                <a:cubicBezTo>
                  <a:pt x="507056" y="1021477"/>
                  <a:pt x="501391" y="1023743"/>
                  <a:pt x="501957" y="1026576"/>
                </a:cubicBezTo>
                <a:cubicBezTo>
                  <a:pt x="502524" y="1029409"/>
                  <a:pt x="513854" y="1030541"/>
                  <a:pt x="512154" y="1033374"/>
                </a:cubicBezTo>
                <a:cubicBezTo>
                  <a:pt x="510454" y="1036207"/>
                  <a:pt x="495725" y="1039606"/>
                  <a:pt x="491759" y="1043572"/>
                </a:cubicBezTo>
                <a:cubicBezTo>
                  <a:pt x="487793" y="1047538"/>
                  <a:pt x="484961" y="1054903"/>
                  <a:pt x="488360" y="1057169"/>
                </a:cubicBezTo>
                <a:cubicBezTo>
                  <a:pt x="491759" y="1059435"/>
                  <a:pt x="506489" y="1055469"/>
                  <a:pt x="512154" y="1057169"/>
                </a:cubicBezTo>
                <a:cubicBezTo>
                  <a:pt x="517819" y="1058869"/>
                  <a:pt x="522918" y="1063401"/>
                  <a:pt x="522352" y="1067367"/>
                </a:cubicBezTo>
                <a:cubicBezTo>
                  <a:pt x="521786" y="1071333"/>
                  <a:pt x="514987" y="1078131"/>
                  <a:pt x="508755" y="1080964"/>
                </a:cubicBezTo>
                <a:cubicBezTo>
                  <a:pt x="502523" y="1083797"/>
                  <a:pt x="495158" y="1083796"/>
                  <a:pt x="484960" y="1084363"/>
                </a:cubicBezTo>
                <a:cubicBezTo>
                  <a:pt x="474762" y="1084930"/>
                  <a:pt x="453801" y="1082097"/>
                  <a:pt x="447569" y="1084363"/>
                </a:cubicBezTo>
                <a:cubicBezTo>
                  <a:pt x="441337" y="1086629"/>
                  <a:pt x="449835" y="1092861"/>
                  <a:pt x="447569" y="1097960"/>
                </a:cubicBezTo>
                <a:cubicBezTo>
                  <a:pt x="445303" y="1103059"/>
                  <a:pt x="440203" y="1113256"/>
                  <a:pt x="433971" y="1114956"/>
                </a:cubicBezTo>
                <a:cubicBezTo>
                  <a:pt x="427739" y="1116656"/>
                  <a:pt x="416976" y="1105325"/>
                  <a:pt x="410177" y="1108158"/>
                </a:cubicBezTo>
                <a:cubicBezTo>
                  <a:pt x="403379" y="1110991"/>
                  <a:pt x="397712" y="1125720"/>
                  <a:pt x="393180" y="1131952"/>
                </a:cubicBezTo>
                <a:cubicBezTo>
                  <a:pt x="388648" y="1138184"/>
                  <a:pt x="388082" y="1143283"/>
                  <a:pt x="382983" y="1145549"/>
                </a:cubicBezTo>
                <a:cubicBezTo>
                  <a:pt x="377884" y="1147815"/>
                  <a:pt x="367686" y="1143849"/>
                  <a:pt x="362587" y="1145549"/>
                </a:cubicBezTo>
                <a:cubicBezTo>
                  <a:pt x="357488" y="1147249"/>
                  <a:pt x="354655" y="1150082"/>
                  <a:pt x="352389" y="1155747"/>
                </a:cubicBezTo>
                <a:cubicBezTo>
                  <a:pt x="350123" y="1161412"/>
                  <a:pt x="352389" y="1174443"/>
                  <a:pt x="348990" y="1179542"/>
                </a:cubicBezTo>
                <a:cubicBezTo>
                  <a:pt x="345591" y="1184641"/>
                  <a:pt x="338793" y="1187474"/>
                  <a:pt x="331994" y="1186341"/>
                </a:cubicBezTo>
                <a:cubicBezTo>
                  <a:pt x="325196" y="1185208"/>
                  <a:pt x="314998" y="1174444"/>
                  <a:pt x="308199" y="1172744"/>
                </a:cubicBezTo>
                <a:cubicBezTo>
                  <a:pt x="301401" y="1171044"/>
                  <a:pt x="295735" y="1173310"/>
                  <a:pt x="291203" y="1176143"/>
                </a:cubicBezTo>
                <a:cubicBezTo>
                  <a:pt x="286671" y="1178976"/>
                  <a:pt x="284971" y="1189740"/>
                  <a:pt x="281005" y="1189740"/>
                </a:cubicBezTo>
                <a:cubicBezTo>
                  <a:pt x="277039" y="1189740"/>
                  <a:pt x="274773" y="1178409"/>
                  <a:pt x="267408" y="1176143"/>
                </a:cubicBezTo>
                <a:cubicBezTo>
                  <a:pt x="260043" y="1173877"/>
                  <a:pt x="244180" y="1175577"/>
                  <a:pt x="236815" y="1176143"/>
                </a:cubicBezTo>
                <a:cubicBezTo>
                  <a:pt x="229450" y="1176710"/>
                  <a:pt x="227184" y="1177276"/>
                  <a:pt x="223218" y="1179542"/>
                </a:cubicBezTo>
                <a:cubicBezTo>
                  <a:pt x="219252" y="1181808"/>
                  <a:pt x="219818" y="1189174"/>
                  <a:pt x="213020" y="1189740"/>
                </a:cubicBezTo>
                <a:cubicBezTo>
                  <a:pt x="206222" y="1190306"/>
                  <a:pt x="189792" y="1183507"/>
                  <a:pt x="182427" y="1182941"/>
                </a:cubicBezTo>
                <a:cubicBezTo>
                  <a:pt x="175062" y="1182375"/>
                  <a:pt x="171662" y="1182375"/>
                  <a:pt x="168829" y="1186341"/>
                </a:cubicBezTo>
                <a:cubicBezTo>
                  <a:pt x="165996" y="1190307"/>
                  <a:pt x="162597" y="1202770"/>
                  <a:pt x="165430" y="1206736"/>
                </a:cubicBezTo>
                <a:cubicBezTo>
                  <a:pt x="168263" y="1210702"/>
                  <a:pt x="179594" y="1210135"/>
                  <a:pt x="185826" y="1210135"/>
                </a:cubicBezTo>
                <a:cubicBezTo>
                  <a:pt x="192058" y="1210135"/>
                  <a:pt x="196590" y="1205603"/>
                  <a:pt x="202822" y="1206736"/>
                </a:cubicBezTo>
                <a:cubicBezTo>
                  <a:pt x="209054" y="1207869"/>
                  <a:pt x="218686" y="1211835"/>
                  <a:pt x="223218" y="1216934"/>
                </a:cubicBezTo>
                <a:cubicBezTo>
                  <a:pt x="227750" y="1222033"/>
                  <a:pt x="232282" y="1231097"/>
                  <a:pt x="230016" y="1237329"/>
                </a:cubicBezTo>
                <a:cubicBezTo>
                  <a:pt x="227750" y="1243561"/>
                  <a:pt x="216986" y="1248661"/>
                  <a:pt x="209621" y="1254326"/>
                </a:cubicBezTo>
                <a:cubicBezTo>
                  <a:pt x="202256" y="1259992"/>
                  <a:pt x="194324" y="1267923"/>
                  <a:pt x="185826" y="1271322"/>
                </a:cubicBezTo>
                <a:cubicBezTo>
                  <a:pt x="177328" y="1274721"/>
                  <a:pt x="163164" y="1271322"/>
                  <a:pt x="158632" y="1274721"/>
                </a:cubicBezTo>
                <a:cubicBezTo>
                  <a:pt x="154100" y="1278120"/>
                  <a:pt x="153533" y="1287186"/>
                  <a:pt x="158632" y="1291718"/>
                </a:cubicBezTo>
                <a:cubicBezTo>
                  <a:pt x="163731" y="1296250"/>
                  <a:pt x="175062" y="1301349"/>
                  <a:pt x="189225" y="1301915"/>
                </a:cubicBezTo>
                <a:cubicBezTo>
                  <a:pt x="203388" y="1302481"/>
                  <a:pt x="229450" y="1296250"/>
                  <a:pt x="243613" y="1295117"/>
                </a:cubicBezTo>
                <a:cubicBezTo>
                  <a:pt x="257776" y="1293984"/>
                  <a:pt x="266274" y="1292284"/>
                  <a:pt x="274206" y="1295117"/>
                </a:cubicBezTo>
                <a:cubicBezTo>
                  <a:pt x="282138" y="1297950"/>
                  <a:pt x="294036" y="1307581"/>
                  <a:pt x="291203" y="1312113"/>
                </a:cubicBezTo>
                <a:cubicBezTo>
                  <a:pt x="288370" y="1316645"/>
                  <a:pt x="260043" y="1317779"/>
                  <a:pt x="257210" y="1322311"/>
                </a:cubicBezTo>
                <a:cubicBezTo>
                  <a:pt x="254377" y="1326843"/>
                  <a:pt x="269674" y="1335908"/>
                  <a:pt x="274206" y="1339307"/>
                </a:cubicBezTo>
                <a:cubicBezTo>
                  <a:pt x="278738" y="1342706"/>
                  <a:pt x="283271" y="1339873"/>
                  <a:pt x="284404" y="1342706"/>
                </a:cubicBezTo>
                <a:cubicBezTo>
                  <a:pt x="285537" y="1345539"/>
                  <a:pt x="282705" y="1352904"/>
                  <a:pt x="281005" y="1356303"/>
                </a:cubicBezTo>
                <a:cubicBezTo>
                  <a:pt x="279305" y="1359702"/>
                  <a:pt x="271940" y="1360269"/>
                  <a:pt x="274206" y="1363102"/>
                </a:cubicBezTo>
                <a:cubicBezTo>
                  <a:pt x="276472" y="1365935"/>
                  <a:pt x="290636" y="1369901"/>
                  <a:pt x="294602" y="1373300"/>
                </a:cubicBezTo>
                <a:cubicBezTo>
                  <a:pt x="298568" y="1376699"/>
                  <a:pt x="299701" y="1380664"/>
                  <a:pt x="298001" y="1383497"/>
                </a:cubicBezTo>
                <a:cubicBezTo>
                  <a:pt x="296301" y="1386330"/>
                  <a:pt x="288936" y="1388596"/>
                  <a:pt x="284404" y="1390296"/>
                </a:cubicBezTo>
                <a:cubicBezTo>
                  <a:pt x="279872" y="1391996"/>
                  <a:pt x="271940" y="1390862"/>
                  <a:pt x="270807" y="1393695"/>
                </a:cubicBezTo>
                <a:cubicBezTo>
                  <a:pt x="269674" y="1396528"/>
                  <a:pt x="278739" y="1403326"/>
                  <a:pt x="277606" y="1407292"/>
                </a:cubicBezTo>
                <a:cubicBezTo>
                  <a:pt x="276473" y="1411258"/>
                  <a:pt x="269674" y="1413524"/>
                  <a:pt x="264009" y="1417490"/>
                </a:cubicBezTo>
                <a:cubicBezTo>
                  <a:pt x="258344" y="1421456"/>
                  <a:pt x="250978" y="1426271"/>
                  <a:pt x="243613" y="1431087"/>
                </a:cubicBezTo>
              </a:path>
            </a:pathLst>
          </a:custGeom>
          <a:ln w="19050">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Freeform 42"/>
          <p:cNvSpPr/>
          <p:nvPr/>
        </p:nvSpPr>
        <p:spPr>
          <a:xfrm>
            <a:off x="4368800" y="1981200"/>
            <a:ext cx="595313" cy="431800"/>
          </a:xfrm>
          <a:custGeom>
            <a:avLst/>
            <a:gdLst>
              <a:gd name="connsiteX0" fmla="*/ 0 w 582495"/>
              <a:gd name="connsiteY0" fmla="*/ 0 h 411173"/>
              <a:gd name="connsiteX1" fmla="*/ 49095 w 582495"/>
              <a:gd name="connsiteY1" fmla="*/ 24547 h 411173"/>
              <a:gd name="connsiteX2" fmla="*/ 64438 w 582495"/>
              <a:gd name="connsiteY2" fmla="*/ 46026 h 411173"/>
              <a:gd name="connsiteX3" fmla="*/ 73643 w 582495"/>
              <a:gd name="connsiteY3" fmla="*/ 64437 h 411173"/>
              <a:gd name="connsiteX4" fmla="*/ 95122 w 582495"/>
              <a:gd name="connsiteY4" fmla="*/ 67506 h 411173"/>
              <a:gd name="connsiteX5" fmla="*/ 110464 w 582495"/>
              <a:gd name="connsiteY5" fmla="*/ 55232 h 411173"/>
              <a:gd name="connsiteX6" fmla="*/ 128875 w 582495"/>
              <a:gd name="connsiteY6" fmla="*/ 55232 h 411173"/>
              <a:gd name="connsiteX7" fmla="*/ 150354 w 582495"/>
              <a:gd name="connsiteY7" fmla="*/ 46026 h 411173"/>
              <a:gd name="connsiteX8" fmla="*/ 168765 w 582495"/>
              <a:gd name="connsiteY8" fmla="*/ 49095 h 411173"/>
              <a:gd name="connsiteX9" fmla="*/ 181039 w 582495"/>
              <a:gd name="connsiteY9" fmla="*/ 67506 h 411173"/>
              <a:gd name="connsiteX10" fmla="*/ 205587 w 582495"/>
              <a:gd name="connsiteY10" fmla="*/ 70574 h 411173"/>
              <a:gd name="connsiteX11" fmla="*/ 260819 w 582495"/>
              <a:gd name="connsiteY11" fmla="*/ 64437 h 411173"/>
              <a:gd name="connsiteX12" fmla="*/ 297640 w 582495"/>
              <a:gd name="connsiteY12" fmla="*/ 67506 h 411173"/>
              <a:gd name="connsiteX13" fmla="*/ 325256 w 582495"/>
              <a:gd name="connsiteY13" fmla="*/ 52163 h 411173"/>
              <a:gd name="connsiteX14" fmla="*/ 383557 w 582495"/>
              <a:gd name="connsiteY14" fmla="*/ 55232 h 411173"/>
              <a:gd name="connsiteX15" fmla="*/ 438789 w 582495"/>
              <a:gd name="connsiteY15" fmla="*/ 55232 h 411173"/>
              <a:gd name="connsiteX16" fmla="*/ 469474 w 582495"/>
              <a:gd name="connsiteY16" fmla="*/ 92053 h 411173"/>
              <a:gd name="connsiteX17" fmla="*/ 487885 w 582495"/>
              <a:gd name="connsiteY17" fmla="*/ 104327 h 411173"/>
              <a:gd name="connsiteX18" fmla="*/ 506295 w 582495"/>
              <a:gd name="connsiteY18" fmla="*/ 131943 h 411173"/>
              <a:gd name="connsiteX19" fmla="*/ 521638 w 582495"/>
              <a:gd name="connsiteY19" fmla="*/ 110464 h 411173"/>
              <a:gd name="connsiteX20" fmla="*/ 540048 w 582495"/>
              <a:gd name="connsiteY20" fmla="*/ 113533 h 411173"/>
              <a:gd name="connsiteX21" fmla="*/ 558459 w 582495"/>
              <a:gd name="connsiteY21" fmla="*/ 128875 h 411173"/>
              <a:gd name="connsiteX22" fmla="*/ 540048 w 582495"/>
              <a:gd name="connsiteY22" fmla="*/ 141149 h 411173"/>
              <a:gd name="connsiteX23" fmla="*/ 524706 w 582495"/>
              <a:gd name="connsiteY23" fmla="*/ 147286 h 411173"/>
              <a:gd name="connsiteX24" fmla="*/ 546185 w 582495"/>
              <a:gd name="connsiteY24" fmla="*/ 168765 h 411173"/>
              <a:gd name="connsiteX25" fmla="*/ 564596 w 582495"/>
              <a:gd name="connsiteY25" fmla="*/ 171833 h 411173"/>
              <a:gd name="connsiteX26" fmla="*/ 579938 w 582495"/>
              <a:gd name="connsiteY26" fmla="*/ 168765 h 411173"/>
              <a:gd name="connsiteX27" fmla="*/ 579938 w 582495"/>
              <a:gd name="connsiteY27" fmla="*/ 205586 h 411173"/>
              <a:gd name="connsiteX28" fmla="*/ 573801 w 582495"/>
              <a:gd name="connsiteY28" fmla="*/ 251613 h 411173"/>
              <a:gd name="connsiteX29" fmla="*/ 564596 w 582495"/>
              <a:gd name="connsiteY29" fmla="*/ 263887 h 411173"/>
              <a:gd name="connsiteX30" fmla="*/ 527775 w 582495"/>
              <a:gd name="connsiteY30" fmla="*/ 276161 h 411173"/>
              <a:gd name="connsiteX31" fmla="*/ 497090 w 582495"/>
              <a:gd name="connsiteY31" fmla="*/ 282298 h 411173"/>
              <a:gd name="connsiteX32" fmla="*/ 469474 w 582495"/>
              <a:gd name="connsiteY32" fmla="*/ 303777 h 411173"/>
              <a:gd name="connsiteX33" fmla="*/ 451063 w 582495"/>
              <a:gd name="connsiteY33" fmla="*/ 306845 h 411173"/>
              <a:gd name="connsiteX34" fmla="*/ 444926 w 582495"/>
              <a:gd name="connsiteY34" fmla="*/ 325256 h 411173"/>
              <a:gd name="connsiteX35" fmla="*/ 463337 w 582495"/>
              <a:gd name="connsiteY35" fmla="*/ 340598 h 411173"/>
              <a:gd name="connsiteX36" fmla="*/ 472542 w 582495"/>
              <a:gd name="connsiteY36" fmla="*/ 352872 h 411173"/>
              <a:gd name="connsiteX37" fmla="*/ 447995 w 582495"/>
              <a:gd name="connsiteY37" fmla="*/ 368214 h 411173"/>
              <a:gd name="connsiteX38" fmla="*/ 429584 w 582495"/>
              <a:gd name="connsiteY38" fmla="*/ 362077 h 411173"/>
              <a:gd name="connsiteX39" fmla="*/ 395831 w 582495"/>
              <a:gd name="connsiteY39" fmla="*/ 359009 h 411173"/>
              <a:gd name="connsiteX40" fmla="*/ 368215 w 582495"/>
              <a:gd name="connsiteY40" fmla="*/ 377420 h 411173"/>
              <a:gd name="connsiteX41" fmla="*/ 340599 w 582495"/>
              <a:gd name="connsiteY41" fmla="*/ 374351 h 411173"/>
              <a:gd name="connsiteX42" fmla="*/ 297640 w 582495"/>
              <a:gd name="connsiteY42" fmla="*/ 383557 h 411173"/>
              <a:gd name="connsiteX43" fmla="*/ 230134 w 582495"/>
              <a:gd name="connsiteY43" fmla="*/ 389694 h 411173"/>
              <a:gd name="connsiteX44" fmla="*/ 202518 w 582495"/>
              <a:gd name="connsiteY44" fmla="*/ 383557 h 411173"/>
              <a:gd name="connsiteX45" fmla="*/ 141149 w 582495"/>
              <a:gd name="connsiteY45" fmla="*/ 383557 h 411173"/>
              <a:gd name="connsiteX46" fmla="*/ 116601 w 582495"/>
              <a:gd name="connsiteY46" fmla="*/ 386625 h 411173"/>
              <a:gd name="connsiteX47" fmla="*/ 82848 w 582495"/>
              <a:gd name="connsiteY47" fmla="*/ 374351 h 411173"/>
              <a:gd name="connsiteX48" fmla="*/ 64438 w 582495"/>
              <a:gd name="connsiteY48" fmla="*/ 386625 h 411173"/>
              <a:gd name="connsiteX49" fmla="*/ 39890 w 582495"/>
              <a:gd name="connsiteY49" fmla="*/ 411173 h 41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2495" h="411173">
                <a:moveTo>
                  <a:pt x="0" y="0"/>
                </a:moveTo>
                <a:cubicBezTo>
                  <a:pt x="19177" y="8438"/>
                  <a:pt x="38355" y="16876"/>
                  <a:pt x="49095" y="24547"/>
                </a:cubicBezTo>
                <a:cubicBezTo>
                  <a:pt x="59835" y="32218"/>
                  <a:pt x="60347" y="39378"/>
                  <a:pt x="64438" y="46026"/>
                </a:cubicBezTo>
                <a:cubicBezTo>
                  <a:pt x="68529" y="52674"/>
                  <a:pt x="68529" y="60857"/>
                  <a:pt x="73643" y="64437"/>
                </a:cubicBezTo>
                <a:cubicBezTo>
                  <a:pt x="78757" y="68017"/>
                  <a:pt x="88985" y="69040"/>
                  <a:pt x="95122" y="67506"/>
                </a:cubicBezTo>
                <a:cubicBezTo>
                  <a:pt x="101259" y="65972"/>
                  <a:pt x="104839" y="57278"/>
                  <a:pt x="110464" y="55232"/>
                </a:cubicBezTo>
                <a:cubicBezTo>
                  <a:pt x="116089" y="53186"/>
                  <a:pt x="122227" y="56766"/>
                  <a:pt x="128875" y="55232"/>
                </a:cubicBezTo>
                <a:cubicBezTo>
                  <a:pt x="135523" y="53698"/>
                  <a:pt x="143706" y="47049"/>
                  <a:pt x="150354" y="46026"/>
                </a:cubicBezTo>
                <a:cubicBezTo>
                  <a:pt x="157002" y="45003"/>
                  <a:pt x="163651" y="45515"/>
                  <a:pt x="168765" y="49095"/>
                </a:cubicBezTo>
                <a:cubicBezTo>
                  <a:pt x="173879" y="52675"/>
                  <a:pt x="174902" y="63926"/>
                  <a:pt x="181039" y="67506"/>
                </a:cubicBezTo>
                <a:cubicBezTo>
                  <a:pt x="187176" y="71086"/>
                  <a:pt x="192290" y="71085"/>
                  <a:pt x="205587" y="70574"/>
                </a:cubicBezTo>
                <a:cubicBezTo>
                  <a:pt x="218884" y="70063"/>
                  <a:pt x="245477" y="64948"/>
                  <a:pt x="260819" y="64437"/>
                </a:cubicBezTo>
                <a:cubicBezTo>
                  <a:pt x="276161" y="63926"/>
                  <a:pt x="286901" y="69552"/>
                  <a:pt x="297640" y="67506"/>
                </a:cubicBezTo>
                <a:cubicBezTo>
                  <a:pt x="308379" y="65460"/>
                  <a:pt x="310936" y="54209"/>
                  <a:pt x="325256" y="52163"/>
                </a:cubicBezTo>
                <a:cubicBezTo>
                  <a:pt x="339576" y="50117"/>
                  <a:pt x="364635" y="54721"/>
                  <a:pt x="383557" y="55232"/>
                </a:cubicBezTo>
                <a:cubicBezTo>
                  <a:pt x="402479" y="55743"/>
                  <a:pt x="424470" y="49095"/>
                  <a:pt x="438789" y="55232"/>
                </a:cubicBezTo>
                <a:cubicBezTo>
                  <a:pt x="453108" y="61369"/>
                  <a:pt x="461291" y="83871"/>
                  <a:pt x="469474" y="92053"/>
                </a:cubicBezTo>
                <a:cubicBezTo>
                  <a:pt x="477657" y="100235"/>
                  <a:pt x="481748" y="97679"/>
                  <a:pt x="487885" y="104327"/>
                </a:cubicBezTo>
                <a:cubicBezTo>
                  <a:pt x="494022" y="110975"/>
                  <a:pt x="500670" y="130920"/>
                  <a:pt x="506295" y="131943"/>
                </a:cubicBezTo>
                <a:cubicBezTo>
                  <a:pt x="511921" y="132966"/>
                  <a:pt x="516012" y="113532"/>
                  <a:pt x="521638" y="110464"/>
                </a:cubicBezTo>
                <a:cubicBezTo>
                  <a:pt x="527264" y="107396"/>
                  <a:pt x="533911" y="110465"/>
                  <a:pt x="540048" y="113533"/>
                </a:cubicBezTo>
                <a:cubicBezTo>
                  <a:pt x="546185" y="116601"/>
                  <a:pt x="558459" y="124272"/>
                  <a:pt x="558459" y="128875"/>
                </a:cubicBezTo>
                <a:cubicBezTo>
                  <a:pt x="558459" y="133478"/>
                  <a:pt x="545673" y="138081"/>
                  <a:pt x="540048" y="141149"/>
                </a:cubicBezTo>
                <a:cubicBezTo>
                  <a:pt x="534423" y="144217"/>
                  <a:pt x="523683" y="142683"/>
                  <a:pt x="524706" y="147286"/>
                </a:cubicBezTo>
                <a:cubicBezTo>
                  <a:pt x="525729" y="151889"/>
                  <a:pt x="539537" y="164674"/>
                  <a:pt x="546185" y="168765"/>
                </a:cubicBezTo>
                <a:cubicBezTo>
                  <a:pt x="552833" y="172856"/>
                  <a:pt x="558971" y="171833"/>
                  <a:pt x="564596" y="171833"/>
                </a:cubicBezTo>
                <a:cubicBezTo>
                  <a:pt x="570221" y="171833"/>
                  <a:pt x="577381" y="163140"/>
                  <a:pt x="579938" y="168765"/>
                </a:cubicBezTo>
                <a:cubicBezTo>
                  <a:pt x="582495" y="174390"/>
                  <a:pt x="580961" y="191778"/>
                  <a:pt x="579938" y="205586"/>
                </a:cubicBezTo>
                <a:cubicBezTo>
                  <a:pt x="578915" y="219394"/>
                  <a:pt x="576358" y="241896"/>
                  <a:pt x="573801" y="251613"/>
                </a:cubicBezTo>
                <a:cubicBezTo>
                  <a:pt x="571244" y="261330"/>
                  <a:pt x="572267" y="259796"/>
                  <a:pt x="564596" y="263887"/>
                </a:cubicBezTo>
                <a:cubicBezTo>
                  <a:pt x="556925" y="267978"/>
                  <a:pt x="539026" y="273093"/>
                  <a:pt x="527775" y="276161"/>
                </a:cubicBezTo>
                <a:cubicBezTo>
                  <a:pt x="516524" y="279230"/>
                  <a:pt x="506807" y="277695"/>
                  <a:pt x="497090" y="282298"/>
                </a:cubicBezTo>
                <a:cubicBezTo>
                  <a:pt x="487373" y="286901"/>
                  <a:pt x="477145" y="299686"/>
                  <a:pt x="469474" y="303777"/>
                </a:cubicBezTo>
                <a:cubicBezTo>
                  <a:pt x="461803" y="307868"/>
                  <a:pt x="455154" y="303265"/>
                  <a:pt x="451063" y="306845"/>
                </a:cubicBezTo>
                <a:cubicBezTo>
                  <a:pt x="446972" y="310425"/>
                  <a:pt x="442880" y="319631"/>
                  <a:pt x="444926" y="325256"/>
                </a:cubicBezTo>
                <a:cubicBezTo>
                  <a:pt x="446972" y="330881"/>
                  <a:pt x="458734" y="335995"/>
                  <a:pt x="463337" y="340598"/>
                </a:cubicBezTo>
                <a:cubicBezTo>
                  <a:pt x="467940" y="345201"/>
                  <a:pt x="475099" y="348269"/>
                  <a:pt x="472542" y="352872"/>
                </a:cubicBezTo>
                <a:cubicBezTo>
                  <a:pt x="469985" y="357475"/>
                  <a:pt x="455155" y="366680"/>
                  <a:pt x="447995" y="368214"/>
                </a:cubicBezTo>
                <a:cubicBezTo>
                  <a:pt x="440835" y="369748"/>
                  <a:pt x="438278" y="363611"/>
                  <a:pt x="429584" y="362077"/>
                </a:cubicBezTo>
                <a:cubicBezTo>
                  <a:pt x="420890" y="360543"/>
                  <a:pt x="406059" y="356452"/>
                  <a:pt x="395831" y="359009"/>
                </a:cubicBezTo>
                <a:cubicBezTo>
                  <a:pt x="385603" y="361566"/>
                  <a:pt x="377420" y="374863"/>
                  <a:pt x="368215" y="377420"/>
                </a:cubicBezTo>
                <a:cubicBezTo>
                  <a:pt x="359010" y="379977"/>
                  <a:pt x="352362" y="373328"/>
                  <a:pt x="340599" y="374351"/>
                </a:cubicBezTo>
                <a:cubicBezTo>
                  <a:pt x="328836" y="375374"/>
                  <a:pt x="316051" y="381000"/>
                  <a:pt x="297640" y="383557"/>
                </a:cubicBezTo>
                <a:cubicBezTo>
                  <a:pt x="279229" y="386114"/>
                  <a:pt x="245988" y="389694"/>
                  <a:pt x="230134" y="389694"/>
                </a:cubicBezTo>
                <a:cubicBezTo>
                  <a:pt x="214280" y="389694"/>
                  <a:pt x="217349" y="384580"/>
                  <a:pt x="202518" y="383557"/>
                </a:cubicBezTo>
                <a:cubicBezTo>
                  <a:pt x="187687" y="382534"/>
                  <a:pt x="155468" y="383046"/>
                  <a:pt x="141149" y="383557"/>
                </a:cubicBezTo>
                <a:cubicBezTo>
                  <a:pt x="126830" y="384068"/>
                  <a:pt x="126318" y="388159"/>
                  <a:pt x="116601" y="386625"/>
                </a:cubicBezTo>
                <a:cubicBezTo>
                  <a:pt x="106884" y="385091"/>
                  <a:pt x="91542" y="374351"/>
                  <a:pt x="82848" y="374351"/>
                </a:cubicBezTo>
                <a:cubicBezTo>
                  <a:pt x="74154" y="374351"/>
                  <a:pt x="71597" y="380488"/>
                  <a:pt x="64438" y="386625"/>
                </a:cubicBezTo>
                <a:cubicBezTo>
                  <a:pt x="57279" y="392762"/>
                  <a:pt x="45004" y="407082"/>
                  <a:pt x="39890" y="411173"/>
                </a:cubicBezTo>
              </a:path>
            </a:pathLst>
          </a:custGeom>
          <a:ln w="28575">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p:cNvSpPr/>
          <p:nvPr/>
        </p:nvSpPr>
        <p:spPr>
          <a:xfrm>
            <a:off x="2568575" y="584200"/>
            <a:ext cx="1735138" cy="285750"/>
          </a:xfrm>
          <a:custGeom>
            <a:avLst/>
            <a:gdLst>
              <a:gd name="connsiteX0" fmla="*/ 1735697 w 1735697"/>
              <a:gd name="connsiteY0" fmla="*/ 285958 h 285958"/>
              <a:gd name="connsiteX1" fmla="*/ 0 w 1735697"/>
              <a:gd name="connsiteY1" fmla="*/ 0 h 285958"/>
            </a:gdLst>
            <a:ahLst/>
            <a:cxnLst>
              <a:cxn ang="0">
                <a:pos x="connsiteX0" y="connsiteY0"/>
              </a:cxn>
              <a:cxn ang="0">
                <a:pos x="connsiteX1" y="connsiteY1"/>
              </a:cxn>
            </a:cxnLst>
            <a:rect l="l" t="t" r="r" b="b"/>
            <a:pathLst>
              <a:path w="1735697" h="285958">
                <a:moveTo>
                  <a:pt x="1735697" y="285958"/>
                </a:moveTo>
                <a:lnTo>
                  <a:pt x="0" y="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592138" y="398463"/>
            <a:ext cx="2046287" cy="196850"/>
          </a:xfrm>
          <a:custGeom>
            <a:avLst/>
            <a:gdLst>
              <a:gd name="connsiteX0" fmla="*/ 1955153 w 1955153"/>
              <a:gd name="connsiteY0" fmla="*/ 181772 h 181772"/>
              <a:gd name="connsiteX1" fmla="*/ 1642594 w 1955153"/>
              <a:gd name="connsiteY1" fmla="*/ 141871 h 181772"/>
              <a:gd name="connsiteX2" fmla="*/ 1313410 w 1955153"/>
              <a:gd name="connsiteY2" fmla="*/ 101970 h 181772"/>
              <a:gd name="connsiteX3" fmla="*/ 621792 w 1955153"/>
              <a:gd name="connsiteY3" fmla="*/ 38793 h 181772"/>
              <a:gd name="connsiteX4" fmla="*/ 289282 w 1955153"/>
              <a:gd name="connsiteY4" fmla="*/ 15518 h 181772"/>
              <a:gd name="connsiteX5" fmla="*/ 79802 w 1955153"/>
              <a:gd name="connsiteY5" fmla="*/ 2217 h 181772"/>
              <a:gd name="connsiteX6" fmla="*/ 0 w 1955153"/>
              <a:gd name="connsiteY6" fmla="*/ 2217 h 18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153" h="181772">
                <a:moveTo>
                  <a:pt x="1955153" y="181772"/>
                </a:moveTo>
                <a:lnTo>
                  <a:pt x="1642594" y="141871"/>
                </a:lnTo>
                <a:lnTo>
                  <a:pt x="1313410" y="101970"/>
                </a:lnTo>
                <a:lnTo>
                  <a:pt x="621792" y="38793"/>
                </a:lnTo>
                <a:cubicBezTo>
                  <a:pt x="451104" y="24384"/>
                  <a:pt x="289282" y="15518"/>
                  <a:pt x="289282" y="15518"/>
                </a:cubicBezTo>
                <a:lnTo>
                  <a:pt x="79802" y="2217"/>
                </a:lnTo>
                <a:cubicBezTo>
                  <a:pt x="31588" y="0"/>
                  <a:pt x="15794" y="1108"/>
                  <a:pt x="0" y="2217"/>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TextBox 53"/>
          <p:cNvSpPr txBox="1"/>
          <p:nvPr/>
        </p:nvSpPr>
        <p:spPr>
          <a:xfrm>
            <a:off x="2041525" y="1703388"/>
            <a:ext cx="1593850" cy="1200150"/>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en-US" sz="2400" b="1" dirty="0">
                <a:ln w="3175">
                  <a:noFill/>
                </a:ln>
                <a:solidFill>
                  <a:srgbClr val="FBFDA9"/>
                </a:solidFill>
                <a:effectLst>
                  <a:outerShdw blurRad="76200" dir="6000000" sx="101000" sy="101000" algn="tl" rotWithShape="0">
                    <a:schemeClr val="bg1"/>
                  </a:outerShdw>
                </a:effectLst>
                <a:cs typeface="Arial" charset="0"/>
              </a:rPr>
              <a:t>YUMA</a:t>
            </a:r>
          </a:p>
          <a:p>
            <a:pPr algn="ctr">
              <a:defRPr/>
            </a:pPr>
            <a:r>
              <a:rPr lang="en-US" sz="2400" b="1" dirty="0">
                <a:ln w="3175">
                  <a:noFill/>
                </a:ln>
                <a:solidFill>
                  <a:srgbClr val="FBFDA9"/>
                </a:solidFill>
                <a:effectLst>
                  <a:outerShdw blurRad="76200" dir="6000000" sx="101000" sy="101000" algn="tl" rotWithShape="0">
                    <a:schemeClr val="bg1"/>
                  </a:outerShdw>
                </a:effectLst>
                <a:cs typeface="Arial" charset="0"/>
              </a:rPr>
              <a:t>DESALTING</a:t>
            </a:r>
          </a:p>
          <a:p>
            <a:pPr algn="ctr">
              <a:defRPr/>
            </a:pPr>
            <a:r>
              <a:rPr lang="en-US" sz="2400" b="1" dirty="0">
                <a:ln w="3175">
                  <a:noFill/>
                </a:ln>
                <a:solidFill>
                  <a:srgbClr val="FBFDA9"/>
                </a:solidFill>
                <a:effectLst>
                  <a:outerShdw blurRad="76200" dir="6000000" sx="101000" sy="101000" algn="tl" rotWithShape="0">
                    <a:schemeClr val="bg1"/>
                  </a:outerShdw>
                </a:effectLst>
                <a:cs typeface="Arial" charset="0"/>
              </a:rPr>
              <a:t>PLANT</a:t>
            </a:r>
          </a:p>
        </p:txBody>
      </p:sp>
      <p:sp>
        <p:nvSpPr>
          <p:cNvPr id="60" name="TextBox 59"/>
          <p:cNvSpPr txBox="1"/>
          <p:nvPr/>
        </p:nvSpPr>
        <p:spPr>
          <a:xfrm>
            <a:off x="5648787" y="5582912"/>
            <a:ext cx="1987339" cy="400110"/>
          </a:xfrm>
          <a:prstGeom prst="rect">
            <a:avLst/>
          </a:prstGeom>
          <a:noFill/>
        </p:spPr>
        <p:txBody>
          <a:bodyPr wrap="none">
            <a:spAutoFit/>
          </a:bodyPr>
          <a:lstStyle/>
          <a:p>
            <a:pPr>
              <a:defRPr/>
            </a:pPr>
            <a:r>
              <a:rPr lang="en-US" sz="2000" b="1" dirty="0">
                <a:ln w="3175">
                  <a:solidFill>
                    <a:schemeClr val="bg1"/>
                  </a:solidFill>
                </a:ln>
                <a:solidFill>
                  <a:schemeClr val="accent3">
                    <a:lumMod val="20000"/>
                    <a:lumOff val="80000"/>
                  </a:schemeClr>
                </a:solidFill>
                <a:effectLst>
                  <a:outerShdw blurRad="50800" dist="38100" dir="8100000" algn="tr" rotWithShape="0">
                    <a:prstClr val="black">
                      <a:alpha val="40000"/>
                    </a:prstClr>
                  </a:outerShdw>
                </a:effectLst>
                <a:cs typeface="Arial" charset="0"/>
              </a:rPr>
              <a:t>Gulf of California</a:t>
            </a:r>
          </a:p>
        </p:txBody>
      </p:sp>
      <p:sp>
        <p:nvSpPr>
          <p:cNvPr id="62" name="TextBox 61"/>
          <p:cNvSpPr txBox="1"/>
          <p:nvPr/>
        </p:nvSpPr>
        <p:spPr>
          <a:xfrm rot="3127795">
            <a:off x="3880644" y="588169"/>
            <a:ext cx="525463" cy="276225"/>
          </a:xfrm>
          <a:prstGeom prst="rect">
            <a:avLst/>
          </a:prstGeom>
          <a:noFill/>
        </p:spPr>
        <p:txBody>
          <a:bodyPr wrap="none">
            <a:spAutoFit/>
          </a:bodyPr>
          <a:lstStyle/>
          <a:p>
            <a:pPr algn="ctr">
              <a:defRPr/>
            </a:pPr>
            <a:r>
              <a:rPr lang="en-US" sz="1200" b="1" dirty="0">
                <a:ln w="3175">
                  <a:noFill/>
                </a:ln>
                <a:solidFill>
                  <a:srgbClr val="FBFDA9"/>
                </a:solidFill>
                <a:effectLst>
                  <a:outerShdw blurRad="76200" dir="6000000" sx="101000" sy="101000" algn="tl" rotWithShape="0">
                    <a:schemeClr val="bg1"/>
                  </a:outerShdw>
                </a:effectLst>
                <a:cs typeface="Arial" charset="0"/>
              </a:rPr>
              <a:t>Color</a:t>
            </a:r>
          </a:p>
        </p:txBody>
      </p:sp>
      <p:sp>
        <p:nvSpPr>
          <p:cNvPr id="61" name="TextBox 60"/>
          <p:cNvSpPr txBox="1"/>
          <p:nvPr/>
        </p:nvSpPr>
        <p:spPr>
          <a:xfrm rot="3844147">
            <a:off x="4133057" y="772318"/>
            <a:ext cx="260350" cy="277813"/>
          </a:xfrm>
          <a:prstGeom prst="rect">
            <a:avLst/>
          </a:prstGeom>
          <a:noFill/>
        </p:spPr>
        <p:txBody>
          <a:bodyPr wrap="none">
            <a:spAutoFit/>
          </a:bodyPr>
          <a:lstStyle/>
          <a:p>
            <a:pPr algn="ctr">
              <a:defRPr/>
            </a:pPr>
            <a:r>
              <a:rPr lang="en-US" sz="1200" b="1" dirty="0">
                <a:ln w="3175">
                  <a:noFill/>
                </a:ln>
                <a:solidFill>
                  <a:srgbClr val="FBFDA9"/>
                </a:solidFill>
                <a:effectLst>
                  <a:outerShdw blurRad="76200" dir="6000000" sx="101000" sy="101000" algn="tl" rotWithShape="0">
                    <a:schemeClr val="bg1"/>
                  </a:outerShdw>
                </a:effectLst>
                <a:cs typeface="Arial" charset="0"/>
              </a:rPr>
              <a:t>a</a:t>
            </a:r>
          </a:p>
        </p:txBody>
      </p:sp>
      <p:sp>
        <p:nvSpPr>
          <p:cNvPr id="63" name="TextBox 62"/>
          <p:cNvSpPr txBox="1"/>
          <p:nvPr/>
        </p:nvSpPr>
        <p:spPr>
          <a:xfrm rot="865630">
            <a:off x="4392613" y="919163"/>
            <a:ext cx="309562" cy="276225"/>
          </a:xfrm>
          <a:prstGeom prst="rect">
            <a:avLst/>
          </a:prstGeom>
          <a:noFill/>
        </p:spPr>
        <p:txBody>
          <a:bodyPr wrap="none">
            <a:spAutoFit/>
          </a:bodyPr>
          <a:lstStyle/>
          <a:p>
            <a:pPr algn="ctr">
              <a:defRPr/>
            </a:pPr>
            <a:r>
              <a:rPr lang="en-US" sz="1200" b="1" dirty="0" err="1">
                <a:ln w="3175">
                  <a:noFill/>
                </a:ln>
                <a:solidFill>
                  <a:srgbClr val="FBFDA9"/>
                </a:solidFill>
                <a:effectLst>
                  <a:outerShdw blurRad="76200" dir="6000000" sx="101000" sy="101000" algn="tl" rotWithShape="0">
                    <a:schemeClr val="bg1"/>
                  </a:outerShdw>
                </a:effectLst>
                <a:cs typeface="Arial" charset="0"/>
              </a:rPr>
              <a:t>Ri</a:t>
            </a:r>
            <a:endParaRPr lang="en-US" sz="1200" b="1" dirty="0">
              <a:ln w="3175">
                <a:noFill/>
              </a:ln>
              <a:solidFill>
                <a:srgbClr val="FBFDA9"/>
              </a:solidFill>
              <a:effectLst>
                <a:outerShdw blurRad="76200" dir="6000000" sx="101000" sy="101000" algn="tl" rotWithShape="0">
                  <a:schemeClr val="bg1"/>
                </a:outerShdw>
              </a:effectLst>
              <a:cs typeface="Arial" charset="0"/>
            </a:endParaRPr>
          </a:p>
        </p:txBody>
      </p:sp>
      <p:sp>
        <p:nvSpPr>
          <p:cNvPr id="64" name="TextBox 63"/>
          <p:cNvSpPr txBox="1"/>
          <p:nvPr/>
        </p:nvSpPr>
        <p:spPr>
          <a:xfrm rot="1395016">
            <a:off x="4167188" y="852488"/>
            <a:ext cx="352425" cy="276225"/>
          </a:xfrm>
          <a:prstGeom prst="rect">
            <a:avLst/>
          </a:prstGeom>
          <a:noFill/>
        </p:spPr>
        <p:txBody>
          <a:bodyPr wrap="none">
            <a:spAutoFit/>
          </a:bodyPr>
          <a:lstStyle/>
          <a:p>
            <a:pPr algn="ctr">
              <a:defRPr/>
            </a:pPr>
            <a:r>
              <a:rPr lang="en-US" sz="1200" b="1" dirty="0">
                <a:ln w="3175">
                  <a:noFill/>
                </a:ln>
                <a:solidFill>
                  <a:srgbClr val="FBFDA9"/>
                </a:solidFill>
                <a:effectLst>
                  <a:outerShdw blurRad="76200" dir="6000000" sx="101000" sy="101000" algn="tl" rotWithShape="0">
                    <a:schemeClr val="bg1"/>
                  </a:outerShdw>
                </a:effectLst>
                <a:cs typeface="Arial" charset="0"/>
              </a:rPr>
              <a:t>do</a:t>
            </a:r>
          </a:p>
        </p:txBody>
      </p:sp>
      <p:sp>
        <p:nvSpPr>
          <p:cNvPr id="65" name="TextBox 64"/>
          <p:cNvSpPr txBox="1"/>
          <p:nvPr/>
        </p:nvSpPr>
        <p:spPr>
          <a:xfrm rot="1280274">
            <a:off x="4513263" y="982663"/>
            <a:ext cx="387350" cy="276225"/>
          </a:xfrm>
          <a:prstGeom prst="rect">
            <a:avLst/>
          </a:prstGeom>
          <a:noFill/>
        </p:spPr>
        <p:txBody>
          <a:bodyPr wrap="none">
            <a:spAutoFit/>
          </a:bodyPr>
          <a:lstStyle/>
          <a:p>
            <a:pPr algn="ctr">
              <a:defRPr/>
            </a:pPr>
            <a:r>
              <a:rPr lang="en-US" sz="1200" b="1" dirty="0" err="1">
                <a:ln w="3175">
                  <a:noFill/>
                </a:ln>
                <a:solidFill>
                  <a:srgbClr val="FBFDA9"/>
                </a:solidFill>
                <a:effectLst>
                  <a:outerShdw blurRad="76200" dir="6000000" sx="101000" sy="101000" algn="tl" rotWithShape="0">
                    <a:schemeClr val="bg1"/>
                  </a:outerShdw>
                </a:effectLst>
                <a:cs typeface="Arial" charset="0"/>
              </a:rPr>
              <a:t>ver</a:t>
            </a:r>
            <a:endParaRPr lang="en-US" sz="1200" b="1" dirty="0">
              <a:ln w="3175">
                <a:noFill/>
              </a:ln>
              <a:solidFill>
                <a:srgbClr val="FBFDA9"/>
              </a:solidFill>
              <a:effectLst>
                <a:outerShdw blurRad="76200" dir="6000000" sx="101000" sy="101000" algn="tl" rotWithShape="0">
                  <a:schemeClr val="bg1"/>
                </a:outerShdw>
              </a:effectLst>
              <a:cs typeface="Arial" charset="0"/>
            </a:endParaRPr>
          </a:p>
        </p:txBody>
      </p:sp>
      <p:sp>
        <p:nvSpPr>
          <p:cNvPr id="66" name="TextBox 65"/>
          <p:cNvSpPr txBox="1"/>
          <p:nvPr/>
        </p:nvSpPr>
        <p:spPr>
          <a:xfrm rot="5400000">
            <a:off x="3371850" y="3168650"/>
            <a:ext cx="312738" cy="306388"/>
          </a:xfrm>
          <a:prstGeom prst="rect">
            <a:avLst/>
          </a:prstGeom>
          <a:noFill/>
        </p:spPr>
        <p:txBody>
          <a:bodyPr>
            <a:spAutoFit/>
          </a:bodyPr>
          <a:lstStyle/>
          <a:p>
            <a:pPr algn="ctr">
              <a:defRPr/>
            </a:pPr>
            <a:r>
              <a:rPr lang="en-US" sz="1400" b="1" dirty="0">
                <a:ln w="3175">
                  <a:noFill/>
                </a:ln>
                <a:solidFill>
                  <a:srgbClr val="FBFDA9"/>
                </a:solidFill>
                <a:effectLst>
                  <a:outerShdw blurRad="76200" dir="6000000" sx="101000" sy="101000" algn="tl" rotWithShape="0">
                    <a:schemeClr val="bg1"/>
                  </a:outerShdw>
                </a:effectLst>
                <a:cs typeface="Arial" charset="0"/>
              </a:rPr>
              <a:t>C</a:t>
            </a:r>
          </a:p>
        </p:txBody>
      </p:sp>
      <p:sp>
        <p:nvSpPr>
          <p:cNvPr id="67" name="TextBox 66"/>
          <p:cNvSpPr txBox="1"/>
          <p:nvPr/>
        </p:nvSpPr>
        <p:spPr>
          <a:xfrm rot="2895831">
            <a:off x="3486944" y="3612356"/>
            <a:ext cx="369888" cy="307975"/>
          </a:xfrm>
          <a:prstGeom prst="rect">
            <a:avLst/>
          </a:prstGeom>
          <a:noFill/>
        </p:spPr>
        <p:txBody>
          <a:bodyPr wrap="none">
            <a:spAutoFit/>
          </a:bodyPr>
          <a:lstStyle/>
          <a:p>
            <a:pPr algn="ctr">
              <a:defRPr/>
            </a:pPr>
            <a:r>
              <a:rPr lang="en-US" sz="1400" b="1" dirty="0">
                <a:ln w="3175">
                  <a:noFill/>
                </a:ln>
                <a:solidFill>
                  <a:srgbClr val="FBFDA9"/>
                </a:solidFill>
                <a:effectLst>
                  <a:outerShdw blurRad="76200" dir="6000000" sx="101000" sy="101000" algn="tl" rotWithShape="0">
                    <a:schemeClr val="bg1"/>
                  </a:outerShdw>
                </a:effectLst>
                <a:cs typeface="Arial" charset="0"/>
              </a:rPr>
              <a:t>ad</a:t>
            </a:r>
          </a:p>
        </p:txBody>
      </p:sp>
      <p:sp>
        <p:nvSpPr>
          <p:cNvPr id="68" name="TextBox 67"/>
          <p:cNvSpPr txBox="1"/>
          <p:nvPr/>
        </p:nvSpPr>
        <p:spPr>
          <a:xfrm rot="1571876">
            <a:off x="3840163" y="3902075"/>
            <a:ext cx="371475" cy="307975"/>
          </a:xfrm>
          <a:prstGeom prst="rect">
            <a:avLst/>
          </a:prstGeom>
          <a:noFill/>
        </p:spPr>
        <p:txBody>
          <a:bodyPr wrap="none">
            <a:spAutoFit/>
          </a:bodyPr>
          <a:lstStyle/>
          <a:p>
            <a:pPr algn="ctr">
              <a:defRPr/>
            </a:pPr>
            <a:r>
              <a:rPr lang="en-US" sz="1400" b="1" dirty="0" err="1">
                <a:ln w="3175">
                  <a:noFill/>
                </a:ln>
                <a:solidFill>
                  <a:srgbClr val="FBFDA9"/>
                </a:solidFill>
                <a:effectLst>
                  <a:outerShdw blurRad="76200" dir="6000000" sx="101000" sy="101000" algn="tl" rotWithShape="0">
                    <a:schemeClr val="bg1"/>
                  </a:outerShdw>
                </a:effectLst>
                <a:cs typeface="Arial" charset="0"/>
              </a:rPr>
              <a:t>Ri</a:t>
            </a:r>
            <a:endParaRPr lang="en-US" sz="1400" b="1" dirty="0">
              <a:ln w="3175">
                <a:noFill/>
              </a:ln>
              <a:solidFill>
                <a:srgbClr val="FBFDA9"/>
              </a:solidFill>
              <a:effectLst>
                <a:outerShdw blurRad="76200" dir="6000000" sx="101000" sy="101000" algn="tl" rotWithShape="0">
                  <a:schemeClr val="bg1"/>
                </a:outerShdw>
              </a:effectLst>
              <a:cs typeface="Arial" charset="0"/>
            </a:endParaRPr>
          </a:p>
        </p:txBody>
      </p:sp>
      <p:sp>
        <p:nvSpPr>
          <p:cNvPr id="69" name="TextBox 68"/>
          <p:cNvSpPr txBox="1"/>
          <p:nvPr/>
        </p:nvSpPr>
        <p:spPr>
          <a:xfrm rot="16200000" flipV="1">
            <a:off x="3249613" y="3287713"/>
            <a:ext cx="581025" cy="307975"/>
          </a:xfrm>
          <a:prstGeom prst="rect">
            <a:avLst/>
          </a:prstGeom>
          <a:noFill/>
        </p:spPr>
        <p:txBody>
          <a:bodyPr>
            <a:spAutoFit/>
          </a:bodyPr>
          <a:lstStyle/>
          <a:p>
            <a:pPr algn="ctr">
              <a:defRPr/>
            </a:pPr>
            <a:r>
              <a:rPr lang="en-US" sz="1400" b="1" dirty="0" err="1">
                <a:ln w="3175">
                  <a:noFill/>
                </a:ln>
                <a:solidFill>
                  <a:srgbClr val="FBFDA9"/>
                </a:solidFill>
                <a:effectLst>
                  <a:outerShdw blurRad="76200" dir="6000000" sx="101000" sy="101000" algn="tl" rotWithShape="0">
                    <a:schemeClr val="bg1"/>
                  </a:outerShdw>
                </a:effectLst>
                <a:cs typeface="Arial" charset="0"/>
              </a:rPr>
              <a:t>ol</a:t>
            </a:r>
            <a:endParaRPr lang="en-US" sz="1400" b="1" dirty="0">
              <a:ln w="3175">
                <a:noFill/>
              </a:ln>
              <a:solidFill>
                <a:srgbClr val="FBFDA9"/>
              </a:solidFill>
              <a:effectLst>
                <a:outerShdw blurRad="76200" dir="6000000" sx="101000" sy="101000" algn="tl" rotWithShape="0">
                  <a:schemeClr val="bg1"/>
                </a:outerShdw>
              </a:effectLst>
              <a:cs typeface="Arial" charset="0"/>
            </a:endParaRPr>
          </a:p>
        </p:txBody>
      </p:sp>
      <p:sp>
        <p:nvSpPr>
          <p:cNvPr id="70" name="TextBox 69"/>
          <p:cNvSpPr txBox="1"/>
          <p:nvPr/>
        </p:nvSpPr>
        <p:spPr>
          <a:xfrm rot="4052161">
            <a:off x="3401219" y="3448844"/>
            <a:ext cx="344487" cy="307975"/>
          </a:xfrm>
          <a:prstGeom prst="rect">
            <a:avLst/>
          </a:prstGeom>
          <a:noFill/>
        </p:spPr>
        <p:txBody>
          <a:bodyPr wrap="none">
            <a:spAutoFit/>
          </a:bodyPr>
          <a:lstStyle/>
          <a:p>
            <a:pPr algn="ctr">
              <a:defRPr/>
            </a:pPr>
            <a:r>
              <a:rPr lang="en-US" sz="1400" b="1" dirty="0">
                <a:ln w="3175">
                  <a:noFill/>
                </a:ln>
                <a:solidFill>
                  <a:srgbClr val="FBFDA9"/>
                </a:solidFill>
                <a:effectLst>
                  <a:outerShdw blurRad="76200" dir="6000000" sx="101000" sy="101000" algn="tl" rotWithShape="0">
                    <a:schemeClr val="bg1"/>
                  </a:outerShdw>
                </a:effectLst>
                <a:cs typeface="Arial" charset="0"/>
              </a:rPr>
              <a:t>or</a:t>
            </a:r>
          </a:p>
        </p:txBody>
      </p:sp>
      <p:sp>
        <p:nvSpPr>
          <p:cNvPr id="71" name="TextBox 70"/>
          <p:cNvSpPr txBox="1"/>
          <p:nvPr/>
        </p:nvSpPr>
        <p:spPr>
          <a:xfrm rot="3945905">
            <a:off x="4033838" y="4071938"/>
            <a:ext cx="338137" cy="306387"/>
          </a:xfrm>
          <a:prstGeom prst="rect">
            <a:avLst/>
          </a:prstGeom>
          <a:noFill/>
        </p:spPr>
        <p:txBody>
          <a:bodyPr wrap="none">
            <a:spAutoFit/>
          </a:bodyPr>
          <a:lstStyle/>
          <a:p>
            <a:pPr algn="ctr">
              <a:defRPr/>
            </a:pPr>
            <a:r>
              <a:rPr lang="en-US" sz="1400" b="1" dirty="0" err="1">
                <a:ln w="3175">
                  <a:noFill/>
                </a:ln>
                <a:solidFill>
                  <a:srgbClr val="FBFDA9"/>
                </a:solidFill>
                <a:effectLst>
                  <a:outerShdw blurRad="76200" dir="6000000" sx="101000" sy="101000" algn="tl" rotWithShape="0">
                    <a:schemeClr val="bg1"/>
                  </a:outerShdw>
                </a:effectLst>
                <a:cs typeface="Arial" charset="0"/>
              </a:rPr>
              <a:t>er</a:t>
            </a:r>
            <a:endParaRPr lang="en-US" sz="1400" b="1" dirty="0">
              <a:ln w="3175">
                <a:noFill/>
              </a:ln>
              <a:solidFill>
                <a:srgbClr val="FBFDA9"/>
              </a:solidFill>
              <a:effectLst>
                <a:outerShdw blurRad="76200" dir="6000000" sx="101000" sy="101000" algn="tl" rotWithShape="0">
                  <a:schemeClr val="bg1"/>
                </a:outerShdw>
              </a:effectLst>
              <a:cs typeface="Arial" charset="0"/>
            </a:endParaRPr>
          </a:p>
        </p:txBody>
      </p:sp>
      <p:sp>
        <p:nvSpPr>
          <p:cNvPr id="72" name="TextBox 71"/>
          <p:cNvSpPr txBox="1"/>
          <p:nvPr/>
        </p:nvSpPr>
        <p:spPr>
          <a:xfrm rot="2114788">
            <a:off x="3967163" y="3973513"/>
            <a:ext cx="309562" cy="307975"/>
          </a:xfrm>
          <a:prstGeom prst="rect">
            <a:avLst/>
          </a:prstGeom>
          <a:noFill/>
        </p:spPr>
        <p:txBody>
          <a:bodyPr wrap="none">
            <a:spAutoFit/>
          </a:bodyPr>
          <a:lstStyle/>
          <a:p>
            <a:pPr algn="ctr">
              <a:defRPr/>
            </a:pPr>
            <a:r>
              <a:rPr lang="en-US" sz="1400" b="1" dirty="0">
                <a:ln w="3175">
                  <a:noFill/>
                </a:ln>
                <a:solidFill>
                  <a:srgbClr val="FBFDA9"/>
                </a:solidFill>
                <a:effectLst>
                  <a:outerShdw blurRad="76200" dir="6000000" sx="101000" sy="101000" algn="tl" rotWithShape="0">
                    <a:schemeClr val="bg1"/>
                  </a:outerShdw>
                </a:effectLst>
                <a:cs typeface="Arial" charset="0"/>
              </a:rPr>
              <a:t>v </a:t>
            </a:r>
          </a:p>
        </p:txBody>
      </p:sp>
      <p:sp>
        <p:nvSpPr>
          <p:cNvPr id="73" name="TextBox 72"/>
          <p:cNvSpPr txBox="1"/>
          <p:nvPr/>
        </p:nvSpPr>
        <p:spPr>
          <a:xfrm rot="2126464">
            <a:off x="3635375" y="3708400"/>
            <a:ext cx="280988" cy="307975"/>
          </a:xfrm>
          <a:prstGeom prst="rect">
            <a:avLst/>
          </a:prstGeom>
          <a:noFill/>
        </p:spPr>
        <p:txBody>
          <a:bodyPr wrap="none">
            <a:spAutoFit/>
          </a:bodyPr>
          <a:lstStyle/>
          <a:p>
            <a:pPr algn="ctr">
              <a:defRPr/>
            </a:pPr>
            <a:r>
              <a:rPr lang="en-US" sz="1400" b="1" dirty="0">
                <a:ln w="3175">
                  <a:noFill/>
                </a:ln>
                <a:solidFill>
                  <a:srgbClr val="FBFDA9"/>
                </a:solidFill>
                <a:effectLst>
                  <a:outerShdw blurRad="76200" dir="6000000" sx="101000" sy="101000" algn="tl" rotWithShape="0">
                    <a:schemeClr val="bg1"/>
                  </a:outerShdw>
                </a:effectLst>
                <a:cs typeface="Arial" charset="0"/>
              </a:rPr>
              <a:t>o</a:t>
            </a:r>
          </a:p>
        </p:txBody>
      </p:sp>
      <p:grpSp>
        <p:nvGrpSpPr>
          <p:cNvPr id="2" name="Group 88"/>
          <p:cNvGrpSpPr>
            <a:grpSpLocks/>
          </p:cNvGrpSpPr>
          <p:nvPr/>
        </p:nvGrpSpPr>
        <p:grpSpPr bwMode="auto">
          <a:xfrm>
            <a:off x="3582988" y="2424113"/>
            <a:ext cx="1554162" cy="2128837"/>
            <a:chOff x="3583690" y="2423492"/>
            <a:chExt cx="1553651" cy="2129265"/>
          </a:xfrm>
        </p:grpSpPr>
        <p:sp>
          <p:nvSpPr>
            <p:cNvPr id="44" name="Freeform 43"/>
            <p:cNvSpPr/>
            <p:nvPr/>
          </p:nvSpPr>
          <p:spPr>
            <a:xfrm>
              <a:off x="3583690" y="2423492"/>
              <a:ext cx="837924" cy="760565"/>
            </a:xfrm>
            <a:custGeom>
              <a:avLst/>
              <a:gdLst>
                <a:gd name="connsiteX0" fmla="*/ 838200 w 838200"/>
                <a:gd name="connsiteY0" fmla="*/ 0 h 760977"/>
                <a:gd name="connsiteX1" fmla="*/ 786036 w 838200"/>
                <a:gd name="connsiteY1" fmla="*/ 49095 h 760977"/>
                <a:gd name="connsiteX2" fmla="*/ 782967 w 838200"/>
                <a:gd name="connsiteY2" fmla="*/ 61369 h 760977"/>
                <a:gd name="connsiteX3" fmla="*/ 758420 w 838200"/>
                <a:gd name="connsiteY3" fmla="*/ 76711 h 760977"/>
                <a:gd name="connsiteX4" fmla="*/ 740009 w 838200"/>
                <a:gd name="connsiteY4" fmla="*/ 76711 h 760977"/>
                <a:gd name="connsiteX5" fmla="*/ 709325 w 838200"/>
                <a:gd name="connsiteY5" fmla="*/ 113533 h 760977"/>
                <a:gd name="connsiteX6" fmla="*/ 687845 w 838200"/>
                <a:gd name="connsiteY6" fmla="*/ 113533 h 760977"/>
                <a:gd name="connsiteX7" fmla="*/ 644887 w 838200"/>
                <a:gd name="connsiteY7" fmla="*/ 113533 h 760977"/>
                <a:gd name="connsiteX8" fmla="*/ 638750 w 838200"/>
                <a:gd name="connsiteY8" fmla="*/ 119670 h 760977"/>
                <a:gd name="connsiteX9" fmla="*/ 657161 w 838200"/>
                <a:gd name="connsiteY9" fmla="*/ 131944 h 760977"/>
                <a:gd name="connsiteX10" fmla="*/ 669435 w 838200"/>
                <a:gd name="connsiteY10" fmla="*/ 153423 h 760977"/>
                <a:gd name="connsiteX11" fmla="*/ 666366 w 838200"/>
                <a:gd name="connsiteY11" fmla="*/ 168765 h 760977"/>
                <a:gd name="connsiteX12" fmla="*/ 657161 w 838200"/>
                <a:gd name="connsiteY12" fmla="*/ 181039 h 760977"/>
                <a:gd name="connsiteX13" fmla="*/ 641818 w 838200"/>
                <a:gd name="connsiteY13" fmla="*/ 193313 h 760977"/>
                <a:gd name="connsiteX14" fmla="*/ 681708 w 838200"/>
                <a:gd name="connsiteY14" fmla="*/ 177971 h 760977"/>
                <a:gd name="connsiteX15" fmla="*/ 690914 w 838200"/>
                <a:gd name="connsiteY15" fmla="*/ 190244 h 760977"/>
                <a:gd name="connsiteX16" fmla="*/ 672503 w 838200"/>
                <a:gd name="connsiteY16" fmla="*/ 211724 h 760977"/>
                <a:gd name="connsiteX17" fmla="*/ 660229 w 838200"/>
                <a:gd name="connsiteY17" fmla="*/ 220929 h 760977"/>
                <a:gd name="connsiteX18" fmla="*/ 647955 w 838200"/>
                <a:gd name="connsiteY18" fmla="*/ 248545 h 760977"/>
                <a:gd name="connsiteX19" fmla="*/ 669435 w 838200"/>
                <a:gd name="connsiteY19" fmla="*/ 254682 h 760977"/>
                <a:gd name="connsiteX20" fmla="*/ 657161 w 838200"/>
                <a:gd name="connsiteY20" fmla="*/ 270024 h 760977"/>
                <a:gd name="connsiteX21" fmla="*/ 635682 w 838200"/>
                <a:gd name="connsiteY21" fmla="*/ 291503 h 760977"/>
                <a:gd name="connsiteX22" fmla="*/ 604997 w 838200"/>
                <a:gd name="connsiteY22" fmla="*/ 306846 h 760977"/>
                <a:gd name="connsiteX23" fmla="*/ 574312 w 838200"/>
                <a:gd name="connsiteY23" fmla="*/ 316051 h 760977"/>
                <a:gd name="connsiteX24" fmla="*/ 555902 w 838200"/>
                <a:gd name="connsiteY24" fmla="*/ 312983 h 760977"/>
                <a:gd name="connsiteX25" fmla="*/ 494533 w 838200"/>
                <a:gd name="connsiteY25" fmla="*/ 312983 h 760977"/>
                <a:gd name="connsiteX26" fmla="*/ 473053 w 838200"/>
                <a:gd name="connsiteY26" fmla="*/ 309914 h 760977"/>
                <a:gd name="connsiteX27" fmla="*/ 457711 w 838200"/>
                <a:gd name="connsiteY27" fmla="*/ 303777 h 760977"/>
                <a:gd name="connsiteX28" fmla="*/ 427027 w 838200"/>
                <a:gd name="connsiteY28" fmla="*/ 316051 h 760977"/>
                <a:gd name="connsiteX29" fmla="*/ 374863 w 838200"/>
                <a:gd name="connsiteY29" fmla="*/ 306846 h 760977"/>
                <a:gd name="connsiteX30" fmla="*/ 353384 w 838200"/>
                <a:gd name="connsiteY30" fmla="*/ 312983 h 760977"/>
                <a:gd name="connsiteX31" fmla="*/ 338041 w 838200"/>
                <a:gd name="connsiteY31" fmla="*/ 328325 h 760977"/>
                <a:gd name="connsiteX32" fmla="*/ 322699 w 838200"/>
                <a:gd name="connsiteY32" fmla="*/ 337530 h 760977"/>
                <a:gd name="connsiteX33" fmla="*/ 325767 w 838200"/>
                <a:gd name="connsiteY33" fmla="*/ 355941 h 760977"/>
                <a:gd name="connsiteX34" fmla="*/ 344178 w 838200"/>
                <a:gd name="connsiteY34" fmla="*/ 371283 h 760977"/>
                <a:gd name="connsiteX35" fmla="*/ 319631 w 838200"/>
                <a:gd name="connsiteY35" fmla="*/ 386626 h 760977"/>
                <a:gd name="connsiteX36" fmla="*/ 285878 w 838200"/>
                <a:gd name="connsiteY36" fmla="*/ 401968 h 760977"/>
                <a:gd name="connsiteX37" fmla="*/ 285878 w 838200"/>
                <a:gd name="connsiteY37" fmla="*/ 414242 h 760977"/>
                <a:gd name="connsiteX38" fmla="*/ 255193 w 838200"/>
                <a:gd name="connsiteY38" fmla="*/ 429584 h 760977"/>
                <a:gd name="connsiteX39" fmla="*/ 233714 w 838200"/>
                <a:gd name="connsiteY39" fmla="*/ 438789 h 760977"/>
                <a:gd name="connsiteX40" fmla="*/ 245988 w 838200"/>
                <a:gd name="connsiteY40" fmla="*/ 469474 h 760977"/>
                <a:gd name="connsiteX41" fmla="*/ 264398 w 838200"/>
                <a:gd name="connsiteY41" fmla="*/ 460269 h 760977"/>
                <a:gd name="connsiteX42" fmla="*/ 258261 w 838200"/>
                <a:gd name="connsiteY42" fmla="*/ 478679 h 760977"/>
                <a:gd name="connsiteX43" fmla="*/ 249056 w 838200"/>
                <a:gd name="connsiteY43" fmla="*/ 500158 h 760977"/>
                <a:gd name="connsiteX44" fmla="*/ 239851 w 838200"/>
                <a:gd name="connsiteY44" fmla="*/ 527775 h 760977"/>
                <a:gd name="connsiteX45" fmla="*/ 227577 w 838200"/>
                <a:gd name="connsiteY45" fmla="*/ 546185 h 760977"/>
                <a:gd name="connsiteX46" fmla="*/ 196892 w 838200"/>
                <a:gd name="connsiteY46" fmla="*/ 549254 h 760977"/>
                <a:gd name="connsiteX47" fmla="*/ 147797 w 838200"/>
                <a:gd name="connsiteY47" fmla="*/ 589144 h 760977"/>
                <a:gd name="connsiteX48" fmla="*/ 101770 w 838200"/>
                <a:gd name="connsiteY48" fmla="*/ 604486 h 760977"/>
                <a:gd name="connsiteX49" fmla="*/ 77223 w 838200"/>
                <a:gd name="connsiteY49" fmla="*/ 613691 h 760977"/>
                <a:gd name="connsiteX50" fmla="*/ 64949 w 838200"/>
                <a:gd name="connsiteY50" fmla="*/ 629034 h 760977"/>
                <a:gd name="connsiteX51" fmla="*/ 49606 w 838200"/>
                <a:gd name="connsiteY51" fmla="*/ 647444 h 760977"/>
                <a:gd name="connsiteX52" fmla="*/ 15853 w 838200"/>
                <a:gd name="connsiteY52" fmla="*/ 650513 h 760977"/>
                <a:gd name="connsiteX53" fmla="*/ 9716 w 838200"/>
                <a:gd name="connsiteY53" fmla="*/ 668924 h 760977"/>
                <a:gd name="connsiteX54" fmla="*/ 511 w 838200"/>
                <a:gd name="connsiteY54" fmla="*/ 684266 h 760977"/>
                <a:gd name="connsiteX55" fmla="*/ 6648 w 838200"/>
                <a:gd name="connsiteY55" fmla="*/ 696540 h 760977"/>
                <a:gd name="connsiteX56" fmla="*/ 28127 w 838200"/>
                <a:gd name="connsiteY56" fmla="*/ 690403 h 760977"/>
                <a:gd name="connsiteX57" fmla="*/ 40401 w 838200"/>
                <a:gd name="connsiteY57" fmla="*/ 699608 h 760977"/>
                <a:gd name="connsiteX58" fmla="*/ 58812 w 838200"/>
                <a:gd name="connsiteY58" fmla="*/ 727224 h 760977"/>
                <a:gd name="connsiteX59" fmla="*/ 61880 w 838200"/>
                <a:gd name="connsiteY59" fmla="*/ 742567 h 760977"/>
                <a:gd name="connsiteX60" fmla="*/ 89496 w 838200"/>
                <a:gd name="connsiteY60" fmla="*/ 739498 h 760977"/>
                <a:gd name="connsiteX61" fmla="*/ 107907 w 838200"/>
                <a:gd name="connsiteY61" fmla="*/ 760977 h 76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38200" h="760977">
                  <a:moveTo>
                    <a:pt x="838200" y="0"/>
                  </a:moveTo>
                  <a:cubicBezTo>
                    <a:pt x="816720" y="19433"/>
                    <a:pt x="795241" y="38867"/>
                    <a:pt x="786036" y="49095"/>
                  </a:cubicBezTo>
                  <a:cubicBezTo>
                    <a:pt x="776831" y="59323"/>
                    <a:pt x="787570" y="56766"/>
                    <a:pt x="782967" y="61369"/>
                  </a:cubicBezTo>
                  <a:cubicBezTo>
                    <a:pt x="778364" y="65972"/>
                    <a:pt x="765580" y="74154"/>
                    <a:pt x="758420" y="76711"/>
                  </a:cubicBezTo>
                  <a:cubicBezTo>
                    <a:pt x="751260" y="79268"/>
                    <a:pt x="748192" y="70574"/>
                    <a:pt x="740009" y="76711"/>
                  </a:cubicBezTo>
                  <a:cubicBezTo>
                    <a:pt x="731827" y="82848"/>
                    <a:pt x="718019" y="107396"/>
                    <a:pt x="709325" y="113533"/>
                  </a:cubicBezTo>
                  <a:cubicBezTo>
                    <a:pt x="700631" y="119670"/>
                    <a:pt x="687845" y="113533"/>
                    <a:pt x="687845" y="113533"/>
                  </a:cubicBezTo>
                  <a:cubicBezTo>
                    <a:pt x="677105" y="113533"/>
                    <a:pt x="653069" y="112510"/>
                    <a:pt x="644887" y="113533"/>
                  </a:cubicBezTo>
                  <a:cubicBezTo>
                    <a:pt x="636705" y="114556"/>
                    <a:pt x="636704" y="116602"/>
                    <a:pt x="638750" y="119670"/>
                  </a:cubicBezTo>
                  <a:cubicBezTo>
                    <a:pt x="640796" y="122738"/>
                    <a:pt x="652047" y="126319"/>
                    <a:pt x="657161" y="131944"/>
                  </a:cubicBezTo>
                  <a:cubicBezTo>
                    <a:pt x="662275" y="137569"/>
                    <a:pt x="667901" y="147286"/>
                    <a:pt x="669435" y="153423"/>
                  </a:cubicBezTo>
                  <a:cubicBezTo>
                    <a:pt x="670969" y="159560"/>
                    <a:pt x="668412" y="164162"/>
                    <a:pt x="666366" y="168765"/>
                  </a:cubicBezTo>
                  <a:cubicBezTo>
                    <a:pt x="664320" y="173368"/>
                    <a:pt x="661252" y="176948"/>
                    <a:pt x="657161" y="181039"/>
                  </a:cubicBezTo>
                  <a:cubicBezTo>
                    <a:pt x="653070" y="185130"/>
                    <a:pt x="637727" y="193824"/>
                    <a:pt x="641818" y="193313"/>
                  </a:cubicBezTo>
                  <a:cubicBezTo>
                    <a:pt x="645909" y="192802"/>
                    <a:pt x="673525" y="178482"/>
                    <a:pt x="681708" y="177971"/>
                  </a:cubicBezTo>
                  <a:cubicBezTo>
                    <a:pt x="689891" y="177460"/>
                    <a:pt x="692448" y="184619"/>
                    <a:pt x="690914" y="190244"/>
                  </a:cubicBezTo>
                  <a:cubicBezTo>
                    <a:pt x="689380" y="195869"/>
                    <a:pt x="677617" y="206610"/>
                    <a:pt x="672503" y="211724"/>
                  </a:cubicBezTo>
                  <a:cubicBezTo>
                    <a:pt x="667389" y="216838"/>
                    <a:pt x="664320" y="214792"/>
                    <a:pt x="660229" y="220929"/>
                  </a:cubicBezTo>
                  <a:cubicBezTo>
                    <a:pt x="656138" y="227066"/>
                    <a:pt x="646421" y="242920"/>
                    <a:pt x="647955" y="248545"/>
                  </a:cubicBezTo>
                  <a:cubicBezTo>
                    <a:pt x="649489" y="254170"/>
                    <a:pt x="667901" y="251102"/>
                    <a:pt x="669435" y="254682"/>
                  </a:cubicBezTo>
                  <a:cubicBezTo>
                    <a:pt x="670969" y="258262"/>
                    <a:pt x="662786" y="263887"/>
                    <a:pt x="657161" y="270024"/>
                  </a:cubicBezTo>
                  <a:cubicBezTo>
                    <a:pt x="651536" y="276161"/>
                    <a:pt x="644376" y="285366"/>
                    <a:pt x="635682" y="291503"/>
                  </a:cubicBezTo>
                  <a:cubicBezTo>
                    <a:pt x="626988" y="297640"/>
                    <a:pt x="615225" y="302755"/>
                    <a:pt x="604997" y="306846"/>
                  </a:cubicBezTo>
                  <a:cubicBezTo>
                    <a:pt x="594769" y="310937"/>
                    <a:pt x="582494" y="315028"/>
                    <a:pt x="574312" y="316051"/>
                  </a:cubicBezTo>
                  <a:cubicBezTo>
                    <a:pt x="566130" y="317074"/>
                    <a:pt x="569198" y="313494"/>
                    <a:pt x="555902" y="312983"/>
                  </a:cubicBezTo>
                  <a:cubicBezTo>
                    <a:pt x="542606" y="312472"/>
                    <a:pt x="508341" y="313495"/>
                    <a:pt x="494533" y="312983"/>
                  </a:cubicBezTo>
                  <a:cubicBezTo>
                    <a:pt x="480725" y="312472"/>
                    <a:pt x="479190" y="311448"/>
                    <a:pt x="473053" y="309914"/>
                  </a:cubicBezTo>
                  <a:cubicBezTo>
                    <a:pt x="466916" y="308380"/>
                    <a:pt x="465382" y="302754"/>
                    <a:pt x="457711" y="303777"/>
                  </a:cubicBezTo>
                  <a:cubicBezTo>
                    <a:pt x="450040" y="304800"/>
                    <a:pt x="440835" y="315540"/>
                    <a:pt x="427027" y="316051"/>
                  </a:cubicBezTo>
                  <a:cubicBezTo>
                    <a:pt x="413219" y="316563"/>
                    <a:pt x="387137" y="307357"/>
                    <a:pt x="374863" y="306846"/>
                  </a:cubicBezTo>
                  <a:cubicBezTo>
                    <a:pt x="362589" y="306335"/>
                    <a:pt x="359521" y="309403"/>
                    <a:pt x="353384" y="312983"/>
                  </a:cubicBezTo>
                  <a:cubicBezTo>
                    <a:pt x="347247" y="316563"/>
                    <a:pt x="343155" y="324234"/>
                    <a:pt x="338041" y="328325"/>
                  </a:cubicBezTo>
                  <a:cubicBezTo>
                    <a:pt x="332927" y="332416"/>
                    <a:pt x="324745" y="332927"/>
                    <a:pt x="322699" y="337530"/>
                  </a:cubicBezTo>
                  <a:cubicBezTo>
                    <a:pt x="320653" y="342133"/>
                    <a:pt x="322187" y="350316"/>
                    <a:pt x="325767" y="355941"/>
                  </a:cubicBezTo>
                  <a:cubicBezTo>
                    <a:pt x="329347" y="361566"/>
                    <a:pt x="345201" y="366169"/>
                    <a:pt x="344178" y="371283"/>
                  </a:cubicBezTo>
                  <a:cubicBezTo>
                    <a:pt x="343155" y="376397"/>
                    <a:pt x="329348" y="381512"/>
                    <a:pt x="319631" y="386626"/>
                  </a:cubicBezTo>
                  <a:cubicBezTo>
                    <a:pt x="309914" y="391740"/>
                    <a:pt x="291503" y="397365"/>
                    <a:pt x="285878" y="401968"/>
                  </a:cubicBezTo>
                  <a:cubicBezTo>
                    <a:pt x="280253" y="406571"/>
                    <a:pt x="290992" y="409639"/>
                    <a:pt x="285878" y="414242"/>
                  </a:cubicBezTo>
                  <a:cubicBezTo>
                    <a:pt x="280764" y="418845"/>
                    <a:pt x="263887" y="425493"/>
                    <a:pt x="255193" y="429584"/>
                  </a:cubicBezTo>
                  <a:cubicBezTo>
                    <a:pt x="246499" y="433675"/>
                    <a:pt x="235248" y="432141"/>
                    <a:pt x="233714" y="438789"/>
                  </a:cubicBezTo>
                  <a:cubicBezTo>
                    <a:pt x="232180" y="445437"/>
                    <a:pt x="240874" y="465894"/>
                    <a:pt x="245988" y="469474"/>
                  </a:cubicBezTo>
                  <a:cubicBezTo>
                    <a:pt x="251102" y="473054"/>
                    <a:pt x="262353" y="458735"/>
                    <a:pt x="264398" y="460269"/>
                  </a:cubicBezTo>
                  <a:cubicBezTo>
                    <a:pt x="266443" y="461803"/>
                    <a:pt x="260818" y="472031"/>
                    <a:pt x="258261" y="478679"/>
                  </a:cubicBezTo>
                  <a:cubicBezTo>
                    <a:pt x="255704" y="485327"/>
                    <a:pt x="252124" y="491975"/>
                    <a:pt x="249056" y="500158"/>
                  </a:cubicBezTo>
                  <a:cubicBezTo>
                    <a:pt x="245988" y="508341"/>
                    <a:pt x="243431" y="520104"/>
                    <a:pt x="239851" y="527775"/>
                  </a:cubicBezTo>
                  <a:cubicBezTo>
                    <a:pt x="236271" y="535446"/>
                    <a:pt x="234737" y="542605"/>
                    <a:pt x="227577" y="546185"/>
                  </a:cubicBezTo>
                  <a:cubicBezTo>
                    <a:pt x="220417" y="549765"/>
                    <a:pt x="210189" y="542094"/>
                    <a:pt x="196892" y="549254"/>
                  </a:cubicBezTo>
                  <a:cubicBezTo>
                    <a:pt x="183595" y="556414"/>
                    <a:pt x="163651" y="579939"/>
                    <a:pt x="147797" y="589144"/>
                  </a:cubicBezTo>
                  <a:cubicBezTo>
                    <a:pt x="131943" y="598349"/>
                    <a:pt x="113532" y="600395"/>
                    <a:pt x="101770" y="604486"/>
                  </a:cubicBezTo>
                  <a:cubicBezTo>
                    <a:pt x="90008" y="608577"/>
                    <a:pt x="83360" y="609600"/>
                    <a:pt x="77223" y="613691"/>
                  </a:cubicBezTo>
                  <a:cubicBezTo>
                    <a:pt x="71086" y="617782"/>
                    <a:pt x="69552" y="623409"/>
                    <a:pt x="64949" y="629034"/>
                  </a:cubicBezTo>
                  <a:cubicBezTo>
                    <a:pt x="60346" y="634660"/>
                    <a:pt x="57789" y="643864"/>
                    <a:pt x="49606" y="647444"/>
                  </a:cubicBezTo>
                  <a:cubicBezTo>
                    <a:pt x="41423" y="651024"/>
                    <a:pt x="22501" y="646933"/>
                    <a:pt x="15853" y="650513"/>
                  </a:cubicBezTo>
                  <a:cubicBezTo>
                    <a:pt x="9205" y="654093"/>
                    <a:pt x="12273" y="663299"/>
                    <a:pt x="9716" y="668924"/>
                  </a:cubicBezTo>
                  <a:cubicBezTo>
                    <a:pt x="7159" y="674549"/>
                    <a:pt x="1022" y="679663"/>
                    <a:pt x="511" y="684266"/>
                  </a:cubicBezTo>
                  <a:cubicBezTo>
                    <a:pt x="0" y="688869"/>
                    <a:pt x="2045" y="695517"/>
                    <a:pt x="6648" y="696540"/>
                  </a:cubicBezTo>
                  <a:cubicBezTo>
                    <a:pt x="11251" y="697563"/>
                    <a:pt x="22501" y="689892"/>
                    <a:pt x="28127" y="690403"/>
                  </a:cubicBezTo>
                  <a:cubicBezTo>
                    <a:pt x="33753" y="690914"/>
                    <a:pt x="35287" y="693471"/>
                    <a:pt x="40401" y="699608"/>
                  </a:cubicBezTo>
                  <a:cubicBezTo>
                    <a:pt x="45515" y="705745"/>
                    <a:pt x="55232" y="720064"/>
                    <a:pt x="58812" y="727224"/>
                  </a:cubicBezTo>
                  <a:cubicBezTo>
                    <a:pt x="62392" y="734384"/>
                    <a:pt x="56766" y="740521"/>
                    <a:pt x="61880" y="742567"/>
                  </a:cubicBezTo>
                  <a:cubicBezTo>
                    <a:pt x="66994" y="744613"/>
                    <a:pt x="81825" y="736430"/>
                    <a:pt x="89496" y="739498"/>
                  </a:cubicBezTo>
                  <a:cubicBezTo>
                    <a:pt x="97167" y="742566"/>
                    <a:pt x="102537" y="751771"/>
                    <a:pt x="107907" y="760977"/>
                  </a:cubicBezTo>
                </a:path>
              </a:pathLst>
            </a:custGeom>
            <a:ln w="38100">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3659865" y="3185645"/>
              <a:ext cx="655421" cy="924111"/>
            </a:xfrm>
            <a:custGeom>
              <a:avLst/>
              <a:gdLst>
                <a:gd name="connsiteX0" fmla="*/ 25058 w 655626"/>
                <a:gd name="connsiteY0" fmla="*/ 0 h 923605"/>
                <a:gd name="connsiteX1" fmla="*/ 28127 w 655626"/>
                <a:gd name="connsiteY1" fmla="*/ 58301 h 923605"/>
                <a:gd name="connsiteX2" fmla="*/ 9716 w 655626"/>
                <a:gd name="connsiteY2" fmla="*/ 88985 h 923605"/>
                <a:gd name="connsiteX3" fmla="*/ 21990 w 655626"/>
                <a:gd name="connsiteY3" fmla="*/ 125807 h 923605"/>
                <a:gd name="connsiteX4" fmla="*/ 21990 w 655626"/>
                <a:gd name="connsiteY4" fmla="*/ 156491 h 923605"/>
                <a:gd name="connsiteX5" fmla="*/ 511 w 655626"/>
                <a:gd name="connsiteY5" fmla="*/ 165697 h 923605"/>
                <a:gd name="connsiteX6" fmla="*/ 18922 w 655626"/>
                <a:gd name="connsiteY6" fmla="*/ 184107 h 923605"/>
                <a:gd name="connsiteX7" fmla="*/ 21990 w 655626"/>
                <a:gd name="connsiteY7" fmla="*/ 208655 h 923605"/>
                <a:gd name="connsiteX8" fmla="*/ 21990 w 655626"/>
                <a:gd name="connsiteY8" fmla="*/ 239340 h 923605"/>
                <a:gd name="connsiteX9" fmla="*/ 9716 w 655626"/>
                <a:gd name="connsiteY9" fmla="*/ 260819 h 923605"/>
                <a:gd name="connsiteX10" fmla="*/ 9716 w 655626"/>
                <a:gd name="connsiteY10" fmla="*/ 294572 h 923605"/>
                <a:gd name="connsiteX11" fmla="*/ 3579 w 655626"/>
                <a:gd name="connsiteY11" fmla="*/ 325256 h 923605"/>
                <a:gd name="connsiteX12" fmla="*/ 511 w 655626"/>
                <a:gd name="connsiteY12" fmla="*/ 365146 h 923605"/>
                <a:gd name="connsiteX13" fmla="*/ 6648 w 655626"/>
                <a:gd name="connsiteY13" fmla="*/ 392763 h 923605"/>
                <a:gd name="connsiteX14" fmla="*/ 25058 w 655626"/>
                <a:gd name="connsiteY14" fmla="*/ 414242 h 923605"/>
                <a:gd name="connsiteX15" fmla="*/ 37332 w 655626"/>
                <a:gd name="connsiteY15" fmla="*/ 457200 h 923605"/>
                <a:gd name="connsiteX16" fmla="*/ 40401 w 655626"/>
                <a:gd name="connsiteY16" fmla="*/ 484816 h 923605"/>
                <a:gd name="connsiteX17" fmla="*/ 98701 w 655626"/>
                <a:gd name="connsiteY17" fmla="*/ 524706 h 923605"/>
                <a:gd name="connsiteX18" fmla="*/ 126318 w 655626"/>
                <a:gd name="connsiteY18" fmla="*/ 552322 h 923605"/>
                <a:gd name="connsiteX19" fmla="*/ 138591 w 655626"/>
                <a:gd name="connsiteY19" fmla="*/ 564596 h 923605"/>
                <a:gd name="connsiteX20" fmla="*/ 215303 w 655626"/>
                <a:gd name="connsiteY20" fmla="*/ 622897 h 923605"/>
                <a:gd name="connsiteX21" fmla="*/ 261330 w 655626"/>
                <a:gd name="connsiteY21" fmla="*/ 647444 h 923605"/>
                <a:gd name="connsiteX22" fmla="*/ 298151 w 655626"/>
                <a:gd name="connsiteY22" fmla="*/ 644376 h 923605"/>
                <a:gd name="connsiteX23" fmla="*/ 325767 w 655626"/>
                <a:gd name="connsiteY23" fmla="*/ 668924 h 923605"/>
                <a:gd name="connsiteX24" fmla="*/ 362589 w 655626"/>
                <a:gd name="connsiteY24" fmla="*/ 705745 h 923605"/>
                <a:gd name="connsiteX25" fmla="*/ 430095 w 655626"/>
                <a:gd name="connsiteY25" fmla="*/ 718019 h 923605"/>
                <a:gd name="connsiteX26" fmla="*/ 491464 w 655626"/>
                <a:gd name="connsiteY26" fmla="*/ 714950 h 923605"/>
                <a:gd name="connsiteX27" fmla="*/ 534422 w 655626"/>
                <a:gd name="connsiteY27" fmla="*/ 730293 h 923605"/>
                <a:gd name="connsiteX28" fmla="*/ 562038 w 655626"/>
                <a:gd name="connsiteY28" fmla="*/ 764046 h 923605"/>
                <a:gd name="connsiteX29" fmla="*/ 604997 w 655626"/>
                <a:gd name="connsiteY29" fmla="*/ 794730 h 923605"/>
                <a:gd name="connsiteX30" fmla="*/ 638750 w 655626"/>
                <a:gd name="connsiteY30" fmla="*/ 800867 h 923605"/>
                <a:gd name="connsiteX31" fmla="*/ 654092 w 655626"/>
                <a:gd name="connsiteY31" fmla="*/ 819278 h 923605"/>
                <a:gd name="connsiteX32" fmla="*/ 647955 w 655626"/>
                <a:gd name="connsiteY32" fmla="*/ 853031 h 923605"/>
                <a:gd name="connsiteX33" fmla="*/ 626476 w 655626"/>
                <a:gd name="connsiteY33" fmla="*/ 895989 h 923605"/>
                <a:gd name="connsiteX34" fmla="*/ 641818 w 655626"/>
                <a:gd name="connsiteY34" fmla="*/ 923605 h 9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626" h="923605">
                  <a:moveTo>
                    <a:pt x="25058" y="0"/>
                  </a:moveTo>
                  <a:cubicBezTo>
                    <a:pt x="27871" y="21735"/>
                    <a:pt x="30684" y="43470"/>
                    <a:pt x="28127" y="58301"/>
                  </a:cubicBezTo>
                  <a:cubicBezTo>
                    <a:pt x="25570" y="73132"/>
                    <a:pt x="10739" y="77734"/>
                    <a:pt x="9716" y="88985"/>
                  </a:cubicBezTo>
                  <a:cubicBezTo>
                    <a:pt x="8693" y="100236"/>
                    <a:pt x="19944" y="114556"/>
                    <a:pt x="21990" y="125807"/>
                  </a:cubicBezTo>
                  <a:cubicBezTo>
                    <a:pt x="24036" y="137058"/>
                    <a:pt x="25570" y="149843"/>
                    <a:pt x="21990" y="156491"/>
                  </a:cubicBezTo>
                  <a:cubicBezTo>
                    <a:pt x="18410" y="163139"/>
                    <a:pt x="1022" y="161094"/>
                    <a:pt x="511" y="165697"/>
                  </a:cubicBezTo>
                  <a:cubicBezTo>
                    <a:pt x="0" y="170300"/>
                    <a:pt x="15342" y="176947"/>
                    <a:pt x="18922" y="184107"/>
                  </a:cubicBezTo>
                  <a:cubicBezTo>
                    <a:pt x="22502" y="191267"/>
                    <a:pt x="21479" y="199450"/>
                    <a:pt x="21990" y="208655"/>
                  </a:cubicBezTo>
                  <a:cubicBezTo>
                    <a:pt x="22501" y="217860"/>
                    <a:pt x="24036" y="230646"/>
                    <a:pt x="21990" y="239340"/>
                  </a:cubicBezTo>
                  <a:cubicBezTo>
                    <a:pt x="19944" y="248034"/>
                    <a:pt x="11762" y="251614"/>
                    <a:pt x="9716" y="260819"/>
                  </a:cubicBezTo>
                  <a:cubicBezTo>
                    <a:pt x="7670" y="270024"/>
                    <a:pt x="10739" y="283833"/>
                    <a:pt x="9716" y="294572"/>
                  </a:cubicBezTo>
                  <a:cubicBezTo>
                    <a:pt x="8693" y="305311"/>
                    <a:pt x="5113" y="313494"/>
                    <a:pt x="3579" y="325256"/>
                  </a:cubicBezTo>
                  <a:cubicBezTo>
                    <a:pt x="2045" y="337018"/>
                    <a:pt x="0" y="353895"/>
                    <a:pt x="511" y="365146"/>
                  </a:cubicBezTo>
                  <a:cubicBezTo>
                    <a:pt x="1023" y="376397"/>
                    <a:pt x="2557" y="384580"/>
                    <a:pt x="6648" y="392763"/>
                  </a:cubicBezTo>
                  <a:cubicBezTo>
                    <a:pt x="10739" y="400946"/>
                    <a:pt x="19944" y="403503"/>
                    <a:pt x="25058" y="414242"/>
                  </a:cubicBezTo>
                  <a:cubicBezTo>
                    <a:pt x="30172" y="424982"/>
                    <a:pt x="34775" y="445438"/>
                    <a:pt x="37332" y="457200"/>
                  </a:cubicBezTo>
                  <a:cubicBezTo>
                    <a:pt x="39889" y="468962"/>
                    <a:pt x="30173" y="473565"/>
                    <a:pt x="40401" y="484816"/>
                  </a:cubicBezTo>
                  <a:cubicBezTo>
                    <a:pt x="50629" y="496067"/>
                    <a:pt x="84382" y="513455"/>
                    <a:pt x="98701" y="524706"/>
                  </a:cubicBezTo>
                  <a:cubicBezTo>
                    <a:pt x="113020" y="535957"/>
                    <a:pt x="126318" y="552322"/>
                    <a:pt x="126318" y="552322"/>
                  </a:cubicBezTo>
                  <a:cubicBezTo>
                    <a:pt x="132966" y="558970"/>
                    <a:pt x="123760" y="552834"/>
                    <a:pt x="138591" y="564596"/>
                  </a:cubicBezTo>
                  <a:cubicBezTo>
                    <a:pt x="153422" y="576358"/>
                    <a:pt x="194847" y="609089"/>
                    <a:pt x="215303" y="622897"/>
                  </a:cubicBezTo>
                  <a:cubicBezTo>
                    <a:pt x="235759" y="636705"/>
                    <a:pt x="247522" y="643864"/>
                    <a:pt x="261330" y="647444"/>
                  </a:cubicBezTo>
                  <a:cubicBezTo>
                    <a:pt x="275138" y="651024"/>
                    <a:pt x="287411" y="640796"/>
                    <a:pt x="298151" y="644376"/>
                  </a:cubicBezTo>
                  <a:cubicBezTo>
                    <a:pt x="308891" y="647956"/>
                    <a:pt x="315027" y="658696"/>
                    <a:pt x="325767" y="668924"/>
                  </a:cubicBezTo>
                  <a:cubicBezTo>
                    <a:pt x="336507" y="679152"/>
                    <a:pt x="345201" y="697563"/>
                    <a:pt x="362589" y="705745"/>
                  </a:cubicBezTo>
                  <a:cubicBezTo>
                    <a:pt x="379977" y="713927"/>
                    <a:pt x="408616" y="716485"/>
                    <a:pt x="430095" y="718019"/>
                  </a:cubicBezTo>
                  <a:cubicBezTo>
                    <a:pt x="451574" y="719553"/>
                    <a:pt x="474076" y="712904"/>
                    <a:pt x="491464" y="714950"/>
                  </a:cubicBezTo>
                  <a:cubicBezTo>
                    <a:pt x="508852" y="716996"/>
                    <a:pt x="522660" y="722110"/>
                    <a:pt x="534422" y="730293"/>
                  </a:cubicBezTo>
                  <a:cubicBezTo>
                    <a:pt x="546184" y="738476"/>
                    <a:pt x="550276" y="753307"/>
                    <a:pt x="562038" y="764046"/>
                  </a:cubicBezTo>
                  <a:cubicBezTo>
                    <a:pt x="573800" y="774785"/>
                    <a:pt x="592212" y="788593"/>
                    <a:pt x="604997" y="794730"/>
                  </a:cubicBezTo>
                  <a:cubicBezTo>
                    <a:pt x="617782" y="800867"/>
                    <a:pt x="630568" y="796776"/>
                    <a:pt x="638750" y="800867"/>
                  </a:cubicBezTo>
                  <a:cubicBezTo>
                    <a:pt x="646932" y="804958"/>
                    <a:pt x="652558" y="810584"/>
                    <a:pt x="654092" y="819278"/>
                  </a:cubicBezTo>
                  <a:cubicBezTo>
                    <a:pt x="655626" y="827972"/>
                    <a:pt x="652558" y="840246"/>
                    <a:pt x="647955" y="853031"/>
                  </a:cubicBezTo>
                  <a:cubicBezTo>
                    <a:pt x="643352" y="865816"/>
                    <a:pt x="627499" y="884227"/>
                    <a:pt x="626476" y="895989"/>
                  </a:cubicBezTo>
                  <a:cubicBezTo>
                    <a:pt x="625453" y="907751"/>
                    <a:pt x="633635" y="915678"/>
                    <a:pt x="641818" y="923605"/>
                  </a:cubicBezTo>
                </a:path>
              </a:pathLst>
            </a:custGeom>
            <a:ln w="38100">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7" name="Freeform 76"/>
            <p:cNvSpPr/>
            <p:nvPr/>
          </p:nvSpPr>
          <p:spPr>
            <a:xfrm>
              <a:off x="4323222" y="3935096"/>
              <a:ext cx="731596" cy="460468"/>
            </a:xfrm>
            <a:custGeom>
              <a:avLst/>
              <a:gdLst>
                <a:gd name="connsiteX0" fmla="*/ 0 w 731790"/>
                <a:gd name="connsiteY0" fmla="*/ 60871 h 460808"/>
                <a:gd name="connsiteX1" fmla="*/ 56812 w 731790"/>
                <a:gd name="connsiteY1" fmla="*/ 74397 h 460808"/>
                <a:gd name="connsiteX2" fmla="*/ 67633 w 731790"/>
                <a:gd name="connsiteY2" fmla="*/ 50049 h 460808"/>
                <a:gd name="connsiteX3" fmla="*/ 64928 w 731790"/>
                <a:gd name="connsiteY3" fmla="*/ 31112 h 460808"/>
                <a:gd name="connsiteX4" fmla="*/ 75749 w 731790"/>
                <a:gd name="connsiteY4" fmla="*/ 9469 h 460808"/>
                <a:gd name="connsiteX5" fmla="*/ 102802 w 731790"/>
                <a:gd name="connsiteY5" fmla="*/ 1353 h 460808"/>
                <a:gd name="connsiteX6" fmla="*/ 140677 w 731790"/>
                <a:gd name="connsiteY6" fmla="*/ 1353 h 460808"/>
                <a:gd name="connsiteX7" fmla="*/ 167730 w 731790"/>
                <a:gd name="connsiteY7" fmla="*/ 9469 h 460808"/>
                <a:gd name="connsiteX8" fmla="*/ 202900 w 731790"/>
                <a:gd name="connsiteY8" fmla="*/ 31112 h 460808"/>
                <a:gd name="connsiteX9" fmla="*/ 232658 w 731790"/>
                <a:gd name="connsiteY9" fmla="*/ 63576 h 460808"/>
                <a:gd name="connsiteX10" fmla="*/ 257006 w 731790"/>
                <a:gd name="connsiteY10" fmla="*/ 93335 h 460808"/>
                <a:gd name="connsiteX11" fmla="*/ 286765 w 731790"/>
                <a:gd name="connsiteY11" fmla="*/ 112272 h 460808"/>
                <a:gd name="connsiteX12" fmla="*/ 321934 w 731790"/>
                <a:gd name="connsiteY12" fmla="*/ 131209 h 460808"/>
                <a:gd name="connsiteX13" fmla="*/ 389567 w 731790"/>
                <a:gd name="connsiteY13" fmla="*/ 163673 h 460808"/>
                <a:gd name="connsiteX14" fmla="*/ 468021 w 731790"/>
                <a:gd name="connsiteY14" fmla="*/ 185316 h 460808"/>
                <a:gd name="connsiteX15" fmla="*/ 519423 w 731790"/>
                <a:gd name="connsiteY15" fmla="*/ 217780 h 460808"/>
                <a:gd name="connsiteX16" fmla="*/ 562708 w 731790"/>
                <a:gd name="connsiteY16" fmla="*/ 258359 h 460808"/>
                <a:gd name="connsiteX17" fmla="*/ 608698 w 731790"/>
                <a:gd name="connsiteY17" fmla="*/ 301645 h 460808"/>
                <a:gd name="connsiteX18" fmla="*/ 646573 w 731790"/>
                <a:gd name="connsiteY18" fmla="*/ 353046 h 460808"/>
                <a:gd name="connsiteX19" fmla="*/ 687153 w 731790"/>
                <a:gd name="connsiteY19" fmla="*/ 409858 h 460808"/>
                <a:gd name="connsiteX20" fmla="*/ 725027 w 731790"/>
                <a:gd name="connsiteY20" fmla="*/ 453143 h 460808"/>
                <a:gd name="connsiteX21" fmla="*/ 727733 w 731790"/>
                <a:gd name="connsiteY21" fmla="*/ 455848 h 46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790" h="460808">
                  <a:moveTo>
                    <a:pt x="0" y="60871"/>
                  </a:moveTo>
                  <a:cubicBezTo>
                    <a:pt x="22770" y="68536"/>
                    <a:pt x="45540" y="76201"/>
                    <a:pt x="56812" y="74397"/>
                  </a:cubicBezTo>
                  <a:cubicBezTo>
                    <a:pt x="68084" y="72593"/>
                    <a:pt x="66280" y="57263"/>
                    <a:pt x="67633" y="50049"/>
                  </a:cubicBezTo>
                  <a:cubicBezTo>
                    <a:pt x="68986" y="42835"/>
                    <a:pt x="63575" y="37875"/>
                    <a:pt x="64928" y="31112"/>
                  </a:cubicBezTo>
                  <a:cubicBezTo>
                    <a:pt x="66281" y="24349"/>
                    <a:pt x="69437" y="14429"/>
                    <a:pt x="75749" y="9469"/>
                  </a:cubicBezTo>
                  <a:cubicBezTo>
                    <a:pt x="82061" y="4509"/>
                    <a:pt x="91981" y="2706"/>
                    <a:pt x="102802" y="1353"/>
                  </a:cubicBezTo>
                  <a:cubicBezTo>
                    <a:pt x="113623" y="0"/>
                    <a:pt x="129856" y="0"/>
                    <a:pt x="140677" y="1353"/>
                  </a:cubicBezTo>
                  <a:cubicBezTo>
                    <a:pt x="151498" y="2706"/>
                    <a:pt x="157360" y="4509"/>
                    <a:pt x="167730" y="9469"/>
                  </a:cubicBezTo>
                  <a:cubicBezTo>
                    <a:pt x="178101" y="14429"/>
                    <a:pt x="192079" y="22094"/>
                    <a:pt x="202900" y="31112"/>
                  </a:cubicBezTo>
                  <a:cubicBezTo>
                    <a:pt x="213721" y="40130"/>
                    <a:pt x="223640" y="53206"/>
                    <a:pt x="232658" y="63576"/>
                  </a:cubicBezTo>
                  <a:cubicBezTo>
                    <a:pt x="241676" y="73946"/>
                    <a:pt x="247988" y="85219"/>
                    <a:pt x="257006" y="93335"/>
                  </a:cubicBezTo>
                  <a:cubicBezTo>
                    <a:pt x="266024" y="101451"/>
                    <a:pt x="275944" y="105960"/>
                    <a:pt x="286765" y="112272"/>
                  </a:cubicBezTo>
                  <a:cubicBezTo>
                    <a:pt x="297586" y="118584"/>
                    <a:pt x="304800" y="122642"/>
                    <a:pt x="321934" y="131209"/>
                  </a:cubicBezTo>
                  <a:cubicBezTo>
                    <a:pt x="339068" y="139776"/>
                    <a:pt x="365219" y="154655"/>
                    <a:pt x="389567" y="163673"/>
                  </a:cubicBezTo>
                  <a:cubicBezTo>
                    <a:pt x="413915" y="172691"/>
                    <a:pt x="446378" y="176298"/>
                    <a:pt x="468021" y="185316"/>
                  </a:cubicBezTo>
                  <a:cubicBezTo>
                    <a:pt x="489664" y="194334"/>
                    <a:pt x="503642" y="205606"/>
                    <a:pt x="519423" y="217780"/>
                  </a:cubicBezTo>
                  <a:cubicBezTo>
                    <a:pt x="535204" y="229954"/>
                    <a:pt x="562708" y="258359"/>
                    <a:pt x="562708" y="258359"/>
                  </a:cubicBezTo>
                  <a:cubicBezTo>
                    <a:pt x="577587" y="272337"/>
                    <a:pt x="594721" y="285864"/>
                    <a:pt x="608698" y="301645"/>
                  </a:cubicBezTo>
                  <a:cubicBezTo>
                    <a:pt x="622675" y="317426"/>
                    <a:pt x="633497" y="335011"/>
                    <a:pt x="646573" y="353046"/>
                  </a:cubicBezTo>
                  <a:cubicBezTo>
                    <a:pt x="659649" y="371081"/>
                    <a:pt x="674077" y="393175"/>
                    <a:pt x="687153" y="409858"/>
                  </a:cubicBezTo>
                  <a:cubicBezTo>
                    <a:pt x="700229" y="426541"/>
                    <a:pt x="718264" y="445478"/>
                    <a:pt x="725027" y="453143"/>
                  </a:cubicBezTo>
                  <a:cubicBezTo>
                    <a:pt x="731790" y="460808"/>
                    <a:pt x="729761" y="458328"/>
                    <a:pt x="727733" y="455848"/>
                  </a:cubicBezTo>
                </a:path>
              </a:pathLst>
            </a:custGeom>
            <a:ln w="28575">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4664422" y="4038304"/>
              <a:ext cx="472919" cy="55574"/>
            </a:xfrm>
            <a:custGeom>
              <a:avLst/>
              <a:gdLst>
                <a:gd name="connsiteX0" fmla="*/ 0 w 473432"/>
                <a:gd name="connsiteY0" fmla="*/ 27955 h 55008"/>
                <a:gd name="connsiteX1" fmla="*/ 78455 w 473432"/>
                <a:gd name="connsiteY1" fmla="*/ 36071 h 55008"/>
                <a:gd name="connsiteX2" fmla="*/ 124445 w 473432"/>
                <a:gd name="connsiteY2" fmla="*/ 27955 h 55008"/>
                <a:gd name="connsiteX3" fmla="*/ 181257 w 473432"/>
                <a:gd name="connsiteY3" fmla="*/ 14428 h 55008"/>
                <a:gd name="connsiteX4" fmla="*/ 251595 w 473432"/>
                <a:gd name="connsiteY4" fmla="*/ 3607 h 55008"/>
                <a:gd name="connsiteX5" fmla="*/ 316523 w 473432"/>
                <a:gd name="connsiteY5" fmla="*/ 902 h 55008"/>
                <a:gd name="connsiteX6" fmla="*/ 357103 w 473432"/>
                <a:gd name="connsiteY6" fmla="*/ 902 h 55008"/>
                <a:gd name="connsiteX7" fmla="*/ 403094 w 473432"/>
                <a:gd name="connsiteY7" fmla="*/ 6313 h 55008"/>
                <a:gd name="connsiteX8" fmla="*/ 451789 w 473432"/>
                <a:gd name="connsiteY8" fmla="*/ 27955 h 55008"/>
                <a:gd name="connsiteX9" fmla="*/ 473432 w 473432"/>
                <a:gd name="connsiteY9" fmla="*/ 55008 h 5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432" h="55008">
                  <a:moveTo>
                    <a:pt x="0" y="27955"/>
                  </a:moveTo>
                  <a:cubicBezTo>
                    <a:pt x="28857" y="32013"/>
                    <a:pt x="57714" y="36071"/>
                    <a:pt x="78455" y="36071"/>
                  </a:cubicBezTo>
                  <a:cubicBezTo>
                    <a:pt x="99196" y="36071"/>
                    <a:pt x="107311" y="31562"/>
                    <a:pt x="124445" y="27955"/>
                  </a:cubicBezTo>
                  <a:cubicBezTo>
                    <a:pt x="141579" y="24348"/>
                    <a:pt x="160065" y="18486"/>
                    <a:pt x="181257" y="14428"/>
                  </a:cubicBezTo>
                  <a:cubicBezTo>
                    <a:pt x="202449" y="10370"/>
                    <a:pt x="229051" y="5861"/>
                    <a:pt x="251595" y="3607"/>
                  </a:cubicBezTo>
                  <a:cubicBezTo>
                    <a:pt x="274139" y="1353"/>
                    <a:pt x="298938" y="1353"/>
                    <a:pt x="316523" y="902"/>
                  </a:cubicBezTo>
                  <a:cubicBezTo>
                    <a:pt x="334108" y="451"/>
                    <a:pt x="342675" y="0"/>
                    <a:pt x="357103" y="902"/>
                  </a:cubicBezTo>
                  <a:cubicBezTo>
                    <a:pt x="371531" y="1804"/>
                    <a:pt x="387313" y="1804"/>
                    <a:pt x="403094" y="6313"/>
                  </a:cubicBezTo>
                  <a:cubicBezTo>
                    <a:pt x="418875" y="10822"/>
                    <a:pt x="440066" y="19839"/>
                    <a:pt x="451789" y="27955"/>
                  </a:cubicBezTo>
                  <a:cubicBezTo>
                    <a:pt x="463512" y="36071"/>
                    <a:pt x="468472" y="45539"/>
                    <a:pt x="473432" y="55008"/>
                  </a:cubicBezTo>
                </a:path>
              </a:pathLst>
            </a:custGeom>
            <a:ln w="19050">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Freeform 80"/>
            <p:cNvSpPr/>
            <p:nvPr/>
          </p:nvSpPr>
          <p:spPr>
            <a:xfrm>
              <a:off x="4323222" y="3995433"/>
              <a:ext cx="525289" cy="338205"/>
            </a:xfrm>
            <a:custGeom>
              <a:avLst/>
              <a:gdLst>
                <a:gd name="connsiteX0" fmla="*/ 0 w 509503"/>
                <a:gd name="connsiteY0" fmla="*/ 0 h 316523"/>
                <a:gd name="connsiteX1" fmla="*/ 5411 w 509503"/>
                <a:gd name="connsiteY1" fmla="*/ 64928 h 316523"/>
                <a:gd name="connsiteX2" fmla="*/ 29759 w 509503"/>
                <a:gd name="connsiteY2" fmla="*/ 94687 h 316523"/>
                <a:gd name="connsiteX3" fmla="*/ 86570 w 509503"/>
                <a:gd name="connsiteY3" fmla="*/ 132561 h 316523"/>
                <a:gd name="connsiteX4" fmla="*/ 159614 w 509503"/>
                <a:gd name="connsiteY4" fmla="*/ 170436 h 316523"/>
                <a:gd name="connsiteX5" fmla="*/ 238069 w 509503"/>
                <a:gd name="connsiteY5" fmla="*/ 197489 h 316523"/>
                <a:gd name="connsiteX6" fmla="*/ 305702 w 509503"/>
                <a:gd name="connsiteY6" fmla="*/ 213721 h 316523"/>
                <a:gd name="connsiteX7" fmla="*/ 373335 w 509503"/>
                <a:gd name="connsiteY7" fmla="*/ 238069 h 316523"/>
                <a:gd name="connsiteX8" fmla="*/ 449084 w 509503"/>
                <a:gd name="connsiteY8" fmla="*/ 273238 h 316523"/>
                <a:gd name="connsiteX9" fmla="*/ 500485 w 509503"/>
                <a:gd name="connsiteY9" fmla="*/ 308407 h 316523"/>
                <a:gd name="connsiteX10" fmla="*/ 503191 w 509503"/>
                <a:gd name="connsiteY10" fmla="*/ 316523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503" h="316523">
                  <a:moveTo>
                    <a:pt x="0" y="0"/>
                  </a:moveTo>
                  <a:cubicBezTo>
                    <a:pt x="225" y="24573"/>
                    <a:pt x="451" y="49147"/>
                    <a:pt x="5411" y="64928"/>
                  </a:cubicBezTo>
                  <a:cubicBezTo>
                    <a:pt x="10371" y="80709"/>
                    <a:pt x="16232" y="83415"/>
                    <a:pt x="29759" y="94687"/>
                  </a:cubicBezTo>
                  <a:cubicBezTo>
                    <a:pt x="43286" y="105959"/>
                    <a:pt x="64928" y="119936"/>
                    <a:pt x="86570" y="132561"/>
                  </a:cubicBezTo>
                  <a:cubicBezTo>
                    <a:pt x="108212" y="145186"/>
                    <a:pt x="134364" y="159615"/>
                    <a:pt x="159614" y="170436"/>
                  </a:cubicBezTo>
                  <a:cubicBezTo>
                    <a:pt x="184864" y="181257"/>
                    <a:pt x="213721" y="190275"/>
                    <a:pt x="238069" y="197489"/>
                  </a:cubicBezTo>
                  <a:cubicBezTo>
                    <a:pt x="262417" y="204703"/>
                    <a:pt x="283158" y="206958"/>
                    <a:pt x="305702" y="213721"/>
                  </a:cubicBezTo>
                  <a:cubicBezTo>
                    <a:pt x="328246" y="220484"/>
                    <a:pt x="349438" y="228149"/>
                    <a:pt x="373335" y="238069"/>
                  </a:cubicBezTo>
                  <a:cubicBezTo>
                    <a:pt x="397232" y="247989"/>
                    <a:pt x="427892" y="261515"/>
                    <a:pt x="449084" y="273238"/>
                  </a:cubicBezTo>
                  <a:cubicBezTo>
                    <a:pt x="470276" y="284961"/>
                    <a:pt x="491467" y="301193"/>
                    <a:pt x="500485" y="308407"/>
                  </a:cubicBezTo>
                  <a:cubicBezTo>
                    <a:pt x="509503" y="315621"/>
                    <a:pt x="506347" y="316072"/>
                    <a:pt x="503191" y="316523"/>
                  </a:cubicBezTo>
                </a:path>
              </a:pathLst>
            </a:custGeom>
            <a:ln w="28575">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a:xfrm>
              <a:off x="4216894" y="3965264"/>
              <a:ext cx="349135" cy="587493"/>
            </a:xfrm>
            <a:custGeom>
              <a:avLst/>
              <a:gdLst>
                <a:gd name="connsiteX0" fmla="*/ 0 w 349405"/>
                <a:gd name="connsiteY0" fmla="*/ 0 h 587298"/>
                <a:gd name="connsiteX1" fmla="*/ 48322 w 349405"/>
                <a:gd name="connsiteY1" fmla="*/ 37171 h 587298"/>
                <a:gd name="connsiteX2" fmla="*/ 63190 w 349405"/>
                <a:gd name="connsiteY2" fmla="*/ 70625 h 587298"/>
                <a:gd name="connsiteX3" fmla="*/ 70624 w 349405"/>
                <a:gd name="connsiteY3" fmla="*/ 115230 h 587298"/>
                <a:gd name="connsiteX4" fmla="*/ 92927 w 349405"/>
                <a:gd name="connsiteY4" fmla="*/ 163552 h 587298"/>
                <a:gd name="connsiteX5" fmla="*/ 141249 w 349405"/>
                <a:gd name="connsiteY5" fmla="*/ 200722 h 587298"/>
                <a:gd name="connsiteX6" fmla="*/ 193288 w 349405"/>
                <a:gd name="connsiteY6" fmla="*/ 226742 h 587298"/>
                <a:gd name="connsiteX7" fmla="*/ 260195 w 349405"/>
                <a:gd name="connsiteY7" fmla="*/ 271347 h 587298"/>
                <a:gd name="connsiteX8" fmla="*/ 289932 w 349405"/>
                <a:gd name="connsiteY8" fmla="*/ 297366 h 587298"/>
                <a:gd name="connsiteX9" fmla="*/ 327102 w 349405"/>
                <a:gd name="connsiteY9" fmla="*/ 345688 h 587298"/>
                <a:gd name="connsiteX10" fmla="*/ 341971 w 349405"/>
                <a:gd name="connsiteY10" fmla="*/ 397727 h 587298"/>
                <a:gd name="connsiteX11" fmla="*/ 345688 w 349405"/>
                <a:gd name="connsiteY11" fmla="*/ 442332 h 587298"/>
                <a:gd name="connsiteX12" fmla="*/ 319668 w 349405"/>
                <a:gd name="connsiteY12" fmla="*/ 505522 h 587298"/>
                <a:gd name="connsiteX13" fmla="*/ 293649 w 349405"/>
                <a:gd name="connsiteY13" fmla="*/ 546410 h 587298"/>
                <a:gd name="connsiteX14" fmla="*/ 252761 w 349405"/>
                <a:gd name="connsiteY14" fmla="*/ 579864 h 587298"/>
                <a:gd name="connsiteX15" fmla="*/ 245327 w 349405"/>
                <a:gd name="connsiteY15" fmla="*/ 587298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405" h="587298">
                  <a:moveTo>
                    <a:pt x="0" y="0"/>
                  </a:moveTo>
                  <a:cubicBezTo>
                    <a:pt x="18895" y="12700"/>
                    <a:pt x="37790" y="25400"/>
                    <a:pt x="48322" y="37171"/>
                  </a:cubicBezTo>
                  <a:cubicBezTo>
                    <a:pt x="58854" y="48942"/>
                    <a:pt x="59473" y="57615"/>
                    <a:pt x="63190" y="70625"/>
                  </a:cubicBezTo>
                  <a:cubicBezTo>
                    <a:pt x="66907" y="83635"/>
                    <a:pt x="65668" y="99742"/>
                    <a:pt x="70624" y="115230"/>
                  </a:cubicBezTo>
                  <a:cubicBezTo>
                    <a:pt x="75580" y="130718"/>
                    <a:pt x="81156" y="149303"/>
                    <a:pt x="92927" y="163552"/>
                  </a:cubicBezTo>
                  <a:cubicBezTo>
                    <a:pt x="104698" y="177801"/>
                    <a:pt x="124522" y="190190"/>
                    <a:pt x="141249" y="200722"/>
                  </a:cubicBezTo>
                  <a:cubicBezTo>
                    <a:pt x="157976" y="211254"/>
                    <a:pt x="173464" y="214971"/>
                    <a:pt x="193288" y="226742"/>
                  </a:cubicBezTo>
                  <a:cubicBezTo>
                    <a:pt x="213112" y="238513"/>
                    <a:pt x="244088" y="259576"/>
                    <a:pt x="260195" y="271347"/>
                  </a:cubicBezTo>
                  <a:cubicBezTo>
                    <a:pt x="276302" y="283118"/>
                    <a:pt x="278781" y="284976"/>
                    <a:pt x="289932" y="297366"/>
                  </a:cubicBezTo>
                  <a:cubicBezTo>
                    <a:pt x="301083" y="309756"/>
                    <a:pt x="318429" y="328961"/>
                    <a:pt x="327102" y="345688"/>
                  </a:cubicBezTo>
                  <a:cubicBezTo>
                    <a:pt x="335775" y="362415"/>
                    <a:pt x="338873" y="381620"/>
                    <a:pt x="341971" y="397727"/>
                  </a:cubicBezTo>
                  <a:cubicBezTo>
                    <a:pt x="345069" y="413834"/>
                    <a:pt x="349405" y="424366"/>
                    <a:pt x="345688" y="442332"/>
                  </a:cubicBezTo>
                  <a:cubicBezTo>
                    <a:pt x="341971" y="460298"/>
                    <a:pt x="328341" y="488176"/>
                    <a:pt x="319668" y="505522"/>
                  </a:cubicBezTo>
                  <a:cubicBezTo>
                    <a:pt x="310995" y="522868"/>
                    <a:pt x="304800" y="534020"/>
                    <a:pt x="293649" y="546410"/>
                  </a:cubicBezTo>
                  <a:cubicBezTo>
                    <a:pt x="282498" y="558800"/>
                    <a:pt x="260815" y="573049"/>
                    <a:pt x="252761" y="579864"/>
                  </a:cubicBezTo>
                  <a:cubicBezTo>
                    <a:pt x="244707" y="586679"/>
                    <a:pt x="245017" y="586988"/>
                    <a:pt x="245327" y="587298"/>
                  </a:cubicBezTo>
                </a:path>
              </a:pathLst>
            </a:custGeom>
            <a:ln w="38100">
              <a:solidFill>
                <a:srgbClr val="8BCD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08" name="Line Callout 2 (No Border) 107"/>
          <p:cNvSpPr/>
          <p:nvPr/>
        </p:nvSpPr>
        <p:spPr bwMode="auto">
          <a:xfrm>
            <a:off x="5424200" y="4805373"/>
            <a:ext cx="1445070" cy="618567"/>
          </a:xfrm>
          <a:prstGeom prst="callout2">
            <a:avLst>
              <a:gd name="adj1" fmla="val 25181"/>
              <a:gd name="adj2" fmla="val -5667"/>
              <a:gd name="adj3" fmla="val 23703"/>
              <a:gd name="adj4" fmla="val -44077"/>
              <a:gd name="adj5" fmla="val -114000"/>
              <a:gd name="adj6" fmla="val -51649"/>
            </a:avLst>
          </a:prstGeom>
          <a:noFill/>
          <a:ln w="28575">
            <a:solidFill>
              <a:srgbClr val="FBFDA9"/>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r>
              <a:rPr lang="en-US" sz="2000" b="1" dirty="0" err="1">
                <a:ln w="3175">
                  <a:noFill/>
                </a:ln>
                <a:solidFill>
                  <a:srgbClr val="FBFDA9"/>
                </a:solidFill>
                <a:effectLst>
                  <a:outerShdw blurRad="76200" dir="6000000" sx="101000" sy="101000" algn="tl" rotWithShape="0">
                    <a:schemeClr val="bg1"/>
                  </a:outerShdw>
                </a:effectLst>
              </a:rPr>
              <a:t>Ciénega</a:t>
            </a:r>
            <a:r>
              <a:rPr lang="en-US" sz="2000" b="1" dirty="0">
                <a:ln w="3175">
                  <a:noFill/>
                </a:ln>
                <a:solidFill>
                  <a:srgbClr val="FBFDA9"/>
                </a:solidFill>
                <a:effectLst>
                  <a:outerShdw blurRad="76200" dir="6000000" sx="101000" sy="101000" algn="tl" rotWithShape="0">
                    <a:schemeClr val="bg1"/>
                  </a:outerShdw>
                </a:effectLst>
              </a:rPr>
              <a:t> de </a:t>
            </a:r>
          </a:p>
          <a:p>
            <a:pPr algn="ctr">
              <a:defRPr/>
            </a:pPr>
            <a:r>
              <a:rPr lang="en-US" sz="2000" b="1" dirty="0">
                <a:ln w="3175">
                  <a:noFill/>
                </a:ln>
                <a:solidFill>
                  <a:srgbClr val="FBFDA9"/>
                </a:solidFill>
                <a:effectLst>
                  <a:outerShdw blurRad="76200" dir="6000000" sx="101000" sy="101000" algn="tl" rotWithShape="0">
                    <a:schemeClr val="bg1"/>
                  </a:outerShdw>
                </a:effectLst>
              </a:rPr>
              <a:t>Santa Clara</a:t>
            </a:r>
          </a:p>
        </p:txBody>
      </p:sp>
      <p:sp>
        <p:nvSpPr>
          <p:cNvPr id="59" name="TextBox 58"/>
          <p:cNvSpPr txBox="1"/>
          <p:nvPr/>
        </p:nvSpPr>
        <p:spPr>
          <a:xfrm>
            <a:off x="6123282" y="1022294"/>
            <a:ext cx="1953918" cy="646331"/>
          </a:xfrm>
          <a:prstGeom prst="rect">
            <a:avLst/>
          </a:prstGeom>
          <a:noFill/>
          <a:scene3d>
            <a:camera prst="perspectiveRelaxedModerately" fov="6900000">
              <a:rot lat="19490610" lon="0" rev="21299981"/>
            </a:camera>
            <a:lightRig rig="threePt" dir="t"/>
          </a:scene3d>
          <a:sp3d/>
        </p:spPr>
        <p:txBody>
          <a:bodyPr>
            <a:spAutoFit/>
          </a:bodyPr>
          <a:lstStyle/>
          <a:p>
            <a:pPr>
              <a:defRPr/>
            </a:pPr>
            <a:r>
              <a:rPr lang="en-US" sz="3600" b="1" dirty="0">
                <a:ln w="3175">
                  <a:solidFill>
                    <a:schemeClr val="bg1"/>
                  </a:solidFill>
                </a:ln>
                <a:solidFill>
                  <a:srgbClr val="FFC000"/>
                </a:solidFill>
                <a:cs typeface="Arial" charset="0"/>
              </a:rPr>
              <a:t>Arizona</a:t>
            </a:r>
          </a:p>
        </p:txBody>
      </p:sp>
      <p:sp>
        <p:nvSpPr>
          <p:cNvPr id="86" name="TextBox 85"/>
          <p:cNvSpPr txBox="1"/>
          <p:nvPr/>
        </p:nvSpPr>
        <p:spPr>
          <a:xfrm>
            <a:off x="837564" y="786795"/>
            <a:ext cx="2290248" cy="646331"/>
          </a:xfrm>
          <a:prstGeom prst="rect">
            <a:avLst/>
          </a:prstGeom>
          <a:noFill/>
          <a:scene3d>
            <a:camera prst="perspectiveRelaxedModerately" fov="7200000">
              <a:rot lat="20163627" lon="20628402" rev="563048"/>
            </a:camera>
            <a:lightRig rig="threePt" dir="t"/>
          </a:scene3d>
          <a:sp3d/>
        </p:spPr>
        <p:txBody>
          <a:bodyPr>
            <a:spAutoFit/>
          </a:bodyPr>
          <a:lstStyle/>
          <a:p>
            <a:pPr>
              <a:defRPr/>
            </a:pPr>
            <a:r>
              <a:rPr lang="en-US" sz="3600" b="1" dirty="0">
                <a:ln w="3175">
                  <a:solidFill>
                    <a:schemeClr val="bg1"/>
                  </a:solidFill>
                </a:ln>
                <a:solidFill>
                  <a:srgbClr val="FFC000"/>
                </a:solidFill>
                <a:cs typeface="Arial" charset="0"/>
              </a:rPr>
              <a:t>California</a:t>
            </a:r>
          </a:p>
        </p:txBody>
      </p:sp>
      <p:sp>
        <p:nvSpPr>
          <p:cNvPr id="87" name="TextBox 86"/>
          <p:cNvSpPr txBox="1"/>
          <p:nvPr/>
        </p:nvSpPr>
        <p:spPr>
          <a:xfrm>
            <a:off x="1029704" y="3950413"/>
            <a:ext cx="2290248" cy="646331"/>
          </a:xfrm>
          <a:prstGeom prst="rect">
            <a:avLst/>
          </a:prstGeom>
          <a:noFill/>
          <a:scene3d>
            <a:camera prst="perspectiveRelaxedModerately" fov="6900000">
              <a:rot lat="20756102" lon="20728760" rev="530247"/>
            </a:camera>
            <a:lightRig rig="threePt" dir="t"/>
          </a:scene3d>
          <a:sp3d/>
        </p:spPr>
        <p:txBody>
          <a:bodyPr>
            <a:spAutoFit/>
          </a:bodyPr>
          <a:lstStyle/>
          <a:p>
            <a:pPr>
              <a:defRPr/>
            </a:pPr>
            <a:r>
              <a:rPr lang="en-US" sz="3600" b="1" dirty="0">
                <a:ln w="3175">
                  <a:solidFill>
                    <a:schemeClr val="bg1"/>
                  </a:solidFill>
                </a:ln>
                <a:solidFill>
                  <a:srgbClr val="FFC000"/>
                </a:solidFill>
                <a:cs typeface="Arial" charset="0"/>
              </a:rPr>
              <a:t>Mexico</a:t>
            </a:r>
          </a:p>
        </p:txBody>
      </p:sp>
      <p:grpSp>
        <p:nvGrpSpPr>
          <p:cNvPr id="3" name="Group 78"/>
          <p:cNvGrpSpPr>
            <a:grpSpLocks/>
          </p:cNvGrpSpPr>
          <p:nvPr/>
        </p:nvGrpSpPr>
        <p:grpSpPr bwMode="auto">
          <a:xfrm>
            <a:off x="5218113" y="2117725"/>
            <a:ext cx="3417887" cy="1016000"/>
            <a:chOff x="5217859" y="2118087"/>
            <a:chExt cx="3418333" cy="1015663"/>
          </a:xfrm>
        </p:grpSpPr>
        <p:sp>
          <p:nvSpPr>
            <p:cNvPr id="56" name="Freeform 55"/>
            <p:cNvSpPr/>
            <p:nvPr/>
          </p:nvSpPr>
          <p:spPr bwMode="auto">
            <a:xfrm>
              <a:off x="5217859" y="2121795"/>
              <a:ext cx="1743819" cy="495633"/>
            </a:xfrm>
            <a:custGeom>
              <a:avLst/>
              <a:gdLst>
                <a:gd name="connsiteX0" fmla="*/ 133701 w 1950347"/>
                <a:gd name="connsiteY0" fmla="*/ 172969 h 409517"/>
                <a:gd name="connsiteX1" fmla="*/ 201019 w 1950347"/>
                <a:gd name="connsiteY1" fmla="*/ 167359 h 409517"/>
                <a:gd name="connsiteX2" fmla="*/ 285166 w 1950347"/>
                <a:gd name="connsiteY2" fmla="*/ 206628 h 409517"/>
                <a:gd name="connsiteX3" fmla="*/ 386143 w 1950347"/>
                <a:gd name="connsiteY3" fmla="*/ 240287 h 409517"/>
                <a:gd name="connsiteX4" fmla="*/ 464680 w 1950347"/>
                <a:gd name="connsiteY4" fmla="*/ 257116 h 409517"/>
                <a:gd name="connsiteX5" fmla="*/ 554437 w 1950347"/>
                <a:gd name="connsiteY5" fmla="*/ 268336 h 409517"/>
                <a:gd name="connsiteX6" fmla="*/ 677853 w 1950347"/>
                <a:gd name="connsiteY6" fmla="*/ 257116 h 409517"/>
                <a:gd name="connsiteX7" fmla="*/ 767610 w 1950347"/>
                <a:gd name="connsiteY7" fmla="*/ 201018 h 409517"/>
                <a:gd name="connsiteX8" fmla="*/ 874197 w 1950347"/>
                <a:gd name="connsiteY8" fmla="*/ 167359 h 409517"/>
                <a:gd name="connsiteX9" fmla="*/ 1048101 w 1950347"/>
                <a:gd name="connsiteY9" fmla="*/ 133700 h 409517"/>
                <a:gd name="connsiteX10" fmla="*/ 1165907 w 1950347"/>
                <a:gd name="connsiteY10" fmla="*/ 111261 h 409517"/>
                <a:gd name="connsiteX11" fmla="*/ 1278103 w 1950347"/>
                <a:gd name="connsiteY11" fmla="*/ 94432 h 409517"/>
                <a:gd name="connsiteX12" fmla="*/ 1418349 w 1950347"/>
                <a:gd name="connsiteY12" fmla="*/ 77602 h 409517"/>
                <a:gd name="connsiteX13" fmla="*/ 1547374 w 1950347"/>
                <a:gd name="connsiteY13" fmla="*/ 66383 h 409517"/>
                <a:gd name="connsiteX14" fmla="*/ 1665181 w 1950347"/>
                <a:gd name="connsiteY14" fmla="*/ 49553 h 409517"/>
                <a:gd name="connsiteX15" fmla="*/ 1726889 w 1950347"/>
                <a:gd name="connsiteY15" fmla="*/ 43943 h 409517"/>
                <a:gd name="connsiteX16" fmla="*/ 1771767 w 1950347"/>
                <a:gd name="connsiteY16" fmla="*/ 38334 h 409517"/>
                <a:gd name="connsiteX17" fmla="*/ 1827865 w 1950347"/>
                <a:gd name="connsiteY17" fmla="*/ 4675 h 409517"/>
                <a:gd name="connsiteX18" fmla="*/ 1895183 w 1950347"/>
                <a:gd name="connsiteY18" fmla="*/ 10285 h 409517"/>
                <a:gd name="connsiteX19" fmla="*/ 1934452 w 1950347"/>
                <a:gd name="connsiteY19" fmla="*/ 38334 h 409517"/>
                <a:gd name="connsiteX20" fmla="*/ 1934452 w 1950347"/>
                <a:gd name="connsiteY20" fmla="*/ 71992 h 409517"/>
                <a:gd name="connsiteX21" fmla="*/ 1839085 w 1950347"/>
                <a:gd name="connsiteY21" fmla="*/ 88822 h 409517"/>
                <a:gd name="connsiteX22" fmla="*/ 1777377 w 1950347"/>
                <a:gd name="connsiteY22" fmla="*/ 122481 h 409517"/>
                <a:gd name="connsiteX23" fmla="*/ 1682010 w 1950347"/>
                <a:gd name="connsiteY23" fmla="*/ 189799 h 409517"/>
                <a:gd name="connsiteX24" fmla="*/ 1463227 w 1950347"/>
                <a:gd name="connsiteY24" fmla="*/ 229067 h 409517"/>
                <a:gd name="connsiteX25" fmla="*/ 1154687 w 1950347"/>
                <a:gd name="connsiteY25" fmla="*/ 257116 h 409517"/>
                <a:gd name="connsiteX26" fmla="*/ 924685 w 1950347"/>
                <a:gd name="connsiteY26" fmla="*/ 301995 h 409517"/>
                <a:gd name="connsiteX27" fmla="*/ 666633 w 1950347"/>
                <a:gd name="connsiteY27" fmla="*/ 402972 h 409517"/>
                <a:gd name="connsiteX28" fmla="*/ 464680 w 1950347"/>
                <a:gd name="connsiteY28" fmla="*/ 341264 h 409517"/>
                <a:gd name="connsiteX29" fmla="*/ 330044 w 1950347"/>
                <a:gd name="connsiteY29" fmla="*/ 296385 h 409517"/>
                <a:gd name="connsiteX30" fmla="*/ 240287 w 1950347"/>
                <a:gd name="connsiteY30" fmla="*/ 240287 h 409517"/>
                <a:gd name="connsiteX31" fmla="*/ 178579 w 1950347"/>
                <a:gd name="connsiteY31" fmla="*/ 217848 h 409517"/>
                <a:gd name="connsiteX32" fmla="*/ 15895 w 1950347"/>
                <a:gd name="connsiteY32" fmla="*/ 212238 h 409517"/>
                <a:gd name="connsiteX33" fmla="*/ 83212 w 1950347"/>
                <a:gd name="connsiteY33" fmla="*/ 189799 h 409517"/>
                <a:gd name="connsiteX34" fmla="*/ 133701 w 1950347"/>
                <a:gd name="connsiteY34" fmla="*/ 172969 h 40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50347" h="409517">
                  <a:moveTo>
                    <a:pt x="133701" y="172969"/>
                  </a:moveTo>
                  <a:cubicBezTo>
                    <a:pt x="153335" y="169229"/>
                    <a:pt x="175775" y="161749"/>
                    <a:pt x="201019" y="167359"/>
                  </a:cubicBezTo>
                  <a:cubicBezTo>
                    <a:pt x="226263" y="172969"/>
                    <a:pt x="254312" y="194473"/>
                    <a:pt x="285166" y="206628"/>
                  </a:cubicBezTo>
                  <a:cubicBezTo>
                    <a:pt x="316020" y="218783"/>
                    <a:pt x="356224" y="231872"/>
                    <a:pt x="386143" y="240287"/>
                  </a:cubicBezTo>
                  <a:cubicBezTo>
                    <a:pt x="416062" y="248702"/>
                    <a:pt x="436631" y="252441"/>
                    <a:pt x="464680" y="257116"/>
                  </a:cubicBezTo>
                  <a:cubicBezTo>
                    <a:pt x="492729" y="261791"/>
                    <a:pt x="518908" y="268336"/>
                    <a:pt x="554437" y="268336"/>
                  </a:cubicBezTo>
                  <a:cubicBezTo>
                    <a:pt x="589966" y="268336"/>
                    <a:pt x="642324" y="268336"/>
                    <a:pt x="677853" y="257116"/>
                  </a:cubicBezTo>
                  <a:cubicBezTo>
                    <a:pt x="713382" y="245896"/>
                    <a:pt x="734886" y="215978"/>
                    <a:pt x="767610" y="201018"/>
                  </a:cubicBezTo>
                  <a:cubicBezTo>
                    <a:pt x="800334" y="186059"/>
                    <a:pt x="827449" y="178579"/>
                    <a:pt x="874197" y="167359"/>
                  </a:cubicBezTo>
                  <a:cubicBezTo>
                    <a:pt x="920946" y="156139"/>
                    <a:pt x="1048101" y="133700"/>
                    <a:pt x="1048101" y="133700"/>
                  </a:cubicBezTo>
                  <a:lnTo>
                    <a:pt x="1165907" y="111261"/>
                  </a:lnTo>
                  <a:cubicBezTo>
                    <a:pt x="1204241" y="104716"/>
                    <a:pt x="1236029" y="100042"/>
                    <a:pt x="1278103" y="94432"/>
                  </a:cubicBezTo>
                  <a:cubicBezTo>
                    <a:pt x="1320177" y="88822"/>
                    <a:pt x="1373471" y="82277"/>
                    <a:pt x="1418349" y="77602"/>
                  </a:cubicBezTo>
                  <a:cubicBezTo>
                    <a:pt x="1463227" y="72927"/>
                    <a:pt x="1506235" y="71058"/>
                    <a:pt x="1547374" y="66383"/>
                  </a:cubicBezTo>
                  <a:cubicBezTo>
                    <a:pt x="1588513" y="61708"/>
                    <a:pt x="1635262" y="53293"/>
                    <a:pt x="1665181" y="49553"/>
                  </a:cubicBezTo>
                  <a:cubicBezTo>
                    <a:pt x="1695100" y="45813"/>
                    <a:pt x="1709125" y="45813"/>
                    <a:pt x="1726889" y="43943"/>
                  </a:cubicBezTo>
                  <a:cubicBezTo>
                    <a:pt x="1744653" y="42073"/>
                    <a:pt x="1754938" y="44879"/>
                    <a:pt x="1771767" y="38334"/>
                  </a:cubicBezTo>
                  <a:cubicBezTo>
                    <a:pt x="1788596" y="31789"/>
                    <a:pt x="1807296" y="9350"/>
                    <a:pt x="1827865" y="4675"/>
                  </a:cubicBezTo>
                  <a:cubicBezTo>
                    <a:pt x="1848434" y="0"/>
                    <a:pt x="1877419" y="4675"/>
                    <a:pt x="1895183" y="10285"/>
                  </a:cubicBezTo>
                  <a:cubicBezTo>
                    <a:pt x="1912948" y="15895"/>
                    <a:pt x="1927907" y="28050"/>
                    <a:pt x="1934452" y="38334"/>
                  </a:cubicBezTo>
                  <a:cubicBezTo>
                    <a:pt x="1940997" y="48618"/>
                    <a:pt x="1950347" y="63577"/>
                    <a:pt x="1934452" y="71992"/>
                  </a:cubicBezTo>
                  <a:cubicBezTo>
                    <a:pt x="1918557" y="80407"/>
                    <a:pt x="1865264" y="80407"/>
                    <a:pt x="1839085" y="88822"/>
                  </a:cubicBezTo>
                  <a:cubicBezTo>
                    <a:pt x="1812906" y="97237"/>
                    <a:pt x="1803556" y="105652"/>
                    <a:pt x="1777377" y="122481"/>
                  </a:cubicBezTo>
                  <a:cubicBezTo>
                    <a:pt x="1751198" y="139310"/>
                    <a:pt x="1734368" y="172035"/>
                    <a:pt x="1682010" y="189799"/>
                  </a:cubicBezTo>
                  <a:cubicBezTo>
                    <a:pt x="1629652" y="207563"/>
                    <a:pt x="1551114" y="217848"/>
                    <a:pt x="1463227" y="229067"/>
                  </a:cubicBezTo>
                  <a:cubicBezTo>
                    <a:pt x="1375340" y="240287"/>
                    <a:pt x="1244444" y="244961"/>
                    <a:pt x="1154687" y="257116"/>
                  </a:cubicBezTo>
                  <a:cubicBezTo>
                    <a:pt x="1064930" y="269271"/>
                    <a:pt x="1006027" y="277686"/>
                    <a:pt x="924685" y="301995"/>
                  </a:cubicBezTo>
                  <a:cubicBezTo>
                    <a:pt x="843343" y="326304"/>
                    <a:pt x="743301" y="396427"/>
                    <a:pt x="666633" y="402972"/>
                  </a:cubicBezTo>
                  <a:cubicBezTo>
                    <a:pt x="589966" y="409517"/>
                    <a:pt x="520778" y="359029"/>
                    <a:pt x="464680" y="341264"/>
                  </a:cubicBezTo>
                  <a:cubicBezTo>
                    <a:pt x="408582" y="323500"/>
                    <a:pt x="367443" y="313215"/>
                    <a:pt x="330044" y="296385"/>
                  </a:cubicBezTo>
                  <a:cubicBezTo>
                    <a:pt x="292645" y="279556"/>
                    <a:pt x="265531" y="253376"/>
                    <a:pt x="240287" y="240287"/>
                  </a:cubicBezTo>
                  <a:cubicBezTo>
                    <a:pt x="215043" y="227198"/>
                    <a:pt x="215978" y="222523"/>
                    <a:pt x="178579" y="217848"/>
                  </a:cubicBezTo>
                  <a:cubicBezTo>
                    <a:pt x="141180" y="213173"/>
                    <a:pt x="31790" y="216913"/>
                    <a:pt x="15895" y="212238"/>
                  </a:cubicBezTo>
                  <a:cubicBezTo>
                    <a:pt x="0" y="207563"/>
                    <a:pt x="60773" y="196344"/>
                    <a:pt x="83212" y="189799"/>
                  </a:cubicBezTo>
                  <a:cubicBezTo>
                    <a:pt x="105651" y="183254"/>
                    <a:pt x="114067" y="176709"/>
                    <a:pt x="133701" y="172969"/>
                  </a:cubicBezTo>
                  <a:close/>
                </a:path>
              </a:pathLst>
            </a:custGeom>
            <a:solidFill>
              <a:srgbClr val="21FF4B">
                <a:alpha val="43000"/>
              </a:srgbClr>
            </a:solidFill>
            <a:ln w="28575">
              <a:solidFill>
                <a:srgbClr val="21FF4B"/>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7" name="TextBox 56"/>
            <p:cNvSpPr txBox="1"/>
            <p:nvPr/>
          </p:nvSpPr>
          <p:spPr>
            <a:xfrm>
              <a:off x="7246949" y="2118087"/>
              <a:ext cx="1389243" cy="1015663"/>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000" b="1">
                  <a:ln w="3175">
                    <a:noFill/>
                  </a:ln>
                  <a:solidFill>
                    <a:srgbClr val="FBFDA9"/>
                  </a:solidFill>
                  <a:effectLst>
                    <a:outerShdw blurRad="76200" dir="6000000" sx="101000" sy="101000" algn="tl" rotWithShape="0">
                      <a:schemeClr val="bg1"/>
                    </a:outerShdw>
                  </a:effectLst>
                  <a:cs typeface="Arial" charset="0"/>
                </a:rPr>
                <a:t>Wellton</a:t>
              </a:r>
              <a:r>
                <a:rPr lang="en-US" sz="2000" b="1" dirty="0">
                  <a:ln w="3175">
                    <a:noFill/>
                  </a:ln>
                  <a:solidFill>
                    <a:srgbClr val="FBFDA9"/>
                  </a:solidFill>
                  <a:effectLst>
                    <a:outerShdw blurRad="76200" dir="6000000" sx="101000" sy="101000" algn="tl" rotWithShape="0">
                      <a:schemeClr val="bg1"/>
                    </a:outerShdw>
                  </a:effectLst>
                  <a:cs typeface="Arial" charset="0"/>
                </a:rPr>
                <a:t>-Mohawk IDD</a:t>
              </a:r>
            </a:p>
          </p:txBody>
        </p:sp>
        <p:cxnSp>
          <p:nvCxnSpPr>
            <p:cNvPr id="74" name="Straight Connector 73"/>
            <p:cNvCxnSpPr/>
            <p:nvPr/>
          </p:nvCxnSpPr>
          <p:spPr>
            <a:xfrm>
              <a:off x="6789689" y="2370416"/>
              <a:ext cx="612855" cy="163458"/>
            </a:xfrm>
            <a:prstGeom prst="line">
              <a:avLst/>
            </a:prstGeom>
            <a:ln w="28575">
              <a:solidFill>
                <a:srgbClr val="FBFDA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6" name="Freeform 75"/>
          <p:cNvSpPr/>
          <p:nvPr/>
        </p:nvSpPr>
        <p:spPr>
          <a:xfrm rot="1232561">
            <a:off x="4827588" y="2268538"/>
            <a:ext cx="454025" cy="182562"/>
          </a:xfrm>
          <a:custGeom>
            <a:avLst/>
            <a:gdLst>
              <a:gd name="connsiteX0" fmla="*/ 309333 w 309333"/>
              <a:gd name="connsiteY0" fmla="*/ 0 h 53822"/>
              <a:gd name="connsiteX1" fmla="*/ 210754 w 309333"/>
              <a:gd name="connsiteY1" fmla="*/ 27194 h 53822"/>
              <a:gd name="connsiteX2" fmla="*/ 125773 w 309333"/>
              <a:gd name="connsiteY2" fmla="*/ 50989 h 53822"/>
              <a:gd name="connsiteX3" fmla="*/ 30594 w 309333"/>
              <a:gd name="connsiteY3" fmla="*/ 44190 h 53822"/>
              <a:gd name="connsiteX4" fmla="*/ 0 w 309333"/>
              <a:gd name="connsiteY4" fmla="*/ 23795 h 5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33" h="53822">
                <a:moveTo>
                  <a:pt x="309333" y="0"/>
                </a:moveTo>
                <a:lnTo>
                  <a:pt x="210754" y="27194"/>
                </a:lnTo>
                <a:cubicBezTo>
                  <a:pt x="180161" y="35692"/>
                  <a:pt x="155800" y="48156"/>
                  <a:pt x="125773" y="50989"/>
                </a:cubicBezTo>
                <a:cubicBezTo>
                  <a:pt x="95746" y="53822"/>
                  <a:pt x="51556" y="48722"/>
                  <a:pt x="30594" y="44190"/>
                </a:cubicBezTo>
                <a:cubicBezTo>
                  <a:pt x="9632" y="39658"/>
                  <a:pt x="4816" y="31726"/>
                  <a:pt x="0" y="23795"/>
                </a:cubicBezTo>
              </a:path>
            </a:pathLst>
          </a:custGeom>
          <a:noFill/>
          <a:ln w="57150">
            <a:solidFill>
              <a:srgbClr val="21FF4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 name="Group 89"/>
          <p:cNvGrpSpPr>
            <a:grpSpLocks/>
          </p:cNvGrpSpPr>
          <p:nvPr/>
        </p:nvGrpSpPr>
        <p:grpSpPr bwMode="auto">
          <a:xfrm>
            <a:off x="3582988" y="2419350"/>
            <a:ext cx="1554162" cy="2128838"/>
            <a:chOff x="3583690" y="2423492"/>
            <a:chExt cx="1553651" cy="2129265"/>
          </a:xfrm>
        </p:grpSpPr>
        <p:sp>
          <p:nvSpPr>
            <p:cNvPr id="91" name="Freeform 90"/>
            <p:cNvSpPr/>
            <p:nvPr/>
          </p:nvSpPr>
          <p:spPr>
            <a:xfrm>
              <a:off x="3583690" y="2423492"/>
              <a:ext cx="837924" cy="760566"/>
            </a:xfrm>
            <a:custGeom>
              <a:avLst/>
              <a:gdLst>
                <a:gd name="connsiteX0" fmla="*/ 838200 w 838200"/>
                <a:gd name="connsiteY0" fmla="*/ 0 h 760977"/>
                <a:gd name="connsiteX1" fmla="*/ 786036 w 838200"/>
                <a:gd name="connsiteY1" fmla="*/ 49095 h 760977"/>
                <a:gd name="connsiteX2" fmla="*/ 782967 w 838200"/>
                <a:gd name="connsiteY2" fmla="*/ 61369 h 760977"/>
                <a:gd name="connsiteX3" fmla="*/ 758420 w 838200"/>
                <a:gd name="connsiteY3" fmla="*/ 76711 h 760977"/>
                <a:gd name="connsiteX4" fmla="*/ 740009 w 838200"/>
                <a:gd name="connsiteY4" fmla="*/ 76711 h 760977"/>
                <a:gd name="connsiteX5" fmla="*/ 709325 w 838200"/>
                <a:gd name="connsiteY5" fmla="*/ 113533 h 760977"/>
                <a:gd name="connsiteX6" fmla="*/ 687845 w 838200"/>
                <a:gd name="connsiteY6" fmla="*/ 113533 h 760977"/>
                <a:gd name="connsiteX7" fmla="*/ 644887 w 838200"/>
                <a:gd name="connsiteY7" fmla="*/ 113533 h 760977"/>
                <a:gd name="connsiteX8" fmla="*/ 638750 w 838200"/>
                <a:gd name="connsiteY8" fmla="*/ 119670 h 760977"/>
                <a:gd name="connsiteX9" fmla="*/ 657161 w 838200"/>
                <a:gd name="connsiteY9" fmla="*/ 131944 h 760977"/>
                <a:gd name="connsiteX10" fmla="*/ 669435 w 838200"/>
                <a:gd name="connsiteY10" fmla="*/ 153423 h 760977"/>
                <a:gd name="connsiteX11" fmla="*/ 666366 w 838200"/>
                <a:gd name="connsiteY11" fmla="*/ 168765 h 760977"/>
                <a:gd name="connsiteX12" fmla="*/ 657161 w 838200"/>
                <a:gd name="connsiteY12" fmla="*/ 181039 h 760977"/>
                <a:gd name="connsiteX13" fmla="*/ 641818 w 838200"/>
                <a:gd name="connsiteY13" fmla="*/ 193313 h 760977"/>
                <a:gd name="connsiteX14" fmla="*/ 681708 w 838200"/>
                <a:gd name="connsiteY14" fmla="*/ 177971 h 760977"/>
                <a:gd name="connsiteX15" fmla="*/ 690914 w 838200"/>
                <a:gd name="connsiteY15" fmla="*/ 190244 h 760977"/>
                <a:gd name="connsiteX16" fmla="*/ 672503 w 838200"/>
                <a:gd name="connsiteY16" fmla="*/ 211724 h 760977"/>
                <a:gd name="connsiteX17" fmla="*/ 660229 w 838200"/>
                <a:gd name="connsiteY17" fmla="*/ 220929 h 760977"/>
                <a:gd name="connsiteX18" fmla="*/ 647955 w 838200"/>
                <a:gd name="connsiteY18" fmla="*/ 248545 h 760977"/>
                <a:gd name="connsiteX19" fmla="*/ 669435 w 838200"/>
                <a:gd name="connsiteY19" fmla="*/ 254682 h 760977"/>
                <a:gd name="connsiteX20" fmla="*/ 657161 w 838200"/>
                <a:gd name="connsiteY20" fmla="*/ 270024 h 760977"/>
                <a:gd name="connsiteX21" fmla="*/ 635682 w 838200"/>
                <a:gd name="connsiteY21" fmla="*/ 291503 h 760977"/>
                <a:gd name="connsiteX22" fmla="*/ 604997 w 838200"/>
                <a:gd name="connsiteY22" fmla="*/ 306846 h 760977"/>
                <a:gd name="connsiteX23" fmla="*/ 574312 w 838200"/>
                <a:gd name="connsiteY23" fmla="*/ 316051 h 760977"/>
                <a:gd name="connsiteX24" fmla="*/ 555902 w 838200"/>
                <a:gd name="connsiteY24" fmla="*/ 312983 h 760977"/>
                <a:gd name="connsiteX25" fmla="*/ 494533 w 838200"/>
                <a:gd name="connsiteY25" fmla="*/ 312983 h 760977"/>
                <a:gd name="connsiteX26" fmla="*/ 473053 w 838200"/>
                <a:gd name="connsiteY26" fmla="*/ 309914 h 760977"/>
                <a:gd name="connsiteX27" fmla="*/ 457711 w 838200"/>
                <a:gd name="connsiteY27" fmla="*/ 303777 h 760977"/>
                <a:gd name="connsiteX28" fmla="*/ 427027 w 838200"/>
                <a:gd name="connsiteY28" fmla="*/ 316051 h 760977"/>
                <a:gd name="connsiteX29" fmla="*/ 374863 w 838200"/>
                <a:gd name="connsiteY29" fmla="*/ 306846 h 760977"/>
                <a:gd name="connsiteX30" fmla="*/ 353384 w 838200"/>
                <a:gd name="connsiteY30" fmla="*/ 312983 h 760977"/>
                <a:gd name="connsiteX31" fmla="*/ 338041 w 838200"/>
                <a:gd name="connsiteY31" fmla="*/ 328325 h 760977"/>
                <a:gd name="connsiteX32" fmla="*/ 322699 w 838200"/>
                <a:gd name="connsiteY32" fmla="*/ 337530 h 760977"/>
                <a:gd name="connsiteX33" fmla="*/ 325767 w 838200"/>
                <a:gd name="connsiteY33" fmla="*/ 355941 h 760977"/>
                <a:gd name="connsiteX34" fmla="*/ 344178 w 838200"/>
                <a:gd name="connsiteY34" fmla="*/ 371283 h 760977"/>
                <a:gd name="connsiteX35" fmla="*/ 319631 w 838200"/>
                <a:gd name="connsiteY35" fmla="*/ 386626 h 760977"/>
                <a:gd name="connsiteX36" fmla="*/ 285878 w 838200"/>
                <a:gd name="connsiteY36" fmla="*/ 401968 h 760977"/>
                <a:gd name="connsiteX37" fmla="*/ 285878 w 838200"/>
                <a:gd name="connsiteY37" fmla="*/ 414242 h 760977"/>
                <a:gd name="connsiteX38" fmla="*/ 255193 w 838200"/>
                <a:gd name="connsiteY38" fmla="*/ 429584 h 760977"/>
                <a:gd name="connsiteX39" fmla="*/ 233714 w 838200"/>
                <a:gd name="connsiteY39" fmla="*/ 438789 h 760977"/>
                <a:gd name="connsiteX40" fmla="*/ 245988 w 838200"/>
                <a:gd name="connsiteY40" fmla="*/ 469474 h 760977"/>
                <a:gd name="connsiteX41" fmla="*/ 264398 w 838200"/>
                <a:gd name="connsiteY41" fmla="*/ 460269 h 760977"/>
                <a:gd name="connsiteX42" fmla="*/ 258261 w 838200"/>
                <a:gd name="connsiteY42" fmla="*/ 478679 h 760977"/>
                <a:gd name="connsiteX43" fmla="*/ 249056 w 838200"/>
                <a:gd name="connsiteY43" fmla="*/ 500158 h 760977"/>
                <a:gd name="connsiteX44" fmla="*/ 239851 w 838200"/>
                <a:gd name="connsiteY44" fmla="*/ 527775 h 760977"/>
                <a:gd name="connsiteX45" fmla="*/ 227577 w 838200"/>
                <a:gd name="connsiteY45" fmla="*/ 546185 h 760977"/>
                <a:gd name="connsiteX46" fmla="*/ 196892 w 838200"/>
                <a:gd name="connsiteY46" fmla="*/ 549254 h 760977"/>
                <a:gd name="connsiteX47" fmla="*/ 147797 w 838200"/>
                <a:gd name="connsiteY47" fmla="*/ 589144 h 760977"/>
                <a:gd name="connsiteX48" fmla="*/ 101770 w 838200"/>
                <a:gd name="connsiteY48" fmla="*/ 604486 h 760977"/>
                <a:gd name="connsiteX49" fmla="*/ 77223 w 838200"/>
                <a:gd name="connsiteY49" fmla="*/ 613691 h 760977"/>
                <a:gd name="connsiteX50" fmla="*/ 64949 w 838200"/>
                <a:gd name="connsiteY50" fmla="*/ 629034 h 760977"/>
                <a:gd name="connsiteX51" fmla="*/ 49606 w 838200"/>
                <a:gd name="connsiteY51" fmla="*/ 647444 h 760977"/>
                <a:gd name="connsiteX52" fmla="*/ 15853 w 838200"/>
                <a:gd name="connsiteY52" fmla="*/ 650513 h 760977"/>
                <a:gd name="connsiteX53" fmla="*/ 9716 w 838200"/>
                <a:gd name="connsiteY53" fmla="*/ 668924 h 760977"/>
                <a:gd name="connsiteX54" fmla="*/ 511 w 838200"/>
                <a:gd name="connsiteY54" fmla="*/ 684266 h 760977"/>
                <a:gd name="connsiteX55" fmla="*/ 6648 w 838200"/>
                <a:gd name="connsiteY55" fmla="*/ 696540 h 760977"/>
                <a:gd name="connsiteX56" fmla="*/ 28127 w 838200"/>
                <a:gd name="connsiteY56" fmla="*/ 690403 h 760977"/>
                <a:gd name="connsiteX57" fmla="*/ 40401 w 838200"/>
                <a:gd name="connsiteY57" fmla="*/ 699608 h 760977"/>
                <a:gd name="connsiteX58" fmla="*/ 58812 w 838200"/>
                <a:gd name="connsiteY58" fmla="*/ 727224 h 760977"/>
                <a:gd name="connsiteX59" fmla="*/ 61880 w 838200"/>
                <a:gd name="connsiteY59" fmla="*/ 742567 h 760977"/>
                <a:gd name="connsiteX60" fmla="*/ 89496 w 838200"/>
                <a:gd name="connsiteY60" fmla="*/ 739498 h 760977"/>
                <a:gd name="connsiteX61" fmla="*/ 107907 w 838200"/>
                <a:gd name="connsiteY61" fmla="*/ 760977 h 76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38200" h="760977">
                  <a:moveTo>
                    <a:pt x="838200" y="0"/>
                  </a:moveTo>
                  <a:cubicBezTo>
                    <a:pt x="816720" y="19433"/>
                    <a:pt x="795241" y="38867"/>
                    <a:pt x="786036" y="49095"/>
                  </a:cubicBezTo>
                  <a:cubicBezTo>
                    <a:pt x="776831" y="59323"/>
                    <a:pt x="787570" y="56766"/>
                    <a:pt x="782967" y="61369"/>
                  </a:cubicBezTo>
                  <a:cubicBezTo>
                    <a:pt x="778364" y="65972"/>
                    <a:pt x="765580" y="74154"/>
                    <a:pt x="758420" y="76711"/>
                  </a:cubicBezTo>
                  <a:cubicBezTo>
                    <a:pt x="751260" y="79268"/>
                    <a:pt x="748192" y="70574"/>
                    <a:pt x="740009" y="76711"/>
                  </a:cubicBezTo>
                  <a:cubicBezTo>
                    <a:pt x="731827" y="82848"/>
                    <a:pt x="718019" y="107396"/>
                    <a:pt x="709325" y="113533"/>
                  </a:cubicBezTo>
                  <a:cubicBezTo>
                    <a:pt x="700631" y="119670"/>
                    <a:pt x="687845" y="113533"/>
                    <a:pt x="687845" y="113533"/>
                  </a:cubicBezTo>
                  <a:cubicBezTo>
                    <a:pt x="677105" y="113533"/>
                    <a:pt x="653069" y="112510"/>
                    <a:pt x="644887" y="113533"/>
                  </a:cubicBezTo>
                  <a:cubicBezTo>
                    <a:pt x="636705" y="114556"/>
                    <a:pt x="636704" y="116602"/>
                    <a:pt x="638750" y="119670"/>
                  </a:cubicBezTo>
                  <a:cubicBezTo>
                    <a:pt x="640796" y="122738"/>
                    <a:pt x="652047" y="126319"/>
                    <a:pt x="657161" y="131944"/>
                  </a:cubicBezTo>
                  <a:cubicBezTo>
                    <a:pt x="662275" y="137569"/>
                    <a:pt x="667901" y="147286"/>
                    <a:pt x="669435" y="153423"/>
                  </a:cubicBezTo>
                  <a:cubicBezTo>
                    <a:pt x="670969" y="159560"/>
                    <a:pt x="668412" y="164162"/>
                    <a:pt x="666366" y="168765"/>
                  </a:cubicBezTo>
                  <a:cubicBezTo>
                    <a:pt x="664320" y="173368"/>
                    <a:pt x="661252" y="176948"/>
                    <a:pt x="657161" y="181039"/>
                  </a:cubicBezTo>
                  <a:cubicBezTo>
                    <a:pt x="653070" y="185130"/>
                    <a:pt x="637727" y="193824"/>
                    <a:pt x="641818" y="193313"/>
                  </a:cubicBezTo>
                  <a:cubicBezTo>
                    <a:pt x="645909" y="192802"/>
                    <a:pt x="673525" y="178482"/>
                    <a:pt x="681708" y="177971"/>
                  </a:cubicBezTo>
                  <a:cubicBezTo>
                    <a:pt x="689891" y="177460"/>
                    <a:pt x="692448" y="184619"/>
                    <a:pt x="690914" y="190244"/>
                  </a:cubicBezTo>
                  <a:cubicBezTo>
                    <a:pt x="689380" y="195869"/>
                    <a:pt x="677617" y="206610"/>
                    <a:pt x="672503" y="211724"/>
                  </a:cubicBezTo>
                  <a:cubicBezTo>
                    <a:pt x="667389" y="216838"/>
                    <a:pt x="664320" y="214792"/>
                    <a:pt x="660229" y="220929"/>
                  </a:cubicBezTo>
                  <a:cubicBezTo>
                    <a:pt x="656138" y="227066"/>
                    <a:pt x="646421" y="242920"/>
                    <a:pt x="647955" y="248545"/>
                  </a:cubicBezTo>
                  <a:cubicBezTo>
                    <a:pt x="649489" y="254170"/>
                    <a:pt x="667901" y="251102"/>
                    <a:pt x="669435" y="254682"/>
                  </a:cubicBezTo>
                  <a:cubicBezTo>
                    <a:pt x="670969" y="258262"/>
                    <a:pt x="662786" y="263887"/>
                    <a:pt x="657161" y="270024"/>
                  </a:cubicBezTo>
                  <a:cubicBezTo>
                    <a:pt x="651536" y="276161"/>
                    <a:pt x="644376" y="285366"/>
                    <a:pt x="635682" y="291503"/>
                  </a:cubicBezTo>
                  <a:cubicBezTo>
                    <a:pt x="626988" y="297640"/>
                    <a:pt x="615225" y="302755"/>
                    <a:pt x="604997" y="306846"/>
                  </a:cubicBezTo>
                  <a:cubicBezTo>
                    <a:pt x="594769" y="310937"/>
                    <a:pt x="582494" y="315028"/>
                    <a:pt x="574312" y="316051"/>
                  </a:cubicBezTo>
                  <a:cubicBezTo>
                    <a:pt x="566130" y="317074"/>
                    <a:pt x="569198" y="313494"/>
                    <a:pt x="555902" y="312983"/>
                  </a:cubicBezTo>
                  <a:cubicBezTo>
                    <a:pt x="542606" y="312472"/>
                    <a:pt x="508341" y="313495"/>
                    <a:pt x="494533" y="312983"/>
                  </a:cubicBezTo>
                  <a:cubicBezTo>
                    <a:pt x="480725" y="312472"/>
                    <a:pt x="479190" y="311448"/>
                    <a:pt x="473053" y="309914"/>
                  </a:cubicBezTo>
                  <a:cubicBezTo>
                    <a:pt x="466916" y="308380"/>
                    <a:pt x="465382" y="302754"/>
                    <a:pt x="457711" y="303777"/>
                  </a:cubicBezTo>
                  <a:cubicBezTo>
                    <a:pt x="450040" y="304800"/>
                    <a:pt x="440835" y="315540"/>
                    <a:pt x="427027" y="316051"/>
                  </a:cubicBezTo>
                  <a:cubicBezTo>
                    <a:pt x="413219" y="316563"/>
                    <a:pt x="387137" y="307357"/>
                    <a:pt x="374863" y="306846"/>
                  </a:cubicBezTo>
                  <a:cubicBezTo>
                    <a:pt x="362589" y="306335"/>
                    <a:pt x="359521" y="309403"/>
                    <a:pt x="353384" y="312983"/>
                  </a:cubicBezTo>
                  <a:cubicBezTo>
                    <a:pt x="347247" y="316563"/>
                    <a:pt x="343155" y="324234"/>
                    <a:pt x="338041" y="328325"/>
                  </a:cubicBezTo>
                  <a:cubicBezTo>
                    <a:pt x="332927" y="332416"/>
                    <a:pt x="324745" y="332927"/>
                    <a:pt x="322699" y="337530"/>
                  </a:cubicBezTo>
                  <a:cubicBezTo>
                    <a:pt x="320653" y="342133"/>
                    <a:pt x="322187" y="350316"/>
                    <a:pt x="325767" y="355941"/>
                  </a:cubicBezTo>
                  <a:cubicBezTo>
                    <a:pt x="329347" y="361566"/>
                    <a:pt x="345201" y="366169"/>
                    <a:pt x="344178" y="371283"/>
                  </a:cubicBezTo>
                  <a:cubicBezTo>
                    <a:pt x="343155" y="376397"/>
                    <a:pt x="329348" y="381512"/>
                    <a:pt x="319631" y="386626"/>
                  </a:cubicBezTo>
                  <a:cubicBezTo>
                    <a:pt x="309914" y="391740"/>
                    <a:pt x="291503" y="397365"/>
                    <a:pt x="285878" y="401968"/>
                  </a:cubicBezTo>
                  <a:cubicBezTo>
                    <a:pt x="280253" y="406571"/>
                    <a:pt x="290992" y="409639"/>
                    <a:pt x="285878" y="414242"/>
                  </a:cubicBezTo>
                  <a:cubicBezTo>
                    <a:pt x="280764" y="418845"/>
                    <a:pt x="263887" y="425493"/>
                    <a:pt x="255193" y="429584"/>
                  </a:cubicBezTo>
                  <a:cubicBezTo>
                    <a:pt x="246499" y="433675"/>
                    <a:pt x="235248" y="432141"/>
                    <a:pt x="233714" y="438789"/>
                  </a:cubicBezTo>
                  <a:cubicBezTo>
                    <a:pt x="232180" y="445437"/>
                    <a:pt x="240874" y="465894"/>
                    <a:pt x="245988" y="469474"/>
                  </a:cubicBezTo>
                  <a:cubicBezTo>
                    <a:pt x="251102" y="473054"/>
                    <a:pt x="262353" y="458735"/>
                    <a:pt x="264398" y="460269"/>
                  </a:cubicBezTo>
                  <a:cubicBezTo>
                    <a:pt x="266443" y="461803"/>
                    <a:pt x="260818" y="472031"/>
                    <a:pt x="258261" y="478679"/>
                  </a:cubicBezTo>
                  <a:cubicBezTo>
                    <a:pt x="255704" y="485327"/>
                    <a:pt x="252124" y="491975"/>
                    <a:pt x="249056" y="500158"/>
                  </a:cubicBezTo>
                  <a:cubicBezTo>
                    <a:pt x="245988" y="508341"/>
                    <a:pt x="243431" y="520104"/>
                    <a:pt x="239851" y="527775"/>
                  </a:cubicBezTo>
                  <a:cubicBezTo>
                    <a:pt x="236271" y="535446"/>
                    <a:pt x="234737" y="542605"/>
                    <a:pt x="227577" y="546185"/>
                  </a:cubicBezTo>
                  <a:cubicBezTo>
                    <a:pt x="220417" y="549765"/>
                    <a:pt x="210189" y="542094"/>
                    <a:pt x="196892" y="549254"/>
                  </a:cubicBezTo>
                  <a:cubicBezTo>
                    <a:pt x="183595" y="556414"/>
                    <a:pt x="163651" y="579939"/>
                    <a:pt x="147797" y="589144"/>
                  </a:cubicBezTo>
                  <a:cubicBezTo>
                    <a:pt x="131943" y="598349"/>
                    <a:pt x="113532" y="600395"/>
                    <a:pt x="101770" y="604486"/>
                  </a:cubicBezTo>
                  <a:cubicBezTo>
                    <a:pt x="90008" y="608577"/>
                    <a:pt x="83360" y="609600"/>
                    <a:pt x="77223" y="613691"/>
                  </a:cubicBezTo>
                  <a:cubicBezTo>
                    <a:pt x="71086" y="617782"/>
                    <a:pt x="69552" y="623409"/>
                    <a:pt x="64949" y="629034"/>
                  </a:cubicBezTo>
                  <a:cubicBezTo>
                    <a:pt x="60346" y="634660"/>
                    <a:pt x="57789" y="643864"/>
                    <a:pt x="49606" y="647444"/>
                  </a:cubicBezTo>
                  <a:cubicBezTo>
                    <a:pt x="41423" y="651024"/>
                    <a:pt x="22501" y="646933"/>
                    <a:pt x="15853" y="650513"/>
                  </a:cubicBezTo>
                  <a:cubicBezTo>
                    <a:pt x="9205" y="654093"/>
                    <a:pt x="12273" y="663299"/>
                    <a:pt x="9716" y="668924"/>
                  </a:cubicBezTo>
                  <a:cubicBezTo>
                    <a:pt x="7159" y="674549"/>
                    <a:pt x="1022" y="679663"/>
                    <a:pt x="511" y="684266"/>
                  </a:cubicBezTo>
                  <a:cubicBezTo>
                    <a:pt x="0" y="688869"/>
                    <a:pt x="2045" y="695517"/>
                    <a:pt x="6648" y="696540"/>
                  </a:cubicBezTo>
                  <a:cubicBezTo>
                    <a:pt x="11251" y="697563"/>
                    <a:pt x="22501" y="689892"/>
                    <a:pt x="28127" y="690403"/>
                  </a:cubicBezTo>
                  <a:cubicBezTo>
                    <a:pt x="33753" y="690914"/>
                    <a:pt x="35287" y="693471"/>
                    <a:pt x="40401" y="699608"/>
                  </a:cubicBezTo>
                  <a:cubicBezTo>
                    <a:pt x="45515" y="705745"/>
                    <a:pt x="55232" y="720064"/>
                    <a:pt x="58812" y="727224"/>
                  </a:cubicBezTo>
                  <a:cubicBezTo>
                    <a:pt x="62392" y="734384"/>
                    <a:pt x="56766" y="740521"/>
                    <a:pt x="61880" y="742567"/>
                  </a:cubicBezTo>
                  <a:cubicBezTo>
                    <a:pt x="66994" y="744613"/>
                    <a:pt x="81825" y="736430"/>
                    <a:pt x="89496" y="739498"/>
                  </a:cubicBezTo>
                  <a:cubicBezTo>
                    <a:pt x="97167" y="742566"/>
                    <a:pt x="102537" y="751771"/>
                    <a:pt x="107907" y="760977"/>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sp>
          <p:nvSpPr>
            <p:cNvPr id="92" name="Freeform 91"/>
            <p:cNvSpPr/>
            <p:nvPr/>
          </p:nvSpPr>
          <p:spPr>
            <a:xfrm>
              <a:off x="3659865" y="3185645"/>
              <a:ext cx="655421" cy="924110"/>
            </a:xfrm>
            <a:custGeom>
              <a:avLst/>
              <a:gdLst>
                <a:gd name="connsiteX0" fmla="*/ 25058 w 655626"/>
                <a:gd name="connsiteY0" fmla="*/ 0 h 923605"/>
                <a:gd name="connsiteX1" fmla="*/ 28127 w 655626"/>
                <a:gd name="connsiteY1" fmla="*/ 58301 h 923605"/>
                <a:gd name="connsiteX2" fmla="*/ 9716 w 655626"/>
                <a:gd name="connsiteY2" fmla="*/ 88985 h 923605"/>
                <a:gd name="connsiteX3" fmla="*/ 21990 w 655626"/>
                <a:gd name="connsiteY3" fmla="*/ 125807 h 923605"/>
                <a:gd name="connsiteX4" fmla="*/ 21990 w 655626"/>
                <a:gd name="connsiteY4" fmla="*/ 156491 h 923605"/>
                <a:gd name="connsiteX5" fmla="*/ 511 w 655626"/>
                <a:gd name="connsiteY5" fmla="*/ 165697 h 923605"/>
                <a:gd name="connsiteX6" fmla="*/ 18922 w 655626"/>
                <a:gd name="connsiteY6" fmla="*/ 184107 h 923605"/>
                <a:gd name="connsiteX7" fmla="*/ 21990 w 655626"/>
                <a:gd name="connsiteY7" fmla="*/ 208655 h 923605"/>
                <a:gd name="connsiteX8" fmla="*/ 21990 w 655626"/>
                <a:gd name="connsiteY8" fmla="*/ 239340 h 923605"/>
                <a:gd name="connsiteX9" fmla="*/ 9716 w 655626"/>
                <a:gd name="connsiteY9" fmla="*/ 260819 h 923605"/>
                <a:gd name="connsiteX10" fmla="*/ 9716 w 655626"/>
                <a:gd name="connsiteY10" fmla="*/ 294572 h 923605"/>
                <a:gd name="connsiteX11" fmla="*/ 3579 w 655626"/>
                <a:gd name="connsiteY11" fmla="*/ 325256 h 923605"/>
                <a:gd name="connsiteX12" fmla="*/ 511 w 655626"/>
                <a:gd name="connsiteY12" fmla="*/ 365146 h 923605"/>
                <a:gd name="connsiteX13" fmla="*/ 6648 w 655626"/>
                <a:gd name="connsiteY13" fmla="*/ 392763 h 923605"/>
                <a:gd name="connsiteX14" fmla="*/ 25058 w 655626"/>
                <a:gd name="connsiteY14" fmla="*/ 414242 h 923605"/>
                <a:gd name="connsiteX15" fmla="*/ 37332 w 655626"/>
                <a:gd name="connsiteY15" fmla="*/ 457200 h 923605"/>
                <a:gd name="connsiteX16" fmla="*/ 40401 w 655626"/>
                <a:gd name="connsiteY16" fmla="*/ 484816 h 923605"/>
                <a:gd name="connsiteX17" fmla="*/ 98701 w 655626"/>
                <a:gd name="connsiteY17" fmla="*/ 524706 h 923605"/>
                <a:gd name="connsiteX18" fmla="*/ 126318 w 655626"/>
                <a:gd name="connsiteY18" fmla="*/ 552322 h 923605"/>
                <a:gd name="connsiteX19" fmla="*/ 138591 w 655626"/>
                <a:gd name="connsiteY19" fmla="*/ 564596 h 923605"/>
                <a:gd name="connsiteX20" fmla="*/ 215303 w 655626"/>
                <a:gd name="connsiteY20" fmla="*/ 622897 h 923605"/>
                <a:gd name="connsiteX21" fmla="*/ 261330 w 655626"/>
                <a:gd name="connsiteY21" fmla="*/ 647444 h 923605"/>
                <a:gd name="connsiteX22" fmla="*/ 298151 w 655626"/>
                <a:gd name="connsiteY22" fmla="*/ 644376 h 923605"/>
                <a:gd name="connsiteX23" fmla="*/ 325767 w 655626"/>
                <a:gd name="connsiteY23" fmla="*/ 668924 h 923605"/>
                <a:gd name="connsiteX24" fmla="*/ 362589 w 655626"/>
                <a:gd name="connsiteY24" fmla="*/ 705745 h 923605"/>
                <a:gd name="connsiteX25" fmla="*/ 430095 w 655626"/>
                <a:gd name="connsiteY25" fmla="*/ 718019 h 923605"/>
                <a:gd name="connsiteX26" fmla="*/ 491464 w 655626"/>
                <a:gd name="connsiteY26" fmla="*/ 714950 h 923605"/>
                <a:gd name="connsiteX27" fmla="*/ 534422 w 655626"/>
                <a:gd name="connsiteY27" fmla="*/ 730293 h 923605"/>
                <a:gd name="connsiteX28" fmla="*/ 562038 w 655626"/>
                <a:gd name="connsiteY28" fmla="*/ 764046 h 923605"/>
                <a:gd name="connsiteX29" fmla="*/ 604997 w 655626"/>
                <a:gd name="connsiteY29" fmla="*/ 794730 h 923605"/>
                <a:gd name="connsiteX30" fmla="*/ 638750 w 655626"/>
                <a:gd name="connsiteY30" fmla="*/ 800867 h 923605"/>
                <a:gd name="connsiteX31" fmla="*/ 654092 w 655626"/>
                <a:gd name="connsiteY31" fmla="*/ 819278 h 923605"/>
                <a:gd name="connsiteX32" fmla="*/ 647955 w 655626"/>
                <a:gd name="connsiteY32" fmla="*/ 853031 h 923605"/>
                <a:gd name="connsiteX33" fmla="*/ 626476 w 655626"/>
                <a:gd name="connsiteY33" fmla="*/ 895989 h 923605"/>
                <a:gd name="connsiteX34" fmla="*/ 641818 w 655626"/>
                <a:gd name="connsiteY34" fmla="*/ 923605 h 9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626" h="923605">
                  <a:moveTo>
                    <a:pt x="25058" y="0"/>
                  </a:moveTo>
                  <a:cubicBezTo>
                    <a:pt x="27871" y="21735"/>
                    <a:pt x="30684" y="43470"/>
                    <a:pt x="28127" y="58301"/>
                  </a:cubicBezTo>
                  <a:cubicBezTo>
                    <a:pt x="25570" y="73132"/>
                    <a:pt x="10739" y="77734"/>
                    <a:pt x="9716" y="88985"/>
                  </a:cubicBezTo>
                  <a:cubicBezTo>
                    <a:pt x="8693" y="100236"/>
                    <a:pt x="19944" y="114556"/>
                    <a:pt x="21990" y="125807"/>
                  </a:cubicBezTo>
                  <a:cubicBezTo>
                    <a:pt x="24036" y="137058"/>
                    <a:pt x="25570" y="149843"/>
                    <a:pt x="21990" y="156491"/>
                  </a:cubicBezTo>
                  <a:cubicBezTo>
                    <a:pt x="18410" y="163139"/>
                    <a:pt x="1022" y="161094"/>
                    <a:pt x="511" y="165697"/>
                  </a:cubicBezTo>
                  <a:cubicBezTo>
                    <a:pt x="0" y="170300"/>
                    <a:pt x="15342" y="176947"/>
                    <a:pt x="18922" y="184107"/>
                  </a:cubicBezTo>
                  <a:cubicBezTo>
                    <a:pt x="22502" y="191267"/>
                    <a:pt x="21479" y="199450"/>
                    <a:pt x="21990" y="208655"/>
                  </a:cubicBezTo>
                  <a:cubicBezTo>
                    <a:pt x="22501" y="217860"/>
                    <a:pt x="24036" y="230646"/>
                    <a:pt x="21990" y="239340"/>
                  </a:cubicBezTo>
                  <a:cubicBezTo>
                    <a:pt x="19944" y="248034"/>
                    <a:pt x="11762" y="251614"/>
                    <a:pt x="9716" y="260819"/>
                  </a:cubicBezTo>
                  <a:cubicBezTo>
                    <a:pt x="7670" y="270024"/>
                    <a:pt x="10739" y="283833"/>
                    <a:pt x="9716" y="294572"/>
                  </a:cubicBezTo>
                  <a:cubicBezTo>
                    <a:pt x="8693" y="305311"/>
                    <a:pt x="5113" y="313494"/>
                    <a:pt x="3579" y="325256"/>
                  </a:cubicBezTo>
                  <a:cubicBezTo>
                    <a:pt x="2045" y="337018"/>
                    <a:pt x="0" y="353895"/>
                    <a:pt x="511" y="365146"/>
                  </a:cubicBezTo>
                  <a:cubicBezTo>
                    <a:pt x="1023" y="376397"/>
                    <a:pt x="2557" y="384580"/>
                    <a:pt x="6648" y="392763"/>
                  </a:cubicBezTo>
                  <a:cubicBezTo>
                    <a:pt x="10739" y="400946"/>
                    <a:pt x="19944" y="403503"/>
                    <a:pt x="25058" y="414242"/>
                  </a:cubicBezTo>
                  <a:cubicBezTo>
                    <a:pt x="30172" y="424982"/>
                    <a:pt x="34775" y="445438"/>
                    <a:pt x="37332" y="457200"/>
                  </a:cubicBezTo>
                  <a:cubicBezTo>
                    <a:pt x="39889" y="468962"/>
                    <a:pt x="30173" y="473565"/>
                    <a:pt x="40401" y="484816"/>
                  </a:cubicBezTo>
                  <a:cubicBezTo>
                    <a:pt x="50629" y="496067"/>
                    <a:pt x="84382" y="513455"/>
                    <a:pt x="98701" y="524706"/>
                  </a:cubicBezTo>
                  <a:cubicBezTo>
                    <a:pt x="113020" y="535957"/>
                    <a:pt x="126318" y="552322"/>
                    <a:pt x="126318" y="552322"/>
                  </a:cubicBezTo>
                  <a:cubicBezTo>
                    <a:pt x="132966" y="558970"/>
                    <a:pt x="123760" y="552834"/>
                    <a:pt x="138591" y="564596"/>
                  </a:cubicBezTo>
                  <a:cubicBezTo>
                    <a:pt x="153422" y="576358"/>
                    <a:pt x="194847" y="609089"/>
                    <a:pt x="215303" y="622897"/>
                  </a:cubicBezTo>
                  <a:cubicBezTo>
                    <a:pt x="235759" y="636705"/>
                    <a:pt x="247522" y="643864"/>
                    <a:pt x="261330" y="647444"/>
                  </a:cubicBezTo>
                  <a:cubicBezTo>
                    <a:pt x="275138" y="651024"/>
                    <a:pt x="287411" y="640796"/>
                    <a:pt x="298151" y="644376"/>
                  </a:cubicBezTo>
                  <a:cubicBezTo>
                    <a:pt x="308891" y="647956"/>
                    <a:pt x="315027" y="658696"/>
                    <a:pt x="325767" y="668924"/>
                  </a:cubicBezTo>
                  <a:cubicBezTo>
                    <a:pt x="336507" y="679152"/>
                    <a:pt x="345201" y="697563"/>
                    <a:pt x="362589" y="705745"/>
                  </a:cubicBezTo>
                  <a:cubicBezTo>
                    <a:pt x="379977" y="713927"/>
                    <a:pt x="408616" y="716485"/>
                    <a:pt x="430095" y="718019"/>
                  </a:cubicBezTo>
                  <a:cubicBezTo>
                    <a:pt x="451574" y="719553"/>
                    <a:pt x="474076" y="712904"/>
                    <a:pt x="491464" y="714950"/>
                  </a:cubicBezTo>
                  <a:cubicBezTo>
                    <a:pt x="508852" y="716996"/>
                    <a:pt x="522660" y="722110"/>
                    <a:pt x="534422" y="730293"/>
                  </a:cubicBezTo>
                  <a:cubicBezTo>
                    <a:pt x="546184" y="738476"/>
                    <a:pt x="550276" y="753307"/>
                    <a:pt x="562038" y="764046"/>
                  </a:cubicBezTo>
                  <a:cubicBezTo>
                    <a:pt x="573800" y="774785"/>
                    <a:pt x="592212" y="788593"/>
                    <a:pt x="604997" y="794730"/>
                  </a:cubicBezTo>
                  <a:cubicBezTo>
                    <a:pt x="617782" y="800867"/>
                    <a:pt x="630568" y="796776"/>
                    <a:pt x="638750" y="800867"/>
                  </a:cubicBezTo>
                  <a:cubicBezTo>
                    <a:pt x="646932" y="804958"/>
                    <a:pt x="652558" y="810584"/>
                    <a:pt x="654092" y="819278"/>
                  </a:cubicBezTo>
                  <a:cubicBezTo>
                    <a:pt x="655626" y="827972"/>
                    <a:pt x="652558" y="840246"/>
                    <a:pt x="647955" y="853031"/>
                  </a:cubicBezTo>
                  <a:cubicBezTo>
                    <a:pt x="643352" y="865816"/>
                    <a:pt x="627499" y="884227"/>
                    <a:pt x="626476" y="895989"/>
                  </a:cubicBezTo>
                  <a:cubicBezTo>
                    <a:pt x="625453" y="907751"/>
                    <a:pt x="633635" y="915678"/>
                    <a:pt x="641818" y="923605"/>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sp>
          <p:nvSpPr>
            <p:cNvPr id="93" name="Freeform 92"/>
            <p:cNvSpPr/>
            <p:nvPr/>
          </p:nvSpPr>
          <p:spPr>
            <a:xfrm>
              <a:off x="4323222" y="3935095"/>
              <a:ext cx="731596" cy="460467"/>
            </a:xfrm>
            <a:custGeom>
              <a:avLst/>
              <a:gdLst>
                <a:gd name="connsiteX0" fmla="*/ 0 w 731790"/>
                <a:gd name="connsiteY0" fmla="*/ 60871 h 460808"/>
                <a:gd name="connsiteX1" fmla="*/ 56812 w 731790"/>
                <a:gd name="connsiteY1" fmla="*/ 74397 h 460808"/>
                <a:gd name="connsiteX2" fmla="*/ 67633 w 731790"/>
                <a:gd name="connsiteY2" fmla="*/ 50049 h 460808"/>
                <a:gd name="connsiteX3" fmla="*/ 64928 w 731790"/>
                <a:gd name="connsiteY3" fmla="*/ 31112 h 460808"/>
                <a:gd name="connsiteX4" fmla="*/ 75749 w 731790"/>
                <a:gd name="connsiteY4" fmla="*/ 9469 h 460808"/>
                <a:gd name="connsiteX5" fmla="*/ 102802 w 731790"/>
                <a:gd name="connsiteY5" fmla="*/ 1353 h 460808"/>
                <a:gd name="connsiteX6" fmla="*/ 140677 w 731790"/>
                <a:gd name="connsiteY6" fmla="*/ 1353 h 460808"/>
                <a:gd name="connsiteX7" fmla="*/ 167730 w 731790"/>
                <a:gd name="connsiteY7" fmla="*/ 9469 h 460808"/>
                <a:gd name="connsiteX8" fmla="*/ 202900 w 731790"/>
                <a:gd name="connsiteY8" fmla="*/ 31112 h 460808"/>
                <a:gd name="connsiteX9" fmla="*/ 232658 w 731790"/>
                <a:gd name="connsiteY9" fmla="*/ 63576 h 460808"/>
                <a:gd name="connsiteX10" fmla="*/ 257006 w 731790"/>
                <a:gd name="connsiteY10" fmla="*/ 93335 h 460808"/>
                <a:gd name="connsiteX11" fmla="*/ 286765 w 731790"/>
                <a:gd name="connsiteY11" fmla="*/ 112272 h 460808"/>
                <a:gd name="connsiteX12" fmla="*/ 321934 w 731790"/>
                <a:gd name="connsiteY12" fmla="*/ 131209 h 460808"/>
                <a:gd name="connsiteX13" fmla="*/ 389567 w 731790"/>
                <a:gd name="connsiteY13" fmla="*/ 163673 h 460808"/>
                <a:gd name="connsiteX14" fmla="*/ 468021 w 731790"/>
                <a:gd name="connsiteY14" fmla="*/ 185316 h 460808"/>
                <a:gd name="connsiteX15" fmla="*/ 519423 w 731790"/>
                <a:gd name="connsiteY15" fmla="*/ 217780 h 460808"/>
                <a:gd name="connsiteX16" fmla="*/ 562708 w 731790"/>
                <a:gd name="connsiteY16" fmla="*/ 258359 h 460808"/>
                <a:gd name="connsiteX17" fmla="*/ 608698 w 731790"/>
                <a:gd name="connsiteY17" fmla="*/ 301645 h 460808"/>
                <a:gd name="connsiteX18" fmla="*/ 646573 w 731790"/>
                <a:gd name="connsiteY18" fmla="*/ 353046 h 460808"/>
                <a:gd name="connsiteX19" fmla="*/ 687153 w 731790"/>
                <a:gd name="connsiteY19" fmla="*/ 409858 h 460808"/>
                <a:gd name="connsiteX20" fmla="*/ 725027 w 731790"/>
                <a:gd name="connsiteY20" fmla="*/ 453143 h 460808"/>
                <a:gd name="connsiteX21" fmla="*/ 727733 w 731790"/>
                <a:gd name="connsiteY21" fmla="*/ 455848 h 46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790" h="460808">
                  <a:moveTo>
                    <a:pt x="0" y="60871"/>
                  </a:moveTo>
                  <a:cubicBezTo>
                    <a:pt x="22770" y="68536"/>
                    <a:pt x="45540" y="76201"/>
                    <a:pt x="56812" y="74397"/>
                  </a:cubicBezTo>
                  <a:cubicBezTo>
                    <a:pt x="68084" y="72593"/>
                    <a:pt x="66280" y="57263"/>
                    <a:pt x="67633" y="50049"/>
                  </a:cubicBezTo>
                  <a:cubicBezTo>
                    <a:pt x="68986" y="42835"/>
                    <a:pt x="63575" y="37875"/>
                    <a:pt x="64928" y="31112"/>
                  </a:cubicBezTo>
                  <a:cubicBezTo>
                    <a:pt x="66281" y="24349"/>
                    <a:pt x="69437" y="14429"/>
                    <a:pt x="75749" y="9469"/>
                  </a:cubicBezTo>
                  <a:cubicBezTo>
                    <a:pt x="82061" y="4509"/>
                    <a:pt x="91981" y="2706"/>
                    <a:pt x="102802" y="1353"/>
                  </a:cubicBezTo>
                  <a:cubicBezTo>
                    <a:pt x="113623" y="0"/>
                    <a:pt x="129856" y="0"/>
                    <a:pt x="140677" y="1353"/>
                  </a:cubicBezTo>
                  <a:cubicBezTo>
                    <a:pt x="151498" y="2706"/>
                    <a:pt x="157360" y="4509"/>
                    <a:pt x="167730" y="9469"/>
                  </a:cubicBezTo>
                  <a:cubicBezTo>
                    <a:pt x="178101" y="14429"/>
                    <a:pt x="192079" y="22094"/>
                    <a:pt x="202900" y="31112"/>
                  </a:cubicBezTo>
                  <a:cubicBezTo>
                    <a:pt x="213721" y="40130"/>
                    <a:pt x="223640" y="53206"/>
                    <a:pt x="232658" y="63576"/>
                  </a:cubicBezTo>
                  <a:cubicBezTo>
                    <a:pt x="241676" y="73946"/>
                    <a:pt x="247988" y="85219"/>
                    <a:pt x="257006" y="93335"/>
                  </a:cubicBezTo>
                  <a:cubicBezTo>
                    <a:pt x="266024" y="101451"/>
                    <a:pt x="275944" y="105960"/>
                    <a:pt x="286765" y="112272"/>
                  </a:cubicBezTo>
                  <a:cubicBezTo>
                    <a:pt x="297586" y="118584"/>
                    <a:pt x="304800" y="122642"/>
                    <a:pt x="321934" y="131209"/>
                  </a:cubicBezTo>
                  <a:cubicBezTo>
                    <a:pt x="339068" y="139776"/>
                    <a:pt x="365219" y="154655"/>
                    <a:pt x="389567" y="163673"/>
                  </a:cubicBezTo>
                  <a:cubicBezTo>
                    <a:pt x="413915" y="172691"/>
                    <a:pt x="446378" y="176298"/>
                    <a:pt x="468021" y="185316"/>
                  </a:cubicBezTo>
                  <a:cubicBezTo>
                    <a:pt x="489664" y="194334"/>
                    <a:pt x="503642" y="205606"/>
                    <a:pt x="519423" y="217780"/>
                  </a:cubicBezTo>
                  <a:cubicBezTo>
                    <a:pt x="535204" y="229954"/>
                    <a:pt x="562708" y="258359"/>
                    <a:pt x="562708" y="258359"/>
                  </a:cubicBezTo>
                  <a:cubicBezTo>
                    <a:pt x="577587" y="272337"/>
                    <a:pt x="594721" y="285864"/>
                    <a:pt x="608698" y="301645"/>
                  </a:cubicBezTo>
                  <a:cubicBezTo>
                    <a:pt x="622675" y="317426"/>
                    <a:pt x="633497" y="335011"/>
                    <a:pt x="646573" y="353046"/>
                  </a:cubicBezTo>
                  <a:cubicBezTo>
                    <a:pt x="659649" y="371081"/>
                    <a:pt x="674077" y="393175"/>
                    <a:pt x="687153" y="409858"/>
                  </a:cubicBezTo>
                  <a:cubicBezTo>
                    <a:pt x="700229" y="426541"/>
                    <a:pt x="718264" y="445478"/>
                    <a:pt x="725027" y="453143"/>
                  </a:cubicBezTo>
                  <a:cubicBezTo>
                    <a:pt x="731790" y="460808"/>
                    <a:pt x="729761" y="458328"/>
                    <a:pt x="727733" y="455848"/>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sp>
          <p:nvSpPr>
            <p:cNvPr id="94" name="Freeform 93"/>
            <p:cNvSpPr/>
            <p:nvPr/>
          </p:nvSpPr>
          <p:spPr>
            <a:xfrm>
              <a:off x="4664422" y="4038304"/>
              <a:ext cx="472919" cy="55573"/>
            </a:xfrm>
            <a:custGeom>
              <a:avLst/>
              <a:gdLst>
                <a:gd name="connsiteX0" fmla="*/ 0 w 473432"/>
                <a:gd name="connsiteY0" fmla="*/ 27955 h 55008"/>
                <a:gd name="connsiteX1" fmla="*/ 78455 w 473432"/>
                <a:gd name="connsiteY1" fmla="*/ 36071 h 55008"/>
                <a:gd name="connsiteX2" fmla="*/ 124445 w 473432"/>
                <a:gd name="connsiteY2" fmla="*/ 27955 h 55008"/>
                <a:gd name="connsiteX3" fmla="*/ 181257 w 473432"/>
                <a:gd name="connsiteY3" fmla="*/ 14428 h 55008"/>
                <a:gd name="connsiteX4" fmla="*/ 251595 w 473432"/>
                <a:gd name="connsiteY4" fmla="*/ 3607 h 55008"/>
                <a:gd name="connsiteX5" fmla="*/ 316523 w 473432"/>
                <a:gd name="connsiteY5" fmla="*/ 902 h 55008"/>
                <a:gd name="connsiteX6" fmla="*/ 357103 w 473432"/>
                <a:gd name="connsiteY6" fmla="*/ 902 h 55008"/>
                <a:gd name="connsiteX7" fmla="*/ 403094 w 473432"/>
                <a:gd name="connsiteY7" fmla="*/ 6313 h 55008"/>
                <a:gd name="connsiteX8" fmla="*/ 451789 w 473432"/>
                <a:gd name="connsiteY8" fmla="*/ 27955 h 55008"/>
                <a:gd name="connsiteX9" fmla="*/ 473432 w 473432"/>
                <a:gd name="connsiteY9" fmla="*/ 55008 h 5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432" h="55008">
                  <a:moveTo>
                    <a:pt x="0" y="27955"/>
                  </a:moveTo>
                  <a:cubicBezTo>
                    <a:pt x="28857" y="32013"/>
                    <a:pt x="57714" y="36071"/>
                    <a:pt x="78455" y="36071"/>
                  </a:cubicBezTo>
                  <a:cubicBezTo>
                    <a:pt x="99196" y="36071"/>
                    <a:pt x="107311" y="31562"/>
                    <a:pt x="124445" y="27955"/>
                  </a:cubicBezTo>
                  <a:cubicBezTo>
                    <a:pt x="141579" y="24348"/>
                    <a:pt x="160065" y="18486"/>
                    <a:pt x="181257" y="14428"/>
                  </a:cubicBezTo>
                  <a:cubicBezTo>
                    <a:pt x="202449" y="10370"/>
                    <a:pt x="229051" y="5861"/>
                    <a:pt x="251595" y="3607"/>
                  </a:cubicBezTo>
                  <a:cubicBezTo>
                    <a:pt x="274139" y="1353"/>
                    <a:pt x="298938" y="1353"/>
                    <a:pt x="316523" y="902"/>
                  </a:cubicBezTo>
                  <a:cubicBezTo>
                    <a:pt x="334108" y="451"/>
                    <a:pt x="342675" y="0"/>
                    <a:pt x="357103" y="902"/>
                  </a:cubicBezTo>
                  <a:cubicBezTo>
                    <a:pt x="371531" y="1804"/>
                    <a:pt x="387313" y="1804"/>
                    <a:pt x="403094" y="6313"/>
                  </a:cubicBezTo>
                  <a:cubicBezTo>
                    <a:pt x="418875" y="10822"/>
                    <a:pt x="440066" y="19839"/>
                    <a:pt x="451789" y="27955"/>
                  </a:cubicBezTo>
                  <a:cubicBezTo>
                    <a:pt x="463512" y="36071"/>
                    <a:pt x="468472" y="45539"/>
                    <a:pt x="473432" y="55008"/>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sp>
          <p:nvSpPr>
            <p:cNvPr id="95" name="Freeform 94"/>
            <p:cNvSpPr/>
            <p:nvPr/>
          </p:nvSpPr>
          <p:spPr>
            <a:xfrm>
              <a:off x="4323222" y="3995432"/>
              <a:ext cx="525289" cy="338206"/>
            </a:xfrm>
            <a:custGeom>
              <a:avLst/>
              <a:gdLst>
                <a:gd name="connsiteX0" fmla="*/ 0 w 509503"/>
                <a:gd name="connsiteY0" fmla="*/ 0 h 316523"/>
                <a:gd name="connsiteX1" fmla="*/ 5411 w 509503"/>
                <a:gd name="connsiteY1" fmla="*/ 64928 h 316523"/>
                <a:gd name="connsiteX2" fmla="*/ 29759 w 509503"/>
                <a:gd name="connsiteY2" fmla="*/ 94687 h 316523"/>
                <a:gd name="connsiteX3" fmla="*/ 86570 w 509503"/>
                <a:gd name="connsiteY3" fmla="*/ 132561 h 316523"/>
                <a:gd name="connsiteX4" fmla="*/ 159614 w 509503"/>
                <a:gd name="connsiteY4" fmla="*/ 170436 h 316523"/>
                <a:gd name="connsiteX5" fmla="*/ 238069 w 509503"/>
                <a:gd name="connsiteY5" fmla="*/ 197489 h 316523"/>
                <a:gd name="connsiteX6" fmla="*/ 305702 w 509503"/>
                <a:gd name="connsiteY6" fmla="*/ 213721 h 316523"/>
                <a:gd name="connsiteX7" fmla="*/ 373335 w 509503"/>
                <a:gd name="connsiteY7" fmla="*/ 238069 h 316523"/>
                <a:gd name="connsiteX8" fmla="*/ 449084 w 509503"/>
                <a:gd name="connsiteY8" fmla="*/ 273238 h 316523"/>
                <a:gd name="connsiteX9" fmla="*/ 500485 w 509503"/>
                <a:gd name="connsiteY9" fmla="*/ 308407 h 316523"/>
                <a:gd name="connsiteX10" fmla="*/ 503191 w 509503"/>
                <a:gd name="connsiteY10" fmla="*/ 316523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503" h="316523">
                  <a:moveTo>
                    <a:pt x="0" y="0"/>
                  </a:moveTo>
                  <a:cubicBezTo>
                    <a:pt x="225" y="24573"/>
                    <a:pt x="451" y="49147"/>
                    <a:pt x="5411" y="64928"/>
                  </a:cubicBezTo>
                  <a:cubicBezTo>
                    <a:pt x="10371" y="80709"/>
                    <a:pt x="16232" y="83415"/>
                    <a:pt x="29759" y="94687"/>
                  </a:cubicBezTo>
                  <a:cubicBezTo>
                    <a:pt x="43286" y="105959"/>
                    <a:pt x="64928" y="119936"/>
                    <a:pt x="86570" y="132561"/>
                  </a:cubicBezTo>
                  <a:cubicBezTo>
                    <a:pt x="108212" y="145186"/>
                    <a:pt x="134364" y="159615"/>
                    <a:pt x="159614" y="170436"/>
                  </a:cubicBezTo>
                  <a:cubicBezTo>
                    <a:pt x="184864" y="181257"/>
                    <a:pt x="213721" y="190275"/>
                    <a:pt x="238069" y="197489"/>
                  </a:cubicBezTo>
                  <a:cubicBezTo>
                    <a:pt x="262417" y="204703"/>
                    <a:pt x="283158" y="206958"/>
                    <a:pt x="305702" y="213721"/>
                  </a:cubicBezTo>
                  <a:cubicBezTo>
                    <a:pt x="328246" y="220484"/>
                    <a:pt x="349438" y="228149"/>
                    <a:pt x="373335" y="238069"/>
                  </a:cubicBezTo>
                  <a:cubicBezTo>
                    <a:pt x="397232" y="247989"/>
                    <a:pt x="427892" y="261515"/>
                    <a:pt x="449084" y="273238"/>
                  </a:cubicBezTo>
                  <a:cubicBezTo>
                    <a:pt x="470276" y="284961"/>
                    <a:pt x="491467" y="301193"/>
                    <a:pt x="500485" y="308407"/>
                  </a:cubicBezTo>
                  <a:cubicBezTo>
                    <a:pt x="509503" y="315621"/>
                    <a:pt x="506347" y="316072"/>
                    <a:pt x="503191" y="316523"/>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sp>
          <p:nvSpPr>
            <p:cNvPr id="96" name="Freeform 95"/>
            <p:cNvSpPr/>
            <p:nvPr/>
          </p:nvSpPr>
          <p:spPr>
            <a:xfrm>
              <a:off x="4216894" y="3965264"/>
              <a:ext cx="349135" cy="587493"/>
            </a:xfrm>
            <a:custGeom>
              <a:avLst/>
              <a:gdLst>
                <a:gd name="connsiteX0" fmla="*/ 0 w 349405"/>
                <a:gd name="connsiteY0" fmla="*/ 0 h 587298"/>
                <a:gd name="connsiteX1" fmla="*/ 48322 w 349405"/>
                <a:gd name="connsiteY1" fmla="*/ 37171 h 587298"/>
                <a:gd name="connsiteX2" fmla="*/ 63190 w 349405"/>
                <a:gd name="connsiteY2" fmla="*/ 70625 h 587298"/>
                <a:gd name="connsiteX3" fmla="*/ 70624 w 349405"/>
                <a:gd name="connsiteY3" fmla="*/ 115230 h 587298"/>
                <a:gd name="connsiteX4" fmla="*/ 92927 w 349405"/>
                <a:gd name="connsiteY4" fmla="*/ 163552 h 587298"/>
                <a:gd name="connsiteX5" fmla="*/ 141249 w 349405"/>
                <a:gd name="connsiteY5" fmla="*/ 200722 h 587298"/>
                <a:gd name="connsiteX6" fmla="*/ 193288 w 349405"/>
                <a:gd name="connsiteY6" fmla="*/ 226742 h 587298"/>
                <a:gd name="connsiteX7" fmla="*/ 260195 w 349405"/>
                <a:gd name="connsiteY7" fmla="*/ 271347 h 587298"/>
                <a:gd name="connsiteX8" fmla="*/ 289932 w 349405"/>
                <a:gd name="connsiteY8" fmla="*/ 297366 h 587298"/>
                <a:gd name="connsiteX9" fmla="*/ 327102 w 349405"/>
                <a:gd name="connsiteY9" fmla="*/ 345688 h 587298"/>
                <a:gd name="connsiteX10" fmla="*/ 341971 w 349405"/>
                <a:gd name="connsiteY10" fmla="*/ 397727 h 587298"/>
                <a:gd name="connsiteX11" fmla="*/ 345688 w 349405"/>
                <a:gd name="connsiteY11" fmla="*/ 442332 h 587298"/>
                <a:gd name="connsiteX12" fmla="*/ 319668 w 349405"/>
                <a:gd name="connsiteY12" fmla="*/ 505522 h 587298"/>
                <a:gd name="connsiteX13" fmla="*/ 293649 w 349405"/>
                <a:gd name="connsiteY13" fmla="*/ 546410 h 587298"/>
                <a:gd name="connsiteX14" fmla="*/ 252761 w 349405"/>
                <a:gd name="connsiteY14" fmla="*/ 579864 h 587298"/>
                <a:gd name="connsiteX15" fmla="*/ 245327 w 349405"/>
                <a:gd name="connsiteY15" fmla="*/ 587298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405" h="587298">
                  <a:moveTo>
                    <a:pt x="0" y="0"/>
                  </a:moveTo>
                  <a:cubicBezTo>
                    <a:pt x="18895" y="12700"/>
                    <a:pt x="37790" y="25400"/>
                    <a:pt x="48322" y="37171"/>
                  </a:cubicBezTo>
                  <a:cubicBezTo>
                    <a:pt x="58854" y="48942"/>
                    <a:pt x="59473" y="57615"/>
                    <a:pt x="63190" y="70625"/>
                  </a:cubicBezTo>
                  <a:cubicBezTo>
                    <a:pt x="66907" y="83635"/>
                    <a:pt x="65668" y="99742"/>
                    <a:pt x="70624" y="115230"/>
                  </a:cubicBezTo>
                  <a:cubicBezTo>
                    <a:pt x="75580" y="130718"/>
                    <a:pt x="81156" y="149303"/>
                    <a:pt x="92927" y="163552"/>
                  </a:cubicBezTo>
                  <a:cubicBezTo>
                    <a:pt x="104698" y="177801"/>
                    <a:pt x="124522" y="190190"/>
                    <a:pt x="141249" y="200722"/>
                  </a:cubicBezTo>
                  <a:cubicBezTo>
                    <a:pt x="157976" y="211254"/>
                    <a:pt x="173464" y="214971"/>
                    <a:pt x="193288" y="226742"/>
                  </a:cubicBezTo>
                  <a:cubicBezTo>
                    <a:pt x="213112" y="238513"/>
                    <a:pt x="244088" y="259576"/>
                    <a:pt x="260195" y="271347"/>
                  </a:cubicBezTo>
                  <a:cubicBezTo>
                    <a:pt x="276302" y="283118"/>
                    <a:pt x="278781" y="284976"/>
                    <a:pt x="289932" y="297366"/>
                  </a:cubicBezTo>
                  <a:cubicBezTo>
                    <a:pt x="301083" y="309756"/>
                    <a:pt x="318429" y="328961"/>
                    <a:pt x="327102" y="345688"/>
                  </a:cubicBezTo>
                  <a:cubicBezTo>
                    <a:pt x="335775" y="362415"/>
                    <a:pt x="338873" y="381620"/>
                    <a:pt x="341971" y="397727"/>
                  </a:cubicBezTo>
                  <a:cubicBezTo>
                    <a:pt x="345069" y="413834"/>
                    <a:pt x="349405" y="424366"/>
                    <a:pt x="345688" y="442332"/>
                  </a:cubicBezTo>
                  <a:cubicBezTo>
                    <a:pt x="341971" y="460298"/>
                    <a:pt x="328341" y="488176"/>
                    <a:pt x="319668" y="505522"/>
                  </a:cubicBezTo>
                  <a:cubicBezTo>
                    <a:pt x="310995" y="522868"/>
                    <a:pt x="304800" y="534020"/>
                    <a:pt x="293649" y="546410"/>
                  </a:cubicBezTo>
                  <a:cubicBezTo>
                    <a:pt x="282498" y="558800"/>
                    <a:pt x="260815" y="573049"/>
                    <a:pt x="252761" y="579864"/>
                  </a:cubicBezTo>
                  <a:cubicBezTo>
                    <a:pt x="244707" y="586679"/>
                    <a:pt x="245017" y="586988"/>
                    <a:pt x="245327" y="587298"/>
                  </a:cubicBezTo>
                </a:path>
              </a:pathLst>
            </a:cu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chemeClr val="tx1"/>
                  </a:solidFill>
                  <a:prstDash val="dash"/>
                </a:ln>
              </a:endParaRPr>
            </a:p>
          </p:txBody>
        </p:sp>
      </p:grpSp>
      <p:grpSp>
        <p:nvGrpSpPr>
          <p:cNvPr id="5" name="Group 111"/>
          <p:cNvGrpSpPr>
            <a:grpSpLocks/>
          </p:cNvGrpSpPr>
          <p:nvPr/>
        </p:nvGrpSpPr>
        <p:grpSpPr bwMode="auto">
          <a:xfrm>
            <a:off x="4267200" y="1481138"/>
            <a:ext cx="1628775" cy="976312"/>
            <a:chOff x="4267200" y="1481060"/>
            <a:chExt cx="1628776" cy="976390"/>
          </a:xfrm>
        </p:grpSpPr>
        <p:sp>
          <p:nvSpPr>
            <p:cNvPr id="97" name="Flowchart: Manual Operation 96"/>
            <p:cNvSpPr/>
            <p:nvPr/>
          </p:nvSpPr>
          <p:spPr bwMode="auto">
            <a:xfrm>
              <a:off x="4267200" y="2257425"/>
              <a:ext cx="304800" cy="200025"/>
            </a:xfrm>
            <a:prstGeom prst="flowChartManualOperation">
              <a:avLst/>
            </a:prstGeom>
            <a:solidFill>
              <a:schemeClr val="tx1"/>
            </a:solidFill>
            <a:ln>
              <a:headEnd type="none" w="med" len="med"/>
              <a:tailEnd type="none" w="med" len="med"/>
            </a:ln>
            <a:effectLst>
              <a:innerShdw blurRad="63500">
                <a:prstClr val="black">
                  <a:alpha val="79000"/>
                </a:prstClr>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8" name="TextBox 97"/>
            <p:cNvSpPr txBox="1"/>
            <p:nvPr/>
          </p:nvSpPr>
          <p:spPr>
            <a:xfrm>
              <a:off x="4506913" y="1481060"/>
              <a:ext cx="1389063" cy="708082"/>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000" b="1" dirty="0">
                  <a:ln w="3175">
                    <a:noFill/>
                  </a:ln>
                  <a:solidFill>
                    <a:srgbClr val="FBFDA9"/>
                  </a:solidFill>
                  <a:effectLst>
                    <a:outerShdw blurRad="76200" dir="6000000" sx="101000" sy="101000" algn="tl" rotWithShape="0">
                      <a:schemeClr val="bg1"/>
                    </a:outerShdw>
                  </a:effectLst>
                  <a:cs typeface="Arial" charset="0"/>
                </a:rPr>
                <a:t>Morelos Dam</a:t>
              </a:r>
            </a:p>
          </p:txBody>
        </p:sp>
        <p:cxnSp>
          <p:nvCxnSpPr>
            <p:cNvPr id="101" name="Straight Connector 100"/>
            <p:cNvCxnSpPr/>
            <p:nvPr/>
          </p:nvCxnSpPr>
          <p:spPr>
            <a:xfrm rot="10800000" flipV="1">
              <a:off x="4524375" y="1952585"/>
              <a:ext cx="314325" cy="247670"/>
            </a:xfrm>
            <a:prstGeom prst="line">
              <a:avLst/>
            </a:prstGeom>
            <a:ln w="28575">
              <a:solidFill>
                <a:srgbClr val="FBFDA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3" name="Freeform 112"/>
          <p:cNvSpPr/>
          <p:nvPr/>
        </p:nvSpPr>
        <p:spPr>
          <a:xfrm>
            <a:off x="4564063" y="2370138"/>
            <a:ext cx="701675" cy="185737"/>
          </a:xfrm>
          <a:custGeom>
            <a:avLst/>
            <a:gdLst>
              <a:gd name="connsiteX0" fmla="*/ 701040 w 701040"/>
              <a:gd name="connsiteY0" fmla="*/ 0 h 186690"/>
              <a:gd name="connsiteX1" fmla="*/ 647700 w 701040"/>
              <a:gd name="connsiteY1" fmla="*/ 3810 h 186690"/>
              <a:gd name="connsiteX2" fmla="*/ 510540 w 701040"/>
              <a:gd name="connsiteY2" fmla="*/ 11430 h 186690"/>
              <a:gd name="connsiteX3" fmla="*/ 339090 w 701040"/>
              <a:gd name="connsiteY3" fmla="*/ 41910 h 186690"/>
              <a:gd name="connsiteX4" fmla="*/ 182880 w 701040"/>
              <a:gd name="connsiteY4" fmla="*/ 95250 h 186690"/>
              <a:gd name="connsiteX5" fmla="*/ 0 w 701040"/>
              <a:gd name="connsiteY5" fmla="*/ 18669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040" h="186690">
                <a:moveTo>
                  <a:pt x="701040" y="0"/>
                </a:moveTo>
                <a:cubicBezTo>
                  <a:pt x="690245" y="952"/>
                  <a:pt x="647700" y="3810"/>
                  <a:pt x="647700" y="3810"/>
                </a:cubicBezTo>
                <a:cubicBezTo>
                  <a:pt x="615950" y="5715"/>
                  <a:pt x="561975" y="5080"/>
                  <a:pt x="510540" y="11430"/>
                </a:cubicBezTo>
                <a:cubicBezTo>
                  <a:pt x="459105" y="17780"/>
                  <a:pt x="393700" y="27940"/>
                  <a:pt x="339090" y="41910"/>
                </a:cubicBezTo>
                <a:cubicBezTo>
                  <a:pt x="284480" y="55880"/>
                  <a:pt x="239395" y="71120"/>
                  <a:pt x="182880" y="95250"/>
                </a:cubicBezTo>
                <a:cubicBezTo>
                  <a:pt x="126365" y="119380"/>
                  <a:pt x="63182" y="153035"/>
                  <a:pt x="0" y="186690"/>
                </a:cubicBezTo>
              </a:path>
            </a:pathLst>
          </a:custGeom>
          <a:ln w="57150">
            <a:solidFill>
              <a:srgbClr val="21FF4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6" name="Group 114"/>
          <p:cNvGrpSpPr>
            <a:grpSpLocks/>
          </p:cNvGrpSpPr>
          <p:nvPr/>
        </p:nvGrpSpPr>
        <p:grpSpPr bwMode="auto">
          <a:xfrm>
            <a:off x="3887788" y="2563813"/>
            <a:ext cx="1006475" cy="1516062"/>
            <a:chOff x="3888105" y="2564130"/>
            <a:chExt cx="1006065" cy="1515997"/>
          </a:xfrm>
        </p:grpSpPr>
        <p:grpSp>
          <p:nvGrpSpPr>
            <p:cNvPr id="12333" name="Group 140"/>
            <p:cNvGrpSpPr>
              <a:grpSpLocks/>
            </p:cNvGrpSpPr>
            <p:nvPr/>
          </p:nvGrpSpPr>
          <p:grpSpPr bwMode="auto">
            <a:xfrm>
              <a:off x="3925425" y="3403356"/>
              <a:ext cx="968745" cy="676771"/>
              <a:chOff x="7457448" y="5247396"/>
              <a:chExt cx="968745" cy="676771"/>
            </a:xfrm>
          </p:grpSpPr>
          <p:grpSp>
            <p:nvGrpSpPr>
              <p:cNvPr id="12335" name="Group 95"/>
              <p:cNvGrpSpPr>
                <a:grpSpLocks/>
              </p:cNvGrpSpPr>
              <p:nvPr/>
            </p:nvGrpSpPr>
            <p:grpSpPr bwMode="auto">
              <a:xfrm>
                <a:off x="7457448" y="5247396"/>
                <a:ext cx="968745" cy="666890"/>
                <a:chOff x="3880209" y="3417462"/>
                <a:chExt cx="968745" cy="666890"/>
              </a:xfrm>
            </p:grpSpPr>
            <p:sp>
              <p:nvSpPr>
                <p:cNvPr id="146" name="Oval 145"/>
                <p:cNvSpPr/>
                <p:nvPr/>
              </p:nvSpPr>
              <p:spPr bwMode="auto">
                <a:xfrm rot="18480803">
                  <a:off x="4161335" y="3275822"/>
                  <a:ext cx="406493" cy="968745"/>
                </a:xfrm>
                <a:prstGeom prst="ellipse">
                  <a:avLst/>
                </a:prstGeom>
                <a:noFill/>
                <a:ln w="38100">
                  <a:solidFill>
                    <a:srgbClr val="21FF4B"/>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147" name="Straight Connector 146"/>
                <p:cNvCxnSpPr/>
                <p:nvPr/>
              </p:nvCxnSpPr>
              <p:spPr>
                <a:xfrm rot="16200000" flipH="1">
                  <a:off x="4160963" y="3753739"/>
                  <a:ext cx="490516" cy="50779"/>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flipH="1" flipV="1">
                  <a:off x="4274513" y="3471960"/>
                  <a:ext cx="55539" cy="484167"/>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0" idx="6"/>
                  <a:endCxn id="0" idx="3"/>
                </p:cNvCxnSpPr>
                <p:nvPr/>
              </p:nvCxnSpPr>
              <p:spPr>
                <a:xfrm rot="16200000" flipH="1">
                  <a:off x="4276011" y="3814856"/>
                  <a:ext cx="484166" cy="55539"/>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H="1">
                  <a:off x="3907881" y="3587850"/>
                  <a:ext cx="379397" cy="39671"/>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0" idx="4"/>
                </p:cNvCxnSpPr>
                <p:nvPr/>
              </p:nvCxnSpPr>
              <p:spPr>
                <a:xfrm rot="16200000" flipH="1">
                  <a:off x="4636279" y="3949780"/>
                  <a:ext cx="201603" cy="17455"/>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0" idx="7"/>
                  <a:endCxn id="0" idx="2"/>
                </p:cNvCxnSpPr>
                <p:nvPr/>
              </p:nvCxnSpPr>
              <p:spPr>
                <a:xfrm rot="10800000" flipH="1" flipV="1">
                  <a:off x="4184062" y="3437036"/>
                  <a:ext cx="55540" cy="484167"/>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0" idx="0"/>
                  <a:endCxn id="0" idx="1"/>
                </p:cNvCxnSpPr>
                <p:nvPr/>
              </p:nvCxnSpPr>
              <p:spPr>
                <a:xfrm rot="10800000" flipH="1" flipV="1">
                  <a:off x="3984119" y="3462435"/>
                  <a:ext cx="22216" cy="200016"/>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rot="16200000" flipH="1">
                <a:off x="7992112" y="5691618"/>
                <a:ext cx="414319" cy="50779"/>
              </a:xfrm>
              <a:prstGeom prst="line">
                <a:avLst/>
              </a:prstGeom>
              <a:ln w="19050">
                <a:solidFill>
                  <a:srgbClr val="21FF4B"/>
                </a:solidFill>
              </a:ln>
            </p:spPr>
            <p:style>
              <a:lnRef idx="1">
                <a:schemeClr val="accent1"/>
              </a:lnRef>
              <a:fillRef idx="0">
                <a:schemeClr val="accent1"/>
              </a:fillRef>
              <a:effectRef idx="0">
                <a:schemeClr val="accent1"/>
              </a:effectRef>
              <a:fontRef idx="minor">
                <a:schemeClr val="tx1"/>
              </a:fontRef>
            </p:style>
          </p:cxnSp>
        </p:grpSp>
        <p:sp>
          <p:nvSpPr>
            <p:cNvPr id="114" name="Freeform 113"/>
            <p:cNvSpPr/>
            <p:nvPr/>
          </p:nvSpPr>
          <p:spPr>
            <a:xfrm>
              <a:off x="3888105" y="2564130"/>
              <a:ext cx="623633" cy="865150"/>
            </a:xfrm>
            <a:custGeom>
              <a:avLst/>
              <a:gdLst>
                <a:gd name="connsiteX0" fmla="*/ 622935 w 622935"/>
                <a:gd name="connsiteY0" fmla="*/ 0 h 864870"/>
                <a:gd name="connsiteX1" fmla="*/ 539115 w 622935"/>
                <a:gd name="connsiteY1" fmla="*/ 49530 h 864870"/>
                <a:gd name="connsiteX2" fmla="*/ 440055 w 622935"/>
                <a:gd name="connsiteY2" fmla="*/ 106680 h 864870"/>
                <a:gd name="connsiteX3" fmla="*/ 318135 w 622935"/>
                <a:gd name="connsiteY3" fmla="*/ 194310 h 864870"/>
                <a:gd name="connsiteX4" fmla="*/ 222885 w 622935"/>
                <a:gd name="connsiteY4" fmla="*/ 243840 h 864870"/>
                <a:gd name="connsiteX5" fmla="*/ 116205 w 622935"/>
                <a:gd name="connsiteY5" fmla="*/ 312420 h 864870"/>
                <a:gd name="connsiteX6" fmla="*/ 24765 w 622935"/>
                <a:gd name="connsiteY6" fmla="*/ 449580 h 864870"/>
                <a:gd name="connsiteX7" fmla="*/ 5715 w 622935"/>
                <a:gd name="connsiteY7" fmla="*/ 594360 h 864870"/>
                <a:gd name="connsiteX8" fmla="*/ 13335 w 622935"/>
                <a:gd name="connsiteY8" fmla="*/ 746760 h 864870"/>
                <a:gd name="connsiteX9" fmla="*/ 85725 w 622935"/>
                <a:gd name="connsiteY9" fmla="*/ 822960 h 864870"/>
                <a:gd name="connsiteX10" fmla="*/ 150495 w 622935"/>
                <a:gd name="connsiteY10" fmla="*/ 864870 h 86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5" h="864870">
                  <a:moveTo>
                    <a:pt x="622935" y="0"/>
                  </a:moveTo>
                  <a:lnTo>
                    <a:pt x="539115" y="49530"/>
                  </a:lnTo>
                  <a:cubicBezTo>
                    <a:pt x="508635" y="67310"/>
                    <a:pt x="476885" y="82550"/>
                    <a:pt x="440055" y="106680"/>
                  </a:cubicBezTo>
                  <a:cubicBezTo>
                    <a:pt x="403225" y="130810"/>
                    <a:pt x="354330" y="171450"/>
                    <a:pt x="318135" y="194310"/>
                  </a:cubicBezTo>
                  <a:cubicBezTo>
                    <a:pt x="281940" y="217170"/>
                    <a:pt x="256540" y="224155"/>
                    <a:pt x="222885" y="243840"/>
                  </a:cubicBezTo>
                  <a:cubicBezTo>
                    <a:pt x="189230" y="263525"/>
                    <a:pt x="149225" y="278130"/>
                    <a:pt x="116205" y="312420"/>
                  </a:cubicBezTo>
                  <a:cubicBezTo>
                    <a:pt x="83185" y="346710"/>
                    <a:pt x="43180" y="402590"/>
                    <a:pt x="24765" y="449580"/>
                  </a:cubicBezTo>
                  <a:cubicBezTo>
                    <a:pt x="6350" y="496570"/>
                    <a:pt x="7620" y="544830"/>
                    <a:pt x="5715" y="594360"/>
                  </a:cubicBezTo>
                  <a:cubicBezTo>
                    <a:pt x="3810" y="643890"/>
                    <a:pt x="0" y="708660"/>
                    <a:pt x="13335" y="746760"/>
                  </a:cubicBezTo>
                  <a:cubicBezTo>
                    <a:pt x="26670" y="784860"/>
                    <a:pt x="62865" y="803275"/>
                    <a:pt x="85725" y="822960"/>
                  </a:cubicBezTo>
                  <a:cubicBezTo>
                    <a:pt x="108585" y="842645"/>
                    <a:pt x="129540" y="853757"/>
                    <a:pt x="150495" y="864870"/>
                  </a:cubicBezTo>
                </a:path>
              </a:pathLst>
            </a:custGeom>
            <a:ln w="57150">
              <a:solidFill>
                <a:srgbClr val="21FF4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78" name="Straight Connector 77"/>
          <p:cNvCxnSpPr/>
          <p:nvPr/>
        </p:nvCxnSpPr>
        <p:spPr>
          <a:xfrm>
            <a:off x="3600450" y="2352675"/>
            <a:ext cx="771525" cy="200025"/>
          </a:xfrm>
          <a:prstGeom prst="line">
            <a:avLst/>
          </a:prstGeom>
          <a:ln w="28575">
            <a:solidFill>
              <a:srgbClr val="FBFDA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4434449" y="2469860"/>
            <a:ext cx="206207" cy="185669"/>
          </a:xfrm>
          <a:prstGeom prst="ellipse">
            <a:avLst/>
          </a:prstGeom>
          <a:solidFill>
            <a:srgbClr val="C00000"/>
          </a:solidFill>
          <a:ln>
            <a:solidFill>
              <a:srgbClr val="FFFF00"/>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5" presetClass="exit" presetSubtype="10" fill="hold" nodeType="with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22" presetClass="entr" presetSubtype="2"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20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par>
                          <p:cTn id="29" fill="hold">
                            <p:stCondLst>
                              <p:cond delay="0"/>
                            </p:stCondLst>
                            <p:childTnLst>
                              <p:par>
                                <p:cTn id="30" presetID="3" presetClass="exit" presetSubtype="10" fill="hold" nodeType="afterEffect">
                                  <p:stCondLst>
                                    <p:cond delay="0"/>
                                  </p:stCondLst>
                                  <p:childTnLst>
                                    <p:animEffect transition="out" filter="blinds(horizontal)">
                                      <p:cBhvr>
                                        <p:cTn id="31" dur="500"/>
                                        <p:tgtEl>
                                          <p:spTgt spid="76"/>
                                        </p:tgtEl>
                                      </p:cBhvr>
                                    </p:animEffect>
                                    <p:set>
                                      <p:cBhvr>
                                        <p:cTn id="32" dur="1" fill="hold">
                                          <p:stCondLst>
                                            <p:cond delay="499"/>
                                          </p:stCondLst>
                                        </p:cTn>
                                        <p:tgtEl>
                                          <p:spTgt spid="76"/>
                                        </p:tgtEl>
                                        <p:attrNameLst>
                                          <p:attrName>style.visibility</p:attrName>
                                        </p:attrNameLst>
                                      </p:cBhvr>
                                      <p:to>
                                        <p:strVal val="hidden"/>
                                      </p:to>
                                    </p:se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right)">
                                      <p:cBhvr>
                                        <p:cTn id="36" dur="20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3000"/>
                                        <p:tgtEl>
                                          <p:spTgt spid="6"/>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standardtemplate(revised)">
  <a:themeElements>
    <a:clrScheme name="standardtemplate(revis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template(revis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851" tIns="45926" rIns="91851" bIns="45926" numCol="1" anchor="t" anchorCtr="0" compatLnSpc="1">
        <a:prstTxWarp prst="textNoShape">
          <a:avLst/>
        </a:prstTxWarp>
      </a:bodyPr>
      <a:lstStyle>
        <a:defPPr marL="0" marR="0" indent="0" algn="ctr" defTabSz="914400" rtl="0" eaLnBrk="0" fontAlgn="base" latinLnBrk="0" hangingPunct="0">
          <a:lnSpc>
            <a:spcPct val="100000"/>
          </a:lnSpc>
          <a:spcBef>
            <a:spcPct val="3000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851" tIns="45926" rIns="91851" bIns="45926" numCol="1" anchor="t" anchorCtr="0" compatLnSpc="1">
        <a:prstTxWarp prst="textNoShape">
          <a:avLst/>
        </a:prstTxWarp>
      </a:bodyPr>
      <a:lstStyle>
        <a:defPPr marL="0" marR="0" indent="0" algn="ctr" defTabSz="914400" rtl="0" eaLnBrk="0" fontAlgn="base" latinLnBrk="0" hangingPunct="0">
          <a:lnSpc>
            <a:spcPct val="100000"/>
          </a:lnSpc>
          <a:spcBef>
            <a:spcPct val="3000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template(revis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template(revis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template(revis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template(revis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template(revis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template(revis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template(revis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template(revis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template(revis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template(revis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template(revis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024050-7A24-4B89-AE5A-73D7C3570F78}"/>
</file>

<file path=customXml/itemProps2.xml><?xml version="1.0" encoding="utf-8"?>
<ds:datastoreItem xmlns:ds="http://schemas.openxmlformats.org/officeDocument/2006/customXml" ds:itemID="{89D70D03-F36D-40EB-94F1-3E3F180ECDE2}"/>
</file>

<file path=customXml/itemProps3.xml><?xml version="1.0" encoding="utf-8"?>
<ds:datastoreItem xmlns:ds="http://schemas.openxmlformats.org/officeDocument/2006/customXml" ds:itemID="{71D9EAEB-A4BF-4FE7-A122-BC10A3A359F8}"/>
</file>

<file path=docProps/app.xml><?xml version="1.0" encoding="utf-8"?>
<Properties xmlns="http://schemas.openxmlformats.org/officeDocument/2006/extended-properties" xmlns:vt="http://schemas.openxmlformats.org/officeDocument/2006/docPropsVTypes">
  <Template>R:\board\Presentations\templates\standardtemplate(revised).pot</Template>
  <TotalTime>19118</TotalTime>
  <Words>1248</Words>
  <Application>Microsoft Office PowerPoint</Application>
  <PresentationFormat>On-screen Show (4:3)</PresentationFormat>
  <Paragraphs>189</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standardtemplate(revised)</vt:lpstr>
      <vt:lpstr>Slide 1</vt:lpstr>
      <vt:lpstr>Biggest Colorado Snowpack on Record </vt:lpstr>
      <vt:lpstr>Slide 3</vt:lpstr>
      <vt:lpstr>Slide 4</vt:lpstr>
      <vt:lpstr>Slide 5</vt:lpstr>
      <vt:lpstr>Slide 6</vt:lpstr>
      <vt:lpstr>Slide 7</vt:lpstr>
      <vt:lpstr>Colorado River Aqueduct 2010 Supply</vt:lpstr>
      <vt:lpstr>Slide 9</vt:lpstr>
      <vt:lpstr>Cienega de Santa Clara</vt:lpstr>
      <vt:lpstr>Cienega de Santa Clara</vt:lpstr>
      <vt:lpstr>Pilot Operation Agreements </vt:lpstr>
      <vt:lpstr>Funding Agreement Obj: Conserve Colorado River Water</vt:lpstr>
      <vt:lpstr>Monitoring Agreement Obj: Identify Environmental Impacts</vt:lpstr>
      <vt:lpstr>Cooperative Research and Development Agreement Obj: Long-term supply capabilities</vt:lpstr>
      <vt:lpstr>California’s Unresolved Dilemma: The Salton Sea</vt:lpstr>
      <vt:lpstr>The Undetermined Future of the Salton Sea…</vt:lpstr>
      <vt:lpstr>Slide 18</vt:lpstr>
      <vt:lpstr>Salton Sea at Center of QSA Lawsuit</vt:lpstr>
      <vt:lpstr>January 2010:  Court Invalidates QSA</vt:lpstr>
      <vt:lpstr>Acrimony in California Delivery of Non-Conserved Water  to the Salton Sea</vt:lpstr>
      <vt:lpstr>QSA Transfer Provisions</vt:lpstr>
      <vt:lpstr>IID-MWD Dispute</vt:lpstr>
      <vt:lpstr>Dispute Observations</vt:lpstr>
      <vt:lpstr>What will the Salton Sea be  like in the future?</vt:lpstr>
      <vt:lpstr>Bill Hasencamp 213-217- 6520 whasencamp@mwdh2o.com</vt:lpstr>
    </vt:vector>
  </TitlesOfParts>
  <Manager>Dennis Underwood</Manager>
  <Company>Metropolitan Water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Colorado River Annual Operating Plan</dc:title>
  <dc:subject>Colorado River Oversight Subcomittee</dc:subject>
  <dc:creator>Craig Brackbill / Bill Hasencamp</dc:creator>
  <cp:keywords>Colorado</cp:keywords>
  <cp:lastModifiedBy>u06615</cp:lastModifiedBy>
  <cp:revision>768</cp:revision>
  <cp:lastPrinted>2002-08-08T18:39:27Z</cp:lastPrinted>
  <dcterms:created xsi:type="dcterms:W3CDTF">1999-01-28T16:10:00Z</dcterms:created>
  <dcterms:modified xsi:type="dcterms:W3CDTF">2011-05-04T16:57:44Z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