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1078" r:id="rId3"/>
    <p:sldId id="1086" r:id="rId4"/>
    <p:sldId id="1090" r:id="rId5"/>
    <p:sldId id="1091" r:id="rId6"/>
    <p:sldId id="1088" r:id="rId7"/>
    <p:sldId id="1087" r:id="rId8"/>
    <p:sldId id="1092" r:id="rId9"/>
    <p:sldId id="1076" r:id="rId1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99FF"/>
    <a:srgbClr val="FF9900"/>
    <a:srgbClr val="0000FF"/>
    <a:srgbClr val="336699"/>
    <a:srgbClr val="009999"/>
    <a:srgbClr val="FFFF99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79108" autoAdjust="0"/>
  </p:normalViewPr>
  <p:slideViewPr>
    <p:cSldViewPr snapToGrid="0">
      <p:cViewPr varScale="1">
        <p:scale>
          <a:sx n="52" d="100"/>
          <a:sy n="52" d="100"/>
        </p:scale>
        <p:origin x="-780" y="-102"/>
      </p:cViewPr>
      <p:guideLst>
        <p:guide orient="horz" pos="2169"/>
        <p:guide/>
      </p:guideLst>
    </p:cSldViewPr>
  </p:slideViewPr>
  <p:outlineViewPr>
    <p:cViewPr>
      <p:scale>
        <a:sx n="33" d="100"/>
        <a:sy n="33" d="100"/>
      </p:scale>
      <p:origin x="24" y="8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884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>
            <a:lvl1pPr defTabSz="91322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>
            <a:lvl1pPr algn="r" defTabSz="91322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b" anchorCtr="0" compatLnSpc="1">
            <a:prstTxWarp prst="textNoShape">
              <a:avLst/>
            </a:prstTxWarp>
          </a:bodyPr>
          <a:lstStyle>
            <a:lvl1pPr defTabSz="91322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b" anchorCtr="0" compatLnSpc="1">
            <a:prstTxWarp prst="textNoShape">
              <a:avLst/>
            </a:prstTxWarp>
          </a:bodyPr>
          <a:lstStyle>
            <a:lvl1pPr algn="r" defTabSz="913228">
              <a:defRPr sz="1200"/>
            </a:lvl1pPr>
          </a:lstStyle>
          <a:p>
            <a:pPr>
              <a:defRPr/>
            </a:pPr>
            <a:fld id="{CE60DA44-9CBF-4E17-AAF1-DA639E8B4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9" tIns="46635" rIns="93269" bIns="46635" numCol="1" anchor="t" anchorCtr="0" compatLnSpc="1">
            <a:prstTxWarp prst="textNoShape">
              <a:avLst/>
            </a:prstTxWarp>
          </a:bodyPr>
          <a:lstStyle>
            <a:lvl1pPr defTabSz="933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9" tIns="46635" rIns="93269" bIns="46635" numCol="1" anchor="t" anchorCtr="0" compatLnSpc="1">
            <a:prstTxWarp prst="textNoShape">
              <a:avLst/>
            </a:prstTxWarp>
          </a:bodyPr>
          <a:lstStyle>
            <a:lvl1pPr algn="r" defTabSz="933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9" tIns="46635" rIns="93269" bIns="46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9" tIns="46635" rIns="93269" bIns="46635" numCol="1" anchor="b" anchorCtr="0" compatLnSpc="1">
            <a:prstTxWarp prst="textNoShape">
              <a:avLst/>
            </a:prstTxWarp>
          </a:bodyPr>
          <a:lstStyle>
            <a:lvl1pPr defTabSz="933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9" tIns="46635" rIns="93269" bIns="46635" numCol="1" anchor="b" anchorCtr="0" compatLnSpc="1">
            <a:prstTxWarp prst="textNoShape">
              <a:avLst/>
            </a:prstTxWarp>
          </a:bodyPr>
          <a:lstStyle>
            <a:lvl1pPr algn="r" defTabSz="933148">
              <a:defRPr sz="1200"/>
            </a:lvl1pPr>
          </a:lstStyle>
          <a:p>
            <a:pPr>
              <a:defRPr/>
            </a:pPr>
            <a:fld id="{7858EC30-6EB4-4436-A131-01748018B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2595D4E-057C-46C8-BD0C-976A3F3FBA85}" type="slidenum">
              <a:rPr lang="en-US" smtClean="0"/>
              <a:pPr defTabSz="930275"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7D3AC6F-B1DD-4480-A1A0-8ED0CA0ACEFA}" type="slidenum">
              <a:rPr lang="en-US" smtClean="0"/>
              <a:pPr defTabSz="931863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D75BCD3-8AA4-4E40-8D4E-2C713964408F}" type="slidenum">
              <a:rPr lang="en-US" smtClean="0"/>
              <a:pPr defTabSz="930275"/>
              <a:t>9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concludes our presentation today and we’d be happy to answer any questions you may have.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D9E6F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6" descr="B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25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33" descr="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2725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38"/>
          <p:cNvGrpSpPr>
            <a:grpSpLocks/>
          </p:cNvGrpSpPr>
          <p:nvPr/>
        </p:nvGrpSpPr>
        <p:grpSpPr bwMode="auto">
          <a:xfrm>
            <a:off x="609600" y="6248400"/>
            <a:ext cx="1144588" cy="381000"/>
            <a:chOff x="185" y="3942"/>
            <a:chExt cx="968" cy="322"/>
          </a:xfrm>
        </p:grpSpPr>
        <p:sp>
          <p:nvSpPr>
            <p:cNvPr id="5" name="Freeform 1039"/>
            <p:cNvSpPr>
              <a:spLocks noEditPoints="1"/>
            </p:cNvSpPr>
            <p:nvPr userDrawn="1"/>
          </p:nvSpPr>
          <p:spPr bwMode="auto">
            <a:xfrm>
              <a:off x="185" y="3950"/>
              <a:ext cx="260" cy="262"/>
            </a:xfrm>
            <a:custGeom>
              <a:avLst/>
              <a:gdLst/>
              <a:ahLst/>
              <a:cxnLst>
                <a:cxn ang="0">
                  <a:pos x="254" y="162"/>
                </a:cxn>
                <a:cxn ang="0">
                  <a:pos x="266" y="136"/>
                </a:cxn>
                <a:cxn ang="0">
                  <a:pos x="270" y="106"/>
                </a:cxn>
                <a:cxn ang="0">
                  <a:pos x="268" y="82"/>
                </a:cxn>
                <a:cxn ang="0">
                  <a:pos x="258" y="50"/>
                </a:cxn>
                <a:cxn ang="0">
                  <a:pos x="246" y="34"/>
                </a:cxn>
                <a:cxn ang="0">
                  <a:pos x="238" y="26"/>
                </a:cxn>
                <a:cxn ang="0">
                  <a:pos x="220" y="16"/>
                </a:cxn>
                <a:cxn ang="0">
                  <a:pos x="172" y="2"/>
                </a:cxn>
                <a:cxn ang="0">
                  <a:pos x="0" y="0"/>
                </a:cxn>
                <a:cxn ang="0">
                  <a:pos x="0" y="252"/>
                </a:cxn>
                <a:cxn ang="0">
                  <a:pos x="50" y="264"/>
                </a:cxn>
                <a:cxn ang="0">
                  <a:pos x="112" y="270"/>
                </a:cxn>
                <a:cxn ang="0">
                  <a:pos x="142" y="270"/>
                </a:cxn>
                <a:cxn ang="0">
                  <a:pos x="162" y="268"/>
                </a:cxn>
                <a:cxn ang="0">
                  <a:pos x="200" y="258"/>
                </a:cxn>
                <a:cxn ang="0">
                  <a:pos x="220" y="250"/>
                </a:cxn>
                <a:cxn ang="0">
                  <a:pos x="246" y="244"/>
                </a:cxn>
                <a:cxn ang="0">
                  <a:pos x="210" y="186"/>
                </a:cxn>
                <a:cxn ang="0">
                  <a:pos x="234" y="178"/>
                </a:cxn>
                <a:cxn ang="0">
                  <a:pos x="254" y="162"/>
                </a:cxn>
                <a:cxn ang="0">
                  <a:pos x="154" y="134"/>
                </a:cxn>
                <a:cxn ang="0">
                  <a:pos x="150" y="138"/>
                </a:cxn>
                <a:cxn ang="0">
                  <a:pos x="128" y="142"/>
                </a:cxn>
                <a:cxn ang="0">
                  <a:pos x="112" y="82"/>
                </a:cxn>
                <a:cxn ang="0">
                  <a:pos x="128" y="82"/>
                </a:cxn>
                <a:cxn ang="0">
                  <a:pos x="150" y="86"/>
                </a:cxn>
                <a:cxn ang="0">
                  <a:pos x="154" y="90"/>
                </a:cxn>
                <a:cxn ang="0">
                  <a:pos x="160" y="98"/>
                </a:cxn>
                <a:cxn ang="0">
                  <a:pos x="162" y="112"/>
                </a:cxn>
                <a:cxn ang="0">
                  <a:pos x="162" y="120"/>
                </a:cxn>
                <a:cxn ang="0">
                  <a:pos x="158" y="130"/>
                </a:cxn>
                <a:cxn ang="0">
                  <a:pos x="154" y="134"/>
                </a:cxn>
              </a:cxnLst>
              <a:rect l="0" t="0" r="r" b="b"/>
              <a:pathLst>
                <a:path w="270" h="270">
                  <a:moveTo>
                    <a:pt x="254" y="162"/>
                  </a:moveTo>
                  <a:lnTo>
                    <a:pt x="254" y="162"/>
                  </a:lnTo>
                  <a:lnTo>
                    <a:pt x="262" y="150"/>
                  </a:lnTo>
                  <a:lnTo>
                    <a:pt x="266" y="136"/>
                  </a:lnTo>
                  <a:lnTo>
                    <a:pt x="270" y="122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68" y="82"/>
                  </a:lnTo>
                  <a:lnTo>
                    <a:pt x="262" y="60"/>
                  </a:lnTo>
                  <a:lnTo>
                    <a:pt x="258" y="50"/>
                  </a:lnTo>
                  <a:lnTo>
                    <a:pt x="252" y="42"/>
                  </a:lnTo>
                  <a:lnTo>
                    <a:pt x="246" y="34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28" y="20"/>
                  </a:lnTo>
                  <a:lnTo>
                    <a:pt x="220" y="16"/>
                  </a:lnTo>
                  <a:lnTo>
                    <a:pt x="198" y="6"/>
                  </a:lnTo>
                  <a:lnTo>
                    <a:pt x="172" y="2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2" y="258"/>
                  </a:lnTo>
                  <a:lnTo>
                    <a:pt x="50" y="264"/>
                  </a:lnTo>
                  <a:lnTo>
                    <a:pt x="78" y="268"/>
                  </a:lnTo>
                  <a:lnTo>
                    <a:pt x="112" y="270"/>
                  </a:lnTo>
                  <a:lnTo>
                    <a:pt x="112" y="212"/>
                  </a:lnTo>
                  <a:lnTo>
                    <a:pt x="142" y="270"/>
                  </a:lnTo>
                  <a:lnTo>
                    <a:pt x="142" y="270"/>
                  </a:lnTo>
                  <a:lnTo>
                    <a:pt x="162" y="268"/>
                  </a:lnTo>
                  <a:lnTo>
                    <a:pt x="182" y="264"/>
                  </a:lnTo>
                  <a:lnTo>
                    <a:pt x="200" y="258"/>
                  </a:lnTo>
                  <a:lnTo>
                    <a:pt x="220" y="250"/>
                  </a:lnTo>
                  <a:lnTo>
                    <a:pt x="220" y="250"/>
                  </a:lnTo>
                  <a:lnTo>
                    <a:pt x="228" y="248"/>
                  </a:lnTo>
                  <a:lnTo>
                    <a:pt x="246" y="244"/>
                  </a:lnTo>
                  <a:lnTo>
                    <a:pt x="210" y="186"/>
                  </a:lnTo>
                  <a:lnTo>
                    <a:pt x="210" y="186"/>
                  </a:lnTo>
                  <a:lnTo>
                    <a:pt x="222" y="184"/>
                  </a:lnTo>
                  <a:lnTo>
                    <a:pt x="234" y="178"/>
                  </a:lnTo>
                  <a:lnTo>
                    <a:pt x="244" y="172"/>
                  </a:lnTo>
                  <a:lnTo>
                    <a:pt x="254" y="162"/>
                  </a:lnTo>
                  <a:lnTo>
                    <a:pt x="254" y="162"/>
                  </a:lnTo>
                  <a:close/>
                  <a:moveTo>
                    <a:pt x="154" y="134"/>
                  </a:moveTo>
                  <a:lnTo>
                    <a:pt x="154" y="134"/>
                  </a:lnTo>
                  <a:lnTo>
                    <a:pt x="150" y="138"/>
                  </a:lnTo>
                  <a:lnTo>
                    <a:pt x="144" y="140"/>
                  </a:lnTo>
                  <a:lnTo>
                    <a:pt x="128" y="142"/>
                  </a:lnTo>
                  <a:lnTo>
                    <a:pt x="112" y="142"/>
                  </a:lnTo>
                  <a:lnTo>
                    <a:pt x="112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44" y="84"/>
                  </a:lnTo>
                  <a:lnTo>
                    <a:pt x="150" y="86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8" y="94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62" y="120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4" y="134"/>
                  </a:lnTo>
                  <a:lnTo>
                    <a:pt x="154" y="134"/>
                  </a:lnTo>
                  <a:close/>
                </a:path>
              </a:pathLst>
            </a:custGeom>
            <a:solidFill>
              <a:srgbClr val="0B449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1040"/>
            <p:cNvSpPr>
              <a:spLocks/>
            </p:cNvSpPr>
            <p:nvPr userDrawn="1"/>
          </p:nvSpPr>
          <p:spPr bwMode="auto">
            <a:xfrm>
              <a:off x="185" y="4194"/>
              <a:ext cx="107" cy="6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12" y="64"/>
                </a:cxn>
                <a:cxn ang="0">
                  <a:pos x="112" y="18"/>
                </a:cxn>
                <a:cxn ang="0">
                  <a:pos x="112" y="18"/>
                </a:cxn>
                <a:cxn ang="0">
                  <a:pos x="78" y="16"/>
                </a:cxn>
                <a:cxn ang="0">
                  <a:pos x="50" y="12"/>
                </a:cxn>
                <a:cxn ang="0">
                  <a:pos x="22" y="6"/>
                </a:cxn>
                <a:cxn ang="0">
                  <a:pos x="0" y="0"/>
                </a:cxn>
                <a:cxn ang="0">
                  <a:pos x="0" y="64"/>
                </a:cxn>
              </a:cxnLst>
              <a:rect l="0" t="0" r="r" b="b"/>
              <a:pathLst>
                <a:path w="112" h="64">
                  <a:moveTo>
                    <a:pt x="0" y="64"/>
                  </a:moveTo>
                  <a:lnTo>
                    <a:pt x="112" y="6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78" y="16"/>
                  </a:lnTo>
                  <a:lnTo>
                    <a:pt x="50" y="12"/>
                  </a:lnTo>
                  <a:lnTo>
                    <a:pt x="22" y="6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41"/>
            <p:cNvSpPr>
              <a:spLocks/>
            </p:cNvSpPr>
            <p:nvPr userDrawn="1"/>
          </p:nvSpPr>
          <p:spPr bwMode="auto">
            <a:xfrm>
              <a:off x="322" y="4186"/>
              <a:ext cx="146" cy="7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4" y="72"/>
                </a:cxn>
                <a:cxn ang="0">
                  <a:pos x="152" y="72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86" y="4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58" y="14"/>
                </a:cxn>
                <a:cxn ang="0">
                  <a:pos x="40" y="20"/>
                </a:cxn>
                <a:cxn ang="0">
                  <a:pos x="20" y="24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52" h="72">
                  <a:moveTo>
                    <a:pt x="0" y="26"/>
                  </a:moveTo>
                  <a:lnTo>
                    <a:pt x="24" y="72"/>
                  </a:lnTo>
                  <a:lnTo>
                    <a:pt x="152" y="7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6" y="4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58" y="14"/>
                  </a:lnTo>
                  <a:lnTo>
                    <a:pt x="40" y="20"/>
                  </a:lnTo>
                  <a:lnTo>
                    <a:pt x="20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042"/>
            <p:cNvSpPr>
              <a:spLocks/>
            </p:cNvSpPr>
            <p:nvPr userDrawn="1"/>
          </p:nvSpPr>
          <p:spPr bwMode="auto">
            <a:xfrm>
              <a:off x="501" y="3950"/>
              <a:ext cx="388" cy="264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24" y="76"/>
                </a:cxn>
                <a:cxn ang="0">
                  <a:pos x="224" y="76"/>
                </a:cxn>
                <a:cxn ang="0">
                  <a:pos x="210" y="128"/>
                </a:cxn>
                <a:cxn ang="0">
                  <a:pos x="210" y="128"/>
                </a:cxn>
                <a:cxn ang="0">
                  <a:pos x="202" y="170"/>
                </a:cxn>
                <a:cxn ang="0">
                  <a:pos x="200" y="170"/>
                </a:cxn>
                <a:cxn ang="0">
                  <a:pos x="200" y="170"/>
                </a:cxn>
                <a:cxn ang="0">
                  <a:pos x="194" y="134"/>
                </a:cxn>
                <a:cxn ang="0">
                  <a:pos x="182" y="88"/>
                </a:cxn>
                <a:cxn ang="0">
                  <a:pos x="182" y="88"/>
                </a:cxn>
                <a:cxn ang="0">
                  <a:pos x="180" y="78"/>
                </a:cxn>
                <a:cxn ang="0">
                  <a:pos x="158" y="0"/>
                </a:cxn>
                <a:cxn ang="0">
                  <a:pos x="40" y="0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18" y="240"/>
                </a:cxn>
                <a:cxn ang="0">
                  <a:pos x="38" y="244"/>
                </a:cxn>
                <a:cxn ang="0">
                  <a:pos x="60" y="248"/>
                </a:cxn>
                <a:cxn ang="0">
                  <a:pos x="80" y="256"/>
                </a:cxn>
                <a:cxn ang="0">
                  <a:pos x="80" y="256"/>
                </a:cxn>
                <a:cxn ang="0">
                  <a:pos x="104" y="264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4" y="162"/>
                </a:cxn>
                <a:cxn ang="0">
                  <a:pos x="114" y="162"/>
                </a:cxn>
                <a:cxn ang="0">
                  <a:pos x="116" y="132"/>
                </a:cxn>
                <a:cxn ang="0">
                  <a:pos x="116" y="132"/>
                </a:cxn>
                <a:cxn ang="0">
                  <a:pos x="122" y="162"/>
                </a:cxn>
                <a:cxn ang="0">
                  <a:pos x="122" y="162"/>
                </a:cxn>
                <a:cxn ang="0">
                  <a:pos x="130" y="194"/>
                </a:cxn>
                <a:cxn ang="0">
                  <a:pos x="154" y="272"/>
                </a:cxn>
                <a:cxn ang="0">
                  <a:pos x="154" y="272"/>
                </a:cxn>
                <a:cxn ang="0">
                  <a:pos x="180" y="272"/>
                </a:cxn>
                <a:cxn ang="0">
                  <a:pos x="204" y="272"/>
                </a:cxn>
                <a:cxn ang="0">
                  <a:pos x="228" y="268"/>
                </a:cxn>
                <a:cxn ang="0">
                  <a:pos x="248" y="266"/>
                </a:cxn>
                <a:cxn ang="0">
                  <a:pos x="270" y="194"/>
                </a:cxn>
                <a:cxn ang="0">
                  <a:pos x="270" y="194"/>
                </a:cxn>
                <a:cxn ang="0">
                  <a:pos x="278" y="162"/>
                </a:cxn>
                <a:cxn ang="0">
                  <a:pos x="278" y="162"/>
                </a:cxn>
                <a:cxn ang="0">
                  <a:pos x="284" y="132"/>
                </a:cxn>
                <a:cxn ang="0">
                  <a:pos x="284" y="132"/>
                </a:cxn>
                <a:cxn ang="0">
                  <a:pos x="286" y="162"/>
                </a:cxn>
                <a:cxn ang="0">
                  <a:pos x="286" y="162"/>
                </a:cxn>
                <a:cxn ang="0">
                  <a:pos x="288" y="190"/>
                </a:cxn>
                <a:cxn ang="0">
                  <a:pos x="296" y="252"/>
                </a:cxn>
                <a:cxn ang="0">
                  <a:pos x="296" y="252"/>
                </a:cxn>
                <a:cxn ang="0">
                  <a:pos x="306" y="248"/>
                </a:cxn>
                <a:cxn ang="0">
                  <a:pos x="306" y="248"/>
                </a:cxn>
                <a:cxn ang="0">
                  <a:pos x="314" y="246"/>
                </a:cxn>
                <a:cxn ang="0">
                  <a:pos x="334" y="242"/>
                </a:cxn>
                <a:cxn ang="0">
                  <a:pos x="364" y="238"/>
                </a:cxn>
                <a:cxn ang="0">
                  <a:pos x="400" y="236"/>
                </a:cxn>
                <a:cxn ang="0">
                  <a:pos x="364" y="0"/>
                </a:cxn>
                <a:cxn ang="0">
                  <a:pos x="248" y="0"/>
                </a:cxn>
              </a:cxnLst>
              <a:rect l="0" t="0" r="r" b="b"/>
              <a:pathLst>
                <a:path w="400" h="272">
                  <a:moveTo>
                    <a:pt x="248" y="0"/>
                  </a:moveTo>
                  <a:lnTo>
                    <a:pt x="224" y="76"/>
                  </a:lnTo>
                  <a:lnTo>
                    <a:pt x="224" y="76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02" y="170"/>
                  </a:lnTo>
                  <a:lnTo>
                    <a:pt x="200" y="170"/>
                  </a:lnTo>
                  <a:lnTo>
                    <a:pt x="200" y="170"/>
                  </a:lnTo>
                  <a:lnTo>
                    <a:pt x="194" y="134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0" y="78"/>
                  </a:lnTo>
                  <a:lnTo>
                    <a:pt x="158" y="0"/>
                  </a:lnTo>
                  <a:lnTo>
                    <a:pt x="40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0"/>
                  </a:lnTo>
                  <a:lnTo>
                    <a:pt x="38" y="244"/>
                  </a:lnTo>
                  <a:lnTo>
                    <a:pt x="60" y="248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104" y="264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30" y="194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80" y="272"/>
                  </a:lnTo>
                  <a:lnTo>
                    <a:pt x="204" y="272"/>
                  </a:lnTo>
                  <a:lnTo>
                    <a:pt x="228" y="268"/>
                  </a:lnTo>
                  <a:lnTo>
                    <a:pt x="248" y="266"/>
                  </a:lnTo>
                  <a:lnTo>
                    <a:pt x="270" y="194"/>
                  </a:lnTo>
                  <a:lnTo>
                    <a:pt x="270" y="194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8" y="190"/>
                  </a:lnTo>
                  <a:lnTo>
                    <a:pt x="296" y="252"/>
                  </a:lnTo>
                  <a:lnTo>
                    <a:pt x="296" y="252"/>
                  </a:lnTo>
                  <a:lnTo>
                    <a:pt x="306" y="248"/>
                  </a:lnTo>
                  <a:lnTo>
                    <a:pt x="306" y="248"/>
                  </a:lnTo>
                  <a:lnTo>
                    <a:pt x="314" y="246"/>
                  </a:lnTo>
                  <a:lnTo>
                    <a:pt x="334" y="242"/>
                  </a:lnTo>
                  <a:lnTo>
                    <a:pt x="364" y="238"/>
                  </a:lnTo>
                  <a:lnTo>
                    <a:pt x="400" y="236"/>
                  </a:lnTo>
                  <a:lnTo>
                    <a:pt x="364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B449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1043"/>
            <p:cNvSpPr>
              <a:spLocks/>
            </p:cNvSpPr>
            <p:nvPr userDrawn="1"/>
          </p:nvSpPr>
          <p:spPr bwMode="auto">
            <a:xfrm>
              <a:off x="786" y="4179"/>
              <a:ext cx="114" cy="75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2"/>
                </a:cxn>
                <a:cxn ang="0">
                  <a:pos x="0" y="16"/>
                </a:cxn>
                <a:cxn ang="0">
                  <a:pos x="6" y="80"/>
                </a:cxn>
                <a:cxn ang="0">
                  <a:pos x="118" y="8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68" y="2"/>
                </a:cxn>
                <a:cxn ang="0">
                  <a:pos x="38" y="6"/>
                </a:cxn>
                <a:cxn ang="0">
                  <a:pos x="18" y="10"/>
                </a:cxn>
                <a:cxn ang="0">
                  <a:pos x="10" y="12"/>
                </a:cxn>
                <a:cxn ang="0">
                  <a:pos x="10" y="12"/>
                </a:cxn>
              </a:cxnLst>
              <a:rect l="0" t="0" r="r" b="b"/>
              <a:pathLst>
                <a:path w="118" h="80">
                  <a:moveTo>
                    <a:pt x="10" y="12"/>
                  </a:moveTo>
                  <a:lnTo>
                    <a:pt x="10" y="12"/>
                  </a:lnTo>
                  <a:lnTo>
                    <a:pt x="0" y="16"/>
                  </a:lnTo>
                  <a:lnTo>
                    <a:pt x="6" y="80"/>
                  </a:lnTo>
                  <a:lnTo>
                    <a:pt x="118" y="8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68" y="2"/>
                  </a:lnTo>
                  <a:lnTo>
                    <a:pt x="38" y="6"/>
                  </a:lnTo>
                  <a:lnTo>
                    <a:pt x="18" y="10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1044"/>
            <p:cNvSpPr>
              <a:spLocks/>
            </p:cNvSpPr>
            <p:nvPr userDrawn="1"/>
          </p:nvSpPr>
          <p:spPr bwMode="auto">
            <a:xfrm>
              <a:off x="650" y="4208"/>
              <a:ext cx="90" cy="4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2" y="50"/>
                </a:cxn>
                <a:cxn ang="0">
                  <a:pos x="80" y="5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74" y="2"/>
                </a:cxn>
                <a:cxn ang="0">
                  <a:pos x="50" y="6"/>
                </a:cxn>
                <a:cxn ang="0">
                  <a:pos x="2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4" h="50">
                  <a:moveTo>
                    <a:pt x="0" y="6"/>
                  </a:moveTo>
                  <a:lnTo>
                    <a:pt x="12" y="50"/>
                  </a:lnTo>
                  <a:lnTo>
                    <a:pt x="80" y="5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0" y="6"/>
                  </a:lnTo>
                  <a:lnTo>
                    <a:pt x="2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1045"/>
            <p:cNvSpPr>
              <a:spLocks/>
            </p:cNvSpPr>
            <p:nvPr userDrawn="1"/>
          </p:nvSpPr>
          <p:spPr bwMode="auto">
            <a:xfrm>
              <a:off x="488" y="4181"/>
              <a:ext cx="114" cy="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8"/>
                </a:cxn>
                <a:cxn ang="0">
                  <a:pos x="112" y="78"/>
                </a:cxn>
                <a:cxn ang="0">
                  <a:pos x="118" y="26"/>
                </a:cxn>
                <a:cxn ang="0">
                  <a:pos x="118" y="26"/>
                </a:cxn>
                <a:cxn ang="0">
                  <a:pos x="94" y="18"/>
                </a:cxn>
                <a:cxn ang="0">
                  <a:pos x="94" y="18"/>
                </a:cxn>
                <a:cxn ang="0">
                  <a:pos x="74" y="10"/>
                </a:cxn>
                <a:cxn ang="0">
                  <a:pos x="52" y="6"/>
                </a:cxn>
                <a:cxn ang="0">
                  <a:pos x="32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18" h="78">
                  <a:moveTo>
                    <a:pt x="14" y="0"/>
                  </a:moveTo>
                  <a:lnTo>
                    <a:pt x="0" y="78"/>
                  </a:lnTo>
                  <a:lnTo>
                    <a:pt x="112" y="78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74" y="10"/>
                  </a:lnTo>
                  <a:lnTo>
                    <a:pt x="52" y="6"/>
                  </a:lnTo>
                  <a:lnTo>
                    <a:pt x="32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046"/>
            <p:cNvSpPr>
              <a:spLocks/>
            </p:cNvSpPr>
            <p:nvPr userDrawn="1"/>
          </p:nvSpPr>
          <p:spPr bwMode="auto">
            <a:xfrm>
              <a:off x="915" y="4181"/>
              <a:ext cx="236" cy="83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60" y="14"/>
                </a:cxn>
                <a:cxn ang="0">
                  <a:pos x="3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16" y="24"/>
                </a:cxn>
                <a:cxn ang="0">
                  <a:pos x="32" y="40"/>
                </a:cxn>
                <a:cxn ang="0">
                  <a:pos x="52" y="54"/>
                </a:cxn>
                <a:cxn ang="0">
                  <a:pos x="72" y="66"/>
                </a:cxn>
                <a:cxn ang="0">
                  <a:pos x="72" y="66"/>
                </a:cxn>
                <a:cxn ang="0">
                  <a:pos x="92" y="74"/>
                </a:cxn>
                <a:cxn ang="0">
                  <a:pos x="114" y="82"/>
                </a:cxn>
                <a:cxn ang="0">
                  <a:pos x="114" y="82"/>
                </a:cxn>
                <a:cxn ang="0">
                  <a:pos x="138" y="86"/>
                </a:cxn>
                <a:cxn ang="0">
                  <a:pos x="162" y="86"/>
                </a:cxn>
                <a:cxn ang="0">
                  <a:pos x="162" y="86"/>
                </a:cxn>
                <a:cxn ang="0">
                  <a:pos x="182" y="86"/>
                </a:cxn>
                <a:cxn ang="0">
                  <a:pos x="202" y="82"/>
                </a:cxn>
                <a:cxn ang="0">
                  <a:pos x="202" y="82"/>
                </a:cxn>
                <a:cxn ang="0">
                  <a:pos x="222" y="78"/>
                </a:cxn>
                <a:cxn ang="0">
                  <a:pos x="242" y="72"/>
                </a:cxn>
                <a:cxn ang="0">
                  <a:pos x="244" y="16"/>
                </a:cxn>
                <a:cxn ang="0">
                  <a:pos x="244" y="16"/>
                </a:cxn>
                <a:cxn ang="0">
                  <a:pos x="208" y="24"/>
                </a:cxn>
                <a:cxn ang="0">
                  <a:pos x="188" y="26"/>
                </a:cxn>
                <a:cxn ang="0">
                  <a:pos x="164" y="28"/>
                </a:cxn>
                <a:cxn ang="0">
                  <a:pos x="140" y="28"/>
                </a:cxn>
                <a:cxn ang="0">
                  <a:pos x="114" y="26"/>
                </a:cxn>
                <a:cxn ang="0">
                  <a:pos x="88" y="20"/>
                </a:cxn>
                <a:cxn ang="0">
                  <a:pos x="60" y="14"/>
                </a:cxn>
                <a:cxn ang="0">
                  <a:pos x="60" y="14"/>
                </a:cxn>
              </a:cxnLst>
              <a:rect l="0" t="0" r="r" b="b"/>
              <a:pathLst>
                <a:path w="244" h="86">
                  <a:moveTo>
                    <a:pt x="60" y="14"/>
                  </a:moveTo>
                  <a:lnTo>
                    <a:pt x="60" y="14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16" y="24"/>
                  </a:lnTo>
                  <a:lnTo>
                    <a:pt x="32" y="40"/>
                  </a:lnTo>
                  <a:lnTo>
                    <a:pt x="52" y="54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92" y="74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38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82" y="86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22" y="78"/>
                  </a:lnTo>
                  <a:lnTo>
                    <a:pt x="242" y="72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08" y="24"/>
                  </a:lnTo>
                  <a:lnTo>
                    <a:pt x="188" y="26"/>
                  </a:lnTo>
                  <a:lnTo>
                    <a:pt x="164" y="28"/>
                  </a:lnTo>
                  <a:lnTo>
                    <a:pt x="140" y="28"/>
                  </a:lnTo>
                  <a:lnTo>
                    <a:pt x="114" y="26"/>
                  </a:lnTo>
                  <a:lnTo>
                    <a:pt x="88" y="20"/>
                  </a:lnTo>
                  <a:lnTo>
                    <a:pt x="60" y="14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047"/>
            <p:cNvSpPr>
              <a:spLocks/>
            </p:cNvSpPr>
            <p:nvPr userDrawn="1"/>
          </p:nvSpPr>
          <p:spPr bwMode="auto">
            <a:xfrm>
              <a:off x="897" y="3942"/>
              <a:ext cx="256" cy="266"/>
            </a:xfrm>
            <a:custGeom>
              <a:avLst/>
              <a:gdLst/>
              <a:ahLst/>
              <a:cxnLst>
                <a:cxn ang="0">
                  <a:pos x="266" y="198"/>
                </a:cxn>
                <a:cxn ang="0">
                  <a:pos x="246" y="212"/>
                </a:cxn>
                <a:cxn ang="0">
                  <a:pos x="226" y="220"/>
                </a:cxn>
                <a:cxn ang="0">
                  <a:pos x="190" y="228"/>
                </a:cxn>
                <a:cxn ang="0">
                  <a:pos x="176" y="226"/>
                </a:cxn>
                <a:cxn ang="0">
                  <a:pos x="152" y="218"/>
                </a:cxn>
                <a:cxn ang="0">
                  <a:pos x="144" y="212"/>
                </a:cxn>
                <a:cxn ang="0">
                  <a:pos x="130" y="192"/>
                </a:cxn>
                <a:cxn ang="0">
                  <a:pos x="126" y="166"/>
                </a:cxn>
                <a:cxn ang="0">
                  <a:pos x="128" y="152"/>
                </a:cxn>
                <a:cxn ang="0">
                  <a:pos x="136" y="130"/>
                </a:cxn>
                <a:cxn ang="0">
                  <a:pos x="144" y="120"/>
                </a:cxn>
                <a:cxn ang="0">
                  <a:pos x="166" y="108"/>
                </a:cxn>
                <a:cxn ang="0">
                  <a:pos x="192" y="104"/>
                </a:cxn>
                <a:cxn ang="0">
                  <a:pos x="212" y="106"/>
                </a:cxn>
                <a:cxn ang="0">
                  <a:pos x="230" y="112"/>
                </a:cxn>
                <a:cxn ang="0">
                  <a:pos x="264" y="134"/>
                </a:cxn>
                <a:cxn ang="0">
                  <a:pos x="264" y="16"/>
                </a:cxn>
                <a:cxn ang="0">
                  <a:pos x="224" y="4"/>
                </a:cxn>
                <a:cxn ang="0">
                  <a:pos x="204" y="2"/>
                </a:cxn>
                <a:cxn ang="0">
                  <a:pos x="184" y="0"/>
                </a:cxn>
                <a:cxn ang="0">
                  <a:pos x="146" y="4"/>
                </a:cxn>
                <a:cxn ang="0">
                  <a:pos x="110" y="12"/>
                </a:cxn>
                <a:cxn ang="0">
                  <a:pos x="94" y="18"/>
                </a:cxn>
                <a:cxn ang="0">
                  <a:pos x="66" y="36"/>
                </a:cxn>
                <a:cxn ang="0">
                  <a:pos x="52" y="48"/>
                </a:cxn>
                <a:cxn ang="0">
                  <a:pos x="30" y="72"/>
                </a:cxn>
                <a:cxn ang="0">
                  <a:pos x="14" y="100"/>
                </a:cxn>
                <a:cxn ang="0">
                  <a:pos x="8" y="116"/>
                </a:cxn>
                <a:cxn ang="0">
                  <a:pos x="2" y="150"/>
                </a:cxn>
                <a:cxn ang="0">
                  <a:pos x="0" y="166"/>
                </a:cxn>
                <a:cxn ang="0">
                  <a:pos x="6" y="208"/>
                </a:cxn>
                <a:cxn ang="0">
                  <a:pos x="20" y="246"/>
                </a:cxn>
                <a:cxn ang="0">
                  <a:pos x="50" y="250"/>
                </a:cxn>
                <a:cxn ang="0">
                  <a:pos x="80" y="260"/>
                </a:cxn>
                <a:cxn ang="0">
                  <a:pos x="134" y="272"/>
                </a:cxn>
                <a:cxn ang="0">
                  <a:pos x="184" y="274"/>
                </a:cxn>
                <a:cxn ang="0">
                  <a:pos x="228" y="270"/>
                </a:cxn>
                <a:cxn ang="0">
                  <a:pos x="264" y="262"/>
                </a:cxn>
              </a:cxnLst>
              <a:rect l="0" t="0" r="r" b="b"/>
              <a:pathLst>
                <a:path w="266" h="274">
                  <a:moveTo>
                    <a:pt x="264" y="262"/>
                  </a:moveTo>
                  <a:lnTo>
                    <a:pt x="266" y="198"/>
                  </a:lnTo>
                  <a:lnTo>
                    <a:pt x="266" y="198"/>
                  </a:lnTo>
                  <a:lnTo>
                    <a:pt x="246" y="212"/>
                  </a:lnTo>
                  <a:lnTo>
                    <a:pt x="226" y="220"/>
                  </a:lnTo>
                  <a:lnTo>
                    <a:pt x="226" y="220"/>
                  </a:lnTo>
                  <a:lnTo>
                    <a:pt x="208" y="226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76" y="226"/>
                  </a:lnTo>
                  <a:lnTo>
                    <a:pt x="164" y="224"/>
                  </a:lnTo>
                  <a:lnTo>
                    <a:pt x="152" y="218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36" y="202"/>
                  </a:lnTo>
                  <a:lnTo>
                    <a:pt x="130" y="192"/>
                  </a:lnTo>
                  <a:lnTo>
                    <a:pt x="128" y="180"/>
                  </a:lnTo>
                  <a:lnTo>
                    <a:pt x="126" y="166"/>
                  </a:lnTo>
                  <a:lnTo>
                    <a:pt x="126" y="166"/>
                  </a:lnTo>
                  <a:lnTo>
                    <a:pt x="128" y="152"/>
                  </a:lnTo>
                  <a:lnTo>
                    <a:pt x="130" y="140"/>
                  </a:lnTo>
                  <a:lnTo>
                    <a:pt x="136" y="13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54" y="114"/>
                  </a:lnTo>
                  <a:lnTo>
                    <a:pt x="166" y="108"/>
                  </a:lnTo>
                  <a:lnTo>
                    <a:pt x="178" y="104"/>
                  </a:lnTo>
                  <a:lnTo>
                    <a:pt x="192" y="104"/>
                  </a:lnTo>
                  <a:lnTo>
                    <a:pt x="192" y="104"/>
                  </a:lnTo>
                  <a:lnTo>
                    <a:pt x="212" y="106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46" y="120"/>
                  </a:lnTo>
                  <a:lnTo>
                    <a:pt x="264" y="134"/>
                  </a:lnTo>
                  <a:lnTo>
                    <a:pt x="264" y="16"/>
                  </a:lnTo>
                  <a:lnTo>
                    <a:pt x="264" y="16"/>
                  </a:lnTo>
                  <a:lnTo>
                    <a:pt x="244" y="10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0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4" y="0"/>
                  </a:lnTo>
                  <a:lnTo>
                    <a:pt x="146" y="4"/>
                  </a:lnTo>
                  <a:lnTo>
                    <a:pt x="128" y="6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94" y="18"/>
                  </a:lnTo>
                  <a:lnTo>
                    <a:pt x="80" y="26"/>
                  </a:lnTo>
                  <a:lnTo>
                    <a:pt x="66" y="3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0" y="60"/>
                  </a:lnTo>
                  <a:lnTo>
                    <a:pt x="30" y="72"/>
                  </a:lnTo>
                  <a:lnTo>
                    <a:pt x="22" y="86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8" y="116"/>
                  </a:lnTo>
                  <a:lnTo>
                    <a:pt x="4" y="132"/>
                  </a:lnTo>
                  <a:lnTo>
                    <a:pt x="2" y="150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88"/>
                  </a:lnTo>
                  <a:lnTo>
                    <a:pt x="6" y="208"/>
                  </a:lnTo>
                  <a:lnTo>
                    <a:pt x="12" y="228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50" y="25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108" y="266"/>
                  </a:lnTo>
                  <a:lnTo>
                    <a:pt x="134" y="272"/>
                  </a:lnTo>
                  <a:lnTo>
                    <a:pt x="160" y="274"/>
                  </a:lnTo>
                  <a:lnTo>
                    <a:pt x="184" y="274"/>
                  </a:lnTo>
                  <a:lnTo>
                    <a:pt x="208" y="272"/>
                  </a:lnTo>
                  <a:lnTo>
                    <a:pt x="228" y="270"/>
                  </a:lnTo>
                  <a:lnTo>
                    <a:pt x="264" y="262"/>
                  </a:lnTo>
                  <a:lnTo>
                    <a:pt x="264" y="262"/>
                  </a:lnTo>
                  <a:close/>
                </a:path>
              </a:pathLst>
            </a:custGeom>
            <a:solidFill>
              <a:srgbClr val="0B449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4" name="Rectangle 1048"/>
          <p:cNvSpPr>
            <a:spLocks noChangeArrowheads="1"/>
          </p:cNvSpPr>
          <p:nvPr/>
        </p:nvSpPr>
        <p:spPr bwMode="auto">
          <a:xfrm>
            <a:off x="1752600" y="6400800"/>
            <a:ext cx="454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bg1"/>
                </a:solidFill>
                <a:latin typeface="Book Antiqua" pitchFamily="18" charset="0"/>
              </a:rPr>
              <a:t>Innovative Solutions for Water and the Environment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D6D0-7845-49D8-9378-8AAD2E65B35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612C-EED5-4FC4-BC87-6A0B77EBA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FF"/>
            </a:gs>
            <a:gs pos="100000">
              <a:srgbClr val="CDDE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ar2_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510338"/>
            <a:ext cx="9144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9" name="Picture 10" descr="Bar_s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76200" y="6604000"/>
            <a:ext cx="533400" cy="177800"/>
            <a:chOff x="185" y="3942"/>
            <a:chExt cx="968" cy="322"/>
          </a:xfrm>
        </p:grpSpPr>
        <p:sp>
          <p:nvSpPr>
            <p:cNvPr id="1036" name="Freeform 12"/>
            <p:cNvSpPr>
              <a:spLocks noEditPoints="1"/>
            </p:cNvSpPr>
            <p:nvPr userDrawn="1"/>
          </p:nvSpPr>
          <p:spPr bwMode="auto">
            <a:xfrm>
              <a:off x="185" y="3951"/>
              <a:ext cx="259" cy="262"/>
            </a:xfrm>
            <a:custGeom>
              <a:avLst/>
              <a:gdLst/>
              <a:ahLst/>
              <a:cxnLst>
                <a:cxn ang="0">
                  <a:pos x="254" y="162"/>
                </a:cxn>
                <a:cxn ang="0">
                  <a:pos x="266" y="136"/>
                </a:cxn>
                <a:cxn ang="0">
                  <a:pos x="270" y="106"/>
                </a:cxn>
                <a:cxn ang="0">
                  <a:pos x="268" y="82"/>
                </a:cxn>
                <a:cxn ang="0">
                  <a:pos x="258" y="50"/>
                </a:cxn>
                <a:cxn ang="0">
                  <a:pos x="246" y="34"/>
                </a:cxn>
                <a:cxn ang="0">
                  <a:pos x="238" y="26"/>
                </a:cxn>
                <a:cxn ang="0">
                  <a:pos x="220" y="16"/>
                </a:cxn>
                <a:cxn ang="0">
                  <a:pos x="172" y="2"/>
                </a:cxn>
                <a:cxn ang="0">
                  <a:pos x="0" y="0"/>
                </a:cxn>
                <a:cxn ang="0">
                  <a:pos x="0" y="252"/>
                </a:cxn>
                <a:cxn ang="0">
                  <a:pos x="50" y="264"/>
                </a:cxn>
                <a:cxn ang="0">
                  <a:pos x="112" y="270"/>
                </a:cxn>
                <a:cxn ang="0">
                  <a:pos x="142" y="270"/>
                </a:cxn>
                <a:cxn ang="0">
                  <a:pos x="162" y="268"/>
                </a:cxn>
                <a:cxn ang="0">
                  <a:pos x="200" y="258"/>
                </a:cxn>
                <a:cxn ang="0">
                  <a:pos x="220" y="250"/>
                </a:cxn>
                <a:cxn ang="0">
                  <a:pos x="246" y="244"/>
                </a:cxn>
                <a:cxn ang="0">
                  <a:pos x="210" y="186"/>
                </a:cxn>
                <a:cxn ang="0">
                  <a:pos x="234" y="178"/>
                </a:cxn>
                <a:cxn ang="0">
                  <a:pos x="254" y="162"/>
                </a:cxn>
                <a:cxn ang="0">
                  <a:pos x="154" y="134"/>
                </a:cxn>
                <a:cxn ang="0">
                  <a:pos x="150" y="138"/>
                </a:cxn>
                <a:cxn ang="0">
                  <a:pos x="128" y="142"/>
                </a:cxn>
                <a:cxn ang="0">
                  <a:pos x="112" y="82"/>
                </a:cxn>
                <a:cxn ang="0">
                  <a:pos x="128" y="82"/>
                </a:cxn>
                <a:cxn ang="0">
                  <a:pos x="150" y="86"/>
                </a:cxn>
                <a:cxn ang="0">
                  <a:pos x="154" y="90"/>
                </a:cxn>
                <a:cxn ang="0">
                  <a:pos x="160" y="98"/>
                </a:cxn>
                <a:cxn ang="0">
                  <a:pos x="162" y="112"/>
                </a:cxn>
                <a:cxn ang="0">
                  <a:pos x="162" y="120"/>
                </a:cxn>
                <a:cxn ang="0">
                  <a:pos x="158" y="130"/>
                </a:cxn>
                <a:cxn ang="0">
                  <a:pos x="154" y="134"/>
                </a:cxn>
              </a:cxnLst>
              <a:rect l="0" t="0" r="r" b="b"/>
              <a:pathLst>
                <a:path w="270" h="270">
                  <a:moveTo>
                    <a:pt x="254" y="162"/>
                  </a:moveTo>
                  <a:lnTo>
                    <a:pt x="254" y="162"/>
                  </a:lnTo>
                  <a:lnTo>
                    <a:pt x="262" y="150"/>
                  </a:lnTo>
                  <a:lnTo>
                    <a:pt x="266" y="136"/>
                  </a:lnTo>
                  <a:lnTo>
                    <a:pt x="270" y="122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68" y="82"/>
                  </a:lnTo>
                  <a:lnTo>
                    <a:pt x="262" y="60"/>
                  </a:lnTo>
                  <a:lnTo>
                    <a:pt x="258" y="50"/>
                  </a:lnTo>
                  <a:lnTo>
                    <a:pt x="252" y="42"/>
                  </a:lnTo>
                  <a:lnTo>
                    <a:pt x="246" y="34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28" y="20"/>
                  </a:lnTo>
                  <a:lnTo>
                    <a:pt x="220" y="16"/>
                  </a:lnTo>
                  <a:lnTo>
                    <a:pt x="198" y="6"/>
                  </a:lnTo>
                  <a:lnTo>
                    <a:pt x="172" y="2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2" y="258"/>
                  </a:lnTo>
                  <a:lnTo>
                    <a:pt x="50" y="264"/>
                  </a:lnTo>
                  <a:lnTo>
                    <a:pt x="78" y="268"/>
                  </a:lnTo>
                  <a:lnTo>
                    <a:pt x="112" y="270"/>
                  </a:lnTo>
                  <a:lnTo>
                    <a:pt x="112" y="212"/>
                  </a:lnTo>
                  <a:lnTo>
                    <a:pt x="142" y="270"/>
                  </a:lnTo>
                  <a:lnTo>
                    <a:pt x="142" y="270"/>
                  </a:lnTo>
                  <a:lnTo>
                    <a:pt x="162" y="268"/>
                  </a:lnTo>
                  <a:lnTo>
                    <a:pt x="182" y="264"/>
                  </a:lnTo>
                  <a:lnTo>
                    <a:pt x="200" y="258"/>
                  </a:lnTo>
                  <a:lnTo>
                    <a:pt x="220" y="250"/>
                  </a:lnTo>
                  <a:lnTo>
                    <a:pt x="220" y="250"/>
                  </a:lnTo>
                  <a:lnTo>
                    <a:pt x="228" y="248"/>
                  </a:lnTo>
                  <a:lnTo>
                    <a:pt x="246" y="244"/>
                  </a:lnTo>
                  <a:lnTo>
                    <a:pt x="210" y="186"/>
                  </a:lnTo>
                  <a:lnTo>
                    <a:pt x="210" y="186"/>
                  </a:lnTo>
                  <a:lnTo>
                    <a:pt x="222" y="184"/>
                  </a:lnTo>
                  <a:lnTo>
                    <a:pt x="234" y="178"/>
                  </a:lnTo>
                  <a:lnTo>
                    <a:pt x="244" y="172"/>
                  </a:lnTo>
                  <a:lnTo>
                    <a:pt x="254" y="162"/>
                  </a:lnTo>
                  <a:lnTo>
                    <a:pt x="254" y="162"/>
                  </a:lnTo>
                  <a:close/>
                  <a:moveTo>
                    <a:pt x="154" y="134"/>
                  </a:moveTo>
                  <a:lnTo>
                    <a:pt x="154" y="134"/>
                  </a:lnTo>
                  <a:lnTo>
                    <a:pt x="150" y="138"/>
                  </a:lnTo>
                  <a:lnTo>
                    <a:pt x="144" y="140"/>
                  </a:lnTo>
                  <a:lnTo>
                    <a:pt x="128" y="142"/>
                  </a:lnTo>
                  <a:lnTo>
                    <a:pt x="112" y="142"/>
                  </a:lnTo>
                  <a:lnTo>
                    <a:pt x="112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44" y="84"/>
                  </a:lnTo>
                  <a:lnTo>
                    <a:pt x="150" y="86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8" y="94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62" y="120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4" y="134"/>
                  </a:lnTo>
                  <a:lnTo>
                    <a:pt x="154" y="134"/>
                  </a:lnTo>
                  <a:close/>
                </a:path>
              </a:pathLst>
            </a:custGeom>
            <a:solidFill>
              <a:srgbClr val="0B449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185" y="4195"/>
              <a:ext cx="107" cy="6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12" y="64"/>
                </a:cxn>
                <a:cxn ang="0">
                  <a:pos x="112" y="18"/>
                </a:cxn>
                <a:cxn ang="0">
                  <a:pos x="112" y="18"/>
                </a:cxn>
                <a:cxn ang="0">
                  <a:pos x="78" y="16"/>
                </a:cxn>
                <a:cxn ang="0">
                  <a:pos x="50" y="12"/>
                </a:cxn>
                <a:cxn ang="0">
                  <a:pos x="22" y="6"/>
                </a:cxn>
                <a:cxn ang="0">
                  <a:pos x="0" y="0"/>
                </a:cxn>
                <a:cxn ang="0">
                  <a:pos x="0" y="64"/>
                </a:cxn>
              </a:cxnLst>
              <a:rect l="0" t="0" r="r" b="b"/>
              <a:pathLst>
                <a:path w="112" h="64">
                  <a:moveTo>
                    <a:pt x="0" y="64"/>
                  </a:moveTo>
                  <a:lnTo>
                    <a:pt x="112" y="6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78" y="16"/>
                  </a:lnTo>
                  <a:lnTo>
                    <a:pt x="50" y="12"/>
                  </a:lnTo>
                  <a:lnTo>
                    <a:pt x="22" y="6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323" y="4186"/>
              <a:ext cx="144" cy="6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4" y="72"/>
                </a:cxn>
                <a:cxn ang="0">
                  <a:pos x="152" y="72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86" y="4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58" y="14"/>
                </a:cxn>
                <a:cxn ang="0">
                  <a:pos x="40" y="20"/>
                </a:cxn>
                <a:cxn ang="0">
                  <a:pos x="20" y="24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52" h="72">
                  <a:moveTo>
                    <a:pt x="0" y="26"/>
                  </a:moveTo>
                  <a:lnTo>
                    <a:pt x="24" y="72"/>
                  </a:lnTo>
                  <a:lnTo>
                    <a:pt x="152" y="7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6" y="4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58" y="14"/>
                  </a:lnTo>
                  <a:lnTo>
                    <a:pt x="40" y="20"/>
                  </a:lnTo>
                  <a:lnTo>
                    <a:pt x="20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02" y="3951"/>
              <a:ext cx="386" cy="26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24" y="76"/>
                </a:cxn>
                <a:cxn ang="0">
                  <a:pos x="224" y="76"/>
                </a:cxn>
                <a:cxn ang="0">
                  <a:pos x="210" y="128"/>
                </a:cxn>
                <a:cxn ang="0">
                  <a:pos x="210" y="128"/>
                </a:cxn>
                <a:cxn ang="0">
                  <a:pos x="202" y="170"/>
                </a:cxn>
                <a:cxn ang="0">
                  <a:pos x="200" y="170"/>
                </a:cxn>
                <a:cxn ang="0">
                  <a:pos x="200" y="170"/>
                </a:cxn>
                <a:cxn ang="0">
                  <a:pos x="194" y="134"/>
                </a:cxn>
                <a:cxn ang="0">
                  <a:pos x="182" y="88"/>
                </a:cxn>
                <a:cxn ang="0">
                  <a:pos x="182" y="88"/>
                </a:cxn>
                <a:cxn ang="0">
                  <a:pos x="180" y="78"/>
                </a:cxn>
                <a:cxn ang="0">
                  <a:pos x="158" y="0"/>
                </a:cxn>
                <a:cxn ang="0">
                  <a:pos x="40" y="0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18" y="240"/>
                </a:cxn>
                <a:cxn ang="0">
                  <a:pos x="38" y="244"/>
                </a:cxn>
                <a:cxn ang="0">
                  <a:pos x="60" y="248"/>
                </a:cxn>
                <a:cxn ang="0">
                  <a:pos x="80" y="256"/>
                </a:cxn>
                <a:cxn ang="0">
                  <a:pos x="80" y="256"/>
                </a:cxn>
                <a:cxn ang="0">
                  <a:pos x="104" y="264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4" y="162"/>
                </a:cxn>
                <a:cxn ang="0">
                  <a:pos x="114" y="162"/>
                </a:cxn>
                <a:cxn ang="0">
                  <a:pos x="116" y="132"/>
                </a:cxn>
                <a:cxn ang="0">
                  <a:pos x="116" y="132"/>
                </a:cxn>
                <a:cxn ang="0">
                  <a:pos x="122" y="162"/>
                </a:cxn>
                <a:cxn ang="0">
                  <a:pos x="122" y="162"/>
                </a:cxn>
                <a:cxn ang="0">
                  <a:pos x="130" y="194"/>
                </a:cxn>
                <a:cxn ang="0">
                  <a:pos x="154" y="272"/>
                </a:cxn>
                <a:cxn ang="0">
                  <a:pos x="154" y="272"/>
                </a:cxn>
                <a:cxn ang="0">
                  <a:pos x="180" y="272"/>
                </a:cxn>
                <a:cxn ang="0">
                  <a:pos x="204" y="272"/>
                </a:cxn>
                <a:cxn ang="0">
                  <a:pos x="228" y="268"/>
                </a:cxn>
                <a:cxn ang="0">
                  <a:pos x="248" y="266"/>
                </a:cxn>
                <a:cxn ang="0">
                  <a:pos x="270" y="194"/>
                </a:cxn>
                <a:cxn ang="0">
                  <a:pos x="270" y="194"/>
                </a:cxn>
                <a:cxn ang="0">
                  <a:pos x="278" y="162"/>
                </a:cxn>
                <a:cxn ang="0">
                  <a:pos x="278" y="162"/>
                </a:cxn>
                <a:cxn ang="0">
                  <a:pos x="284" y="132"/>
                </a:cxn>
                <a:cxn ang="0">
                  <a:pos x="284" y="132"/>
                </a:cxn>
                <a:cxn ang="0">
                  <a:pos x="286" y="162"/>
                </a:cxn>
                <a:cxn ang="0">
                  <a:pos x="286" y="162"/>
                </a:cxn>
                <a:cxn ang="0">
                  <a:pos x="288" y="190"/>
                </a:cxn>
                <a:cxn ang="0">
                  <a:pos x="296" y="252"/>
                </a:cxn>
                <a:cxn ang="0">
                  <a:pos x="296" y="252"/>
                </a:cxn>
                <a:cxn ang="0">
                  <a:pos x="306" y="248"/>
                </a:cxn>
                <a:cxn ang="0">
                  <a:pos x="306" y="248"/>
                </a:cxn>
                <a:cxn ang="0">
                  <a:pos x="314" y="246"/>
                </a:cxn>
                <a:cxn ang="0">
                  <a:pos x="334" y="242"/>
                </a:cxn>
                <a:cxn ang="0">
                  <a:pos x="364" y="238"/>
                </a:cxn>
                <a:cxn ang="0">
                  <a:pos x="400" y="236"/>
                </a:cxn>
                <a:cxn ang="0">
                  <a:pos x="364" y="0"/>
                </a:cxn>
                <a:cxn ang="0">
                  <a:pos x="248" y="0"/>
                </a:cxn>
              </a:cxnLst>
              <a:rect l="0" t="0" r="r" b="b"/>
              <a:pathLst>
                <a:path w="400" h="272">
                  <a:moveTo>
                    <a:pt x="248" y="0"/>
                  </a:moveTo>
                  <a:lnTo>
                    <a:pt x="224" y="76"/>
                  </a:lnTo>
                  <a:lnTo>
                    <a:pt x="224" y="76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02" y="170"/>
                  </a:lnTo>
                  <a:lnTo>
                    <a:pt x="200" y="170"/>
                  </a:lnTo>
                  <a:lnTo>
                    <a:pt x="200" y="170"/>
                  </a:lnTo>
                  <a:lnTo>
                    <a:pt x="194" y="134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0" y="78"/>
                  </a:lnTo>
                  <a:lnTo>
                    <a:pt x="158" y="0"/>
                  </a:lnTo>
                  <a:lnTo>
                    <a:pt x="40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0"/>
                  </a:lnTo>
                  <a:lnTo>
                    <a:pt x="38" y="244"/>
                  </a:lnTo>
                  <a:lnTo>
                    <a:pt x="60" y="248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104" y="264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30" y="194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80" y="272"/>
                  </a:lnTo>
                  <a:lnTo>
                    <a:pt x="204" y="272"/>
                  </a:lnTo>
                  <a:lnTo>
                    <a:pt x="228" y="268"/>
                  </a:lnTo>
                  <a:lnTo>
                    <a:pt x="248" y="266"/>
                  </a:lnTo>
                  <a:lnTo>
                    <a:pt x="270" y="194"/>
                  </a:lnTo>
                  <a:lnTo>
                    <a:pt x="270" y="194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8" y="190"/>
                  </a:lnTo>
                  <a:lnTo>
                    <a:pt x="296" y="252"/>
                  </a:lnTo>
                  <a:lnTo>
                    <a:pt x="296" y="252"/>
                  </a:lnTo>
                  <a:lnTo>
                    <a:pt x="306" y="248"/>
                  </a:lnTo>
                  <a:lnTo>
                    <a:pt x="306" y="248"/>
                  </a:lnTo>
                  <a:lnTo>
                    <a:pt x="314" y="246"/>
                  </a:lnTo>
                  <a:lnTo>
                    <a:pt x="334" y="242"/>
                  </a:lnTo>
                  <a:lnTo>
                    <a:pt x="364" y="238"/>
                  </a:lnTo>
                  <a:lnTo>
                    <a:pt x="400" y="236"/>
                  </a:lnTo>
                  <a:lnTo>
                    <a:pt x="364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B449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787" y="4178"/>
              <a:ext cx="112" cy="78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2"/>
                </a:cxn>
                <a:cxn ang="0">
                  <a:pos x="0" y="16"/>
                </a:cxn>
                <a:cxn ang="0">
                  <a:pos x="6" y="80"/>
                </a:cxn>
                <a:cxn ang="0">
                  <a:pos x="118" y="8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68" y="2"/>
                </a:cxn>
                <a:cxn ang="0">
                  <a:pos x="38" y="6"/>
                </a:cxn>
                <a:cxn ang="0">
                  <a:pos x="18" y="10"/>
                </a:cxn>
                <a:cxn ang="0">
                  <a:pos x="10" y="12"/>
                </a:cxn>
                <a:cxn ang="0">
                  <a:pos x="10" y="12"/>
                </a:cxn>
              </a:cxnLst>
              <a:rect l="0" t="0" r="r" b="b"/>
              <a:pathLst>
                <a:path w="118" h="80">
                  <a:moveTo>
                    <a:pt x="10" y="12"/>
                  </a:moveTo>
                  <a:lnTo>
                    <a:pt x="10" y="12"/>
                  </a:lnTo>
                  <a:lnTo>
                    <a:pt x="0" y="16"/>
                  </a:lnTo>
                  <a:lnTo>
                    <a:pt x="6" y="80"/>
                  </a:lnTo>
                  <a:lnTo>
                    <a:pt x="118" y="8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68" y="2"/>
                  </a:lnTo>
                  <a:lnTo>
                    <a:pt x="38" y="6"/>
                  </a:lnTo>
                  <a:lnTo>
                    <a:pt x="18" y="10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649" y="4209"/>
              <a:ext cx="9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2" y="50"/>
                </a:cxn>
                <a:cxn ang="0">
                  <a:pos x="80" y="5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74" y="2"/>
                </a:cxn>
                <a:cxn ang="0">
                  <a:pos x="50" y="6"/>
                </a:cxn>
                <a:cxn ang="0">
                  <a:pos x="2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4" h="50">
                  <a:moveTo>
                    <a:pt x="0" y="6"/>
                  </a:moveTo>
                  <a:lnTo>
                    <a:pt x="12" y="50"/>
                  </a:lnTo>
                  <a:lnTo>
                    <a:pt x="80" y="5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0" y="6"/>
                  </a:lnTo>
                  <a:lnTo>
                    <a:pt x="2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488" y="4181"/>
              <a:ext cx="115" cy="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8"/>
                </a:cxn>
                <a:cxn ang="0">
                  <a:pos x="112" y="78"/>
                </a:cxn>
                <a:cxn ang="0">
                  <a:pos x="118" y="26"/>
                </a:cxn>
                <a:cxn ang="0">
                  <a:pos x="118" y="26"/>
                </a:cxn>
                <a:cxn ang="0">
                  <a:pos x="94" y="18"/>
                </a:cxn>
                <a:cxn ang="0">
                  <a:pos x="94" y="18"/>
                </a:cxn>
                <a:cxn ang="0">
                  <a:pos x="74" y="10"/>
                </a:cxn>
                <a:cxn ang="0">
                  <a:pos x="52" y="6"/>
                </a:cxn>
                <a:cxn ang="0">
                  <a:pos x="32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18" h="78">
                  <a:moveTo>
                    <a:pt x="14" y="0"/>
                  </a:moveTo>
                  <a:lnTo>
                    <a:pt x="0" y="78"/>
                  </a:lnTo>
                  <a:lnTo>
                    <a:pt x="112" y="78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74" y="10"/>
                  </a:lnTo>
                  <a:lnTo>
                    <a:pt x="52" y="6"/>
                  </a:lnTo>
                  <a:lnTo>
                    <a:pt x="32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auto">
            <a:xfrm>
              <a:off x="917" y="4181"/>
              <a:ext cx="233" cy="83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60" y="14"/>
                </a:cxn>
                <a:cxn ang="0">
                  <a:pos x="3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16" y="24"/>
                </a:cxn>
                <a:cxn ang="0">
                  <a:pos x="32" y="40"/>
                </a:cxn>
                <a:cxn ang="0">
                  <a:pos x="52" y="54"/>
                </a:cxn>
                <a:cxn ang="0">
                  <a:pos x="72" y="66"/>
                </a:cxn>
                <a:cxn ang="0">
                  <a:pos x="72" y="66"/>
                </a:cxn>
                <a:cxn ang="0">
                  <a:pos x="92" y="74"/>
                </a:cxn>
                <a:cxn ang="0">
                  <a:pos x="114" y="82"/>
                </a:cxn>
                <a:cxn ang="0">
                  <a:pos x="114" y="82"/>
                </a:cxn>
                <a:cxn ang="0">
                  <a:pos x="138" y="86"/>
                </a:cxn>
                <a:cxn ang="0">
                  <a:pos x="162" y="86"/>
                </a:cxn>
                <a:cxn ang="0">
                  <a:pos x="162" y="86"/>
                </a:cxn>
                <a:cxn ang="0">
                  <a:pos x="182" y="86"/>
                </a:cxn>
                <a:cxn ang="0">
                  <a:pos x="202" y="82"/>
                </a:cxn>
                <a:cxn ang="0">
                  <a:pos x="202" y="82"/>
                </a:cxn>
                <a:cxn ang="0">
                  <a:pos x="222" y="78"/>
                </a:cxn>
                <a:cxn ang="0">
                  <a:pos x="242" y="72"/>
                </a:cxn>
                <a:cxn ang="0">
                  <a:pos x="244" y="16"/>
                </a:cxn>
                <a:cxn ang="0">
                  <a:pos x="244" y="16"/>
                </a:cxn>
                <a:cxn ang="0">
                  <a:pos x="208" y="24"/>
                </a:cxn>
                <a:cxn ang="0">
                  <a:pos x="188" y="26"/>
                </a:cxn>
                <a:cxn ang="0">
                  <a:pos x="164" y="28"/>
                </a:cxn>
                <a:cxn ang="0">
                  <a:pos x="140" y="28"/>
                </a:cxn>
                <a:cxn ang="0">
                  <a:pos x="114" y="26"/>
                </a:cxn>
                <a:cxn ang="0">
                  <a:pos x="88" y="20"/>
                </a:cxn>
                <a:cxn ang="0">
                  <a:pos x="60" y="14"/>
                </a:cxn>
                <a:cxn ang="0">
                  <a:pos x="60" y="14"/>
                </a:cxn>
              </a:cxnLst>
              <a:rect l="0" t="0" r="r" b="b"/>
              <a:pathLst>
                <a:path w="244" h="86">
                  <a:moveTo>
                    <a:pt x="60" y="14"/>
                  </a:moveTo>
                  <a:lnTo>
                    <a:pt x="60" y="14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16" y="24"/>
                  </a:lnTo>
                  <a:lnTo>
                    <a:pt x="32" y="40"/>
                  </a:lnTo>
                  <a:lnTo>
                    <a:pt x="52" y="54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92" y="74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38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82" y="86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22" y="78"/>
                  </a:lnTo>
                  <a:lnTo>
                    <a:pt x="242" y="72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08" y="24"/>
                  </a:lnTo>
                  <a:lnTo>
                    <a:pt x="188" y="26"/>
                  </a:lnTo>
                  <a:lnTo>
                    <a:pt x="164" y="28"/>
                  </a:lnTo>
                  <a:lnTo>
                    <a:pt x="140" y="28"/>
                  </a:lnTo>
                  <a:lnTo>
                    <a:pt x="114" y="26"/>
                  </a:lnTo>
                  <a:lnTo>
                    <a:pt x="88" y="20"/>
                  </a:lnTo>
                  <a:lnTo>
                    <a:pt x="60" y="14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95A6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897" y="3942"/>
              <a:ext cx="256" cy="267"/>
            </a:xfrm>
            <a:custGeom>
              <a:avLst/>
              <a:gdLst/>
              <a:ahLst/>
              <a:cxnLst>
                <a:cxn ang="0">
                  <a:pos x="266" y="198"/>
                </a:cxn>
                <a:cxn ang="0">
                  <a:pos x="246" y="212"/>
                </a:cxn>
                <a:cxn ang="0">
                  <a:pos x="226" y="220"/>
                </a:cxn>
                <a:cxn ang="0">
                  <a:pos x="190" y="228"/>
                </a:cxn>
                <a:cxn ang="0">
                  <a:pos x="176" y="226"/>
                </a:cxn>
                <a:cxn ang="0">
                  <a:pos x="152" y="218"/>
                </a:cxn>
                <a:cxn ang="0">
                  <a:pos x="144" y="212"/>
                </a:cxn>
                <a:cxn ang="0">
                  <a:pos x="130" y="192"/>
                </a:cxn>
                <a:cxn ang="0">
                  <a:pos x="126" y="166"/>
                </a:cxn>
                <a:cxn ang="0">
                  <a:pos x="128" y="152"/>
                </a:cxn>
                <a:cxn ang="0">
                  <a:pos x="136" y="130"/>
                </a:cxn>
                <a:cxn ang="0">
                  <a:pos x="144" y="120"/>
                </a:cxn>
                <a:cxn ang="0">
                  <a:pos x="166" y="108"/>
                </a:cxn>
                <a:cxn ang="0">
                  <a:pos x="192" y="104"/>
                </a:cxn>
                <a:cxn ang="0">
                  <a:pos x="212" y="106"/>
                </a:cxn>
                <a:cxn ang="0">
                  <a:pos x="230" y="112"/>
                </a:cxn>
                <a:cxn ang="0">
                  <a:pos x="264" y="134"/>
                </a:cxn>
                <a:cxn ang="0">
                  <a:pos x="264" y="16"/>
                </a:cxn>
                <a:cxn ang="0">
                  <a:pos x="224" y="4"/>
                </a:cxn>
                <a:cxn ang="0">
                  <a:pos x="204" y="2"/>
                </a:cxn>
                <a:cxn ang="0">
                  <a:pos x="184" y="0"/>
                </a:cxn>
                <a:cxn ang="0">
                  <a:pos x="146" y="4"/>
                </a:cxn>
                <a:cxn ang="0">
                  <a:pos x="110" y="12"/>
                </a:cxn>
                <a:cxn ang="0">
                  <a:pos x="94" y="18"/>
                </a:cxn>
                <a:cxn ang="0">
                  <a:pos x="66" y="36"/>
                </a:cxn>
                <a:cxn ang="0">
                  <a:pos x="52" y="48"/>
                </a:cxn>
                <a:cxn ang="0">
                  <a:pos x="30" y="72"/>
                </a:cxn>
                <a:cxn ang="0">
                  <a:pos x="14" y="100"/>
                </a:cxn>
                <a:cxn ang="0">
                  <a:pos x="8" y="116"/>
                </a:cxn>
                <a:cxn ang="0">
                  <a:pos x="2" y="150"/>
                </a:cxn>
                <a:cxn ang="0">
                  <a:pos x="0" y="166"/>
                </a:cxn>
                <a:cxn ang="0">
                  <a:pos x="6" y="208"/>
                </a:cxn>
                <a:cxn ang="0">
                  <a:pos x="20" y="246"/>
                </a:cxn>
                <a:cxn ang="0">
                  <a:pos x="50" y="250"/>
                </a:cxn>
                <a:cxn ang="0">
                  <a:pos x="80" y="260"/>
                </a:cxn>
                <a:cxn ang="0">
                  <a:pos x="134" y="272"/>
                </a:cxn>
                <a:cxn ang="0">
                  <a:pos x="184" y="274"/>
                </a:cxn>
                <a:cxn ang="0">
                  <a:pos x="228" y="270"/>
                </a:cxn>
                <a:cxn ang="0">
                  <a:pos x="264" y="262"/>
                </a:cxn>
              </a:cxnLst>
              <a:rect l="0" t="0" r="r" b="b"/>
              <a:pathLst>
                <a:path w="266" h="274">
                  <a:moveTo>
                    <a:pt x="264" y="262"/>
                  </a:moveTo>
                  <a:lnTo>
                    <a:pt x="266" y="198"/>
                  </a:lnTo>
                  <a:lnTo>
                    <a:pt x="266" y="198"/>
                  </a:lnTo>
                  <a:lnTo>
                    <a:pt x="246" y="212"/>
                  </a:lnTo>
                  <a:lnTo>
                    <a:pt x="226" y="220"/>
                  </a:lnTo>
                  <a:lnTo>
                    <a:pt x="226" y="220"/>
                  </a:lnTo>
                  <a:lnTo>
                    <a:pt x="208" y="226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76" y="226"/>
                  </a:lnTo>
                  <a:lnTo>
                    <a:pt x="164" y="224"/>
                  </a:lnTo>
                  <a:lnTo>
                    <a:pt x="152" y="218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36" y="202"/>
                  </a:lnTo>
                  <a:lnTo>
                    <a:pt x="130" y="192"/>
                  </a:lnTo>
                  <a:lnTo>
                    <a:pt x="128" y="180"/>
                  </a:lnTo>
                  <a:lnTo>
                    <a:pt x="126" y="166"/>
                  </a:lnTo>
                  <a:lnTo>
                    <a:pt x="126" y="166"/>
                  </a:lnTo>
                  <a:lnTo>
                    <a:pt x="128" y="152"/>
                  </a:lnTo>
                  <a:lnTo>
                    <a:pt x="130" y="140"/>
                  </a:lnTo>
                  <a:lnTo>
                    <a:pt x="136" y="13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54" y="114"/>
                  </a:lnTo>
                  <a:lnTo>
                    <a:pt x="166" y="108"/>
                  </a:lnTo>
                  <a:lnTo>
                    <a:pt x="178" y="104"/>
                  </a:lnTo>
                  <a:lnTo>
                    <a:pt x="192" y="104"/>
                  </a:lnTo>
                  <a:lnTo>
                    <a:pt x="192" y="104"/>
                  </a:lnTo>
                  <a:lnTo>
                    <a:pt x="212" y="106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46" y="120"/>
                  </a:lnTo>
                  <a:lnTo>
                    <a:pt x="264" y="134"/>
                  </a:lnTo>
                  <a:lnTo>
                    <a:pt x="264" y="16"/>
                  </a:lnTo>
                  <a:lnTo>
                    <a:pt x="264" y="16"/>
                  </a:lnTo>
                  <a:lnTo>
                    <a:pt x="244" y="10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0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4" y="0"/>
                  </a:lnTo>
                  <a:lnTo>
                    <a:pt x="146" y="4"/>
                  </a:lnTo>
                  <a:lnTo>
                    <a:pt x="128" y="6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94" y="18"/>
                  </a:lnTo>
                  <a:lnTo>
                    <a:pt x="80" y="26"/>
                  </a:lnTo>
                  <a:lnTo>
                    <a:pt x="66" y="3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0" y="60"/>
                  </a:lnTo>
                  <a:lnTo>
                    <a:pt x="30" y="72"/>
                  </a:lnTo>
                  <a:lnTo>
                    <a:pt x="22" y="86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8" y="116"/>
                  </a:lnTo>
                  <a:lnTo>
                    <a:pt x="4" y="132"/>
                  </a:lnTo>
                  <a:lnTo>
                    <a:pt x="2" y="150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88"/>
                  </a:lnTo>
                  <a:lnTo>
                    <a:pt x="6" y="208"/>
                  </a:lnTo>
                  <a:lnTo>
                    <a:pt x="12" y="228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50" y="25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108" y="266"/>
                  </a:lnTo>
                  <a:lnTo>
                    <a:pt x="134" y="272"/>
                  </a:lnTo>
                  <a:lnTo>
                    <a:pt x="160" y="274"/>
                  </a:lnTo>
                  <a:lnTo>
                    <a:pt x="184" y="274"/>
                  </a:lnTo>
                  <a:lnTo>
                    <a:pt x="208" y="272"/>
                  </a:lnTo>
                  <a:lnTo>
                    <a:pt x="228" y="270"/>
                  </a:lnTo>
                  <a:lnTo>
                    <a:pt x="264" y="262"/>
                  </a:lnTo>
                  <a:lnTo>
                    <a:pt x="264" y="262"/>
                  </a:lnTo>
                  <a:close/>
                </a:path>
              </a:pathLst>
            </a:custGeom>
            <a:solidFill>
              <a:srgbClr val="0B449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1" name="Picture 21" descr="logo-irw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535738"/>
            <a:ext cx="6381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4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CE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1035050"/>
            <a:ext cx="8437562" cy="17303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  <a:t/>
            </a:r>
            <a:b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</a:br>
            <a: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  <a:t>Southern California Water Dialogue</a:t>
            </a:r>
            <a:endParaRPr lang="en-US" sz="3200" i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4114800" y="2590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/>
          </a:p>
          <a:p>
            <a:pPr algn="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100" name="Rectangle 25"/>
          <p:cNvSpPr>
            <a:spLocks noChangeArrowheads="1"/>
          </p:cNvSpPr>
          <p:nvPr/>
        </p:nvSpPr>
        <p:spPr bwMode="auto">
          <a:xfrm>
            <a:off x="0" y="6022975"/>
            <a:ext cx="9144000" cy="835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2286000" y="6096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336699"/>
              </a:buClr>
              <a:buSzPct val="90000"/>
            </a:pPr>
            <a:r>
              <a:rPr lang="en-US">
                <a:solidFill>
                  <a:schemeClr val="bg1"/>
                </a:solidFill>
              </a:rPr>
              <a:t>September 29, 2011</a:t>
            </a:r>
            <a:endParaRPr lang="en-US" sz="2800"/>
          </a:p>
        </p:txBody>
      </p:sp>
      <p:pic>
        <p:nvPicPr>
          <p:cNvPr id="4102" name="Picture 26" descr="SDIRWM Logo (White Backgroun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390525"/>
            <a:ext cx="23622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82625" y="6224588"/>
            <a:ext cx="336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www.sdirwmp.org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5113" y="274638"/>
            <a:ext cx="8537575" cy="1143000"/>
          </a:xfrm>
        </p:spPr>
        <p:txBody>
          <a:bodyPr/>
          <a:lstStyle/>
          <a:p>
            <a:r>
              <a:rPr lang="en-US" smtClean="0"/>
              <a:t>San Diego’s IRWM Program Governance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6825" y="1531938"/>
            <a:ext cx="6731000" cy="4967287"/>
          </a:xfrm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764338" y="3559175"/>
            <a:ext cx="176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*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572000" y="5673725"/>
            <a:ext cx="31289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alibri" pitchFamily="34" charset="0"/>
              </a:rPr>
              <a:t>* Tri-County Funding Area Coordination Committee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82638"/>
            <a:ext cx="8229600" cy="1927225"/>
          </a:xfrm>
        </p:spPr>
        <p:txBody>
          <a:bodyPr/>
          <a:lstStyle/>
          <a:p>
            <a:pPr algn="ctr"/>
            <a:r>
              <a:rPr lang="en-US" sz="4000" smtClean="0"/>
              <a:t>Is IRWM More Than Just a </a:t>
            </a:r>
            <a:br>
              <a:rPr lang="en-US" sz="4000" smtClean="0"/>
            </a:br>
            <a:r>
              <a:rPr lang="en-US" sz="4000" smtClean="0"/>
              <a:t>Grant Machine?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5638"/>
            <a:ext cx="8229600" cy="15525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000" smtClean="0"/>
              <a:t>Not Yet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to IRWM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500" y="1398588"/>
            <a:ext cx="4940300" cy="4727575"/>
          </a:xfrm>
        </p:spPr>
        <p:txBody>
          <a:bodyPr/>
          <a:lstStyle/>
          <a:p>
            <a:r>
              <a:rPr lang="en-US" smtClean="0"/>
              <a:t>Local Control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Become (at least partial) stakeholders in one another’s success</a:t>
            </a:r>
          </a:p>
          <a:p>
            <a:r>
              <a:rPr lang="en-US" smtClean="0"/>
              <a:t>Collaboration </a:t>
            </a:r>
          </a:p>
          <a:p>
            <a:pPr lvl="1"/>
            <a:r>
              <a:rPr lang="en-US" smtClean="0"/>
              <a:t>Tri-County</a:t>
            </a:r>
          </a:p>
          <a:p>
            <a:pPr lvl="1"/>
            <a:r>
              <a:rPr lang="en-US" smtClean="0"/>
              <a:t>Advisory Committee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Interagency/Intraagency</a:t>
            </a:r>
          </a:p>
          <a:p>
            <a:r>
              <a:rPr lang="en-US" smtClean="0"/>
              <a:t>Building Trust</a:t>
            </a:r>
          </a:p>
          <a:p>
            <a:pPr lvl="1"/>
            <a:endParaRPr lang="en-US" smtClean="0"/>
          </a:p>
        </p:txBody>
      </p:sp>
      <p:pic>
        <p:nvPicPr>
          <p:cNvPr id="5" name="Picture 3" descr="PH02772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1606550"/>
            <a:ext cx="2794000" cy="21605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79413" y="484188"/>
            <a:ext cx="8229600" cy="1143000"/>
          </a:xfrm>
        </p:spPr>
        <p:txBody>
          <a:bodyPr/>
          <a:lstStyle/>
          <a:p>
            <a:r>
              <a:rPr lang="en-US" smtClean="0"/>
              <a:t>IRWMPs Build off Other Plans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509713"/>
            <a:ext cx="5178425" cy="1806575"/>
          </a:xfrm>
        </p:spPr>
        <p:txBody>
          <a:bodyPr/>
          <a:lstStyle/>
          <a:p>
            <a:r>
              <a:rPr lang="en-US" sz="2400" i="1" smtClean="0"/>
              <a:t>Urban Water Management Plans</a:t>
            </a:r>
          </a:p>
          <a:p>
            <a:r>
              <a:rPr lang="en-US" sz="2400" i="1" smtClean="0"/>
              <a:t>Watershed Urban Runoff Management Plans</a:t>
            </a:r>
          </a:p>
          <a:p>
            <a:r>
              <a:rPr lang="en-US" sz="2400" i="1" smtClean="0"/>
              <a:t>Basin Plans</a:t>
            </a:r>
          </a:p>
          <a:p>
            <a:endParaRPr lang="en-US" sz="2400" smtClean="0"/>
          </a:p>
          <a:p>
            <a:endParaRPr lang="en-US" smtClean="0"/>
          </a:p>
        </p:txBody>
      </p:sp>
      <p:pic>
        <p:nvPicPr>
          <p:cNvPr id="8196" name="Picture 8" descr="irwmp_cover_toc_abb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29325" y="1770063"/>
            <a:ext cx="2657475" cy="3441700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41313" y="3444875"/>
            <a:ext cx="5530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i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With Additional Discussions</a:t>
            </a:r>
            <a:endParaRPr lang="en-US" sz="3200" b="1" i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7513" y="4427538"/>
            <a:ext cx="51768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6699"/>
              </a:buClr>
              <a:buSzPct val="90000"/>
              <a:buFontTx/>
              <a:buChar char="•"/>
              <a:defRPr/>
            </a:pPr>
            <a:r>
              <a:rPr lang="en-US" sz="2400" i="1" kern="0" dirty="0">
                <a:latin typeface="+mn-lt"/>
              </a:rPr>
              <a:t>Disadvantaged Communities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6699"/>
              </a:buClr>
              <a:buSzPct val="90000"/>
              <a:buFontTx/>
              <a:buChar char="•"/>
              <a:defRPr/>
            </a:pPr>
            <a:r>
              <a:rPr lang="en-US" sz="2400" i="1" kern="0" dirty="0">
                <a:latin typeface="+mn-lt"/>
              </a:rPr>
              <a:t>Climate Change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36699"/>
              </a:buClr>
              <a:buSzPct val="90000"/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IRWM Plans do NOT do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mtClean="0">
                <a:latin typeface="Calibri" pitchFamily="34" charset="0"/>
              </a:rPr>
              <a:t>Have authority or priority over other Plans (UWMPs, WURMPs, etc.)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mtClean="0">
                <a:latin typeface="Calibri" pitchFamily="34" charset="0"/>
              </a:rPr>
              <a:t>Require that agencies supporting the IRWM Plan and Projects selected for grant funding refrain from criticizing (or litigating) these projects (</a:t>
            </a:r>
            <a:r>
              <a:rPr lang="en-US" i="1" smtClean="0">
                <a:latin typeface="Calibri" pitchFamily="34" charset="0"/>
              </a:rPr>
              <a:t>example – seawater desalination</a:t>
            </a:r>
            <a:r>
              <a:rPr lang="en-US" smtClean="0">
                <a:latin typeface="Calibri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mtClean="0">
                <a:latin typeface="Calibri" pitchFamily="34" charset="0"/>
              </a:rPr>
              <a:t>Dissolve political boundaries in favor of watershed boundaries</a:t>
            </a:r>
          </a:p>
          <a:p>
            <a:pPr>
              <a:spcAft>
                <a:spcPts val="1200"/>
              </a:spcAft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 typeface="Wingdings" pitchFamily="2" charset="2"/>
              <a:buChar char="ü"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locitunes.com/Once-One-Is-One/BLENDER_PAGES/BLENDER%20PICS/DIALS/DIAL_3_3-up_9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219325"/>
            <a:ext cx="857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947738" y="1795463"/>
            <a:ext cx="1509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Objective A</a:t>
            </a:r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732213" y="1793875"/>
            <a:ext cx="1509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Objective B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6519863" y="1782763"/>
            <a:ext cx="1509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Objective C</a:t>
            </a:r>
          </a:p>
        </p:txBody>
      </p:sp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142875" y="582613"/>
            <a:ext cx="8758238" cy="1143000"/>
          </a:xfrm>
        </p:spPr>
        <p:txBody>
          <a:bodyPr/>
          <a:lstStyle/>
          <a:p>
            <a:r>
              <a:rPr lang="en-US" smtClean="0"/>
              <a:t>IRWM Plans Establish Funding Priorities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2967" y="5313928"/>
            <a:ext cx="1358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$$$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84350" y="5100638"/>
            <a:ext cx="1884363" cy="617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30" idx="2"/>
          </p:cNvCxnSpPr>
          <p:nvPr/>
        </p:nvCxnSpPr>
        <p:spPr>
          <a:xfrm>
            <a:off x="4530725" y="5076825"/>
            <a:ext cx="7938" cy="300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99075" y="5111750"/>
            <a:ext cx="2114550" cy="595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the Grant Machine…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sz="3600" smtClean="0">
                <a:latin typeface="Calibri" pitchFamily="34" charset="0"/>
              </a:rPr>
              <a:t>Umbrella Data Management</a:t>
            </a:r>
          </a:p>
          <a:p>
            <a:r>
              <a:rPr lang="en-US" sz="3600" smtClean="0">
                <a:latin typeface="Calibri" pitchFamily="34" charset="0"/>
              </a:rPr>
              <a:t>Financing Services (Revolving Loans)</a:t>
            </a:r>
          </a:p>
          <a:p>
            <a:r>
              <a:rPr lang="en-US" sz="3600" smtClean="0">
                <a:latin typeface="Calibri" pitchFamily="34" charset="0"/>
              </a:rPr>
              <a:t>Grant consolidation services (federal, state, local, other)</a:t>
            </a:r>
          </a:p>
          <a:p>
            <a:r>
              <a:rPr lang="en-US" sz="3600" smtClean="0">
                <a:latin typeface="Calibri" pitchFamily="34" charset="0"/>
              </a:rPr>
              <a:t>Basin Planning</a:t>
            </a:r>
          </a:p>
          <a:p>
            <a:r>
              <a:rPr lang="en-US" sz="3600" smtClean="0">
                <a:latin typeface="Calibri" pitchFamily="34" charset="0"/>
              </a:rPr>
              <a:t>IRWMs Issue Project RFPs</a:t>
            </a:r>
          </a:p>
          <a:p>
            <a:r>
              <a:rPr lang="en-US" sz="3600" smtClean="0">
                <a:latin typeface="Calibri" pitchFamily="34" charset="0"/>
              </a:rPr>
              <a:t>Research &amp; Development</a:t>
            </a:r>
          </a:p>
          <a:p>
            <a:endParaRPr lang="en-US" sz="3600" smtClean="0">
              <a:latin typeface="Calibri" pitchFamily="34" charset="0"/>
            </a:endParaRP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1492250"/>
            <a:ext cx="8437562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  <a:t/>
            </a:r>
            <a:b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</a:br>
            <a: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  <a:t>Questions?</a:t>
            </a:r>
            <a:br>
              <a:rPr lang="en-US" sz="3200" smtClean="0">
                <a:solidFill>
                  <a:schemeClr val="accent2"/>
                </a:solidFill>
                <a:latin typeface="Constantia" pitchFamily="18" charset="0"/>
              </a:rPr>
            </a:br>
            <a:endParaRPr lang="en-US" sz="3200" i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4114800" y="2590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/>
          </a:p>
          <a:p>
            <a:pPr algn="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292" name="Rectangle 25"/>
          <p:cNvSpPr>
            <a:spLocks noChangeArrowheads="1"/>
          </p:cNvSpPr>
          <p:nvPr/>
        </p:nvSpPr>
        <p:spPr bwMode="auto">
          <a:xfrm>
            <a:off x="0" y="6022975"/>
            <a:ext cx="9144000" cy="835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26" descr="SDIRWM Logo (White Backgroun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390525"/>
            <a:ext cx="23622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046163" y="6224588"/>
            <a:ext cx="4010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www.sdirwmp.org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ADB8CA"/>
      </a:accent5>
      <a:accent6>
        <a:srgbClr val="005C5C"/>
      </a:accent6>
      <a:hlink>
        <a:srgbClr val="800000"/>
      </a:hlink>
      <a:folHlink>
        <a:srgbClr val="FFCC00"/>
      </a:folHlink>
    </a:clrScheme>
    <a:fontScheme name="Default Design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005C5C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803F6A-E991-491B-915A-6D727A8865FA}"/>
</file>

<file path=customXml/itemProps2.xml><?xml version="1.0" encoding="utf-8"?>
<ds:datastoreItem xmlns:ds="http://schemas.openxmlformats.org/officeDocument/2006/customXml" ds:itemID="{A5E70C9B-3653-47E8-AE03-F4E136A0D917}"/>
</file>

<file path=customXml/itemProps3.xml><?xml version="1.0" encoding="utf-8"?>
<ds:datastoreItem xmlns:ds="http://schemas.openxmlformats.org/officeDocument/2006/customXml" ds:itemID="{6391D83D-36A2-4FD1-9AB8-69FA3267B427}"/>
</file>

<file path=docProps/app.xml><?xml version="1.0" encoding="utf-8"?>
<Properties xmlns="http://schemas.openxmlformats.org/officeDocument/2006/extended-properties" xmlns:vt="http://schemas.openxmlformats.org/officeDocument/2006/docPropsVTypes">
  <TotalTime>28775</TotalTime>
  <Words>196</Words>
  <Application>Microsoft Office PowerPoint</Application>
  <PresentationFormat>On-screen Show (4:3)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Wingdings</vt:lpstr>
      <vt:lpstr>Constantia</vt:lpstr>
      <vt:lpstr>Calibri</vt:lpstr>
      <vt:lpstr>Default Design</vt:lpstr>
      <vt:lpstr> Southern California Water Dialogue</vt:lpstr>
      <vt:lpstr>San Diego’s IRWM Program Governance</vt:lpstr>
      <vt:lpstr>Is IRWM More Than Just a  Grant Machine?</vt:lpstr>
      <vt:lpstr>Benefits to IRWM Program</vt:lpstr>
      <vt:lpstr>IRWMPs Build off Other Plans</vt:lpstr>
      <vt:lpstr>What IRWM Plans do NOT do</vt:lpstr>
      <vt:lpstr>IRWM Plans Establish Funding Priorities</vt:lpstr>
      <vt:lpstr>Beyond the Grant Machine…</vt:lpstr>
      <vt:lpstr> Questions? </vt:lpstr>
    </vt:vector>
  </TitlesOfParts>
  <Company>RMC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Woodrow-Gray</dc:creator>
  <cp:lastModifiedBy>u05193</cp:lastModifiedBy>
  <cp:revision>2186</cp:revision>
  <dcterms:created xsi:type="dcterms:W3CDTF">2006-04-05T23:15:45Z</dcterms:created>
  <dcterms:modified xsi:type="dcterms:W3CDTF">2011-09-28T19:40:20Z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