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299" r:id="rId4"/>
    <p:sldId id="261" r:id="rId5"/>
    <p:sldId id="303" r:id="rId6"/>
    <p:sldId id="263" r:id="rId7"/>
    <p:sldId id="302" r:id="rId8"/>
    <p:sldId id="262" r:id="rId9"/>
    <p:sldId id="300" r:id="rId10"/>
    <p:sldId id="278" r:id="rId11"/>
    <p:sldId id="293" r:id="rId12"/>
    <p:sldId id="296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14C4-4DA5-49F3-BB9A-03238F30E17B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E9421-9192-4396-A510-15FB9F4D7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8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27E1C-C669-4068-B00D-48EB66C7FDB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CA19-4F17-49F7-9C3D-657814987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8CA19-4F17-49F7-9C3D-6578149870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8CA19-4F17-49F7-9C3D-6578149870E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FFDED-CC7F-4A07-BD72-1340F9EB7470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F0F5E5-5C5D-4AA4-BD8F-883C466ACC0F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8617C2-D9FC-464B-A975-7C78C4273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48600" cy="1600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IRWM More Than a Grant Machine?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7854696" cy="3276600"/>
          </a:xfrm>
        </p:spPr>
        <p:txBody>
          <a:bodyPr>
            <a:normAutofit fontScale="85000" lnSpcReduction="20000"/>
          </a:bodyPr>
          <a:lstStyle/>
          <a:p>
            <a:endParaRPr lang="en-US" sz="2800" i="1" dirty="0" smtClean="0">
              <a:latin typeface="+mj-lt"/>
            </a:endParaRPr>
          </a:p>
          <a:p>
            <a:endParaRPr lang="en-US" sz="2800" i="1" dirty="0" smtClean="0">
              <a:latin typeface="+mj-lt"/>
            </a:endParaRPr>
          </a:p>
          <a:p>
            <a:r>
              <a:rPr lang="en-US" sz="2800" i="1" dirty="0" smtClean="0">
                <a:latin typeface="+mj-lt"/>
              </a:rPr>
              <a:t>Sustaining and Enhancing Regional Collaboration</a:t>
            </a:r>
          </a:p>
          <a:p>
            <a:endParaRPr lang="en-US" sz="2800" i="1" dirty="0" smtClean="0">
              <a:latin typeface="+mj-lt"/>
            </a:endParaRPr>
          </a:p>
          <a:p>
            <a:r>
              <a:rPr lang="en-US" sz="2400" i="1" dirty="0" smtClean="0">
                <a:latin typeface="+mj-lt"/>
              </a:rPr>
              <a:t>Lynn Rodriguez</a:t>
            </a:r>
          </a:p>
          <a:p>
            <a:r>
              <a:rPr lang="en-US" sz="2400" i="1" dirty="0" smtClean="0">
                <a:latin typeface="+mj-lt"/>
              </a:rPr>
              <a:t>Watersheds Coalition of Ventura County</a:t>
            </a:r>
          </a:p>
          <a:p>
            <a:endParaRPr lang="en-US" sz="2400" i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Southern California Water Dialogue</a:t>
            </a:r>
          </a:p>
          <a:p>
            <a:r>
              <a:rPr lang="en-US" sz="2400" dirty="0" smtClean="0">
                <a:latin typeface="+mj-lt"/>
              </a:rPr>
              <a:t>September 28, 2011</a:t>
            </a:r>
          </a:p>
          <a:p>
            <a:endParaRPr lang="en-US" sz="2800" i="1" dirty="0" smtClean="0">
              <a:latin typeface="+mj-lt"/>
            </a:endParaRPr>
          </a:p>
          <a:p>
            <a:endParaRPr lang="en-US" i="1" dirty="0">
              <a:latin typeface="+mj-lt"/>
            </a:endParaRPr>
          </a:p>
        </p:txBody>
      </p:sp>
      <p:pic>
        <p:nvPicPr>
          <p:cNvPr id="5" name="Picture 2" descr="C:\Documents and Settings\rodrigl\Local Settings\Temporary Internet Files\Content.IE5\JIMBPH2F\MC9003832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2246383" cy="1532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next for our region?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Update IRWM Plan</a:t>
            </a:r>
          </a:p>
          <a:p>
            <a:r>
              <a:rPr lang="en-US" sz="2800" dirty="0" smtClean="0">
                <a:latin typeface="+mj-lt"/>
              </a:rPr>
              <a:t>Improve data access – GIS and web-based </a:t>
            </a:r>
          </a:p>
          <a:p>
            <a:r>
              <a:rPr lang="en-US" sz="2800" dirty="0" smtClean="0">
                <a:latin typeface="+mj-lt"/>
              </a:rPr>
              <a:t>Implement projects in IRWM Plan</a:t>
            </a:r>
          </a:p>
          <a:p>
            <a:r>
              <a:rPr lang="en-US" sz="2800" dirty="0" smtClean="0">
                <a:latin typeface="+mj-lt"/>
              </a:rPr>
              <a:t>Enhance watershed-level planning efforts with all stakeholders</a:t>
            </a:r>
          </a:p>
          <a:p>
            <a:r>
              <a:rPr lang="en-US" sz="2800" dirty="0" smtClean="0">
                <a:latin typeface="+mj-lt"/>
              </a:rPr>
              <a:t>Increase collaboration </a:t>
            </a:r>
            <a:r>
              <a:rPr lang="en-US" sz="2800" dirty="0">
                <a:latin typeface="+mj-lt"/>
              </a:rPr>
              <a:t>with partners both in and adjacent to WCVC region</a:t>
            </a:r>
          </a:p>
          <a:p>
            <a:r>
              <a:rPr lang="en-US" sz="2800" dirty="0">
                <a:latin typeface="+mj-lt"/>
              </a:rPr>
              <a:t>S</a:t>
            </a:r>
            <a:r>
              <a:rPr lang="en-US" sz="2800" dirty="0" smtClean="0">
                <a:latin typeface="+mj-lt"/>
              </a:rPr>
              <a:t>eek diverse sources of funding</a:t>
            </a: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+mj-lt"/>
              </a:rPr>
              <a:t>Re-energize regional water management group(s) - keep them engaged in shared future vision</a:t>
            </a:r>
          </a:p>
          <a:p>
            <a:pPr lvl="0"/>
            <a:r>
              <a:rPr lang="en-US" dirty="0" smtClean="0">
                <a:latin typeface="+mj-lt"/>
              </a:rPr>
              <a:t>Take the message and information to other community groups – outreach to DACs, tribes, others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lvl="0"/>
            <a:endParaRPr lang="en-US" dirty="0" smtClean="0">
              <a:latin typeface="+mj-lt"/>
            </a:endParaRPr>
          </a:p>
          <a:p>
            <a:endParaRPr lang="en-US" dirty="0" smtClean="0"/>
          </a:p>
          <a:p>
            <a:pPr lvl="0"/>
            <a:endParaRPr lang="en-US" dirty="0" smtClean="0">
              <a:latin typeface="+mj-lt"/>
            </a:endParaRPr>
          </a:p>
          <a:p>
            <a:pPr lvl="0"/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7" descr="j0230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181600"/>
            <a:ext cx="154004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2590800"/>
            <a:ext cx="1371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 Quality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43400" y="2590800"/>
            <a:ext cx="15240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 Water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5334000"/>
            <a:ext cx="2133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Land Acquisition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219200"/>
            <a:ext cx="1143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Habitat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1219200"/>
            <a:ext cx="1371600" cy="990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IRWM Plan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3810000"/>
            <a:ext cx="16764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Regulations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2133600"/>
            <a:ext cx="13716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8600" y="4953000"/>
            <a:ext cx="12192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 Change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19600" y="5181600"/>
            <a:ext cx="13716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09800" y="5562600"/>
            <a:ext cx="1752600" cy="76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Groundwater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43400" y="1371600"/>
            <a:ext cx="1981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7391400" cy="6667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Integrated Regional Water Management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1676400" y="4114800"/>
            <a:ext cx="17526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Use Practices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0" y="3733800"/>
            <a:ext cx="1981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Stormwater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0" y="2895600"/>
            <a:ext cx="15240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 Supply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53200" y="2667000"/>
            <a:ext cx="19050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457700" y="3543300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3505200" y="3657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5867400" y="4191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48006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5638800" y="32766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0"/>
            <a:endCxn id="26" idx="2"/>
          </p:cNvCxnSpPr>
          <p:nvPr/>
        </p:nvCxnSpPr>
        <p:spPr>
          <a:xfrm rot="5400000" flipH="1" flipV="1">
            <a:off x="7181850" y="3486150"/>
            <a:ext cx="381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7" idx="2"/>
          </p:cNvCxnSpPr>
          <p:nvPr/>
        </p:nvCxnSpPr>
        <p:spPr>
          <a:xfrm rot="10800000" flipV="1">
            <a:off x="6324600" y="1714500"/>
            <a:ext cx="3810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3"/>
            <a:endCxn id="2" idx="1"/>
          </p:cNvCxnSpPr>
          <p:nvPr/>
        </p:nvCxnSpPr>
        <p:spPr>
          <a:xfrm flipV="1">
            <a:off x="1752600" y="3048000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1"/>
          </p:cNvCxnSpPr>
          <p:nvPr/>
        </p:nvCxnSpPr>
        <p:spPr>
          <a:xfrm rot="16200000" flipV="1">
            <a:off x="1574218" y="3912183"/>
            <a:ext cx="461029" cy="25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  <a:endCxn id="17" idx="1"/>
          </p:cNvCxnSpPr>
          <p:nvPr/>
        </p:nvCxnSpPr>
        <p:spPr>
          <a:xfrm>
            <a:off x="1447800" y="5372100"/>
            <a:ext cx="762000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1" idx="3"/>
          </p:cNvCxnSpPr>
          <p:nvPr/>
        </p:nvCxnSpPr>
        <p:spPr>
          <a:xfrm flipV="1">
            <a:off x="1447800" y="5025371"/>
            <a:ext cx="485263" cy="3086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114300" y="4457700"/>
            <a:ext cx="1371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5" idx="0"/>
          </p:cNvCxnSpPr>
          <p:nvPr/>
        </p:nvCxnSpPr>
        <p:spPr>
          <a:xfrm rot="5400000" flipH="1" flipV="1">
            <a:off x="723900" y="3314700"/>
            <a:ext cx="175260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6" idx="0"/>
          </p:cNvCxnSpPr>
          <p:nvPr/>
        </p:nvCxnSpPr>
        <p:spPr>
          <a:xfrm rot="5400000" flipH="1" flipV="1">
            <a:off x="4876800" y="4953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5220494" y="2475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28600" y="1524000"/>
            <a:ext cx="1981200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Recreation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2133600" y="21336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733800" y="3200400"/>
            <a:ext cx="609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962400" y="57150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2629694" y="5371306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6200000" flipV="1">
            <a:off x="2514600" y="22860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H="1">
            <a:off x="7429500" y="2400300"/>
            <a:ext cx="4572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7" idx="3"/>
          </p:cNvCxnSpPr>
          <p:nvPr/>
        </p:nvCxnSpPr>
        <p:spPr>
          <a:xfrm flipV="1">
            <a:off x="5867400" y="2064730"/>
            <a:ext cx="1039066" cy="6784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5486400" y="2209800"/>
            <a:ext cx="167640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3657600" y="2209800"/>
            <a:ext cx="7620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2400300" y="4610100"/>
            <a:ext cx="1905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23" idx="0"/>
            <a:endCxn id="67" idx="4"/>
          </p:cNvCxnSpPr>
          <p:nvPr/>
        </p:nvCxnSpPr>
        <p:spPr>
          <a:xfrm rot="5400000" flipH="1" flipV="1">
            <a:off x="876300" y="2552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7" idx="7"/>
            <a:endCxn id="5" idx="1"/>
          </p:cNvCxnSpPr>
          <p:nvPr/>
        </p:nvCxnSpPr>
        <p:spPr>
          <a:xfrm rot="16200000" flipH="1">
            <a:off x="2169785" y="1407785"/>
            <a:ext cx="18489" cy="5187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2" idx="1"/>
          </p:cNvCxnSpPr>
          <p:nvPr/>
        </p:nvCxnSpPr>
        <p:spPr>
          <a:xfrm rot="10800000">
            <a:off x="1752600" y="3581400"/>
            <a:ext cx="2057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0800000">
            <a:off x="1371600" y="2438400"/>
            <a:ext cx="48768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4" idx="1"/>
          </p:cNvCxnSpPr>
          <p:nvPr/>
        </p:nvCxnSpPr>
        <p:spPr>
          <a:xfrm rot="16200000" flipH="1">
            <a:off x="4699372" y="3606424"/>
            <a:ext cx="3181912" cy="541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962025" y="800100"/>
            <a:ext cx="7219950" cy="952500"/>
          </a:xfrm>
          <a:noFill/>
          <a:ln/>
        </p:spPr>
      </p:pic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000" dirty="0"/>
          </a:p>
          <a:p>
            <a:pPr algn="ctr">
              <a:buFont typeface="Wingdings" pitchFamily="2" charset="2"/>
              <a:buNone/>
            </a:pPr>
            <a:r>
              <a:rPr lang="en-US" sz="4400" dirty="0" smtClean="0">
                <a:latin typeface="+mj-lt"/>
              </a:rPr>
              <a:t>Questions</a:t>
            </a:r>
            <a:r>
              <a:rPr lang="en-US" sz="4400" dirty="0">
                <a:latin typeface="+mj-lt"/>
              </a:rPr>
              <a:t>?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+mj-lt"/>
              </a:rPr>
              <a:t>Visit us on the web..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latin typeface="+mj-lt"/>
              </a:rPr>
              <a:t>(www.watershedscoalition.org)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en-US" dirty="0" smtClean="0"/>
              <a:t>    Is it all about the money?</a:t>
            </a:r>
            <a:endParaRPr lang="en-US" dirty="0"/>
          </a:p>
        </p:txBody>
      </p:sp>
      <p:pic>
        <p:nvPicPr>
          <p:cNvPr id="49157" name="Picture 5" descr="C:\Documents and Settings\rodrigl\Local Settings\Temporary Internet Files\Content.IE5\25W2IG7G\MP9003826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2743200" cy="195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C:\Documents and Settings\rodrigl\Local Settings\Temporary Internet Files\Content.IE5\2C8BL5WA\MP900433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rodrigl\Local Settings\Temporary Internet Files\Content.IE5\O1WTAZ17\MC9003832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72634"/>
            <a:ext cx="1600200" cy="207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IRWM </a:t>
            </a:r>
            <a:r>
              <a:rPr lang="en-US" dirty="0"/>
              <a:t>p</a:t>
            </a:r>
            <a:r>
              <a:rPr lang="en-US" dirty="0" smtClean="0"/>
              <a:t>rograms </a:t>
            </a:r>
            <a:r>
              <a:rPr lang="en-US" b="1" i="1" dirty="0" smtClean="0"/>
              <a:t>are</a:t>
            </a:r>
            <a:r>
              <a:rPr lang="en-US" dirty="0" smtClean="0"/>
              <a:t>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+mj-lt"/>
              </a:rPr>
              <a:t>A new way of approaching water management</a:t>
            </a:r>
          </a:p>
          <a:p>
            <a:r>
              <a:rPr lang="en-US" sz="3200" dirty="0" smtClean="0">
                <a:latin typeface="+mj-lt"/>
              </a:rPr>
              <a:t>Interconnectedness and collaboration</a:t>
            </a:r>
          </a:p>
          <a:p>
            <a:r>
              <a:rPr lang="en-US" sz="3200" dirty="0" smtClean="0">
                <a:latin typeface="+mj-lt"/>
              </a:rPr>
              <a:t>Projects that are multi-disciplinary and multi-benefit</a:t>
            </a:r>
          </a:p>
          <a:p>
            <a:r>
              <a:rPr lang="en-US" sz="3200" dirty="0" smtClean="0">
                <a:latin typeface="+mj-lt"/>
              </a:rPr>
              <a:t>Building trust and relationships</a:t>
            </a:r>
          </a:p>
          <a:p>
            <a:r>
              <a:rPr lang="en-US" sz="3200" dirty="0" smtClean="0">
                <a:latin typeface="+mj-lt"/>
              </a:rPr>
              <a:t>Grant funding</a:t>
            </a:r>
          </a:p>
          <a:p>
            <a:r>
              <a:rPr lang="en-US" sz="3200" dirty="0" smtClean="0">
                <a:latin typeface="+mj-lt"/>
              </a:rPr>
              <a:t>New ways to resolve challenges and conflicts</a:t>
            </a:r>
          </a:p>
          <a:p>
            <a:r>
              <a:rPr lang="en-US" sz="3200" dirty="0" smtClean="0">
                <a:latin typeface="+mj-lt"/>
              </a:rPr>
              <a:t>Shared knowledge and resources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2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egion_County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15000" cy="441642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704850"/>
            <a:ext cx="7696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Watersheds Coalition of Ventura County – IRWM Region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Tahoma" pitchFamily="34" charset="0"/>
              </a:rPr>
              <a:t>Pay to Play?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953000" y="56388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Tahoma" pitchFamily="34" charset="0"/>
              </a:rPr>
              <a:t>What’s your role? What’s my role?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200400" y="2895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6699FF"/>
                </a:solidFill>
                <a:latin typeface="Tahoma" pitchFamily="34" charset="0"/>
              </a:rPr>
              <a:t>Coordination?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257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96600"/>
                </a:solidFill>
                <a:latin typeface="Tahoma" pitchFamily="34" charset="0"/>
              </a:rPr>
              <a:t>Schedule?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57200" y="4648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66FF"/>
                </a:solidFill>
                <a:latin typeface="Tahoma" pitchFamily="34" charset="0"/>
              </a:rPr>
              <a:t>Everyone at the table?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762000" y="3657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669900"/>
                </a:solidFill>
                <a:latin typeface="Tahoma" pitchFamily="34" charset="0"/>
              </a:rPr>
              <a:t>$$$ for planning?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81000" y="24384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99"/>
                </a:solidFill>
                <a:latin typeface="Tahoma" pitchFamily="34" charset="0"/>
              </a:rPr>
              <a:t>In-house? Whose house?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6096000" y="2819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FF00"/>
                </a:solidFill>
                <a:latin typeface="Tahoma" pitchFamily="34" charset="0"/>
              </a:rPr>
              <a:t>Hire a consultant?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6019800" y="1295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90099"/>
                </a:solidFill>
                <a:latin typeface="Tahoma" pitchFamily="34" charset="0"/>
              </a:rPr>
              <a:t>Project priorities?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048000" y="15240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90000"/>
                </a:solidFill>
                <a:latin typeface="Tahoma" pitchFamily="34" charset="0"/>
              </a:rPr>
              <a:t>What makes a region?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Developing the Game Plan 2002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1143000" y="55626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660066"/>
                </a:solidFill>
                <a:latin typeface="Tahoma" pitchFamily="34" charset="0"/>
              </a:rPr>
              <a:t>How do we slice the pie?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4114800" y="37338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9900"/>
                </a:solidFill>
                <a:latin typeface="Tahoma" pitchFamily="34" charset="0"/>
              </a:rPr>
              <a:t>How can we meet the deadlines?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715000" y="4800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ahoma" pitchFamily="34" charset="0"/>
              </a:rPr>
              <a:t>Who takes the lead?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Ventura County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+mj-lt"/>
              </a:rPr>
              <a:t>Microcosm of the water issues facing the state</a:t>
            </a:r>
          </a:p>
          <a:p>
            <a:r>
              <a:rPr lang="en-US" sz="2800" dirty="0" smtClean="0">
                <a:latin typeface="+mj-lt"/>
              </a:rPr>
              <a:t>Population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823,000</a:t>
            </a:r>
          </a:p>
          <a:p>
            <a:r>
              <a:rPr lang="en-US" sz="2800" dirty="0" smtClean="0">
                <a:latin typeface="+mj-lt"/>
              </a:rPr>
              <a:t>1,843 square miles</a:t>
            </a:r>
          </a:p>
          <a:p>
            <a:r>
              <a:rPr lang="en-US" sz="2800" dirty="0" smtClean="0">
                <a:latin typeface="+mj-lt"/>
              </a:rPr>
              <a:t>50% in National Forest</a:t>
            </a:r>
          </a:p>
          <a:p>
            <a:r>
              <a:rPr lang="en-US" sz="2800" dirty="0" smtClean="0">
                <a:latin typeface="+mj-lt"/>
              </a:rPr>
              <a:t>330,000 acres of Ag land (125,000 acres irrigated)</a:t>
            </a:r>
          </a:p>
          <a:p>
            <a:r>
              <a:rPr lang="en-US" sz="2800" dirty="0" smtClean="0">
                <a:latin typeface="+mj-lt"/>
              </a:rPr>
              <a:t>Ag products valued at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$1.5 billion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3 major watersheds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10 cities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65% Groundwater - 25% Imported state water - 8%    Surface water</a:t>
            </a:r>
            <a:endParaRPr lang="en-US" dirty="0" smtClean="0">
              <a:latin typeface="+mj-lt"/>
            </a:endParaRPr>
          </a:p>
          <a:p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4" descr="Ag Photo - Santa Clara River Watershed - Ventura Cou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572060"/>
            <a:ext cx="1828800" cy="137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286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0" y="533400"/>
            <a:ext cx="8686800" cy="1828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More Than $4</a:t>
            </a: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 Million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Grant Funding Secured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90678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2006 – Prop 50 Planning Grant                                    $220,000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2007 – Prop 50 Implementation Grant                    $25 million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2011 – Prop 84 Planning Grant              		$485,684</a:t>
            </a:r>
          </a:p>
          <a:p>
            <a:pPr>
              <a:spcAft>
                <a:spcPts val="600"/>
              </a:spcAft>
              <a:buNone/>
            </a:pPr>
            <a:r>
              <a:rPr lang="en-US" sz="2800" u="sng" dirty="0" smtClean="0">
                <a:latin typeface="Calibri" pitchFamily="34" charset="0"/>
              </a:rPr>
              <a:t>2011 – Prop 84 Implementation Grant                 $17.5 million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</a:rPr>
              <a:t>Total Grant Funding Awarded                    $43,216,283</a:t>
            </a:r>
          </a:p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Local Funding and Match                             $60,666,823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TOTAL                                                            $103,883,106</a:t>
            </a:r>
            <a:endParaRPr lang="en-US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Unity, diversity, and leadership</a:t>
            </a:r>
          </a:p>
          <a:p>
            <a:r>
              <a:rPr lang="en-US" sz="3200" dirty="0" smtClean="0">
                <a:latin typeface="+mj-lt"/>
              </a:rPr>
              <a:t>Long history of collaboration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latin typeface="+mj-lt"/>
              </a:rPr>
              <a:t>Projects and programs integrated within and across local watersheds</a:t>
            </a:r>
          </a:p>
          <a:p>
            <a:r>
              <a:rPr lang="en-US" sz="3200" dirty="0" smtClean="0">
                <a:latin typeface="+mj-lt"/>
              </a:rPr>
              <a:t>Collaboration throughout watersheds and across IRWM boundaries - in spite of political boundaries and political differences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heavy flow lower Ven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838200"/>
            <a:ext cx="1229179" cy="1454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It’s not all about the money</a:t>
            </a:r>
          </a:p>
          <a:p>
            <a:r>
              <a:rPr lang="en-US" sz="3200" dirty="0" smtClean="0">
                <a:latin typeface="+mj-lt"/>
              </a:rPr>
              <a:t>It is all about relationships and trust</a:t>
            </a:r>
          </a:p>
          <a:p>
            <a:r>
              <a:rPr lang="en-US" sz="3200" dirty="0" smtClean="0">
                <a:latin typeface="+mj-lt"/>
              </a:rPr>
              <a:t>Balance perspectives of diverse stakeholder interests</a:t>
            </a:r>
          </a:p>
          <a:p>
            <a:r>
              <a:rPr lang="en-US" sz="3200" dirty="0" smtClean="0">
                <a:latin typeface="+mj-lt"/>
              </a:rPr>
              <a:t>There is no such thing as too much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110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A164FF-518A-4ED0-B7FD-074D6AE97605}"/>
</file>

<file path=customXml/itemProps2.xml><?xml version="1.0" encoding="utf-8"?>
<ds:datastoreItem xmlns:ds="http://schemas.openxmlformats.org/officeDocument/2006/customXml" ds:itemID="{F42B2D8D-83BF-4C98-9441-20EA003AD9D7}"/>
</file>

<file path=customXml/itemProps3.xml><?xml version="1.0" encoding="utf-8"?>
<ds:datastoreItem xmlns:ds="http://schemas.openxmlformats.org/officeDocument/2006/customXml" ds:itemID="{B13F962B-573A-4067-BAEC-E9345FCF4369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2722</TotalTime>
  <Words>419</Words>
  <Application>Microsoft Office PowerPoint</Application>
  <PresentationFormat>On-screen Show (4:3)</PresentationFormat>
  <Paragraphs>105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Is IRWM More Than a Grant Machine?</vt:lpstr>
      <vt:lpstr>    Is it all about the money?</vt:lpstr>
      <vt:lpstr>IRWM programs are about:</vt:lpstr>
      <vt:lpstr>Watersheds Coalition of Ventura County – IRWM Region</vt:lpstr>
      <vt:lpstr>Developing the Game Plan 2002</vt:lpstr>
      <vt:lpstr>Ventura County Highlights</vt:lpstr>
      <vt:lpstr>PowerPoint Presentation</vt:lpstr>
      <vt:lpstr>How we succeed</vt:lpstr>
      <vt:lpstr>Lessons learned</vt:lpstr>
      <vt:lpstr>What’s next for our region?</vt:lpstr>
      <vt:lpstr>More……</vt:lpstr>
      <vt:lpstr> Integrated Regional Water Management</vt:lpstr>
      <vt:lpstr>PowerPoint Presentation</vt:lpstr>
    </vt:vector>
  </TitlesOfParts>
  <Company>County of Ventura - Watershed Protection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 Rodriguez</dc:creator>
  <cp:lastModifiedBy>Lynn</cp:lastModifiedBy>
  <cp:revision>92</cp:revision>
  <dcterms:created xsi:type="dcterms:W3CDTF">2011-05-17T17:48:00Z</dcterms:created>
  <dcterms:modified xsi:type="dcterms:W3CDTF">2011-09-28T20:45:56Z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