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3"/>
  </p:notesMasterIdLst>
  <p:handoutMasterIdLst>
    <p:handoutMasterId r:id="rId14"/>
  </p:handoutMasterIdLst>
  <p:sldIdLst>
    <p:sldId id="756" r:id="rId2"/>
    <p:sldId id="607" r:id="rId3"/>
    <p:sldId id="830" r:id="rId4"/>
    <p:sldId id="840" r:id="rId5"/>
    <p:sldId id="829" r:id="rId6"/>
    <p:sldId id="832" r:id="rId7"/>
    <p:sldId id="831" r:id="rId8"/>
    <p:sldId id="833" r:id="rId9"/>
    <p:sldId id="839" r:id="rId10"/>
    <p:sldId id="835" r:id="rId11"/>
    <p:sldId id="790"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FF"/>
    <a:srgbClr val="CCFF33"/>
    <a:srgbClr val="008080"/>
    <a:srgbClr val="6600CC"/>
    <a:srgbClr val="4597A0"/>
    <a:srgbClr val="4D4D4D"/>
    <a:srgbClr val="F8F8F8"/>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71429" autoAdjust="0"/>
  </p:normalViewPr>
  <p:slideViewPr>
    <p:cSldViewPr>
      <p:cViewPr>
        <p:scale>
          <a:sx n="66" d="100"/>
          <a:sy n="66" d="100"/>
        </p:scale>
        <p:origin x="-240"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2736"/>
    </p:cViewPr>
  </p:sorterViewPr>
  <p:notesViewPr>
    <p:cSldViewPr>
      <p:cViewPr varScale="1">
        <p:scale>
          <a:sx n="78" d="100"/>
          <a:sy n="78" d="100"/>
        </p:scale>
        <p:origin x="-1896"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effectLst/>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effectLst/>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effectLst/>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effectLst/>
                <a:latin typeface="Arial" charset="0"/>
              </a:defRPr>
            </a:lvl1pPr>
          </a:lstStyle>
          <a:p>
            <a:pPr>
              <a:defRPr/>
            </a:pPr>
            <a:fld id="{B6C15B5C-5C17-4000-94B9-CFAE0CCF556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effectLst/>
                <a:latin typeface="Arial" charset="0"/>
              </a:defRPr>
            </a:lvl1pPr>
          </a:lstStyle>
          <a:p>
            <a:pPr>
              <a:defRPr/>
            </a:pPr>
            <a:endParaRPr lang="en-US"/>
          </a:p>
        </p:txBody>
      </p:sp>
      <p:sp>
        <p:nvSpPr>
          <p:cNvPr id="706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effectLst/>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06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effectLst/>
                <a:latin typeface="Arial" charset="0"/>
              </a:defRPr>
            </a:lvl1pPr>
          </a:lstStyle>
          <a:p>
            <a:pPr>
              <a:defRPr/>
            </a:pPr>
            <a:endParaRPr lang="en-US"/>
          </a:p>
        </p:txBody>
      </p:sp>
      <p:sp>
        <p:nvSpPr>
          <p:cNvPr id="706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effectLst/>
                <a:latin typeface="Arial" charset="0"/>
              </a:defRPr>
            </a:lvl1pPr>
          </a:lstStyle>
          <a:p>
            <a:pPr>
              <a:defRPr/>
            </a:pPr>
            <a:fld id="{E783AAE8-7B40-4125-97DD-B585D04568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D3B90200-28E5-4DC4-B650-71F194786FB5}" type="slidenum">
              <a:rPr lang="en-US" smtClean="0"/>
              <a:pPr/>
              <a:t>1</a:t>
            </a:fld>
            <a:endParaRPr 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Tx/>
              <a:buNone/>
            </a:pPr>
            <a:endParaRPr lang="en-US" sz="1200" kern="1200" baseline="0" dirty="0" smtClean="0">
              <a:solidFill>
                <a:schemeClr val="tx1"/>
              </a:solidFill>
              <a:latin typeface="Arial" charset="0"/>
              <a:ea typeface="+mn-ea"/>
              <a:cs typeface="+mn-cs"/>
            </a:endParaRPr>
          </a:p>
          <a:p>
            <a:pPr eaLnBrk="1" hangingPunct="1">
              <a:spcBef>
                <a:spcPct val="0"/>
              </a:spcBef>
              <a:buFontTx/>
              <a:buNone/>
            </a:pPr>
            <a:r>
              <a:rPr lang="en-US" sz="1200" kern="1200" baseline="0" dirty="0" smtClean="0">
                <a:solidFill>
                  <a:schemeClr val="tx1"/>
                </a:solidFill>
                <a:latin typeface="Arial" charset="0"/>
                <a:ea typeface="+mn-ea"/>
                <a:cs typeface="+mn-cs"/>
              </a:rPr>
              <a:t>In today’s environment, agencies must be looking for sustainable solutions ; that economically feasible, environmentally sound and socially acceptable.</a:t>
            </a:r>
          </a:p>
          <a:p>
            <a:pPr eaLnBrk="1" hangingPunct="1">
              <a:spcBef>
                <a:spcPct val="0"/>
              </a:spcBef>
              <a:buFontTx/>
              <a:buNone/>
            </a:pPr>
            <a:endParaRPr lang="en-US" sz="1200" kern="1200" baseline="0" dirty="0" smtClean="0">
              <a:solidFill>
                <a:schemeClr val="tx1"/>
              </a:solidFill>
              <a:latin typeface="Arial" charset="0"/>
              <a:ea typeface="+mn-ea"/>
              <a:cs typeface="+mn-cs"/>
            </a:endParaRPr>
          </a:p>
          <a:p>
            <a:pPr eaLnBrk="1" hangingPunct="1">
              <a:spcBef>
                <a:spcPct val="0"/>
              </a:spcBef>
              <a:buFontTx/>
              <a:buNone/>
            </a:pPr>
            <a:r>
              <a:rPr lang="en-US" sz="1200" kern="1200" baseline="0" dirty="0" smtClean="0">
                <a:solidFill>
                  <a:schemeClr val="tx1"/>
                </a:solidFill>
                <a:latin typeface="Arial" charset="0"/>
                <a:ea typeface="+mn-ea"/>
                <a:cs typeface="+mn-cs"/>
              </a:rPr>
              <a:t>Our Vision is to protecting and enriching lives and creating the ability for life to go on.</a:t>
            </a:r>
          </a:p>
          <a:p>
            <a:pPr eaLnBrk="1" hangingPunct="1">
              <a:spcBef>
                <a:spcPct val="0"/>
              </a:spcBef>
              <a:buFontTx/>
              <a:buNone/>
            </a:pPr>
            <a:endParaRPr lang="en-US" sz="1200" kern="1200" baseline="0" dirty="0" smtClean="0">
              <a:solidFill>
                <a:schemeClr val="tx1"/>
              </a:solidFill>
              <a:latin typeface="Arial" charset="0"/>
              <a:ea typeface="+mn-ea"/>
              <a:cs typeface="+mn-cs"/>
            </a:endParaRPr>
          </a:p>
          <a:p>
            <a:pPr eaLnBrk="1" hangingPunct="1">
              <a:spcBef>
                <a:spcPct val="0"/>
              </a:spcBef>
              <a:buFontTx/>
              <a:buNone/>
            </a:pPr>
            <a:r>
              <a:rPr lang="en-US" sz="1200" kern="1200" dirty="0" smtClean="0">
                <a:solidFill>
                  <a:schemeClr val="tx1"/>
                </a:solidFill>
                <a:latin typeface="Arial" charset="0"/>
                <a:ea typeface="+mn-ea"/>
                <a:cs typeface="+mn-cs"/>
              </a:rPr>
              <a:t>In the area of water</a:t>
            </a:r>
            <a:r>
              <a:rPr lang="en-US" sz="1200" kern="1200" baseline="0" dirty="0" smtClean="0">
                <a:solidFill>
                  <a:schemeClr val="tx1"/>
                </a:solidFill>
                <a:latin typeface="Arial" charset="0"/>
                <a:ea typeface="+mn-ea"/>
                <a:cs typeface="+mn-cs"/>
              </a:rPr>
              <a:t> resources management:</a:t>
            </a:r>
            <a:r>
              <a:rPr lang="en-US" dirty="0" smtClean="0"/>
              <a:t/>
            </a:r>
            <a:br>
              <a:rPr lang="en-US" dirty="0" smtClean="0"/>
            </a:br>
            <a:r>
              <a:rPr lang="en-US" dirty="0" smtClean="0"/>
              <a:t>Today, local agencies, organizations, cities, and county government are working together to develop an IRWMP for the Region that is inclusive and provides opportunities for cost effective solutions to address the water resource needs of the Region.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E783AAE8-7B40-4125-97DD-B585D0456832}"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Agencies responsible for water resource</a:t>
            </a:r>
            <a:r>
              <a:rPr lang="en-US" sz="1200" baseline="0" dirty="0" smtClean="0">
                <a:latin typeface="+mn-lt"/>
                <a:cs typeface="Arial" pitchFamily="34" charset="0"/>
              </a:rPr>
              <a:t> management traditionally </a:t>
            </a:r>
            <a:r>
              <a:rPr lang="en-US" sz="1200" dirty="0" smtClean="0">
                <a:latin typeface="+mn-lt"/>
                <a:cs typeface="Arial" pitchFamily="34" charset="0"/>
              </a:rPr>
              <a:t>operate in silos and </a:t>
            </a:r>
            <a:r>
              <a:rPr lang="en-US" sz="1200" baseline="0" dirty="0" smtClean="0">
                <a:latin typeface="+mn-lt"/>
                <a:cs typeface="Arial" pitchFamily="34" charset="0"/>
              </a:rPr>
              <a:t>have </a:t>
            </a:r>
            <a:r>
              <a:rPr lang="en-US" sz="1200" dirty="0" smtClean="0">
                <a:latin typeface="+mn-lt"/>
                <a:cs typeface="Arial" pitchFamily="34" charset="0"/>
              </a:rPr>
              <a:t>single-purpose missions: water supply, flood protection, wastewater, groundwater, </a:t>
            </a:r>
            <a:r>
              <a:rPr lang="en-US" sz="1200" dirty="0" err="1" smtClean="0">
                <a:latin typeface="+mn-lt"/>
                <a:cs typeface="Arial" pitchFamily="34" charset="0"/>
              </a:rPr>
              <a:t>stormwater</a:t>
            </a:r>
            <a:r>
              <a:rPr lang="en-US" sz="1200" dirty="0" smtClean="0">
                <a:latin typeface="+mn-lt"/>
                <a:cs typeface="Arial" pitchFamily="34" charset="0"/>
              </a:rPr>
              <a:t> management, open space, or recreation.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Example of water “leaders” in Greater LA:</a:t>
            </a:r>
          </a:p>
          <a:p>
            <a:endParaRPr lang="en-US" sz="1200" baseline="0" dirty="0" smtClean="0">
              <a:latin typeface="+mn-lt"/>
              <a:cs typeface="Arial" pitchFamily="34" charset="0"/>
            </a:endParaRPr>
          </a:p>
          <a:p>
            <a:r>
              <a:rPr lang="en-US" sz="1200" dirty="0" smtClean="0">
                <a:latin typeface="+mn-lt"/>
                <a:cs typeface="Arial" pitchFamily="34" charset="0"/>
              </a:rPr>
              <a:t>Flood Control – LAFCD</a:t>
            </a:r>
          </a:p>
          <a:p>
            <a:r>
              <a:rPr lang="en-US" sz="1200" dirty="0" smtClean="0">
                <a:latin typeface="+mn-lt"/>
                <a:cs typeface="Arial" pitchFamily="34" charset="0"/>
              </a:rPr>
              <a:t>Groundwater – Main San Gabriel Basin </a:t>
            </a:r>
            <a:r>
              <a:rPr lang="en-US" sz="1200" dirty="0" err="1" smtClean="0">
                <a:latin typeface="+mn-lt"/>
                <a:cs typeface="Arial" pitchFamily="34" charset="0"/>
              </a:rPr>
              <a:t>Watermaster</a:t>
            </a:r>
            <a:r>
              <a:rPr lang="en-US" sz="1200" dirty="0" smtClean="0">
                <a:latin typeface="+mn-lt"/>
                <a:cs typeface="Arial" pitchFamily="34" charset="0"/>
              </a:rPr>
              <a:t> and other </a:t>
            </a:r>
            <a:r>
              <a:rPr lang="en-US" sz="1200" dirty="0" err="1" smtClean="0">
                <a:latin typeface="+mn-lt"/>
                <a:cs typeface="Arial" pitchFamily="34" charset="0"/>
              </a:rPr>
              <a:t>watermasters</a:t>
            </a:r>
            <a:endParaRPr lang="en-US" sz="1200" dirty="0" smtClean="0">
              <a:latin typeface="+mn-lt"/>
              <a:cs typeface="Arial" pitchFamily="34" charset="0"/>
            </a:endParaRPr>
          </a:p>
          <a:p>
            <a:r>
              <a:rPr lang="en-US" sz="1200" baseline="0" dirty="0" smtClean="0">
                <a:latin typeface="+mn-lt"/>
                <a:cs typeface="Arial" pitchFamily="34" charset="0"/>
              </a:rPr>
              <a:t>Water Supply – Metropolitan Water District and its member agencies such as West and Central Basin Municipal Water District. </a:t>
            </a:r>
          </a:p>
          <a:p>
            <a:r>
              <a:rPr lang="en-US" sz="1200" baseline="0" dirty="0" smtClean="0">
                <a:latin typeface="+mn-lt"/>
                <a:cs typeface="Arial" pitchFamily="34" charset="0"/>
              </a:rPr>
              <a:t>Surface Water – </a:t>
            </a:r>
            <a:r>
              <a:rPr lang="en-US" sz="1200" baseline="0" dirty="0" err="1" smtClean="0">
                <a:latin typeface="+mn-lt"/>
                <a:cs typeface="Arial" pitchFamily="34" charset="0"/>
              </a:rPr>
              <a:t>Stormwater</a:t>
            </a:r>
            <a:r>
              <a:rPr lang="en-US" sz="1200" baseline="0" dirty="0" smtClean="0">
                <a:latin typeface="+mn-lt"/>
                <a:cs typeface="Arial" pitchFamily="34" charset="0"/>
              </a:rPr>
              <a:t> Agencies such as City of LA’s Watershed Protection Division</a:t>
            </a:r>
          </a:p>
          <a:p>
            <a:r>
              <a:rPr lang="en-US" sz="1200" baseline="0" dirty="0" smtClean="0">
                <a:latin typeface="+mn-lt"/>
                <a:cs typeface="Arial" pitchFamily="34" charset="0"/>
              </a:rPr>
              <a:t>Wastewater – County Sanitation Districts of LA</a:t>
            </a:r>
          </a:p>
          <a:p>
            <a:r>
              <a:rPr lang="en-US" sz="1200" baseline="0" dirty="0" smtClean="0">
                <a:latin typeface="+mn-lt"/>
                <a:cs typeface="Arial" pitchFamily="34" charset="0"/>
              </a:rPr>
              <a:t>Open Space – Santa Monica Bay Restoration Commission; LA Parks &amp; </a:t>
            </a:r>
            <a:r>
              <a:rPr lang="en-US" sz="1200" baseline="0" dirty="0" err="1" smtClean="0">
                <a:latin typeface="+mn-lt"/>
                <a:cs typeface="Arial" pitchFamily="34" charset="0"/>
              </a:rPr>
              <a:t>Rec</a:t>
            </a:r>
            <a:endParaRPr lang="en-US" sz="1200" baseline="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283CA2EA-38C0-4A4B-9013-F3B8792B6A0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nSpc>
                <a:spcPct val="90000"/>
              </a:lnSpc>
              <a:buFont typeface="Arial" pitchFamily="34" charset="0"/>
              <a:buChar char="•"/>
            </a:pPr>
            <a:r>
              <a:rPr lang="en-US" sz="1200" i="0" dirty="0" smtClean="0">
                <a:latin typeface="+mn-lt"/>
                <a:cs typeface="Arial" pitchFamily="34" charset="0"/>
              </a:rPr>
              <a:t>Funding was also single purpose focused and very limited.</a:t>
            </a:r>
          </a:p>
          <a:p>
            <a:pPr lvl="0">
              <a:lnSpc>
                <a:spcPct val="90000"/>
              </a:lnSpc>
              <a:buFont typeface="Arial" pitchFamily="34" charset="0"/>
              <a:buChar char="•"/>
            </a:pPr>
            <a:r>
              <a:rPr lang="en-US" sz="1200" i="0" baseline="0" dirty="0" smtClean="0">
                <a:latin typeface="+mn-lt"/>
                <a:cs typeface="Arial" pitchFamily="34" charset="0"/>
              </a:rPr>
              <a:t>Most local agencies are aware that </a:t>
            </a:r>
            <a:r>
              <a:rPr lang="en-US" sz="1200" i="0" dirty="0" smtClean="0">
                <a:latin typeface="+mn-lt"/>
                <a:cs typeface="Arial" pitchFamily="34" charset="0"/>
              </a:rPr>
              <a:t>seeking outside funding is a highly competitive and expensive process.</a:t>
            </a:r>
            <a:r>
              <a:rPr lang="en-US" sz="1200" i="0" baseline="0" dirty="0" smtClean="0">
                <a:latin typeface="+mn-lt"/>
                <a:cs typeface="Arial" pitchFamily="34" charset="0"/>
              </a:rPr>
              <a:t> </a:t>
            </a:r>
          </a:p>
          <a:p>
            <a:pPr lvl="0">
              <a:lnSpc>
                <a:spcPct val="90000"/>
              </a:lnSpc>
              <a:buFont typeface="Arial" pitchFamily="34" charset="0"/>
              <a:buChar char="•"/>
            </a:pPr>
            <a:endParaRPr lang="en-US" sz="1200" i="0" baseline="0" dirty="0" smtClean="0">
              <a:latin typeface="+mn-lt"/>
              <a:cs typeface="Arial" pitchFamily="34" charset="0"/>
            </a:endParaRPr>
          </a:p>
          <a:p>
            <a:pPr lvl="0">
              <a:lnSpc>
                <a:spcPct val="90000"/>
              </a:lnSpc>
              <a:buFont typeface="Arial" pitchFamily="34" charset="0"/>
              <a:buChar char="•"/>
            </a:pPr>
            <a:r>
              <a:rPr lang="en-US" sz="1200" i="0" baseline="0" dirty="0" smtClean="0">
                <a:latin typeface="+mn-lt"/>
                <a:cs typeface="Arial" pitchFamily="34" charset="0"/>
              </a:rPr>
              <a:t>When State funding started gearing towards integration – as evidenced by the passage of Prop 50 in 2002 – agencies started b</a:t>
            </a:r>
            <a:r>
              <a:rPr lang="en-US" sz="1200" b="0" i="0" dirty="0" smtClean="0">
                <a:solidFill>
                  <a:schemeClr val="tx1"/>
                </a:solidFill>
                <a:latin typeface="+mn-lt"/>
                <a:cs typeface="Arial" pitchFamily="34" charset="0"/>
              </a:rPr>
              <a:t>reaking down silos toward integrated multi-purpose projects.</a:t>
            </a:r>
          </a:p>
          <a:p>
            <a:pPr marL="0" marR="0" lvl="0" indent="0" algn="l" defTabSz="914400" rtl="0" eaLnBrk="1" fontAlgn="auto" latinLnBrk="0" hangingPunct="1">
              <a:lnSpc>
                <a:spcPct val="90000"/>
              </a:lnSpc>
              <a:spcBef>
                <a:spcPts val="0"/>
              </a:spcBef>
              <a:spcAft>
                <a:spcPts val="0"/>
              </a:spcAft>
              <a:buClrTx/>
              <a:buSzTx/>
              <a:buFont typeface="Arial" pitchFamily="34" charset="0"/>
              <a:buChar char="•"/>
              <a:tabLst/>
              <a:defRPr/>
            </a:pPr>
            <a:endParaRPr lang="en-US" sz="1200" b="0" i="0" dirty="0" smtClean="0">
              <a:solidFill>
                <a:schemeClr val="tx1"/>
              </a:solidFill>
              <a:latin typeface="+mn-lt"/>
              <a:cs typeface="Arial" pitchFamily="34" charset="0"/>
            </a:endParaRPr>
          </a:p>
          <a:p>
            <a:pPr marL="0" marR="0" lvl="0" indent="0"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200" i="0" dirty="0" smtClean="0">
                <a:latin typeface="+mn-lt"/>
                <a:cs typeface="Arial" pitchFamily="34" charset="0"/>
              </a:rPr>
              <a:t>Solutions can be integrated to address regional instead of single purpose objectives. Collaboration can result in multipurpose solutions and result in more effective use of available resources.  This becomes</a:t>
            </a:r>
            <a:r>
              <a:rPr lang="en-US" sz="1200" i="0" baseline="0" dirty="0" smtClean="0">
                <a:latin typeface="+mn-lt"/>
                <a:cs typeface="Arial" pitchFamily="34" charset="0"/>
              </a:rPr>
              <a:t> a blueprint for integrated planning and proactive water resource management.</a:t>
            </a:r>
            <a:endParaRPr lang="en-US" sz="1200" i="0" dirty="0">
              <a:latin typeface="+mn-lt"/>
              <a:cs typeface="Arial" pitchFamily="34" charset="0"/>
            </a:endParaRPr>
          </a:p>
        </p:txBody>
      </p:sp>
      <p:sp>
        <p:nvSpPr>
          <p:cNvPr id="4" name="Slide Number Placeholder 3"/>
          <p:cNvSpPr>
            <a:spLocks noGrp="1"/>
          </p:cNvSpPr>
          <p:nvPr>
            <p:ph type="sldNum" sz="quarter" idx="10"/>
          </p:nvPr>
        </p:nvSpPr>
        <p:spPr/>
        <p:txBody>
          <a:bodyPr/>
          <a:lstStyle/>
          <a:p>
            <a:fld id="{283CA2EA-38C0-4A4B-9013-F3B8792B6A0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83AAE8-7B40-4125-97DD-B585D045683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133600"/>
            <a:ext cx="6781800" cy="4144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fld id="{377020FA-3AC8-4A4F-BAC7-53AE4C147C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9737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fld id="{1DCA13D2-6ECA-46A6-883F-AB1DD7100E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5973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fld id="{779FAFF0-2B5F-48E3-B3F0-54778665C7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905000" y="2133600"/>
            <a:ext cx="6781800" cy="4144963"/>
          </a:xfrm>
          <a:prstGeom prst="rect">
            <a:avLst/>
          </a:prstGeo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fld id="{5908A806-CF3A-48AA-BE7F-EBBCA6518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905000" y="2133600"/>
            <a:ext cx="6781800" cy="4144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fld id="{A15BB25E-923E-4327-B0E6-036C230F4F0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fld id="{A572F85F-198D-430D-A93B-EFFC5E167A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133600"/>
            <a:ext cx="3314700" cy="4144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133600"/>
            <a:ext cx="3314700" cy="4144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fld id="{6F4B161D-09B2-4B7A-84FA-47A1A4D785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fld id="{50193ECC-8293-41FB-A180-E7D662B53B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fld id="{6110A9E0-9DBF-4064-82D8-62BB5577AC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fld id="{6997AF80-66C3-422F-BA87-09A768299B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fld id="{2B7E40E3-DF93-4341-98E3-507915193A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spcBef>
                <a:spcPct val="20000"/>
              </a:spcBef>
              <a:defRPr>
                <a:effectLst>
                  <a:outerShdw blurRad="38100" dist="38100" dir="2700000" algn="tl">
                    <a:srgbClr val="000000">
                      <a:alpha val="43137"/>
                    </a:srgbClr>
                  </a:outerShdw>
                </a:effectLst>
              </a:defRPr>
            </a:lvl1pPr>
          </a:lstStyle>
          <a:p>
            <a:pPr>
              <a:defRPr/>
            </a:pPr>
            <a:fld id="{8CE37D32-200B-4ADB-B504-BBB3EFDDF0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regional s 1024x768 kl.png"/>
          <p:cNvPicPr>
            <a:picLocks noChangeAspect="1"/>
          </p:cNvPicPr>
          <p:nvPr/>
        </p:nvPicPr>
        <p:blipFill>
          <a:blip r:embed="rId15" cstate="print"/>
          <a:srcRect t="6250"/>
          <a:stretch>
            <a:fillRect/>
          </a:stretch>
        </p:blipFill>
        <p:spPr bwMode="auto">
          <a:xfrm>
            <a:off x="3175" y="0"/>
            <a:ext cx="913765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Eras Bold ITC" pitchFamily="34" charset="0"/>
        </a:defRPr>
      </a:lvl2pPr>
      <a:lvl3pPr algn="ctr" rtl="0" eaLnBrk="0" fontAlgn="base" hangingPunct="0">
        <a:spcBef>
          <a:spcPct val="0"/>
        </a:spcBef>
        <a:spcAft>
          <a:spcPct val="0"/>
        </a:spcAft>
        <a:defRPr sz="4400">
          <a:solidFill>
            <a:schemeClr val="bg1"/>
          </a:solidFill>
          <a:latin typeface="Eras Bold ITC" pitchFamily="34" charset="0"/>
        </a:defRPr>
      </a:lvl3pPr>
      <a:lvl4pPr algn="ctr" rtl="0" eaLnBrk="0" fontAlgn="base" hangingPunct="0">
        <a:spcBef>
          <a:spcPct val="0"/>
        </a:spcBef>
        <a:spcAft>
          <a:spcPct val="0"/>
        </a:spcAft>
        <a:defRPr sz="4400">
          <a:solidFill>
            <a:schemeClr val="bg1"/>
          </a:solidFill>
          <a:latin typeface="Eras Bold ITC" pitchFamily="34" charset="0"/>
        </a:defRPr>
      </a:lvl4pPr>
      <a:lvl5pPr algn="ctr" rtl="0" eaLnBrk="0" fontAlgn="base" hangingPunct="0">
        <a:spcBef>
          <a:spcPct val="0"/>
        </a:spcBef>
        <a:spcAft>
          <a:spcPct val="0"/>
        </a:spcAft>
        <a:defRPr sz="4400">
          <a:solidFill>
            <a:schemeClr val="bg1"/>
          </a:solidFill>
          <a:latin typeface="Eras Bold ITC" pitchFamily="34" charset="0"/>
        </a:defRPr>
      </a:lvl5pPr>
      <a:lvl6pPr marL="457200" algn="ctr" rtl="0" fontAlgn="base">
        <a:spcBef>
          <a:spcPct val="0"/>
        </a:spcBef>
        <a:spcAft>
          <a:spcPct val="0"/>
        </a:spcAft>
        <a:defRPr sz="4400">
          <a:solidFill>
            <a:schemeClr val="bg1"/>
          </a:solidFill>
          <a:latin typeface="Eras Bold ITC" pitchFamily="34" charset="0"/>
        </a:defRPr>
      </a:lvl6pPr>
      <a:lvl7pPr marL="914400" algn="ctr" rtl="0" fontAlgn="base">
        <a:spcBef>
          <a:spcPct val="0"/>
        </a:spcBef>
        <a:spcAft>
          <a:spcPct val="0"/>
        </a:spcAft>
        <a:defRPr sz="4400">
          <a:solidFill>
            <a:schemeClr val="bg1"/>
          </a:solidFill>
          <a:latin typeface="Eras Bold ITC" pitchFamily="34" charset="0"/>
        </a:defRPr>
      </a:lvl7pPr>
      <a:lvl8pPr marL="1371600" algn="ctr" rtl="0" fontAlgn="base">
        <a:spcBef>
          <a:spcPct val="0"/>
        </a:spcBef>
        <a:spcAft>
          <a:spcPct val="0"/>
        </a:spcAft>
        <a:defRPr sz="4400">
          <a:solidFill>
            <a:schemeClr val="bg1"/>
          </a:solidFill>
          <a:latin typeface="Eras Bold ITC" pitchFamily="34" charset="0"/>
        </a:defRPr>
      </a:lvl8pPr>
      <a:lvl9pPr marL="1828800" algn="ctr" rtl="0" fontAlgn="base">
        <a:spcBef>
          <a:spcPct val="0"/>
        </a:spcBef>
        <a:spcAft>
          <a:spcPct val="0"/>
        </a:spcAft>
        <a:defRPr sz="4400">
          <a:solidFill>
            <a:schemeClr val="bg1"/>
          </a:solidFill>
          <a:latin typeface="Eras Bold ITC" pitchFamily="34" charset="0"/>
        </a:defRPr>
      </a:lvl9pPr>
    </p:titleStyle>
    <p:bodyStyle>
      <a:lvl1pPr marL="342900" indent="-342900" algn="l" rtl="0" eaLnBrk="0" fontAlgn="base" hangingPunct="0">
        <a:spcBef>
          <a:spcPct val="20000"/>
        </a:spcBef>
        <a:spcAft>
          <a:spcPct val="0"/>
        </a:spcAft>
        <a:buChar char="•"/>
        <a:defRPr sz="3200">
          <a:solidFill>
            <a:srgbClr val="FF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8080"/>
          </a:solidFill>
          <a:latin typeface="+mn-lt"/>
        </a:defRPr>
      </a:lvl2pPr>
      <a:lvl3pPr marL="1143000" indent="-228600" algn="l" rtl="0" eaLnBrk="0" fontAlgn="base" hangingPunct="0">
        <a:spcBef>
          <a:spcPct val="20000"/>
        </a:spcBef>
        <a:spcAft>
          <a:spcPct val="0"/>
        </a:spcAft>
        <a:buChar char="•"/>
        <a:defRPr sz="2400">
          <a:solidFill>
            <a:srgbClr val="008080"/>
          </a:solidFill>
          <a:latin typeface="+mn-lt"/>
        </a:defRPr>
      </a:lvl3pPr>
      <a:lvl4pPr marL="1600200" indent="-228600" algn="l" rtl="0" eaLnBrk="0" fontAlgn="base" hangingPunct="0">
        <a:spcBef>
          <a:spcPct val="20000"/>
        </a:spcBef>
        <a:spcAft>
          <a:spcPct val="0"/>
        </a:spcAft>
        <a:buChar char="–"/>
        <a:defRPr sz="2000">
          <a:solidFill>
            <a:srgbClr val="008080"/>
          </a:solidFill>
          <a:latin typeface="+mn-lt"/>
        </a:defRPr>
      </a:lvl4pPr>
      <a:lvl5pPr marL="2057400" indent="-228600" algn="l" rtl="0" eaLnBrk="0" fontAlgn="base" hangingPunct="0">
        <a:spcBef>
          <a:spcPct val="20000"/>
        </a:spcBef>
        <a:spcAft>
          <a:spcPct val="0"/>
        </a:spcAft>
        <a:buChar char="»"/>
        <a:defRPr sz="2000">
          <a:solidFill>
            <a:srgbClr val="008080"/>
          </a:solidFill>
          <a:latin typeface="+mn-lt"/>
        </a:defRPr>
      </a:lvl5pPr>
      <a:lvl6pPr marL="2514600" indent="-228600" algn="l" rtl="0" fontAlgn="base">
        <a:spcBef>
          <a:spcPct val="20000"/>
        </a:spcBef>
        <a:spcAft>
          <a:spcPct val="0"/>
        </a:spcAft>
        <a:buChar char="»"/>
        <a:defRPr sz="2000">
          <a:solidFill>
            <a:srgbClr val="008080"/>
          </a:solidFill>
          <a:latin typeface="+mn-lt"/>
        </a:defRPr>
      </a:lvl6pPr>
      <a:lvl7pPr marL="2971800" indent="-228600" algn="l" rtl="0" fontAlgn="base">
        <a:spcBef>
          <a:spcPct val="20000"/>
        </a:spcBef>
        <a:spcAft>
          <a:spcPct val="0"/>
        </a:spcAft>
        <a:buChar char="»"/>
        <a:defRPr sz="2000">
          <a:solidFill>
            <a:srgbClr val="008080"/>
          </a:solidFill>
          <a:latin typeface="+mn-lt"/>
        </a:defRPr>
      </a:lvl7pPr>
      <a:lvl8pPr marL="3429000" indent="-228600" algn="l" rtl="0" fontAlgn="base">
        <a:spcBef>
          <a:spcPct val="20000"/>
        </a:spcBef>
        <a:spcAft>
          <a:spcPct val="0"/>
        </a:spcAft>
        <a:buChar char="»"/>
        <a:defRPr sz="2000">
          <a:solidFill>
            <a:srgbClr val="008080"/>
          </a:solidFill>
          <a:latin typeface="+mn-lt"/>
        </a:defRPr>
      </a:lvl8pPr>
      <a:lvl9pPr marL="3886200" indent="-228600" algn="l" rtl="0" fontAlgn="base">
        <a:spcBef>
          <a:spcPct val="20000"/>
        </a:spcBef>
        <a:spcAft>
          <a:spcPct val="0"/>
        </a:spcAft>
        <a:buChar char="»"/>
        <a:defRPr sz="2000">
          <a:solidFill>
            <a:srgbClr val="0080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914400"/>
            <a:ext cx="8686800" cy="2133600"/>
          </a:xfrm>
        </p:spPr>
        <p:txBody>
          <a:bodyPr/>
          <a:lstStyle/>
          <a:p>
            <a:pPr algn="l" eaLnBrk="1" hangingPunct="1">
              <a:defRPr/>
            </a:pPr>
            <a:r>
              <a:rPr lang="en-US" sz="6600" dirty="0" smtClean="0">
                <a:solidFill>
                  <a:schemeClr val="tx2"/>
                </a:solidFill>
                <a:effectLst>
                  <a:outerShdw blurRad="38100" dist="38100" dir="2700000" algn="tl">
                    <a:srgbClr val="000000">
                      <a:alpha val="43137"/>
                    </a:srgbClr>
                  </a:outerShdw>
                </a:effectLst>
                <a:latin typeface="Calibri" pitchFamily="34" charset="0"/>
              </a:rPr>
              <a:t>Managing One Water</a:t>
            </a:r>
            <a:r>
              <a:rPr lang="en-US" dirty="0" smtClean="0">
                <a:solidFill>
                  <a:srgbClr val="4D4D4D"/>
                </a:solidFill>
                <a:effectLst>
                  <a:outerShdw blurRad="38100" dist="38100" dir="2700000" algn="tl">
                    <a:srgbClr val="000000">
                      <a:alpha val="43137"/>
                    </a:srgbClr>
                  </a:outerShdw>
                </a:effectLst>
                <a:latin typeface="Calibri" pitchFamily="34" charset="0"/>
              </a:rPr>
              <a:t/>
            </a:r>
            <a:br>
              <a:rPr lang="en-US" dirty="0" smtClean="0">
                <a:solidFill>
                  <a:srgbClr val="4D4D4D"/>
                </a:solidFill>
                <a:effectLst>
                  <a:outerShdw blurRad="38100" dist="38100" dir="2700000" algn="tl">
                    <a:srgbClr val="000000">
                      <a:alpha val="43137"/>
                    </a:srgbClr>
                  </a:outerShdw>
                </a:effectLst>
                <a:latin typeface="Calibri" pitchFamily="34" charset="0"/>
              </a:rPr>
            </a:br>
            <a:endParaRPr lang="en-US" dirty="0">
              <a:solidFill>
                <a:schemeClr val="accent2"/>
              </a:solidFill>
              <a:effectLst>
                <a:outerShdw blurRad="38100" dist="38100" dir="2700000" algn="tl">
                  <a:srgbClr val="000000">
                    <a:alpha val="43137"/>
                  </a:srgbClr>
                </a:outerShdw>
              </a:effectLst>
              <a:latin typeface="Calibri" pitchFamily="34" charset="0"/>
            </a:endParaRPr>
          </a:p>
        </p:txBody>
      </p:sp>
      <p:sp>
        <p:nvSpPr>
          <p:cNvPr id="6" name="TextBox 5"/>
          <p:cNvSpPr txBox="1"/>
          <p:nvPr/>
        </p:nvSpPr>
        <p:spPr>
          <a:xfrm>
            <a:off x="762000" y="2971800"/>
            <a:ext cx="6096000" cy="3554819"/>
          </a:xfrm>
          <a:prstGeom prst="rect">
            <a:avLst/>
          </a:prstGeom>
          <a:noFill/>
        </p:spPr>
        <p:txBody>
          <a:bodyPr wrap="square" rtlCol="0">
            <a:spAutoFit/>
          </a:bodyPr>
          <a:lstStyle/>
          <a:p>
            <a:pPr>
              <a:tabLst>
                <a:tab pos="2293938" algn="l"/>
              </a:tabLst>
            </a:pPr>
            <a:r>
              <a:rPr lang="en-U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Mark Pestrella, P.E. 	</a:t>
            </a:r>
          </a:p>
          <a:p>
            <a:pPr>
              <a:tabLst>
                <a:tab pos="2293938" algn="l"/>
              </a:tabLst>
            </a:pPr>
            <a:r>
              <a:rPr lang="en-U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Assistant Director</a:t>
            </a:r>
          </a:p>
          <a:p>
            <a:pPr>
              <a:tabLst>
                <a:tab pos="2293938" algn="l"/>
              </a:tabLst>
            </a:pPr>
            <a:r>
              <a:rPr lang="en-U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LA County Public Works</a:t>
            </a:r>
          </a:p>
          <a:p>
            <a:pPr>
              <a:tabLst>
                <a:tab pos="2293938" algn="l"/>
              </a:tabLst>
            </a:pPr>
            <a:r>
              <a:rPr lang="en-US" sz="2400" dirty="0" smtClean="0">
                <a:solidFill>
                  <a:schemeClr val="accent2">
                    <a:lumMod val="75000"/>
                  </a:schemeClr>
                </a:solidFill>
                <a:effectLst>
                  <a:outerShdw blurRad="38100" dist="38100" dir="2700000" algn="tl">
                    <a:srgbClr val="000000">
                      <a:alpha val="43137"/>
                    </a:srgbClr>
                  </a:outerShdw>
                </a:effectLst>
                <a:latin typeface="Calibri" pitchFamily="34" charset="0"/>
              </a:rPr>
              <a:t>Southern California Water Dialog Sept 27, 2011</a:t>
            </a:r>
          </a:p>
          <a:p>
            <a:pPr>
              <a:tabLst>
                <a:tab pos="2293938" algn="l"/>
              </a:tabLst>
            </a:pPr>
            <a:endParaRPr lang="en-US" sz="2400" dirty="0" smtClean="0">
              <a:solidFill>
                <a:schemeClr val="accent2">
                  <a:lumMod val="75000"/>
                </a:schemeClr>
              </a:solidFill>
              <a:effectLst>
                <a:outerShdw blurRad="38100" dist="38100" dir="2700000" algn="tl">
                  <a:srgbClr val="000000">
                    <a:alpha val="43137"/>
                  </a:srgbClr>
                </a:outerShdw>
              </a:effectLst>
              <a:latin typeface="Calibri" pitchFamily="34" charset="0"/>
            </a:endParaRPr>
          </a:p>
          <a:p>
            <a:pPr>
              <a:tabLst>
                <a:tab pos="2293938" algn="l"/>
              </a:tabLst>
            </a:pPr>
            <a:r>
              <a:rPr lang="en-US" sz="2800" dirty="0" smtClean="0">
                <a:solidFill>
                  <a:schemeClr val="accent2">
                    <a:lumMod val="75000"/>
                  </a:schemeClr>
                </a:solidFill>
                <a:effectLst>
                  <a:outerShdw blurRad="38100" dist="38100" dir="2700000" algn="tl">
                    <a:srgbClr val="000000">
                      <a:alpha val="43137"/>
                    </a:srgbClr>
                  </a:outerShdw>
                </a:effectLst>
                <a:latin typeface="Calibri" pitchFamily="34" charset="0"/>
              </a:rPr>
              <a:t/>
            </a:r>
            <a:br>
              <a:rPr lang="en-US" sz="2800" dirty="0" smtClean="0">
                <a:solidFill>
                  <a:schemeClr val="accent2">
                    <a:lumMod val="75000"/>
                  </a:schemeClr>
                </a:solidFill>
                <a:effectLst>
                  <a:outerShdw blurRad="38100" dist="38100" dir="2700000" algn="tl">
                    <a:srgbClr val="000000">
                      <a:alpha val="43137"/>
                    </a:srgbClr>
                  </a:outerShdw>
                </a:effectLst>
                <a:latin typeface="Calibri" pitchFamily="34" charset="0"/>
              </a:rPr>
            </a:br>
            <a:r>
              <a:rPr lang="en-US" sz="2400" dirty="0" smtClean="0">
                <a:solidFill>
                  <a:schemeClr val="accent1">
                    <a:lumMod val="25000"/>
                  </a:schemeClr>
                </a:solidFill>
                <a:effectLst>
                  <a:outerShdw blurRad="38100" dist="38100" dir="2700000" algn="tl">
                    <a:srgbClr val="000000">
                      <a:alpha val="43137"/>
                    </a:srgbClr>
                  </a:outerShdw>
                </a:effectLst>
                <a:latin typeface="Calibri" pitchFamily="34" charset="0"/>
              </a:rPr>
              <a:t>	</a:t>
            </a:r>
          </a:p>
          <a:p>
            <a:endParaRPr lang="en-US" sz="2400" dirty="0" smtClean="0">
              <a:solidFill>
                <a:schemeClr val="accent1">
                  <a:lumMod val="25000"/>
                </a:schemeClr>
              </a:solidFill>
              <a:effectLst>
                <a:outerShdw blurRad="38100" dist="38100" dir="2700000" algn="tl">
                  <a:srgbClr val="000000">
                    <a:alpha val="43137"/>
                  </a:srgbClr>
                </a:outerShdw>
              </a:effectLst>
              <a:latin typeface="Calibri" pitchFamily="34" charset="0"/>
            </a:endParaRPr>
          </a:p>
          <a:p>
            <a:endParaRPr lang="en-US" sz="1100" dirty="0" smtClean="0">
              <a:solidFill>
                <a:schemeClr val="accent1">
                  <a:lumMod val="25000"/>
                </a:schemeClr>
              </a:solidFill>
              <a:effectLst>
                <a:outerShdw blurRad="38100" dist="38100" dir="2700000" algn="tl">
                  <a:srgbClr val="000000">
                    <a:alpha val="43137"/>
                  </a:srgbClr>
                </a:outerShdw>
              </a:effectLst>
              <a:latin typeface="Calibri" pitchFamily="34" charset="0"/>
            </a:endParaRPr>
          </a:p>
          <a:p>
            <a:endParaRPr lang="en-US" dirty="0"/>
          </a:p>
        </p:txBody>
      </p:sp>
      <p:pic>
        <p:nvPicPr>
          <p:cNvPr id="7" name="Picture 7" descr="CMYK P W.emf"/>
          <p:cNvPicPr>
            <a:picLocks noChangeAspect="1"/>
          </p:cNvPicPr>
          <p:nvPr/>
        </p:nvPicPr>
        <p:blipFill>
          <a:blip r:embed="rId3" cstate="print"/>
          <a:srcRect/>
          <a:stretch>
            <a:fillRect/>
          </a:stretch>
        </p:blipFill>
        <p:spPr bwMode="auto">
          <a:xfrm>
            <a:off x="6091237" y="5105400"/>
            <a:ext cx="1223963" cy="1240282"/>
          </a:xfrm>
          <a:prstGeom prst="rect">
            <a:avLst/>
          </a:prstGeom>
          <a:noFill/>
          <a:ln w="9525">
            <a:noFill/>
            <a:miter lim="800000"/>
            <a:headEnd/>
            <a:tailEnd/>
          </a:ln>
          <a:effectLst>
            <a:outerShdw blurRad="152400" dist="38100" dir="5400000" sx="90000" sy="-19000" rotWithShape="0">
              <a:schemeClr val="accent6">
                <a:lumMod val="75000"/>
                <a:alpha val="53000"/>
              </a:schemeClr>
            </a:outerShdw>
          </a:effectLst>
        </p:spPr>
      </p:pic>
      <p:pic>
        <p:nvPicPr>
          <p:cNvPr id="8" name="Picture 7" descr="FCD.emf"/>
          <p:cNvPicPr>
            <a:picLocks noChangeAspect="1"/>
          </p:cNvPicPr>
          <p:nvPr/>
        </p:nvPicPr>
        <p:blipFill>
          <a:blip r:embed="rId4" cstate="print"/>
          <a:stretch>
            <a:fillRect/>
          </a:stretch>
        </p:blipFill>
        <p:spPr>
          <a:xfrm>
            <a:off x="7513988" y="5105401"/>
            <a:ext cx="1219200" cy="1219200"/>
          </a:xfrm>
          <a:prstGeom prst="rect">
            <a:avLst/>
          </a:prstGeom>
          <a:effectLst>
            <a:outerShdw blurRad="152400" dist="38100" dir="5400000" sx="90000" sy="-19000" rotWithShape="0">
              <a:schemeClr val="bg2">
                <a:lumMod val="50000"/>
                <a:alpha val="31000"/>
              </a:scheme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Promoting Collaboration</a:t>
            </a:r>
            <a:endParaRPr lang="en-US" dirty="0">
              <a:solidFill>
                <a:schemeClr val="tx1"/>
              </a:solidFill>
            </a:endParaRPr>
          </a:p>
        </p:txBody>
      </p:sp>
      <p:sp>
        <p:nvSpPr>
          <p:cNvPr id="3" name="Content Placeholder 2"/>
          <p:cNvSpPr>
            <a:spLocks noGrp="1"/>
          </p:cNvSpPr>
          <p:nvPr>
            <p:ph idx="1"/>
          </p:nvPr>
        </p:nvSpPr>
        <p:spPr>
          <a:xfrm>
            <a:off x="0" y="1295400"/>
            <a:ext cx="9144000" cy="5410200"/>
          </a:xfrm>
        </p:spPr>
        <p:txBody>
          <a:bodyPr/>
          <a:lstStyle/>
          <a:p>
            <a:r>
              <a:rPr lang="en-US" dirty="0" smtClean="0">
                <a:solidFill>
                  <a:schemeClr val="tx1"/>
                </a:solidFill>
              </a:rPr>
              <a:t>Many examples of groups of agencies collaborating on long-term projects with multiple benefits and stakeholders…</a:t>
            </a:r>
          </a:p>
          <a:p>
            <a:pPr lvl="1"/>
            <a:r>
              <a:rPr lang="en-US" dirty="0" smtClean="0">
                <a:solidFill>
                  <a:schemeClr val="tx1"/>
                </a:solidFill>
              </a:rPr>
              <a:t>Managing Sediment</a:t>
            </a:r>
          </a:p>
          <a:p>
            <a:pPr lvl="1"/>
            <a:r>
              <a:rPr lang="en-US" dirty="0" smtClean="0">
                <a:solidFill>
                  <a:schemeClr val="tx1"/>
                </a:solidFill>
              </a:rPr>
              <a:t>Water Quality Funding Initiative</a:t>
            </a:r>
          </a:p>
          <a:p>
            <a:pPr lvl="1"/>
            <a:r>
              <a:rPr lang="en-US" dirty="0" smtClean="0">
                <a:solidFill>
                  <a:schemeClr val="tx1"/>
                </a:solidFill>
              </a:rPr>
              <a:t>Prop 1E</a:t>
            </a:r>
          </a:p>
        </p:txBody>
      </p:sp>
      <p:pic>
        <p:nvPicPr>
          <p:cNvPr id="1029" name="Picture 5"/>
          <p:cNvPicPr>
            <a:picLocks noChangeAspect="1" noChangeArrowheads="1"/>
          </p:cNvPicPr>
          <p:nvPr/>
        </p:nvPicPr>
        <p:blipFill>
          <a:blip r:embed="rId2" cstate="print"/>
          <a:srcRect/>
          <a:stretch>
            <a:fillRect/>
          </a:stretch>
        </p:blipFill>
        <p:spPr bwMode="auto">
          <a:xfrm>
            <a:off x="3505200" y="4038600"/>
            <a:ext cx="5181600" cy="259586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4" name="Title 1"/>
          <p:cNvSpPr>
            <a:spLocks noGrp="1"/>
          </p:cNvSpPr>
          <p:nvPr>
            <p:ph idx="1"/>
          </p:nvPr>
        </p:nvSpPr>
        <p:spPr>
          <a:xfrm>
            <a:off x="2362200" y="2713038"/>
            <a:ext cx="6781800" cy="4144962"/>
          </a:xfrm>
        </p:spPr>
        <p:txBody>
          <a:bodyPr tIns="80010"/>
          <a:lstStyle/>
          <a:p>
            <a:pPr eaLnBrk="1" hangingPunct="1">
              <a:buFontTx/>
              <a:buNone/>
              <a:defRPr/>
            </a:pPr>
            <a:r>
              <a:rPr lang="en-US" sz="7200" b="1" dirty="0" smtClean="0">
                <a:solidFill>
                  <a:schemeClr val="tx2"/>
                </a:solidFill>
                <a:effectLst>
                  <a:outerShdw blurRad="38100" dist="38100" dir="2700000" algn="tl">
                    <a:srgbClr val="000000">
                      <a:alpha val="43137"/>
                    </a:srgbClr>
                  </a:outerShdw>
                </a:effectLst>
                <a:latin typeface="Calibri" pitchFamily="34" charset="0"/>
              </a:rPr>
              <a:t>Questions?</a:t>
            </a:r>
          </a:p>
        </p:txBody>
      </p:sp>
      <p:pic>
        <p:nvPicPr>
          <p:cNvPr id="87043" name="Picture 4" descr="CMYK P W.emf"/>
          <p:cNvPicPr>
            <a:picLocks noChangeAspect="1"/>
          </p:cNvPicPr>
          <p:nvPr/>
        </p:nvPicPr>
        <p:blipFill>
          <a:blip r:embed="rId2" cstate="print"/>
          <a:srcRect/>
          <a:stretch>
            <a:fillRect/>
          </a:stretch>
        </p:blipFill>
        <p:spPr bwMode="auto">
          <a:xfrm>
            <a:off x="6629400" y="5491163"/>
            <a:ext cx="1071563" cy="1085850"/>
          </a:xfrm>
          <a:prstGeom prst="rect">
            <a:avLst/>
          </a:prstGeom>
          <a:noFill/>
          <a:ln w="9525">
            <a:noFill/>
            <a:miter lim="800000"/>
            <a:headEnd/>
            <a:tailEnd/>
          </a:ln>
        </p:spPr>
      </p:pic>
      <p:pic>
        <p:nvPicPr>
          <p:cNvPr id="87044" name="Picture 5" descr="FCD.emf"/>
          <p:cNvPicPr>
            <a:picLocks noChangeAspect="1"/>
          </p:cNvPicPr>
          <p:nvPr/>
        </p:nvPicPr>
        <p:blipFill>
          <a:blip r:embed="rId3" cstate="print"/>
          <a:srcRect/>
          <a:stretch>
            <a:fillRect/>
          </a:stretch>
        </p:blipFill>
        <p:spPr bwMode="auto">
          <a:xfrm>
            <a:off x="7856538" y="5494338"/>
            <a:ext cx="104775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latimes.com/media/photo/2009-02/44974521.jpg"/>
          <p:cNvPicPr>
            <a:picLocks noChangeAspect="1" noChangeArrowheads="1"/>
          </p:cNvPicPr>
          <p:nvPr/>
        </p:nvPicPr>
        <p:blipFill>
          <a:blip r:embed="rId3" cstate="print"/>
          <a:srcRect/>
          <a:stretch>
            <a:fillRect/>
          </a:stretch>
        </p:blipFill>
        <p:spPr bwMode="auto">
          <a:xfrm>
            <a:off x="0" y="0"/>
            <a:ext cx="104378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Grp="1" noChangeAspect="1" noChangeArrowheads="1"/>
          </p:cNvPicPr>
          <p:nvPr>
            <p:ph idx="1"/>
          </p:nvPr>
        </p:nvPicPr>
        <p:blipFill>
          <a:blip r:embed="rId3" cstate="print"/>
          <a:srcRect/>
          <a:stretch>
            <a:fillRect/>
          </a:stretch>
        </p:blipFill>
        <p:spPr bwMode="auto">
          <a:xfrm>
            <a:off x="152400" y="381000"/>
            <a:ext cx="8138886" cy="6132871"/>
          </a:xfrm>
          <a:prstGeom prst="rect">
            <a:avLst/>
          </a:prstGeom>
          <a:noFill/>
          <a:ln w="9525">
            <a:noFill/>
            <a:miter lim="800000"/>
            <a:headEnd/>
            <a:tailEnd/>
          </a:ln>
          <a:effectLst/>
        </p:spPr>
      </p:pic>
      <p:sp>
        <p:nvSpPr>
          <p:cNvPr id="11266" name="Title 1"/>
          <p:cNvSpPr>
            <a:spLocks noGrp="1"/>
          </p:cNvSpPr>
          <p:nvPr>
            <p:ph type="title"/>
          </p:nvPr>
        </p:nvSpPr>
        <p:spPr>
          <a:xfrm>
            <a:off x="304800" y="0"/>
            <a:ext cx="8458200" cy="838200"/>
          </a:xfrm>
        </p:spPr>
        <p:txBody>
          <a:bodyPr>
            <a:normAutofit fontScale="90000"/>
          </a:bodyPr>
          <a:lstStyle/>
          <a:p>
            <a:pPr eaLnBrk="1" hangingPunct="1"/>
            <a:r>
              <a:rPr lang="en-US" dirty="0" smtClean="0">
                <a:solidFill>
                  <a:schemeClr val="tx1"/>
                </a:solidFill>
                <a:effectLst>
                  <a:outerShdw blurRad="38100" dist="38100" dir="2700000" algn="tl">
                    <a:srgbClr val="000000">
                      <a:alpha val="43137"/>
                    </a:srgbClr>
                  </a:outerShdw>
                </a:effectLst>
              </a:rPr>
              <a:t>Diverse Water Resources…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Diverse Issues…Diverse Players</a:t>
            </a:r>
          </a:p>
        </p:txBody>
      </p:sp>
      <p:sp>
        <p:nvSpPr>
          <p:cNvPr id="20" name="TextBox 19"/>
          <p:cNvSpPr txBox="1"/>
          <p:nvPr/>
        </p:nvSpPr>
        <p:spPr>
          <a:xfrm>
            <a:off x="685800" y="6324600"/>
            <a:ext cx="7315200" cy="369332"/>
          </a:xfrm>
          <a:prstGeom prst="rect">
            <a:avLst/>
          </a:prstGeom>
          <a:noFill/>
        </p:spPr>
        <p:txBody>
          <a:bodyPr wrap="square" rtlCol="0">
            <a:spAutoFit/>
          </a:bodyPr>
          <a:lstStyle/>
          <a:p>
            <a:r>
              <a:rPr lang="en-US" b="1" dirty="0" smtClean="0"/>
              <a:t>Most local agencies operate with single-purpose mission.</a:t>
            </a:r>
            <a:endParaRPr lang="en-US" b="1" dirty="0"/>
          </a:p>
        </p:txBody>
      </p:sp>
      <p:sp>
        <p:nvSpPr>
          <p:cNvPr id="22" name="TextBox 21"/>
          <p:cNvSpPr txBox="1"/>
          <p:nvPr/>
        </p:nvSpPr>
        <p:spPr>
          <a:xfrm>
            <a:off x="381000" y="4343400"/>
            <a:ext cx="3276600" cy="276999"/>
          </a:xfrm>
          <a:prstGeom prst="rect">
            <a:avLst/>
          </a:prstGeom>
          <a:noFill/>
        </p:spPr>
        <p:txBody>
          <a:bodyPr wrap="square" rtlCol="0">
            <a:spAutoFit/>
          </a:bodyPr>
          <a:lstStyle/>
          <a:p>
            <a:r>
              <a:rPr lang="en-US" sz="1200" dirty="0" smtClean="0">
                <a:solidFill>
                  <a:schemeClr val="bg1">
                    <a:lumMod val="50000"/>
                  </a:schemeClr>
                </a:solidFill>
                <a:latin typeface="Arial Narrow" pitchFamily="34" charset="0"/>
              </a:rPr>
              <a:t>Los Angeles County </a:t>
            </a:r>
            <a:r>
              <a:rPr lang="en-US" sz="1200" b="1" dirty="0" smtClean="0">
                <a:solidFill>
                  <a:schemeClr val="bg1">
                    <a:lumMod val="50000"/>
                  </a:schemeClr>
                </a:solidFill>
                <a:latin typeface="Arial Narrow" pitchFamily="34" charset="0"/>
              </a:rPr>
              <a:t>F</a:t>
            </a:r>
            <a:r>
              <a:rPr lang="en-US" sz="1200" dirty="0" smtClean="0">
                <a:solidFill>
                  <a:schemeClr val="bg1">
                    <a:lumMod val="50000"/>
                  </a:schemeClr>
                </a:solidFill>
                <a:latin typeface="Arial Narrow" pitchFamily="34" charset="0"/>
              </a:rPr>
              <a:t>lood Control District</a:t>
            </a:r>
            <a:endParaRPr lang="en-US" sz="1200" dirty="0">
              <a:solidFill>
                <a:schemeClr val="bg1">
                  <a:lumMod val="50000"/>
                </a:schemeClr>
              </a:solidFill>
              <a:latin typeface="Arial Narrow" pitchFamily="34" charset="0"/>
            </a:endParaRPr>
          </a:p>
        </p:txBody>
      </p:sp>
      <p:sp>
        <p:nvSpPr>
          <p:cNvPr id="23" name="TextBox 22"/>
          <p:cNvSpPr txBox="1"/>
          <p:nvPr/>
        </p:nvSpPr>
        <p:spPr>
          <a:xfrm>
            <a:off x="914400" y="2133600"/>
            <a:ext cx="2362200" cy="276999"/>
          </a:xfrm>
          <a:prstGeom prst="rect">
            <a:avLst/>
          </a:prstGeom>
          <a:noFill/>
        </p:spPr>
        <p:txBody>
          <a:bodyPr wrap="square" rtlCol="0">
            <a:spAutoFit/>
          </a:bodyPr>
          <a:lstStyle/>
          <a:p>
            <a:r>
              <a:rPr lang="en-US" sz="1200" dirty="0" smtClean="0">
                <a:solidFill>
                  <a:schemeClr val="bg1">
                    <a:lumMod val="50000"/>
                  </a:schemeClr>
                </a:solidFill>
                <a:latin typeface="Arial Narrow" pitchFamily="34" charset="0"/>
              </a:rPr>
              <a:t>Water Replenishment District</a:t>
            </a:r>
            <a:endParaRPr lang="en-US" sz="1200" dirty="0">
              <a:solidFill>
                <a:schemeClr val="bg1">
                  <a:lumMod val="50000"/>
                </a:schemeClr>
              </a:solidFill>
              <a:latin typeface="Arial Narrow" pitchFamily="34" charset="0"/>
            </a:endParaRPr>
          </a:p>
        </p:txBody>
      </p:sp>
      <p:sp>
        <p:nvSpPr>
          <p:cNvPr id="25" name="TextBox 24"/>
          <p:cNvSpPr txBox="1"/>
          <p:nvPr/>
        </p:nvSpPr>
        <p:spPr>
          <a:xfrm>
            <a:off x="1752600" y="1524000"/>
            <a:ext cx="1752600" cy="276999"/>
          </a:xfrm>
          <a:prstGeom prst="rect">
            <a:avLst/>
          </a:prstGeom>
          <a:noFill/>
        </p:spPr>
        <p:txBody>
          <a:bodyPr wrap="square" rtlCol="0">
            <a:spAutoFit/>
          </a:bodyPr>
          <a:lstStyle/>
          <a:p>
            <a:pPr algn="r"/>
            <a:r>
              <a:rPr lang="en-US" sz="1200" dirty="0" smtClean="0">
                <a:solidFill>
                  <a:schemeClr val="bg1">
                    <a:lumMod val="50000"/>
                  </a:schemeClr>
                </a:solidFill>
                <a:latin typeface="Arial Narrow" pitchFamily="34" charset="0"/>
              </a:rPr>
              <a:t>Metropolitan Water District</a:t>
            </a:r>
            <a:endParaRPr lang="en-US" sz="1200" dirty="0">
              <a:solidFill>
                <a:schemeClr val="bg1">
                  <a:lumMod val="50000"/>
                </a:schemeClr>
              </a:solidFill>
              <a:latin typeface="Arial Narrow" pitchFamily="34" charset="0"/>
            </a:endParaRPr>
          </a:p>
        </p:txBody>
      </p:sp>
      <p:sp>
        <p:nvSpPr>
          <p:cNvPr id="26" name="TextBox 25"/>
          <p:cNvSpPr txBox="1"/>
          <p:nvPr/>
        </p:nvSpPr>
        <p:spPr>
          <a:xfrm>
            <a:off x="609600" y="5410200"/>
            <a:ext cx="2438400" cy="276999"/>
          </a:xfrm>
          <a:prstGeom prst="rect">
            <a:avLst/>
          </a:prstGeom>
          <a:noFill/>
        </p:spPr>
        <p:txBody>
          <a:bodyPr wrap="square" rtlCol="0">
            <a:spAutoFit/>
          </a:bodyPr>
          <a:lstStyle/>
          <a:p>
            <a:r>
              <a:rPr lang="en-US" sz="1200" dirty="0" smtClean="0">
                <a:solidFill>
                  <a:schemeClr val="bg1">
                    <a:lumMod val="50000"/>
                  </a:schemeClr>
                </a:solidFill>
                <a:latin typeface="Arial Narrow" pitchFamily="34" charset="0"/>
              </a:rPr>
              <a:t>County Sanitation Districts</a:t>
            </a:r>
            <a:endParaRPr lang="en-US" sz="1200" dirty="0">
              <a:solidFill>
                <a:schemeClr val="bg1">
                  <a:lumMod val="50000"/>
                </a:schemeClr>
              </a:solidFill>
              <a:latin typeface="Arial Narrow" pitchFamily="34" charset="0"/>
            </a:endParaRPr>
          </a:p>
        </p:txBody>
      </p:sp>
      <p:sp>
        <p:nvSpPr>
          <p:cNvPr id="27" name="TextBox 26"/>
          <p:cNvSpPr txBox="1"/>
          <p:nvPr/>
        </p:nvSpPr>
        <p:spPr>
          <a:xfrm>
            <a:off x="-381000" y="2514600"/>
            <a:ext cx="2209800" cy="461665"/>
          </a:xfrm>
          <a:prstGeom prst="rect">
            <a:avLst/>
          </a:prstGeom>
          <a:noFill/>
        </p:spPr>
        <p:txBody>
          <a:bodyPr wrap="square" rtlCol="0">
            <a:spAutoFit/>
          </a:bodyPr>
          <a:lstStyle/>
          <a:p>
            <a:pPr algn="r"/>
            <a:r>
              <a:rPr lang="en-US" sz="1200" dirty="0" smtClean="0">
                <a:solidFill>
                  <a:schemeClr val="bg1">
                    <a:lumMod val="50000"/>
                  </a:schemeClr>
                </a:solidFill>
                <a:latin typeface="Arial Narrow" pitchFamily="34" charset="0"/>
                <a:cs typeface="Arial" pitchFamily="34" charset="0"/>
              </a:rPr>
              <a:t>Santa Monica Bay </a:t>
            </a:r>
          </a:p>
          <a:p>
            <a:pPr algn="r"/>
            <a:r>
              <a:rPr lang="en-US" sz="1200" dirty="0" smtClean="0">
                <a:solidFill>
                  <a:schemeClr val="bg1">
                    <a:lumMod val="50000"/>
                  </a:schemeClr>
                </a:solidFill>
                <a:latin typeface="Arial Narrow" pitchFamily="34" charset="0"/>
                <a:cs typeface="Arial" pitchFamily="34" charset="0"/>
              </a:rPr>
              <a:t>Restoration Commission</a:t>
            </a:r>
            <a:endParaRPr lang="en-US" sz="1200" dirty="0">
              <a:solidFill>
                <a:schemeClr val="bg1">
                  <a:lumMod val="50000"/>
                </a:schemeClr>
              </a:solidFill>
              <a:latin typeface="Arial Narrow" pitchFamily="34" charset="0"/>
              <a:cs typeface="Arial" pitchFamily="34" charset="0"/>
            </a:endParaRPr>
          </a:p>
        </p:txBody>
      </p:sp>
      <p:sp>
        <p:nvSpPr>
          <p:cNvPr id="28" name="TextBox 27"/>
          <p:cNvSpPr txBox="1"/>
          <p:nvPr/>
        </p:nvSpPr>
        <p:spPr>
          <a:xfrm>
            <a:off x="7239000" y="3657600"/>
            <a:ext cx="1447800" cy="923330"/>
          </a:xfrm>
          <a:prstGeom prst="rect">
            <a:avLst/>
          </a:prstGeom>
          <a:noFill/>
        </p:spPr>
        <p:txBody>
          <a:bodyPr wrap="square" rtlCol="0">
            <a:spAutoFit/>
          </a:bodyPr>
          <a:lstStyle/>
          <a:p>
            <a:r>
              <a:rPr lang="en-US" sz="1200" dirty="0" smtClean="0">
                <a:solidFill>
                  <a:schemeClr val="bg1">
                    <a:lumMod val="50000"/>
                  </a:schemeClr>
                </a:solidFill>
                <a:latin typeface="Arial Narrow" pitchFamily="34" charset="0"/>
                <a:cs typeface="Arial" pitchFamily="34" charset="0"/>
              </a:rPr>
              <a:t>San Gabriel  Basin Water Quality Authority</a:t>
            </a:r>
          </a:p>
          <a:p>
            <a:endParaRPr lang="en-US" dirty="0">
              <a:solidFill>
                <a:schemeClr val="bg1">
                  <a:lumMod val="50000"/>
                </a:schemeClr>
              </a:solidFill>
            </a:endParaRPr>
          </a:p>
        </p:txBody>
      </p:sp>
      <p:sp>
        <p:nvSpPr>
          <p:cNvPr id="29" name="Rectangle 28"/>
          <p:cNvSpPr/>
          <p:nvPr/>
        </p:nvSpPr>
        <p:spPr>
          <a:xfrm>
            <a:off x="6096000" y="5334000"/>
            <a:ext cx="3657600" cy="276999"/>
          </a:xfrm>
          <a:prstGeom prst="rect">
            <a:avLst/>
          </a:prstGeom>
        </p:spPr>
        <p:txBody>
          <a:bodyPr wrap="square">
            <a:spAutoFit/>
          </a:bodyPr>
          <a:lstStyle/>
          <a:p>
            <a:pPr eaLnBrk="0" hangingPunct="0">
              <a:defRPr/>
            </a:pPr>
            <a:r>
              <a:rPr lang="en-US" sz="1200" dirty="0" smtClean="0">
                <a:solidFill>
                  <a:schemeClr val="bg1">
                    <a:lumMod val="50000"/>
                  </a:schemeClr>
                </a:solidFill>
                <a:latin typeface="Arial Narrow" pitchFamily="34" charset="0"/>
              </a:rPr>
              <a:t>Upper Los Angeles Area </a:t>
            </a:r>
            <a:r>
              <a:rPr lang="en-US" sz="1200" dirty="0" err="1" smtClean="0">
                <a:solidFill>
                  <a:schemeClr val="bg1">
                    <a:lumMod val="50000"/>
                  </a:schemeClr>
                </a:solidFill>
                <a:latin typeface="Arial Narrow" pitchFamily="34" charset="0"/>
              </a:rPr>
              <a:t>Waterrmaster</a:t>
            </a:r>
            <a:r>
              <a:rPr lang="en-US" sz="1200" dirty="0" smtClean="0">
                <a:solidFill>
                  <a:schemeClr val="bg1">
                    <a:lumMod val="50000"/>
                  </a:schemeClr>
                </a:solidFill>
                <a:latin typeface="Arial Narrow" pitchFamily="34" charset="0"/>
              </a:rPr>
              <a:t> (DWP)</a:t>
            </a:r>
            <a:endParaRPr lang="en-US" sz="1200" dirty="0">
              <a:solidFill>
                <a:schemeClr val="bg1">
                  <a:lumMod val="50000"/>
                </a:schemeClr>
              </a:solidFill>
              <a:latin typeface="Arial Narrow" pitchFamily="34" charset="0"/>
            </a:endParaRPr>
          </a:p>
        </p:txBody>
      </p:sp>
      <p:sp>
        <p:nvSpPr>
          <p:cNvPr id="30" name="Rectangle 29"/>
          <p:cNvSpPr/>
          <p:nvPr/>
        </p:nvSpPr>
        <p:spPr>
          <a:xfrm>
            <a:off x="7315904" y="3048000"/>
            <a:ext cx="1828096" cy="461665"/>
          </a:xfrm>
          <a:prstGeom prst="rect">
            <a:avLst/>
          </a:prstGeom>
        </p:spPr>
        <p:txBody>
          <a:bodyPr wrap="square">
            <a:spAutoFit/>
          </a:bodyPr>
          <a:lstStyle/>
          <a:p>
            <a:pPr eaLnBrk="0" hangingPunct="0">
              <a:defRPr/>
            </a:pPr>
            <a:r>
              <a:rPr lang="en-US" sz="1200" dirty="0" smtClean="0">
                <a:solidFill>
                  <a:schemeClr val="bg1">
                    <a:lumMod val="50000"/>
                  </a:schemeClr>
                </a:solidFill>
                <a:latin typeface="Arial Narrow" pitchFamily="34" charset="0"/>
                <a:cs typeface="Arial" pitchFamily="34" charset="0"/>
              </a:rPr>
              <a:t>Watershed Conservation Authority</a:t>
            </a:r>
            <a:endParaRPr lang="en-US" sz="1200" dirty="0">
              <a:solidFill>
                <a:schemeClr val="bg1">
                  <a:lumMod val="50000"/>
                </a:schemeClr>
              </a:solidFill>
              <a:latin typeface="Arial Narrow" pitchFamily="34" charset="0"/>
              <a:cs typeface="Arial" pitchFamily="34" charset="0"/>
            </a:endParaRPr>
          </a:p>
        </p:txBody>
      </p:sp>
      <p:sp>
        <p:nvSpPr>
          <p:cNvPr id="31" name="Rectangle 30"/>
          <p:cNvSpPr/>
          <p:nvPr/>
        </p:nvSpPr>
        <p:spPr>
          <a:xfrm>
            <a:off x="1905000" y="4724400"/>
            <a:ext cx="1831207" cy="276999"/>
          </a:xfrm>
          <a:prstGeom prst="rect">
            <a:avLst/>
          </a:prstGeom>
        </p:spPr>
        <p:txBody>
          <a:bodyPr wrap="none">
            <a:spAutoFit/>
          </a:bodyPr>
          <a:lstStyle/>
          <a:p>
            <a:pPr algn="r" eaLnBrk="0" hangingPunct="0">
              <a:defRPr/>
            </a:pPr>
            <a:r>
              <a:rPr lang="en-US" sz="1200" dirty="0" smtClean="0">
                <a:solidFill>
                  <a:schemeClr val="bg1">
                    <a:lumMod val="50000"/>
                  </a:schemeClr>
                </a:solidFill>
                <a:latin typeface="Arial Narrow" pitchFamily="34" charset="0"/>
              </a:rPr>
              <a:t>Raymond Basin </a:t>
            </a:r>
            <a:r>
              <a:rPr lang="en-US" sz="1200" dirty="0" err="1" smtClean="0">
                <a:solidFill>
                  <a:schemeClr val="bg1">
                    <a:lumMod val="50000"/>
                  </a:schemeClr>
                </a:solidFill>
                <a:latin typeface="Arial Narrow" pitchFamily="34" charset="0"/>
              </a:rPr>
              <a:t>Watermaster</a:t>
            </a:r>
            <a:endParaRPr lang="en-US" sz="1200" dirty="0">
              <a:solidFill>
                <a:schemeClr val="bg1">
                  <a:lumMod val="50000"/>
                </a:schemeClr>
              </a:solidFill>
              <a:latin typeface="Arial Narrow" pitchFamily="34" charset="0"/>
            </a:endParaRPr>
          </a:p>
        </p:txBody>
      </p:sp>
      <p:sp>
        <p:nvSpPr>
          <p:cNvPr id="32" name="TextBox 31"/>
          <p:cNvSpPr txBox="1"/>
          <p:nvPr/>
        </p:nvSpPr>
        <p:spPr>
          <a:xfrm>
            <a:off x="6781800" y="4495800"/>
            <a:ext cx="3048000" cy="276999"/>
          </a:xfrm>
          <a:prstGeom prst="rect">
            <a:avLst/>
          </a:prstGeom>
          <a:noFill/>
        </p:spPr>
        <p:txBody>
          <a:bodyPr wrap="square" rtlCol="0">
            <a:spAutoFit/>
          </a:bodyPr>
          <a:lstStyle/>
          <a:p>
            <a:r>
              <a:rPr lang="en-US" sz="1200" dirty="0" smtClean="0">
                <a:solidFill>
                  <a:schemeClr val="bg1">
                    <a:lumMod val="50000"/>
                  </a:schemeClr>
                </a:solidFill>
                <a:latin typeface="Arial Narrow" pitchFamily="34" charset="0"/>
              </a:rPr>
              <a:t>Central Basin Municipal  Water District</a:t>
            </a:r>
            <a:endParaRPr lang="en-US" sz="1200" dirty="0">
              <a:solidFill>
                <a:schemeClr val="bg1">
                  <a:lumMod val="50000"/>
                </a:schemeClr>
              </a:solidFill>
              <a:latin typeface="Arial Narrow" pitchFamily="34" charset="0"/>
            </a:endParaRPr>
          </a:p>
        </p:txBody>
      </p:sp>
      <p:sp>
        <p:nvSpPr>
          <p:cNvPr id="33" name="TextBox 32"/>
          <p:cNvSpPr txBox="1"/>
          <p:nvPr/>
        </p:nvSpPr>
        <p:spPr>
          <a:xfrm>
            <a:off x="1219200" y="5029200"/>
            <a:ext cx="3657600" cy="276999"/>
          </a:xfrm>
          <a:prstGeom prst="rect">
            <a:avLst/>
          </a:prstGeom>
          <a:noFill/>
        </p:spPr>
        <p:txBody>
          <a:bodyPr wrap="square" rtlCol="0">
            <a:spAutoFit/>
          </a:bodyPr>
          <a:lstStyle/>
          <a:p>
            <a:r>
              <a:rPr lang="en-US" sz="1200" dirty="0" smtClean="0">
                <a:solidFill>
                  <a:schemeClr val="bg1">
                    <a:lumMod val="50000"/>
                  </a:schemeClr>
                </a:solidFill>
                <a:latin typeface="Arial Narrow" pitchFamily="34" charset="0"/>
              </a:rPr>
              <a:t>West Basin Municipal  Water District</a:t>
            </a:r>
            <a:endParaRPr lang="en-US" sz="1200" dirty="0">
              <a:solidFill>
                <a:schemeClr val="bg1">
                  <a:lumMod val="50000"/>
                </a:schemeClr>
              </a:solidFill>
              <a:latin typeface="Arial Narrow" pitchFamily="34" charset="0"/>
            </a:endParaRPr>
          </a:p>
        </p:txBody>
      </p:sp>
      <p:sp>
        <p:nvSpPr>
          <p:cNvPr id="34" name="TextBox 33"/>
          <p:cNvSpPr txBox="1"/>
          <p:nvPr/>
        </p:nvSpPr>
        <p:spPr>
          <a:xfrm>
            <a:off x="0" y="3810000"/>
            <a:ext cx="1752600" cy="461665"/>
          </a:xfrm>
          <a:prstGeom prst="rect">
            <a:avLst/>
          </a:prstGeom>
          <a:noFill/>
        </p:spPr>
        <p:txBody>
          <a:bodyPr wrap="square" rtlCol="0">
            <a:spAutoFit/>
          </a:bodyPr>
          <a:lstStyle/>
          <a:p>
            <a:pPr algn="r"/>
            <a:r>
              <a:rPr lang="en-US" sz="1200" dirty="0" smtClean="0">
                <a:solidFill>
                  <a:schemeClr val="bg1">
                    <a:lumMod val="50000"/>
                  </a:schemeClr>
                </a:solidFill>
                <a:latin typeface="Arial Narrow" pitchFamily="34" charset="0"/>
              </a:rPr>
              <a:t>Las </a:t>
            </a:r>
            <a:r>
              <a:rPr lang="en-US" sz="1200" dirty="0" err="1" smtClean="0">
                <a:solidFill>
                  <a:schemeClr val="bg1">
                    <a:lumMod val="50000"/>
                  </a:schemeClr>
                </a:solidFill>
                <a:latin typeface="Arial Narrow" pitchFamily="34" charset="0"/>
              </a:rPr>
              <a:t>Virgenes</a:t>
            </a:r>
            <a:r>
              <a:rPr lang="en-US" sz="1200" dirty="0" smtClean="0">
                <a:solidFill>
                  <a:schemeClr val="bg1">
                    <a:lumMod val="50000"/>
                  </a:schemeClr>
                </a:solidFill>
                <a:latin typeface="Arial Narrow" pitchFamily="34" charset="0"/>
              </a:rPr>
              <a:t> </a:t>
            </a:r>
          </a:p>
          <a:p>
            <a:pPr algn="r"/>
            <a:r>
              <a:rPr lang="en-US" sz="1200" dirty="0" smtClean="0">
                <a:solidFill>
                  <a:schemeClr val="bg1">
                    <a:lumMod val="50000"/>
                  </a:schemeClr>
                </a:solidFill>
                <a:latin typeface="Arial Narrow" pitchFamily="34" charset="0"/>
              </a:rPr>
              <a:t>Municipal  Water District</a:t>
            </a:r>
            <a:endParaRPr lang="en-US" sz="1200" dirty="0">
              <a:solidFill>
                <a:schemeClr val="bg1">
                  <a:lumMod val="50000"/>
                </a:schemeClr>
              </a:solidFill>
              <a:latin typeface="Arial Narrow" pitchFamily="34" charset="0"/>
            </a:endParaRPr>
          </a:p>
        </p:txBody>
      </p:sp>
      <p:sp>
        <p:nvSpPr>
          <p:cNvPr id="17" name="TextBox 16"/>
          <p:cNvSpPr txBox="1"/>
          <p:nvPr/>
        </p:nvSpPr>
        <p:spPr>
          <a:xfrm>
            <a:off x="1828800" y="5791200"/>
            <a:ext cx="2057400"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City of Los Angeles</a:t>
            </a:r>
            <a:endParaRPr lang="en-US" sz="1200" dirty="0">
              <a:solidFill>
                <a:schemeClr val="tx1">
                  <a:lumMod val="50000"/>
                  <a:lumOff val="50000"/>
                </a:schemeClr>
              </a:solidFill>
              <a:latin typeface="Arial Narrow" pitchFamily="34" charset="0"/>
            </a:endParaRPr>
          </a:p>
        </p:txBody>
      </p:sp>
      <p:sp>
        <p:nvSpPr>
          <p:cNvPr id="18" name="TextBox 17"/>
          <p:cNvSpPr txBox="1"/>
          <p:nvPr/>
        </p:nvSpPr>
        <p:spPr>
          <a:xfrm>
            <a:off x="7696200" y="1981200"/>
            <a:ext cx="1447800" cy="738664"/>
          </a:xfrm>
          <a:prstGeom prst="rect">
            <a:avLst/>
          </a:prstGeom>
          <a:noFill/>
        </p:spPr>
        <p:txBody>
          <a:bodyPr wrap="square" rtlCol="0">
            <a:spAutoFit/>
          </a:bodyPr>
          <a:lstStyle/>
          <a:p>
            <a:r>
              <a:rPr lang="en-US" sz="1200" dirty="0" smtClean="0">
                <a:solidFill>
                  <a:schemeClr val="bg1">
                    <a:lumMod val="50000"/>
                  </a:schemeClr>
                </a:solidFill>
                <a:latin typeface="Arial Narrow" pitchFamily="34" charset="0"/>
                <a:cs typeface="Arial" pitchFamily="34" charset="0"/>
              </a:rPr>
              <a:t>Main San Gabriel </a:t>
            </a:r>
            <a:r>
              <a:rPr lang="en-US" sz="1200" dirty="0" err="1" smtClean="0">
                <a:solidFill>
                  <a:schemeClr val="bg1">
                    <a:lumMod val="50000"/>
                  </a:schemeClr>
                </a:solidFill>
                <a:latin typeface="Arial Narrow" pitchFamily="34" charset="0"/>
                <a:cs typeface="Arial" pitchFamily="34" charset="0"/>
              </a:rPr>
              <a:t>Watermaster</a:t>
            </a:r>
            <a:endParaRPr lang="en-US" sz="1200" dirty="0" smtClean="0">
              <a:solidFill>
                <a:schemeClr val="bg1">
                  <a:lumMod val="50000"/>
                </a:schemeClr>
              </a:solidFill>
              <a:latin typeface="Arial Narrow" pitchFamily="34" charset="0"/>
              <a:cs typeface="Arial" pitchFamily="34" charset="0"/>
            </a:endParaRPr>
          </a:p>
          <a:p>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odular.jpg"/>
          <p:cNvPicPr>
            <a:picLocks noChangeAspect="1"/>
          </p:cNvPicPr>
          <p:nvPr/>
        </p:nvPicPr>
        <p:blipFill>
          <a:blip r:embed="rId2" cstate="print">
            <a:duotone>
              <a:schemeClr val="bg2">
                <a:shade val="45000"/>
                <a:satMod val="135000"/>
              </a:schemeClr>
              <a:prstClr val="white"/>
            </a:duotone>
          </a:blip>
          <a:stretch>
            <a:fillRect/>
          </a:stretch>
        </p:blipFill>
        <p:spPr>
          <a:xfrm>
            <a:off x="0" y="685800"/>
            <a:ext cx="9144000" cy="5846445"/>
          </a:xfrm>
          <a:prstGeom prst="rect">
            <a:avLst/>
          </a:prstGeom>
        </p:spPr>
      </p:pic>
      <p:sp>
        <p:nvSpPr>
          <p:cNvPr id="2" name="Title 1"/>
          <p:cNvSpPr>
            <a:spLocks noGrp="1"/>
          </p:cNvSpPr>
          <p:nvPr>
            <p:ph type="title"/>
          </p:nvPr>
        </p:nvSpPr>
        <p:spPr>
          <a:xfrm>
            <a:off x="0" y="1295400"/>
            <a:ext cx="9144000" cy="1066800"/>
          </a:xfrm>
        </p:spPr>
        <p:txBody>
          <a:bodyPr>
            <a:normAutofit/>
          </a:bodyPr>
          <a:lstStyle/>
          <a:p>
            <a:r>
              <a:rPr lang="en-US" sz="4000" dirty="0" smtClean="0">
                <a:solidFill>
                  <a:schemeClr val="tx1"/>
                </a:solidFill>
                <a:latin typeface="Times New Roman" pitchFamily="18" charset="0"/>
                <a:cs typeface="Times New Roman" pitchFamily="18" charset="0"/>
              </a:rPr>
              <a:t>Partners Under One Roof</a:t>
            </a:r>
            <a:endParaRPr lang="en-US" sz="4000" dirty="0">
              <a:solidFill>
                <a:schemeClr val="tx1"/>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5410200" y="3354793"/>
          <a:ext cx="2133600" cy="3503207"/>
        </p:xfrm>
        <a:graphic>
          <a:graphicData uri="http://schemas.openxmlformats.org/drawingml/2006/table">
            <a:tbl>
              <a:tblPr/>
              <a:tblGrid>
                <a:gridCol w="2133600"/>
              </a:tblGrid>
              <a:tr h="170543">
                <a:tc>
                  <a:txBody>
                    <a:bodyPr/>
                    <a:lstStyle/>
                    <a:p>
                      <a:pPr algn="l" fontAlgn="b"/>
                      <a:r>
                        <a:rPr lang="en-US" sz="800" b="1" i="0" u="none" strike="noStrike" dirty="0">
                          <a:solidFill>
                            <a:srgbClr val="000000"/>
                          </a:solidFill>
                          <a:latin typeface="Times New Roman" pitchFamily="18" charset="0"/>
                          <a:cs typeface="Times New Roman" pitchFamily="18" charset="0"/>
                        </a:rPr>
                        <a:t>North Santa Monica Bay</a:t>
                      </a:r>
                    </a:p>
                  </a:txBody>
                  <a:tcPr marL="9525" marR="9525" marT="9525" marB="0" anchor="b">
                    <a:lnL>
                      <a:noFill/>
                    </a:lnL>
                    <a:lnR>
                      <a:noFill/>
                    </a:lnR>
                    <a:lnT>
                      <a:noFill/>
                    </a:lnT>
                    <a:lnB>
                      <a:noFill/>
                    </a:lnB>
                  </a:tcPr>
                </a:tc>
              </a:tr>
              <a:tr h="58057">
                <a:tc>
                  <a:txBody>
                    <a:bodyPr/>
                    <a:lstStyle/>
                    <a:p>
                      <a:pPr algn="l" fontAlgn="b"/>
                      <a:endParaRPr lang="en-US" sz="800" b="0" i="0" u="none" strike="noStrike">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California Coastal Conservancy</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California Dept of Parks and Recreation</a:t>
                      </a:r>
                    </a:p>
                  </a:txBody>
                  <a:tcPr marL="9525" marR="9525" marT="9525" marB="0" anchor="b">
                    <a:lnL>
                      <a:noFill/>
                    </a:lnL>
                    <a:lnR>
                      <a:noFill/>
                    </a:lnR>
                    <a:lnT>
                      <a:noFill/>
                    </a:lnT>
                    <a:lnB>
                      <a:noFill/>
                    </a:lnB>
                  </a:tcPr>
                </a:tc>
              </a:tr>
              <a:tr h="42726">
                <a:tc>
                  <a:txBody>
                    <a:bodyPr/>
                    <a:lstStyle/>
                    <a:p>
                      <a:pPr algn="l" fontAlgn="b"/>
                      <a:r>
                        <a:rPr lang="en-US" sz="800" b="0" i="0" u="none" strike="noStrike">
                          <a:solidFill>
                            <a:srgbClr val="000000"/>
                          </a:solidFill>
                          <a:latin typeface="Times New Roman" pitchFamily="18" charset="0"/>
                          <a:cs typeface="Times New Roman" pitchFamily="18" charset="0"/>
                        </a:rPr>
                        <a:t>City of Agoura </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City of Calabasas</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City of Malibu</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City of Westlake Village</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City of Westlake Village</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Heal the Bay</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Las Virgenes MWD</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LA County Beaches &amp; Harbors</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LA County Dept of Public Works</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LA County Flood Control District</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LA County Waterworks Districts</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Malibu Lake Mountain Club</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Mountains Restoration Trust </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National Park Services-Santa Monica </a:t>
                      </a:r>
                      <a:r>
                        <a:rPr lang="en-US" sz="800" b="0" i="0" u="none" strike="noStrike" dirty="0" err="1" smtClean="0">
                          <a:solidFill>
                            <a:srgbClr val="000000"/>
                          </a:solidFill>
                          <a:latin typeface="Times New Roman" pitchFamily="18" charset="0"/>
                          <a:cs typeface="Times New Roman" pitchFamily="18" charset="0"/>
                        </a:rPr>
                        <a:t>Mts</a:t>
                      </a:r>
                      <a:r>
                        <a:rPr lang="en-US" sz="800" b="0" i="0" u="none" strike="noStrike" dirty="0" smtClean="0">
                          <a:solidFill>
                            <a:srgbClr val="000000"/>
                          </a:solidFill>
                          <a:latin typeface="Times New Roman" pitchFamily="18" charset="0"/>
                          <a:cs typeface="Times New Roman" pitchFamily="18" charset="0"/>
                        </a:rPr>
                        <a:t> </a:t>
                      </a:r>
                      <a:r>
                        <a:rPr lang="en-US" sz="800" b="0" i="0" u="none" strike="noStrike" dirty="0">
                          <a:solidFill>
                            <a:srgbClr val="000000"/>
                          </a:solidFill>
                          <a:latin typeface="Times New Roman" pitchFamily="18" charset="0"/>
                          <a:cs typeface="Times New Roman" pitchFamily="18" charset="0"/>
                        </a:rPr>
                        <a:t>NRA</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Santa Monica Baykeeper</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Santa Monica Mountains Conservancy</a:t>
                      </a:r>
                    </a:p>
                  </a:txBody>
                  <a:tcPr marL="9525" marR="9525" marT="9525" marB="0" anchor="b">
                    <a:lnL>
                      <a:noFill/>
                    </a:lnL>
                    <a:lnR>
                      <a:noFill/>
                    </a:lnR>
                    <a:lnT>
                      <a:noFill/>
                    </a:lnT>
                    <a:lnB>
                      <a:noFill/>
                    </a:lnB>
                  </a:tcPr>
                </a:tc>
              </a:tr>
              <a:tr h="170543">
                <a:tc>
                  <a:txBody>
                    <a:bodyPr/>
                    <a:lstStyle/>
                    <a:p>
                      <a:pPr algn="l" fontAlgn="b"/>
                      <a:r>
                        <a:rPr lang="en-US" sz="800" b="0" i="0" u="none" strike="noStrike" dirty="0" err="1">
                          <a:solidFill>
                            <a:srgbClr val="000000"/>
                          </a:solidFill>
                          <a:latin typeface="Times New Roman" pitchFamily="18" charset="0"/>
                          <a:cs typeface="Times New Roman" pitchFamily="18" charset="0"/>
                        </a:rPr>
                        <a:t>Triunfo</a:t>
                      </a:r>
                      <a:r>
                        <a:rPr lang="en-US" sz="800" b="0" i="0" u="none" strike="noStrike" dirty="0">
                          <a:solidFill>
                            <a:srgbClr val="000000"/>
                          </a:solidFill>
                          <a:latin typeface="Times New Roman" pitchFamily="18" charset="0"/>
                          <a:cs typeface="Times New Roman" pitchFamily="18" charset="0"/>
                        </a:rPr>
                        <a:t> Sanitation District</a:t>
                      </a:r>
                    </a:p>
                  </a:txBody>
                  <a:tcPr marL="9525" marR="9525" marT="9525" marB="0" anchor="b">
                    <a:lnL>
                      <a:noFill/>
                    </a:lnL>
                    <a:lnR>
                      <a:noFill/>
                    </a:lnR>
                    <a:lnT>
                      <a:noFill/>
                    </a:lnT>
                    <a:lnB>
                      <a:noFill/>
                    </a:lnB>
                  </a:tcPr>
                </a:tc>
              </a:tr>
            </a:tbl>
          </a:graphicData>
        </a:graphic>
      </p:graphicFrame>
      <p:graphicFrame>
        <p:nvGraphicFramePr>
          <p:cNvPr id="7" name="Content Placeholder 6"/>
          <p:cNvGraphicFramePr>
            <a:graphicFrameLocks noGrp="1"/>
          </p:cNvGraphicFramePr>
          <p:nvPr>
            <p:ph idx="1"/>
          </p:nvPr>
        </p:nvGraphicFramePr>
        <p:xfrm>
          <a:off x="3429000" y="3352800"/>
          <a:ext cx="1981200" cy="2180773"/>
        </p:xfrm>
        <a:graphic>
          <a:graphicData uri="http://schemas.openxmlformats.org/drawingml/2006/table">
            <a:tbl>
              <a:tblPr/>
              <a:tblGrid>
                <a:gridCol w="1981200"/>
              </a:tblGrid>
              <a:tr h="170543">
                <a:tc>
                  <a:txBody>
                    <a:bodyPr/>
                    <a:lstStyle/>
                    <a:p>
                      <a:pPr algn="l" fontAlgn="b"/>
                      <a:r>
                        <a:rPr lang="en-US" sz="800" b="1" i="0" u="none" strike="noStrike" dirty="0">
                          <a:solidFill>
                            <a:srgbClr val="000000"/>
                          </a:solidFill>
                          <a:latin typeface="Times New Roman" pitchFamily="18" charset="0"/>
                          <a:cs typeface="Times New Roman" pitchFamily="18" charset="0"/>
                        </a:rPr>
                        <a:t>Lower LA &amp; Lower San Gabriel Rivers</a:t>
                      </a:r>
                    </a:p>
                  </a:txBody>
                  <a:tcPr marL="9525" marR="9525" marT="9525" marB="0" anchor="b">
                    <a:lnL>
                      <a:noFill/>
                    </a:lnL>
                    <a:lnR>
                      <a:noFill/>
                    </a:lnR>
                    <a:lnT>
                      <a:noFill/>
                    </a:lnT>
                    <a:lnB>
                      <a:noFill/>
                    </a:lnB>
                  </a:tcPr>
                </a:tc>
              </a:tr>
              <a:tr h="134257">
                <a:tc>
                  <a:txBody>
                    <a:bodyPr/>
                    <a:lstStyle/>
                    <a:p>
                      <a:pPr algn="l" fontAlgn="b"/>
                      <a:endParaRPr lang="en-US" sz="800" b="0" i="0" u="none" strike="noStrike">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Central Basin MWD</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Gateway Cities COG City of Downey</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Gateway Cities COG City of Lakewood</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Gateway Cities COG City of Paramount</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City of Long Beach</a:t>
                      </a:r>
                    </a:p>
                  </a:txBody>
                  <a:tcPr marL="9525" marR="9525" marT="9525" marB="0" anchor="b">
                    <a:lnL>
                      <a:noFill/>
                    </a:lnL>
                    <a:lnR>
                      <a:noFill/>
                    </a:lnR>
                    <a:lnT>
                      <a:noFill/>
                    </a:lnT>
                    <a:lnB>
                      <a:noFill/>
                    </a:lnB>
                  </a:tcPr>
                </a:tc>
              </a:tr>
              <a:tr h="170543">
                <a:tc>
                  <a:txBody>
                    <a:bodyPr/>
                    <a:lstStyle/>
                    <a:p>
                      <a:pPr algn="l" fontAlgn="b"/>
                      <a:r>
                        <a:rPr lang="en-US" sz="800" b="0" i="0" u="none" strike="noStrike" dirty="0" smtClean="0">
                          <a:solidFill>
                            <a:srgbClr val="000000"/>
                          </a:solidFill>
                          <a:latin typeface="Times New Roman" pitchFamily="18" charset="0"/>
                          <a:cs typeface="Times New Roman" pitchFamily="18" charset="0"/>
                        </a:rPr>
                        <a:t>Council for Watershed Health</a:t>
                      </a:r>
                      <a:endParaRPr lang="en-US" sz="8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LA County Dept of Public Works</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Orange County Public Works</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LA County Sanitation District</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Water Replenishment District</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Watershed Conservation Authority</a:t>
                      </a:r>
                    </a:p>
                  </a:txBody>
                  <a:tcPr marL="9525" marR="9525" marT="9525" marB="0" anchor="b">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152400" y="3352800"/>
          <a:ext cx="1676400" cy="2519047"/>
        </p:xfrm>
        <a:graphic>
          <a:graphicData uri="http://schemas.openxmlformats.org/drawingml/2006/table">
            <a:tbl>
              <a:tblPr/>
              <a:tblGrid>
                <a:gridCol w="1676400"/>
              </a:tblGrid>
              <a:tr h="170543">
                <a:tc>
                  <a:txBody>
                    <a:bodyPr/>
                    <a:lstStyle/>
                    <a:p>
                      <a:pPr algn="l" fontAlgn="b"/>
                      <a:r>
                        <a:rPr lang="en-US" sz="800" b="1" i="0" u="none" strike="noStrike" dirty="0">
                          <a:solidFill>
                            <a:srgbClr val="000000"/>
                          </a:solidFill>
                          <a:latin typeface="Times New Roman" pitchFamily="18" charset="0"/>
                          <a:cs typeface="Times New Roman" pitchFamily="18" charset="0"/>
                        </a:rPr>
                        <a:t>South Bay</a:t>
                      </a:r>
                    </a:p>
                  </a:txBody>
                  <a:tcPr marL="9525" marR="9525" marT="9525" marB="0" anchor="b">
                    <a:lnL>
                      <a:noFill/>
                    </a:lnL>
                    <a:lnR>
                      <a:noFill/>
                    </a:lnR>
                    <a:lnT>
                      <a:noFill/>
                    </a:lnT>
                    <a:lnB>
                      <a:noFill/>
                    </a:lnB>
                  </a:tcPr>
                </a:tc>
              </a:tr>
              <a:tr h="92984">
                <a:tc>
                  <a:txBody>
                    <a:bodyPr/>
                    <a:lstStyle/>
                    <a:p>
                      <a:pPr algn="l" fontAlgn="b"/>
                      <a:endParaRPr lang="en-US" sz="800" b="0" i="0" u="none" strike="noStrike">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dirty="0" smtClean="0">
                          <a:solidFill>
                            <a:srgbClr val="000000"/>
                          </a:solidFill>
                          <a:latin typeface="Times New Roman" pitchFamily="18" charset="0"/>
                          <a:cs typeface="Times New Roman" pitchFamily="18" charset="0"/>
                        </a:rPr>
                        <a:t>DWR</a:t>
                      </a:r>
                      <a:endParaRPr lang="en-US" sz="8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Central Basin </a:t>
                      </a:r>
                      <a:r>
                        <a:rPr lang="en-US" sz="800" b="0" i="0" u="none" strike="noStrike" dirty="0" err="1">
                          <a:solidFill>
                            <a:srgbClr val="000000"/>
                          </a:solidFill>
                          <a:latin typeface="Times New Roman" pitchFamily="18" charset="0"/>
                          <a:cs typeface="Times New Roman" pitchFamily="18" charset="0"/>
                        </a:rPr>
                        <a:t>MWD</a:t>
                      </a:r>
                      <a:endParaRPr lang="en-US" sz="8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City of Beverly Hills</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City of LA Bureau of Sanitation</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City of LA </a:t>
                      </a:r>
                      <a:r>
                        <a:rPr lang="en-US" sz="800" b="0" i="0" u="none" strike="noStrike" dirty="0" smtClean="0">
                          <a:solidFill>
                            <a:srgbClr val="000000"/>
                          </a:solidFill>
                          <a:latin typeface="Times New Roman" pitchFamily="18" charset="0"/>
                          <a:cs typeface="Times New Roman" pitchFamily="18" charset="0"/>
                        </a:rPr>
                        <a:t>DWP</a:t>
                      </a:r>
                      <a:endParaRPr lang="en-US" sz="8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City of Torrance</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LA County Flood Control District</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LA County </a:t>
                      </a:r>
                      <a:r>
                        <a:rPr lang="en-US" sz="800" b="0" i="0" u="none" strike="noStrike" dirty="0" smtClean="0">
                          <a:solidFill>
                            <a:srgbClr val="000000"/>
                          </a:solidFill>
                          <a:latin typeface="Times New Roman" pitchFamily="18" charset="0"/>
                          <a:cs typeface="Times New Roman" pitchFamily="18" charset="0"/>
                        </a:rPr>
                        <a:t>Sanitation </a:t>
                      </a:r>
                      <a:r>
                        <a:rPr lang="en-US" sz="800" b="0" i="0" u="none" strike="noStrike" dirty="0">
                          <a:solidFill>
                            <a:srgbClr val="000000"/>
                          </a:solidFill>
                          <a:latin typeface="Times New Roman" pitchFamily="18" charset="0"/>
                          <a:cs typeface="Times New Roman" pitchFamily="18" charset="0"/>
                        </a:rPr>
                        <a:t>District</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Mono Lake Committee</a:t>
                      </a:r>
                    </a:p>
                  </a:txBody>
                  <a:tcPr marL="9525" marR="9525" marT="9525" marB="0" anchor="b">
                    <a:lnL>
                      <a:noFill/>
                    </a:lnL>
                    <a:lnR>
                      <a:noFill/>
                    </a:lnR>
                    <a:lnT>
                      <a:noFill/>
                    </a:lnT>
                    <a:lnB>
                      <a:noFill/>
                    </a:lnB>
                  </a:tcPr>
                </a:tc>
              </a:tr>
              <a:tr h="170543">
                <a:tc>
                  <a:txBody>
                    <a:bodyPr/>
                    <a:lstStyle/>
                    <a:p>
                      <a:pPr algn="l" fontAlgn="b"/>
                      <a:r>
                        <a:rPr lang="it-IT" sz="800" b="0" i="0" u="none" strike="noStrike" dirty="0">
                          <a:solidFill>
                            <a:srgbClr val="000000"/>
                          </a:solidFill>
                          <a:latin typeface="Times New Roman" pitchFamily="18" charset="0"/>
                          <a:cs typeface="Times New Roman" pitchFamily="18" charset="0"/>
                        </a:rPr>
                        <a:t>Santa Monica Bay </a:t>
                      </a:r>
                      <a:r>
                        <a:rPr lang="it-IT" sz="800" b="0" i="0" u="none" strike="noStrike" dirty="0" smtClean="0">
                          <a:solidFill>
                            <a:srgbClr val="000000"/>
                          </a:solidFill>
                          <a:latin typeface="Times New Roman" pitchFamily="18" charset="0"/>
                          <a:cs typeface="Times New Roman" pitchFamily="18" charset="0"/>
                        </a:rPr>
                        <a:t>RestComm</a:t>
                      </a:r>
                      <a:endParaRPr lang="it-IT" sz="8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South Bay Cities COG </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Water Replenishment District</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West Basin </a:t>
                      </a:r>
                      <a:r>
                        <a:rPr lang="en-US" sz="800" b="0" i="0" u="none" strike="noStrike" dirty="0" err="1">
                          <a:solidFill>
                            <a:srgbClr val="000000"/>
                          </a:solidFill>
                          <a:latin typeface="Times New Roman" pitchFamily="18" charset="0"/>
                          <a:cs typeface="Times New Roman" pitchFamily="18" charset="0"/>
                        </a:rPr>
                        <a:t>MWD</a:t>
                      </a:r>
                      <a:endParaRPr lang="en-US" sz="8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7162800" y="3352800"/>
          <a:ext cx="1708124" cy="2689590"/>
        </p:xfrm>
        <a:graphic>
          <a:graphicData uri="http://schemas.openxmlformats.org/drawingml/2006/table">
            <a:tbl>
              <a:tblPr/>
              <a:tblGrid>
                <a:gridCol w="1708124"/>
              </a:tblGrid>
              <a:tr h="170543">
                <a:tc>
                  <a:txBody>
                    <a:bodyPr/>
                    <a:lstStyle/>
                    <a:p>
                      <a:pPr algn="l" fontAlgn="b"/>
                      <a:r>
                        <a:rPr lang="en-US" sz="800" b="1" i="0" u="none" strike="noStrike" dirty="0">
                          <a:solidFill>
                            <a:srgbClr val="000000"/>
                          </a:solidFill>
                          <a:latin typeface="Times New Roman" pitchFamily="18" charset="0"/>
                          <a:cs typeface="Times New Roman" pitchFamily="18" charset="0"/>
                        </a:rPr>
                        <a:t>Upper LA River</a:t>
                      </a:r>
                    </a:p>
                  </a:txBody>
                  <a:tcPr marL="9525" marR="9525" marT="9525" marB="0" anchor="b">
                    <a:lnL>
                      <a:noFill/>
                    </a:lnL>
                    <a:lnR>
                      <a:noFill/>
                    </a:lnR>
                    <a:lnT>
                      <a:noFill/>
                    </a:lnT>
                    <a:lnB>
                      <a:noFill/>
                    </a:lnB>
                  </a:tcPr>
                </a:tc>
              </a:tr>
              <a:tr h="58057">
                <a:tc>
                  <a:txBody>
                    <a:bodyPr/>
                    <a:lstStyle/>
                    <a:p>
                      <a:pPr algn="l" fontAlgn="b"/>
                      <a:endParaRPr lang="en-US" sz="800" b="0" i="0" u="none" strike="noStrike">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Arroyo Seco Foundation</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Burbank Water and Power</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City of Calabasas</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City of LA Bureau of Sanitation</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City of LA Dept of Recreation &amp; Parks</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City of LA Dept of Water and Power</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City of Pasadena</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City of South Pasadena</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Coastal Conservancy</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Glendale Water and Power</a:t>
                      </a:r>
                    </a:p>
                  </a:txBody>
                  <a:tcPr marL="9525" marR="9525" marT="9525" marB="0" anchor="b">
                    <a:lnL>
                      <a:noFill/>
                    </a:lnL>
                    <a:lnR>
                      <a:noFill/>
                    </a:lnR>
                    <a:lnT>
                      <a:noFill/>
                    </a:lnT>
                    <a:lnB>
                      <a:noFill/>
                    </a:lnB>
                  </a:tcPr>
                </a:tc>
              </a:tr>
              <a:tr h="170543">
                <a:tc>
                  <a:txBody>
                    <a:bodyPr/>
                    <a:lstStyle/>
                    <a:p>
                      <a:pPr algn="l" fontAlgn="b"/>
                      <a:r>
                        <a:rPr lang="en-US" sz="800" b="0" i="0" u="none" strike="noStrike" dirty="0" smtClean="0">
                          <a:solidFill>
                            <a:srgbClr val="000000"/>
                          </a:solidFill>
                          <a:latin typeface="Times New Roman" pitchFamily="18" charset="0"/>
                          <a:cs typeface="Times New Roman" pitchFamily="18" charset="0"/>
                        </a:rPr>
                        <a:t>Council for Watershed Health</a:t>
                      </a:r>
                      <a:endParaRPr lang="en-US" sz="8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LA County Flood Control District</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Mountains Restoration Trust</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Upper LA River Area Watermaster</a:t>
                      </a:r>
                    </a:p>
                  </a:txBody>
                  <a:tcPr marL="9525" marR="9525" marT="9525" marB="0" anchor="b">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1752600" y="3276600"/>
          <a:ext cx="1828800" cy="2689590"/>
        </p:xfrm>
        <a:graphic>
          <a:graphicData uri="http://schemas.openxmlformats.org/drawingml/2006/table">
            <a:tbl>
              <a:tblPr/>
              <a:tblGrid>
                <a:gridCol w="1828800"/>
              </a:tblGrid>
              <a:tr h="170543">
                <a:tc>
                  <a:txBody>
                    <a:bodyPr/>
                    <a:lstStyle/>
                    <a:p>
                      <a:pPr algn="l" fontAlgn="b"/>
                      <a:r>
                        <a:rPr lang="en-US" sz="800" b="1" i="0" u="none" strike="noStrike" dirty="0">
                          <a:solidFill>
                            <a:srgbClr val="000000"/>
                          </a:solidFill>
                          <a:latin typeface="Times New Roman" pitchFamily="18" charset="0"/>
                          <a:cs typeface="Times New Roman" pitchFamily="18" charset="0"/>
                        </a:rPr>
                        <a:t>Upper San Gabriel River</a:t>
                      </a:r>
                    </a:p>
                  </a:txBody>
                  <a:tcPr marL="9525" marR="9525" marT="9525" marB="0" anchor="b">
                    <a:lnL>
                      <a:noFill/>
                    </a:lnL>
                    <a:lnR>
                      <a:noFill/>
                    </a:lnR>
                    <a:lnT>
                      <a:noFill/>
                    </a:lnT>
                    <a:lnB>
                      <a:noFill/>
                    </a:lnB>
                  </a:tcPr>
                </a:tc>
              </a:tr>
              <a:tr h="43545">
                <a:tc>
                  <a:txBody>
                    <a:bodyPr/>
                    <a:lstStyle/>
                    <a:p>
                      <a:pPr algn="l" fontAlgn="b"/>
                      <a:endParaRPr lang="en-US" sz="8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California Dept of Water Resources </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City of La Verne</a:t>
                      </a:r>
                    </a:p>
                  </a:txBody>
                  <a:tcPr marL="9525" marR="9525" marT="9525" marB="0" anchor="b">
                    <a:lnL>
                      <a:noFill/>
                    </a:lnL>
                    <a:lnR>
                      <a:noFill/>
                    </a:lnR>
                    <a:lnT>
                      <a:noFill/>
                    </a:lnT>
                    <a:lnB>
                      <a:noFill/>
                    </a:lnB>
                  </a:tcPr>
                </a:tc>
              </a:tr>
              <a:tr h="170543">
                <a:tc>
                  <a:txBody>
                    <a:bodyPr/>
                    <a:lstStyle/>
                    <a:p>
                      <a:pPr algn="l" fontAlgn="b"/>
                      <a:r>
                        <a:rPr lang="en-US" sz="800" b="0" i="0" u="none" strike="noStrike" dirty="0" smtClean="0">
                          <a:solidFill>
                            <a:srgbClr val="000000"/>
                          </a:solidFill>
                          <a:latin typeface="Times New Roman" pitchFamily="18" charset="0"/>
                          <a:cs typeface="Times New Roman" pitchFamily="18" charset="0"/>
                        </a:rPr>
                        <a:t>Council for Watershed Health</a:t>
                      </a:r>
                      <a:endParaRPr lang="en-US" sz="8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LA County Flood Control District </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LA County Sanitation District</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Main San Gabriel Basin Watermaster</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Rivers and Mountains Conservancy</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San Gabriel Basin </a:t>
                      </a:r>
                      <a:r>
                        <a:rPr lang="en-US" sz="800" b="0" i="0" u="none" strike="noStrike" dirty="0" err="1" smtClean="0">
                          <a:solidFill>
                            <a:srgbClr val="000000"/>
                          </a:solidFill>
                          <a:latin typeface="Times New Roman" pitchFamily="18" charset="0"/>
                          <a:cs typeface="Times New Roman" pitchFamily="18" charset="0"/>
                        </a:rPr>
                        <a:t>WQA</a:t>
                      </a:r>
                      <a:endParaRPr lang="en-US" sz="8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San Gabriel Mountains Regional </a:t>
                      </a:r>
                      <a:r>
                        <a:rPr lang="en-US" sz="800" b="0" i="0" u="none" strike="noStrike" dirty="0" smtClean="0">
                          <a:solidFill>
                            <a:srgbClr val="000000"/>
                          </a:solidFill>
                          <a:latin typeface="Times New Roman" pitchFamily="18" charset="0"/>
                          <a:cs typeface="Times New Roman" pitchFamily="18" charset="0"/>
                        </a:rPr>
                        <a:t>Con</a:t>
                      </a:r>
                      <a:endParaRPr lang="en-US" sz="8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San Gabriel Valley COG</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San Gabriel Valley MWD</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San Gabriel Valley Water Association</a:t>
                      </a:r>
                    </a:p>
                  </a:txBody>
                  <a:tcPr marL="9525" marR="9525" marT="9525" marB="0" anchor="b">
                    <a:lnL>
                      <a:noFill/>
                    </a:lnL>
                    <a:lnR>
                      <a:noFill/>
                    </a:lnR>
                    <a:lnT>
                      <a:noFill/>
                    </a:lnT>
                    <a:lnB>
                      <a:noFill/>
                    </a:lnB>
                  </a:tcPr>
                </a:tc>
              </a:tr>
              <a:tr h="170543">
                <a:tc>
                  <a:txBody>
                    <a:bodyPr/>
                    <a:lstStyle/>
                    <a:p>
                      <a:pPr algn="l" fontAlgn="b"/>
                      <a:r>
                        <a:rPr lang="en-US" sz="800" b="0" i="0" u="none" strike="noStrike">
                          <a:solidFill>
                            <a:srgbClr val="000000"/>
                          </a:solidFill>
                          <a:latin typeface="Times New Roman" pitchFamily="18" charset="0"/>
                          <a:cs typeface="Times New Roman" pitchFamily="18" charset="0"/>
                        </a:rPr>
                        <a:t>Three Valleys MWD </a:t>
                      </a:r>
                    </a:p>
                  </a:txBody>
                  <a:tcPr marL="9525" marR="9525" marT="9525" marB="0" anchor="b">
                    <a:lnL>
                      <a:noFill/>
                    </a:lnL>
                    <a:lnR>
                      <a:noFill/>
                    </a:lnR>
                    <a:lnT>
                      <a:noFill/>
                    </a:lnT>
                    <a:lnB>
                      <a:noFill/>
                    </a:lnB>
                  </a:tcPr>
                </a:tc>
              </a:tr>
              <a:tr h="170543">
                <a:tc>
                  <a:txBody>
                    <a:bodyPr/>
                    <a:lstStyle/>
                    <a:p>
                      <a:pPr algn="l" fontAlgn="b"/>
                      <a:r>
                        <a:rPr lang="en-US" sz="800" b="0" i="0" u="none" strike="noStrike" dirty="0">
                          <a:solidFill>
                            <a:srgbClr val="000000"/>
                          </a:solidFill>
                          <a:latin typeface="Times New Roman" pitchFamily="18" charset="0"/>
                          <a:cs typeface="Times New Roman" pitchFamily="18" charset="0"/>
                        </a:rPr>
                        <a:t>Upper San Gabriel Valley </a:t>
                      </a:r>
                      <a:r>
                        <a:rPr lang="en-US" sz="800" b="0" i="0" u="none" strike="noStrike" dirty="0" err="1">
                          <a:solidFill>
                            <a:srgbClr val="000000"/>
                          </a:solidFill>
                          <a:latin typeface="Times New Roman" pitchFamily="18" charset="0"/>
                          <a:cs typeface="Times New Roman" pitchFamily="18" charset="0"/>
                        </a:rPr>
                        <a:t>MWD</a:t>
                      </a:r>
                      <a:endParaRPr lang="en-US" sz="8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228600" y="609600"/>
            <a:ext cx="8610600" cy="381000"/>
          </a:xfrm>
          <a:prstGeom prst="rect">
            <a:avLst/>
          </a:prstGeom>
          <a:solidFill>
            <a:srgbClr val="00206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100" dirty="0" smtClean="0">
                <a:solidFill>
                  <a:srgbClr val="FFFFFF"/>
                </a:solidFill>
                <a:latin typeface="Arial Black" pitchFamily="34" charset="0"/>
              </a:rPr>
              <a:t>I N T E G R A T E D   R E G I O N A L  W A T E R  M A N A G E M E N T   P L A N</a:t>
            </a:r>
            <a:endParaRPr kumimoji="0" lang="en-US" sz="2800" b="0" i="0" u="none" strike="noStrike" cap="none" normalizeH="0" baseline="0" dirty="0" smtClean="0">
              <a:ln>
                <a:noFill/>
              </a:ln>
              <a:solidFill>
                <a:schemeClr val="tx1"/>
              </a:solidFill>
              <a:effectLst/>
              <a:latin typeface="Arial" pitchFamily="34" charset="0"/>
            </a:endParaRPr>
          </a:p>
        </p:txBody>
      </p:sp>
      <p:pic>
        <p:nvPicPr>
          <p:cNvPr id="12" name="Picture 4"/>
          <p:cNvPicPr>
            <a:picLocks noChangeAspect="1" noChangeArrowheads="1"/>
          </p:cNvPicPr>
          <p:nvPr/>
        </p:nvPicPr>
        <p:blipFill>
          <a:blip r:embed="rId2" cstate="print"/>
          <a:srcRect/>
          <a:stretch>
            <a:fillRect/>
          </a:stretch>
        </p:blipFill>
        <p:spPr bwMode="auto">
          <a:xfrm>
            <a:off x="228600" y="228600"/>
            <a:ext cx="8610600" cy="381000"/>
          </a:xfrm>
          <a:prstGeom prst="rect">
            <a:avLst/>
          </a:prstGeom>
          <a:noFill/>
          <a:ln w="9525">
            <a:noFill/>
            <a:miter lim="800000"/>
            <a:headEnd/>
            <a:tailEnd/>
          </a:ln>
        </p:spPr>
      </p:pic>
      <p:sp>
        <p:nvSpPr>
          <p:cNvPr id="13" name="Text Box 4"/>
          <p:cNvSpPr txBox="1">
            <a:spLocks noChangeArrowheads="1"/>
          </p:cNvSpPr>
          <p:nvPr/>
        </p:nvSpPr>
        <p:spPr bwMode="auto">
          <a:xfrm>
            <a:off x="2819400" y="1295400"/>
            <a:ext cx="6019800" cy="1447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1400" i="0" u="none" strike="noStrike" cap="none" normalizeH="0" baseline="0" dirty="0" smtClean="0">
                <a:ln>
                  <a:noFill/>
                </a:ln>
                <a:solidFill>
                  <a:srgbClr val="003366"/>
                </a:solidFill>
                <a:effectLst/>
                <a:latin typeface="Berlin Sans FB" pitchFamily="34" charset="0"/>
              </a:rPr>
              <a:t>The</a:t>
            </a:r>
            <a:r>
              <a:rPr kumimoji="0" lang="en-US" sz="1400" b="0" i="0" u="none" strike="noStrike" cap="none" normalizeH="0" baseline="0" dirty="0" smtClean="0">
                <a:ln>
                  <a:noFill/>
                </a:ln>
                <a:solidFill>
                  <a:srgbClr val="003366"/>
                </a:solidFill>
                <a:effectLst/>
                <a:latin typeface="Berlin Sans FB" pitchFamily="34" charset="0"/>
              </a:rPr>
              <a:t> </a:t>
            </a:r>
            <a:r>
              <a:rPr kumimoji="0" lang="en-US" b="0" i="0" u="none" strike="noStrike" cap="none" normalizeH="0" baseline="0" dirty="0" smtClean="0">
                <a:ln>
                  <a:noFill/>
                </a:ln>
                <a:solidFill>
                  <a:srgbClr val="003366"/>
                </a:solidFill>
                <a:effectLst/>
                <a:latin typeface="Berlin Sans FB Demi" pitchFamily="34" charset="0"/>
              </a:rPr>
              <a:t>mission </a:t>
            </a:r>
            <a:r>
              <a:rPr kumimoji="0" lang="en-US" sz="1400" b="0" i="0" u="none" strike="noStrike" cap="none" normalizeH="0" baseline="0" dirty="0" smtClean="0">
                <a:ln>
                  <a:noFill/>
                </a:ln>
                <a:solidFill>
                  <a:srgbClr val="003366"/>
                </a:solidFill>
                <a:effectLst/>
                <a:latin typeface="Berlin Sans FB" pitchFamily="34" charset="0"/>
              </a:rPr>
              <a:t>of the Greater Los Angeles County Region Integrated Regional Water  Management Plan is </a:t>
            </a:r>
            <a:r>
              <a:rPr kumimoji="0" lang="en-US" b="0" i="0" u="none" strike="noStrike" cap="none" normalizeH="0" baseline="0" dirty="0" smtClean="0">
                <a:ln>
                  <a:noFill/>
                </a:ln>
                <a:solidFill>
                  <a:srgbClr val="003366"/>
                </a:solidFill>
                <a:effectLst/>
                <a:latin typeface="Berlin Sans FB Demi" pitchFamily="34" charset="0"/>
              </a:rPr>
              <a:t> “to address the  </a:t>
            </a:r>
            <a:r>
              <a:rPr kumimoji="0" lang="en-US" sz="2000" b="0" i="0" u="none" strike="noStrike" cap="none" normalizeH="0" baseline="0" dirty="0" smtClean="0">
                <a:ln>
                  <a:noFill/>
                </a:ln>
                <a:solidFill>
                  <a:srgbClr val="003366"/>
                </a:solidFill>
                <a:effectLst/>
                <a:latin typeface="Berlin Sans FB Demi" pitchFamily="34" charset="0"/>
              </a:rPr>
              <a:t>water</a:t>
            </a:r>
            <a:r>
              <a:rPr kumimoji="0" lang="en-US" b="0" i="0" u="none" strike="noStrike" cap="none" normalizeH="0" baseline="0" dirty="0" smtClean="0">
                <a:ln>
                  <a:noFill/>
                </a:ln>
                <a:solidFill>
                  <a:srgbClr val="003366"/>
                </a:solidFill>
                <a:effectLst/>
                <a:latin typeface="Berlin Sans FB Demi" pitchFamily="34" charset="0"/>
              </a:rPr>
              <a:t> resources needs of  the Region in an integrated  and collaborative manner.”   </a:t>
            </a:r>
            <a:endParaRPr kumimoji="0" lang="en-US" sz="2400" b="0" i="0" u="none" strike="noStrike" cap="none" normalizeH="0" baseline="0" dirty="0" smtClean="0">
              <a:ln>
                <a:noFill/>
              </a:ln>
              <a:solidFill>
                <a:schemeClr val="tx1"/>
              </a:solidFill>
              <a:effectLst/>
              <a:latin typeface="Arial" pitchFamily="34" charset="0"/>
            </a:endParaRPr>
          </a:p>
        </p:txBody>
      </p:sp>
      <p:pic>
        <p:nvPicPr>
          <p:cNvPr id="15" name="Picture 2"/>
          <p:cNvPicPr>
            <a:picLocks noGrp="1" noChangeAspect="1" noChangeArrowheads="1"/>
          </p:cNvPicPr>
          <p:nvPr>
            <p:ph idx="1"/>
          </p:nvPr>
        </p:nvPicPr>
        <p:blipFill>
          <a:blip r:embed="rId3" cstate="print"/>
          <a:srcRect/>
          <a:stretch>
            <a:fillRect/>
          </a:stretch>
        </p:blipFill>
        <p:spPr bwMode="auto">
          <a:xfrm>
            <a:off x="2057400" y="3124200"/>
            <a:ext cx="6781800" cy="3505200"/>
          </a:xfrm>
          <a:prstGeom prst="rect">
            <a:avLst/>
          </a:prstGeom>
          <a:noFill/>
          <a:ln w="9525">
            <a:noFill/>
            <a:miter lim="800000"/>
            <a:headEnd/>
            <a:tailEnd/>
          </a:ln>
          <a:effectLst/>
        </p:spPr>
      </p:pic>
      <p:pic>
        <p:nvPicPr>
          <p:cNvPr id="14" name="Picture 7" descr="GLA IRWMP cover.bmp"/>
          <p:cNvPicPr>
            <a:picLocks noChangeAspect="1"/>
          </p:cNvPicPr>
          <p:nvPr/>
        </p:nvPicPr>
        <p:blipFill>
          <a:blip r:embed="rId4" cstate="print"/>
          <a:srcRect/>
          <a:stretch>
            <a:fillRect/>
          </a:stretch>
        </p:blipFill>
        <p:spPr bwMode="auto">
          <a:xfrm>
            <a:off x="304800" y="1219200"/>
            <a:ext cx="231398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1066800"/>
            <a:ext cx="8610600" cy="548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143000"/>
            <a:ext cx="8534400" cy="461665"/>
          </a:xfrm>
          <a:prstGeom prst="rect">
            <a:avLst/>
          </a:prstGeom>
          <a:noFill/>
        </p:spPr>
        <p:txBody>
          <a:bodyPr wrap="square" rtlCol="0">
            <a:spAutoFit/>
          </a:bodyPr>
          <a:lstStyle/>
          <a:p>
            <a:pPr marL="519113" indent="-519113"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Multi-Agency, Collaborative Targets</a:t>
            </a:r>
            <a:endParaRPr lang="en-US"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22882" name="Picture 2"/>
          <p:cNvPicPr>
            <a:picLocks noChangeAspect="1" noChangeArrowheads="1"/>
          </p:cNvPicPr>
          <p:nvPr/>
        </p:nvPicPr>
        <p:blipFill>
          <a:blip r:embed="rId2" cstate="print"/>
          <a:srcRect/>
          <a:stretch>
            <a:fillRect/>
          </a:stretch>
        </p:blipFill>
        <p:spPr bwMode="auto">
          <a:xfrm>
            <a:off x="1295400" y="2057400"/>
            <a:ext cx="3009900" cy="1219200"/>
          </a:xfrm>
          <a:prstGeom prst="rect">
            <a:avLst/>
          </a:prstGeom>
          <a:noFill/>
          <a:ln w="9525">
            <a:noFill/>
            <a:miter lim="800000"/>
            <a:headEnd/>
            <a:tailEnd/>
          </a:ln>
        </p:spPr>
      </p:pic>
      <p:pic>
        <p:nvPicPr>
          <p:cNvPr id="122883" name="Picture 3"/>
          <p:cNvPicPr>
            <a:picLocks noChangeAspect="1" noChangeArrowheads="1"/>
          </p:cNvPicPr>
          <p:nvPr/>
        </p:nvPicPr>
        <p:blipFill>
          <a:blip r:embed="rId3" cstate="print"/>
          <a:srcRect/>
          <a:stretch>
            <a:fillRect/>
          </a:stretch>
        </p:blipFill>
        <p:spPr bwMode="auto">
          <a:xfrm>
            <a:off x="4419600" y="2057400"/>
            <a:ext cx="2981325" cy="1219200"/>
          </a:xfrm>
          <a:prstGeom prst="rect">
            <a:avLst/>
          </a:prstGeom>
          <a:noFill/>
          <a:ln w="9525">
            <a:noFill/>
            <a:miter lim="800000"/>
            <a:headEnd/>
            <a:tailEnd/>
          </a:ln>
        </p:spPr>
      </p:pic>
      <p:pic>
        <p:nvPicPr>
          <p:cNvPr id="122884" name="Picture 4"/>
          <p:cNvPicPr>
            <a:picLocks noChangeAspect="1" noChangeArrowheads="1"/>
          </p:cNvPicPr>
          <p:nvPr/>
        </p:nvPicPr>
        <p:blipFill>
          <a:blip r:embed="rId4" cstate="print"/>
          <a:srcRect/>
          <a:stretch>
            <a:fillRect/>
          </a:stretch>
        </p:blipFill>
        <p:spPr bwMode="auto">
          <a:xfrm>
            <a:off x="381000" y="3581400"/>
            <a:ext cx="2724150" cy="1143000"/>
          </a:xfrm>
          <a:prstGeom prst="rect">
            <a:avLst/>
          </a:prstGeom>
          <a:noFill/>
          <a:ln w="9525">
            <a:noFill/>
            <a:miter lim="800000"/>
            <a:headEnd/>
            <a:tailEnd/>
          </a:ln>
        </p:spPr>
      </p:pic>
      <p:pic>
        <p:nvPicPr>
          <p:cNvPr id="122885" name="Picture 5"/>
          <p:cNvPicPr>
            <a:picLocks noChangeAspect="1" noChangeArrowheads="1"/>
          </p:cNvPicPr>
          <p:nvPr/>
        </p:nvPicPr>
        <p:blipFill>
          <a:blip r:embed="rId5" cstate="print"/>
          <a:srcRect/>
          <a:stretch>
            <a:fillRect/>
          </a:stretch>
        </p:blipFill>
        <p:spPr bwMode="auto">
          <a:xfrm>
            <a:off x="3200401" y="3581400"/>
            <a:ext cx="2667668" cy="1143000"/>
          </a:xfrm>
          <a:prstGeom prst="rect">
            <a:avLst/>
          </a:prstGeom>
          <a:noFill/>
          <a:ln w="9525">
            <a:noFill/>
            <a:miter lim="800000"/>
            <a:headEnd/>
            <a:tailEnd/>
          </a:ln>
        </p:spPr>
      </p:pic>
      <p:pic>
        <p:nvPicPr>
          <p:cNvPr id="122886" name="Picture 6"/>
          <p:cNvPicPr>
            <a:picLocks noChangeAspect="1" noChangeArrowheads="1"/>
          </p:cNvPicPr>
          <p:nvPr/>
        </p:nvPicPr>
        <p:blipFill>
          <a:blip r:embed="rId6" cstate="print"/>
          <a:srcRect/>
          <a:stretch>
            <a:fillRect/>
          </a:stretch>
        </p:blipFill>
        <p:spPr bwMode="auto">
          <a:xfrm>
            <a:off x="5943600" y="3581400"/>
            <a:ext cx="2676525" cy="1143000"/>
          </a:xfrm>
          <a:prstGeom prst="rect">
            <a:avLst/>
          </a:prstGeom>
          <a:noFill/>
          <a:ln w="9525">
            <a:noFill/>
            <a:miter lim="800000"/>
            <a:headEnd/>
            <a:tailEnd/>
          </a:ln>
        </p:spPr>
      </p:pic>
      <p:pic>
        <p:nvPicPr>
          <p:cNvPr id="122887" name="Picture 7"/>
          <p:cNvPicPr>
            <a:picLocks noChangeAspect="1" noChangeArrowheads="1"/>
          </p:cNvPicPr>
          <p:nvPr/>
        </p:nvPicPr>
        <p:blipFill>
          <a:blip r:embed="rId7" cstate="print"/>
          <a:srcRect/>
          <a:stretch>
            <a:fillRect/>
          </a:stretch>
        </p:blipFill>
        <p:spPr bwMode="auto">
          <a:xfrm>
            <a:off x="1371600" y="5029200"/>
            <a:ext cx="2952750" cy="1143000"/>
          </a:xfrm>
          <a:prstGeom prst="rect">
            <a:avLst/>
          </a:prstGeom>
          <a:noFill/>
          <a:ln w="9525">
            <a:noFill/>
            <a:miter lim="800000"/>
            <a:headEnd/>
            <a:tailEnd/>
          </a:ln>
        </p:spPr>
      </p:pic>
      <p:pic>
        <p:nvPicPr>
          <p:cNvPr id="122888" name="Picture 8"/>
          <p:cNvPicPr>
            <a:picLocks noChangeAspect="1" noChangeArrowheads="1"/>
          </p:cNvPicPr>
          <p:nvPr/>
        </p:nvPicPr>
        <p:blipFill>
          <a:blip r:embed="rId8" cstate="print"/>
          <a:srcRect/>
          <a:stretch>
            <a:fillRect/>
          </a:stretch>
        </p:blipFill>
        <p:spPr bwMode="auto">
          <a:xfrm>
            <a:off x="4419600" y="5029200"/>
            <a:ext cx="2962275" cy="1143000"/>
          </a:xfrm>
          <a:prstGeom prst="rect">
            <a:avLst/>
          </a:prstGeom>
          <a:noFill/>
          <a:ln w="9525">
            <a:noFill/>
            <a:miter lim="800000"/>
            <a:headEnd/>
            <a:tailEnd/>
          </a:ln>
        </p:spPr>
      </p:pic>
      <p:pic>
        <p:nvPicPr>
          <p:cNvPr id="11" name="Picture 4"/>
          <p:cNvPicPr>
            <a:picLocks noChangeAspect="1" noChangeArrowheads="1"/>
          </p:cNvPicPr>
          <p:nvPr/>
        </p:nvPicPr>
        <p:blipFill>
          <a:blip r:embed="rId9" cstate="print"/>
          <a:srcRect/>
          <a:stretch>
            <a:fillRect/>
          </a:stretch>
        </p:blipFill>
        <p:spPr bwMode="auto">
          <a:xfrm>
            <a:off x="228600" y="228600"/>
            <a:ext cx="8610600" cy="381000"/>
          </a:xfrm>
          <a:prstGeom prst="rect">
            <a:avLst/>
          </a:prstGeom>
          <a:noFill/>
          <a:ln w="9525">
            <a:noFill/>
            <a:miter lim="800000"/>
            <a:headEnd/>
            <a:tailEnd/>
          </a:ln>
        </p:spPr>
      </p:pic>
      <p:sp>
        <p:nvSpPr>
          <p:cNvPr id="12" name="Text Box 3"/>
          <p:cNvSpPr txBox="1">
            <a:spLocks noChangeArrowheads="1"/>
          </p:cNvSpPr>
          <p:nvPr/>
        </p:nvSpPr>
        <p:spPr bwMode="auto">
          <a:xfrm>
            <a:off x="228600" y="609600"/>
            <a:ext cx="8610600" cy="381000"/>
          </a:xfrm>
          <a:prstGeom prst="rect">
            <a:avLst/>
          </a:prstGeom>
          <a:solidFill>
            <a:srgbClr val="00206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100" dirty="0" smtClean="0">
                <a:solidFill>
                  <a:srgbClr val="FFFFFF"/>
                </a:solidFill>
                <a:latin typeface="Arial Black" pitchFamily="34" charset="0"/>
              </a:rPr>
              <a:t>I N T E G R A T E D   R E G I O N A L  W A T E R  M A N A G E M E N T   P R O G R A M</a:t>
            </a:r>
            <a:endParaRPr kumimoji="0" lang="en-US" sz="2800" b="0" i="0" u="none" strike="noStrike" cap="none" normalizeH="0" baseline="0" dirty="0" smtClean="0">
              <a:ln>
                <a:noFill/>
              </a:ln>
              <a:solidFill>
                <a:schemeClr val="tx1"/>
              </a:solidFill>
              <a:effectLst/>
              <a:latin typeface="Arial" pitchFamily="34" charset="0"/>
            </a:endParaRPr>
          </a:p>
        </p:txBody>
      </p:sp>
      <p:sp>
        <p:nvSpPr>
          <p:cNvPr id="14" name="TextBox 13"/>
          <p:cNvSpPr txBox="1"/>
          <p:nvPr/>
        </p:nvSpPr>
        <p:spPr>
          <a:xfrm>
            <a:off x="4419600" y="5867400"/>
            <a:ext cx="2895600" cy="253916"/>
          </a:xfrm>
          <a:prstGeom prst="rect">
            <a:avLst/>
          </a:prstGeom>
          <a:solidFill>
            <a:schemeClr val="bg1"/>
          </a:solidFill>
        </p:spPr>
        <p:txBody>
          <a:bodyPr wrap="square" rtlCol="0">
            <a:spAutoFit/>
          </a:bodyPr>
          <a:lstStyle/>
          <a:p>
            <a:pPr algn="ctr"/>
            <a:r>
              <a:rPr lang="en-US" sz="1050" b="1" dirty="0" smtClean="0">
                <a:solidFill>
                  <a:srgbClr val="6B6F93"/>
                </a:solidFill>
              </a:rPr>
              <a:t>Repair/replace 40% of aging infrastructure </a:t>
            </a:r>
            <a:endParaRPr lang="en-US" sz="1050" b="1" dirty="0">
              <a:solidFill>
                <a:srgbClr val="6B6F93"/>
              </a:solidFill>
            </a:endParaRPr>
          </a:p>
        </p:txBody>
      </p:sp>
      <p:cxnSp>
        <p:nvCxnSpPr>
          <p:cNvPr id="16" name="Straight Arrow Connector 15"/>
          <p:cNvCxnSpPr/>
          <p:nvPr/>
        </p:nvCxnSpPr>
        <p:spPr>
          <a:xfrm>
            <a:off x="7086600" y="60198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7391400" cy="4525963"/>
          </a:xfrm>
        </p:spPr>
        <p:txBody>
          <a:bodyPr>
            <a:normAutofit/>
          </a:bodyPr>
          <a:lstStyle/>
          <a:p>
            <a:pPr algn="ctr">
              <a:buNone/>
            </a:pPr>
            <a:r>
              <a:rPr lang="en-US" dirty="0" smtClean="0">
                <a:solidFill>
                  <a:schemeClr val="tx1"/>
                </a:solidFill>
              </a:rPr>
              <a:t>As State funding became more geared towards regional planning</a:t>
            </a:r>
          </a:p>
          <a:p>
            <a:pPr>
              <a:buNone/>
            </a:pPr>
            <a:endParaRPr lang="en-US" dirty="0" smtClean="0"/>
          </a:p>
          <a:p>
            <a:pPr>
              <a:buNone/>
            </a:pPr>
            <a:endParaRPr lang="en-US" dirty="0" smtClean="0"/>
          </a:p>
          <a:p>
            <a:pPr algn="ctr">
              <a:buNone/>
            </a:pPr>
            <a:r>
              <a:rPr lang="en-US" dirty="0" smtClean="0">
                <a:solidFill>
                  <a:schemeClr val="tx1"/>
                </a:solidFill>
              </a:rPr>
              <a:t>Local agencies started collaborating</a:t>
            </a:r>
            <a:endParaRPr lang="en-US" dirty="0">
              <a:solidFill>
                <a:schemeClr val="tx1"/>
              </a:solidFill>
            </a:endParaRPr>
          </a:p>
        </p:txBody>
      </p:sp>
      <p:sp>
        <p:nvSpPr>
          <p:cNvPr id="6" name="Right Arrow 5"/>
          <p:cNvSpPr/>
          <p:nvPr/>
        </p:nvSpPr>
        <p:spPr>
          <a:xfrm rot="5400000">
            <a:off x="4152900" y="1866900"/>
            <a:ext cx="914400" cy="381000"/>
          </a:xfrm>
          <a:prstGeom prst="rightArrow">
            <a:avLst>
              <a:gd name="adj1" fmla="val 428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
          <p:cNvSpPr>
            <a:spLocks noChangeArrowheads="1"/>
          </p:cNvSpPr>
          <p:nvPr/>
        </p:nvSpPr>
        <p:spPr bwMode="auto">
          <a:xfrm>
            <a:off x="3429000" y="4648200"/>
            <a:ext cx="2133600" cy="1981200"/>
          </a:xfrm>
          <a:prstGeom prst="ellipse">
            <a:avLst/>
          </a:prstGeom>
          <a:solidFill>
            <a:schemeClr val="accent1">
              <a:alpha val="59999"/>
            </a:schemeClr>
          </a:solidFill>
          <a:ln w="19050">
            <a:solidFill>
              <a:schemeClr val="tx1"/>
            </a:solidFill>
            <a:round/>
            <a:headEnd/>
            <a:tailEnd/>
          </a:ln>
        </p:spPr>
        <p:txBody>
          <a:bodyPr wrap="none" anchor="ctr"/>
          <a:lstStyle/>
          <a:p>
            <a:pPr algn="ctr"/>
            <a:endParaRPr lang="en-US" sz="2400" b="0" i="1" dirty="0">
              <a:solidFill>
                <a:schemeClr val="tx1"/>
              </a:solidFill>
              <a:latin typeface="Times New Roman" charset="0"/>
            </a:endParaRPr>
          </a:p>
          <a:p>
            <a:pPr algn="ctr"/>
            <a:r>
              <a:rPr lang="en-US" b="0" i="1" dirty="0">
                <a:solidFill>
                  <a:schemeClr val="tx1"/>
                </a:solidFill>
                <a:latin typeface="Times New Roman" charset="0"/>
              </a:rPr>
              <a:t>Support Environmental</a:t>
            </a:r>
          </a:p>
          <a:p>
            <a:pPr algn="ctr"/>
            <a:r>
              <a:rPr lang="en-US" b="0" i="1" dirty="0">
                <a:solidFill>
                  <a:schemeClr val="tx1"/>
                </a:solidFill>
                <a:latin typeface="Times New Roman" charset="0"/>
              </a:rPr>
              <a:t>Stewardship</a:t>
            </a:r>
          </a:p>
        </p:txBody>
      </p:sp>
      <p:sp>
        <p:nvSpPr>
          <p:cNvPr id="8" name="Oval 4"/>
          <p:cNvSpPr>
            <a:spLocks noChangeArrowheads="1"/>
          </p:cNvSpPr>
          <p:nvPr/>
        </p:nvSpPr>
        <p:spPr bwMode="auto">
          <a:xfrm>
            <a:off x="4267200" y="3505200"/>
            <a:ext cx="2209800" cy="2025650"/>
          </a:xfrm>
          <a:prstGeom prst="ellipse">
            <a:avLst/>
          </a:prstGeom>
          <a:solidFill>
            <a:schemeClr val="accent1">
              <a:alpha val="59999"/>
            </a:schemeClr>
          </a:solidFill>
          <a:ln w="19050">
            <a:solidFill>
              <a:schemeClr val="tx1"/>
            </a:solidFill>
            <a:round/>
            <a:headEnd/>
            <a:tailEnd/>
          </a:ln>
        </p:spPr>
        <p:txBody>
          <a:bodyPr wrap="none" anchor="ctr"/>
          <a:lstStyle/>
          <a:p>
            <a:pPr algn="ctr"/>
            <a:endParaRPr lang="en-US" b="0" i="1" dirty="0" smtClean="0">
              <a:solidFill>
                <a:schemeClr val="tx1"/>
              </a:solidFill>
              <a:latin typeface="Times New Roman" charset="0"/>
            </a:endParaRPr>
          </a:p>
          <a:p>
            <a:pPr algn="ctr"/>
            <a:r>
              <a:rPr lang="en-US" b="0" i="1" dirty="0" smtClean="0">
                <a:solidFill>
                  <a:schemeClr val="tx1"/>
                </a:solidFill>
                <a:latin typeface="Times New Roman" charset="0"/>
              </a:rPr>
              <a:t>Minimize </a:t>
            </a:r>
          </a:p>
          <a:p>
            <a:pPr algn="ctr"/>
            <a:r>
              <a:rPr lang="en-US" i="1" dirty="0" smtClean="0">
                <a:latin typeface="Times New Roman" charset="0"/>
              </a:rPr>
              <a:t>F</a:t>
            </a:r>
            <a:r>
              <a:rPr lang="en-US" b="0" i="1" dirty="0" smtClean="0">
                <a:solidFill>
                  <a:schemeClr val="tx1"/>
                </a:solidFill>
                <a:latin typeface="Times New Roman" charset="0"/>
              </a:rPr>
              <a:t>lood Risk</a:t>
            </a:r>
          </a:p>
          <a:p>
            <a:pPr algn="ctr"/>
            <a:endParaRPr lang="en-US" i="1" dirty="0" smtClean="0">
              <a:latin typeface="Times New Roman" charset="0"/>
            </a:endParaRPr>
          </a:p>
          <a:p>
            <a:pPr algn="ctr"/>
            <a:endParaRPr lang="en-US" b="0" i="1" dirty="0">
              <a:solidFill>
                <a:schemeClr val="tx1"/>
              </a:solidFill>
              <a:latin typeface="Times New Roman" charset="0"/>
            </a:endParaRPr>
          </a:p>
        </p:txBody>
      </p:sp>
      <p:sp>
        <p:nvSpPr>
          <p:cNvPr id="9" name="Oval 5"/>
          <p:cNvSpPr>
            <a:spLocks noChangeArrowheads="1"/>
          </p:cNvSpPr>
          <p:nvPr/>
        </p:nvSpPr>
        <p:spPr bwMode="auto">
          <a:xfrm>
            <a:off x="2514600" y="3505200"/>
            <a:ext cx="2104109" cy="1981199"/>
          </a:xfrm>
          <a:prstGeom prst="ellipse">
            <a:avLst/>
          </a:prstGeom>
          <a:solidFill>
            <a:schemeClr val="accent1">
              <a:alpha val="59999"/>
            </a:schemeClr>
          </a:solidFill>
          <a:ln w="19050">
            <a:solidFill>
              <a:schemeClr val="tx1"/>
            </a:solidFill>
            <a:round/>
            <a:headEnd/>
            <a:tailEnd/>
          </a:ln>
        </p:spPr>
        <p:txBody>
          <a:bodyPr wrap="none" anchor="ctr"/>
          <a:lstStyle/>
          <a:p>
            <a:pPr algn="ctr"/>
            <a:r>
              <a:rPr lang="en-US" i="1" dirty="0" smtClean="0">
                <a:latin typeface="Times New Roman" charset="0"/>
              </a:rPr>
              <a:t>Water Supply &amp;</a:t>
            </a:r>
          </a:p>
          <a:p>
            <a:pPr algn="ctr"/>
            <a:r>
              <a:rPr lang="en-US" b="0" i="1" dirty="0" smtClean="0">
                <a:solidFill>
                  <a:schemeClr val="tx1"/>
                </a:solidFill>
                <a:latin typeface="Times New Roman" charset="0"/>
              </a:rPr>
              <a:t>Water  Quality</a:t>
            </a:r>
            <a:endParaRPr lang="en-US" b="0" i="1" dirty="0">
              <a:solidFill>
                <a:schemeClr val="tx1"/>
              </a:solidFill>
              <a:latin typeface="Times New Roman" charset="0"/>
            </a:endParaRPr>
          </a:p>
          <a:p>
            <a:pPr algn="ctr"/>
            <a:endParaRPr lang="en-US" sz="1200" b="0" i="1" dirty="0">
              <a:solidFill>
                <a:schemeClr val="tx1"/>
              </a:solidFill>
              <a:latin typeface="Times New Roman" charset="0"/>
            </a:endParaRPr>
          </a:p>
        </p:txBody>
      </p:sp>
      <p:sp>
        <p:nvSpPr>
          <p:cNvPr id="10" name="Text Box 6"/>
          <p:cNvSpPr txBox="1">
            <a:spLocks noChangeArrowheads="1"/>
          </p:cNvSpPr>
          <p:nvPr/>
        </p:nvSpPr>
        <p:spPr bwMode="auto">
          <a:xfrm>
            <a:off x="3657600" y="4724400"/>
            <a:ext cx="1600200" cy="519113"/>
          </a:xfrm>
          <a:prstGeom prst="rect">
            <a:avLst/>
          </a:prstGeom>
          <a:noFill/>
          <a:ln w="19050">
            <a:noFill/>
            <a:miter lim="800000"/>
            <a:headEnd/>
            <a:tailEnd/>
          </a:ln>
        </p:spPr>
        <p:txBody>
          <a:bodyPr>
            <a:spAutoFit/>
          </a:bodyPr>
          <a:lstStyle/>
          <a:p>
            <a:pPr algn="ctr"/>
            <a:r>
              <a:rPr lang="en-US" sz="2800" dirty="0">
                <a:solidFill>
                  <a:schemeClr val="accent5">
                    <a:lumMod val="60000"/>
                    <a:lumOff val="40000"/>
                  </a:schemeClr>
                </a:solidFill>
                <a:latin typeface="Arial Narrow" pitchFamily="34" charset="0"/>
              </a:rPr>
              <a:t>IRWMP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Not All About the Money $$$</a:t>
            </a:r>
            <a:endParaRPr lang="en-US" dirty="0">
              <a:solidFill>
                <a:schemeClr val="tx1"/>
              </a:solidFill>
            </a:endParaRPr>
          </a:p>
        </p:txBody>
      </p:sp>
      <p:sp>
        <p:nvSpPr>
          <p:cNvPr id="3" name="Content Placeholder 2"/>
          <p:cNvSpPr>
            <a:spLocks noGrp="1"/>
          </p:cNvSpPr>
          <p:nvPr>
            <p:ph idx="1"/>
          </p:nvPr>
        </p:nvSpPr>
        <p:spPr>
          <a:xfrm>
            <a:off x="0" y="1295400"/>
            <a:ext cx="9372600" cy="990600"/>
          </a:xfrm>
        </p:spPr>
        <p:txBody>
          <a:bodyPr/>
          <a:lstStyle/>
          <a:p>
            <a:r>
              <a:rPr lang="en-US" dirty="0" smtClean="0">
                <a:solidFill>
                  <a:schemeClr val="tx1"/>
                </a:solidFill>
              </a:rPr>
              <a:t>Bringing together diverse agencies, large and small, single or multi-purpose, under one single roof</a:t>
            </a:r>
          </a:p>
          <a:p>
            <a:endParaRPr lang="en-US" sz="600" dirty="0" smtClean="0">
              <a:solidFill>
                <a:schemeClr val="tx1"/>
              </a:solidFill>
            </a:endParaRPr>
          </a:p>
        </p:txBody>
      </p:sp>
      <p:pic>
        <p:nvPicPr>
          <p:cNvPr id="4" name="Picture 3" descr="meetings2.gif"/>
          <p:cNvPicPr>
            <a:picLocks noChangeAspect="1"/>
          </p:cNvPicPr>
          <p:nvPr/>
        </p:nvPicPr>
        <p:blipFill>
          <a:blip r:embed="rId2" cstate="print"/>
          <a:stretch>
            <a:fillRect/>
          </a:stretch>
        </p:blipFill>
        <p:spPr>
          <a:xfrm>
            <a:off x="4572000" y="2705680"/>
            <a:ext cx="4346895" cy="4152319"/>
          </a:xfrm>
          <a:prstGeom prst="rect">
            <a:avLst/>
          </a:prstGeom>
        </p:spPr>
      </p:pic>
      <p:sp>
        <p:nvSpPr>
          <p:cNvPr id="5" name="TextBox 4"/>
          <p:cNvSpPr txBox="1"/>
          <p:nvPr/>
        </p:nvSpPr>
        <p:spPr>
          <a:xfrm>
            <a:off x="228600" y="2590800"/>
            <a:ext cx="4191000" cy="3600986"/>
          </a:xfrm>
          <a:prstGeom prst="rect">
            <a:avLst/>
          </a:prstGeom>
          <a:noFill/>
        </p:spPr>
        <p:txBody>
          <a:bodyPr wrap="square" rtlCol="0">
            <a:spAutoFit/>
          </a:bodyPr>
          <a:lstStyle/>
          <a:p>
            <a:pPr marL="290513" indent="-290513">
              <a:buFont typeface="Arial" pitchFamily="34" charset="0"/>
              <a:buChar char="•"/>
            </a:pPr>
            <a:r>
              <a:rPr lang="en-US" sz="2600" dirty="0" smtClean="0">
                <a:latin typeface="Calibri (Body)"/>
              </a:rPr>
              <a:t>Promoting open and free dialogue by breaking down barriers</a:t>
            </a:r>
          </a:p>
          <a:p>
            <a:pPr marL="290513" indent="-290513">
              <a:buFont typeface="Arial" pitchFamily="34" charset="0"/>
              <a:buChar char="•"/>
            </a:pPr>
            <a:endParaRPr lang="en-US" sz="2600" dirty="0" smtClean="0">
              <a:latin typeface="Calibri (Body)"/>
            </a:endParaRPr>
          </a:p>
          <a:p>
            <a:pPr marL="290513" indent="-290513">
              <a:buFont typeface="Arial" pitchFamily="34" charset="0"/>
              <a:buChar char="•"/>
            </a:pPr>
            <a:r>
              <a:rPr lang="en-US" sz="2600" dirty="0" smtClean="0">
                <a:latin typeface="Calibri (Body)"/>
              </a:rPr>
              <a:t>Developing common understanding of regional and subregional challenges</a:t>
            </a:r>
          </a:p>
          <a:p>
            <a:endParaRPr lang="en-US" sz="200" dirty="0" smtClean="0">
              <a:latin typeface="Calibri (Body)"/>
            </a:endParaRPr>
          </a:p>
          <a:p>
            <a:endParaRPr lang="en-US" dirty="0">
              <a:latin typeface="Calibri (Bod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Not All About the Money $$$ </a:t>
            </a:r>
            <a:r>
              <a:rPr lang="en-US" sz="1600" dirty="0" smtClean="0">
                <a:solidFill>
                  <a:schemeClr val="tx1"/>
                </a:solidFill>
              </a:rPr>
              <a:t>(</a:t>
            </a:r>
            <a:r>
              <a:rPr lang="en-US" sz="1600" dirty="0" err="1" smtClean="0">
                <a:solidFill>
                  <a:schemeClr val="tx1"/>
                </a:solidFill>
              </a:rPr>
              <a:t>con’t</a:t>
            </a:r>
            <a:r>
              <a:rPr lang="en-US" sz="1600" dirty="0" smtClean="0">
                <a:solidFill>
                  <a:schemeClr val="tx1"/>
                </a:solidFill>
              </a:rPr>
              <a:t>)</a:t>
            </a:r>
            <a:endParaRPr lang="en-US" sz="1600" dirty="0">
              <a:solidFill>
                <a:schemeClr val="tx1"/>
              </a:solidFill>
            </a:endParaRPr>
          </a:p>
        </p:txBody>
      </p:sp>
      <p:sp>
        <p:nvSpPr>
          <p:cNvPr id="3" name="Content Placeholder 2"/>
          <p:cNvSpPr>
            <a:spLocks noGrp="1"/>
          </p:cNvSpPr>
          <p:nvPr>
            <p:ph idx="1"/>
          </p:nvPr>
        </p:nvSpPr>
        <p:spPr>
          <a:xfrm>
            <a:off x="0" y="1295400"/>
            <a:ext cx="9144000" cy="5410200"/>
          </a:xfrm>
        </p:spPr>
        <p:txBody>
          <a:bodyPr/>
          <a:lstStyle/>
          <a:p>
            <a:endParaRPr lang="en-US" sz="600" dirty="0" smtClean="0">
              <a:solidFill>
                <a:schemeClr val="tx1"/>
              </a:solidFill>
            </a:endParaRPr>
          </a:p>
          <a:p>
            <a:r>
              <a:rPr lang="en-US" dirty="0" smtClean="0">
                <a:solidFill>
                  <a:schemeClr val="tx1"/>
                </a:solidFill>
              </a:rPr>
              <a:t>Developing an understanding of how success by one means success for all</a:t>
            </a:r>
          </a:p>
          <a:p>
            <a:endParaRPr lang="en-US" sz="600" u="sng" dirty="0" smtClean="0">
              <a:solidFill>
                <a:schemeClr val="tx1"/>
              </a:solidFill>
            </a:endParaRPr>
          </a:p>
          <a:p>
            <a:r>
              <a:rPr lang="en-US" dirty="0" smtClean="0">
                <a:solidFill>
                  <a:schemeClr val="tx1"/>
                </a:solidFill>
              </a:rPr>
              <a:t>Building Relationships</a:t>
            </a:r>
            <a:endParaRPr lang="en-US" dirty="0">
              <a:solidFill>
                <a:schemeClr val="tx1"/>
              </a:solidFill>
            </a:endParaRPr>
          </a:p>
        </p:txBody>
      </p:sp>
      <p:pic>
        <p:nvPicPr>
          <p:cNvPr id="4" name="Picture 3" descr="build-relationships.jpg"/>
          <p:cNvPicPr>
            <a:picLocks noChangeAspect="1"/>
          </p:cNvPicPr>
          <p:nvPr/>
        </p:nvPicPr>
        <p:blipFill>
          <a:blip r:embed="rId3" cstate="print"/>
          <a:stretch>
            <a:fillRect/>
          </a:stretch>
        </p:blipFill>
        <p:spPr>
          <a:xfrm>
            <a:off x="1295400" y="3581400"/>
            <a:ext cx="6705600" cy="2933700"/>
          </a:xfrm>
          <a:prstGeom prst="rect">
            <a:avLst/>
          </a:prstGeom>
        </p:spPr>
      </p:pic>
    </p:spTree>
  </p:cSld>
  <p:clrMapOvr>
    <a:masterClrMapping/>
  </p:clrMapOvr>
</p:sld>
</file>

<file path=ppt/theme/theme1.xml><?xml version="1.0" encoding="utf-8"?>
<a:theme xmlns:a="http://schemas.openxmlformats.org/drawingml/2006/main" name="1_Default Desig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88A099B3AFB54D885BA7C54CA43035" ma:contentTypeVersion="3" ma:contentTypeDescription="Create a new document." ma:contentTypeScope="" ma:versionID="666d37cd8eae84888fbd416ba2e73418">
  <xsd:schema xmlns:xsd="http://www.w3.org/2001/XMLSchema" xmlns:xs="http://www.w3.org/2001/XMLSchema" xmlns:p="http://schemas.microsoft.com/office/2006/metadata/properties" xmlns:ns2="2d8c4b88-99e6-4e86-8d7d-c742e2d9b8d2" targetNamespace="http://schemas.microsoft.com/office/2006/metadata/properties" ma:root="true" ma:fieldsID="49d5abeb8e36dfe226415733ac78a5cd" ns2:_="">
    <xsd:import namespace="2d8c4b88-99e6-4e86-8d7d-c742e2d9b8d2"/>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c4b88-99e6-4e86-8d7d-c742e2d9b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BE033C-506D-4191-90C6-9F684361D7A8}"/>
</file>

<file path=customXml/itemProps2.xml><?xml version="1.0" encoding="utf-8"?>
<ds:datastoreItem xmlns:ds="http://schemas.openxmlformats.org/officeDocument/2006/customXml" ds:itemID="{6EA065E8-7FFD-4899-91C0-B74675E39BED}"/>
</file>

<file path=customXml/itemProps3.xml><?xml version="1.0" encoding="utf-8"?>
<ds:datastoreItem xmlns:ds="http://schemas.openxmlformats.org/officeDocument/2006/customXml" ds:itemID="{5039E85B-8A33-4E05-9485-C772AD070A38}"/>
</file>

<file path=docProps/app.xml><?xml version="1.0" encoding="utf-8"?>
<Properties xmlns="http://schemas.openxmlformats.org/officeDocument/2006/extended-properties" xmlns:vt="http://schemas.openxmlformats.org/officeDocument/2006/docPropsVTypes">
  <Template/>
  <TotalTime>16803</TotalTime>
  <Words>898</Words>
  <Application>Microsoft Office PowerPoint</Application>
  <PresentationFormat>On-screen Show (4:3)</PresentationFormat>
  <Paragraphs>165</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1_Default Design</vt:lpstr>
      <vt:lpstr>Managing One Water </vt:lpstr>
      <vt:lpstr>Slide 2</vt:lpstr>
      <vt:lpstr>Diverse Water Resources…  Diverse Issues…Diverse Players</vt:lpstr>
      <vt:lpstr>Partners Under One Roof</vt:lpstr>
      <vt:lpstr>Slide 5</vt:lpstr>
      <vt:lpstr>Slide 6</vt:lpstr>
      <vt:lpstr>Slide 7</vt:lpstr>
      <vt:lpstr>Not All About the Money $$$</vt:lpstr>
      <vt:lpstr>Not All About the Money $$$ (con’t)</vt:lpstr>
      <vt:lpstr>Promoting Collaboration</vt:lpstr>
      <vt:lpstr>Slide 11</vt:lpstr>
    </vt:vector>
  </TitlesOfParts>
  <Company>County of Los Angeles, Dept. of Public 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Kerjon Lee</dc:creator>
  <cp:lastModifiedBy>u05193</cp:lastModifiedBy>
  <cp:revision>124</cp:revision>
  <dcterms:created xsi:type="dcterms:W3CDTF">2007-08-02T16:22:00Z</dcterms:created>
  <dcterms:modified xsi:type="dcterms:W3CDTF">2011-09-28T19:29:52Z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0x010100AF88A099B3AFB54D885BA7C54CA43035</vt:lpwstr>
  </property>
</Properties>
</file>