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0"/>
  </p:notesMasterIdLst>
  <p:handoutMasterIdLst>
    <p:handoutMasterId r:id="rId11"/>
  </p:handoutMasterIdLst>
  <p:sldIdLst>
    <p:sldId id="256" r:id="rId2"/>
    <p:sldId id="290" r:id="rId3"/>
    <p:sldId id="289" r:id="rId4"/>
    <p:sldId id="288" r:id="rId5"/>
    <p:sldId id="284" r:id="rId6"/>
    <p:sldId id="285" r:id="rId7"/>
    <p:sldId id="293" r:id="rId8"/>
    <p:sldId id="294" r:id="rId9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336E"/>
    <a:srgbClr val="0B0B97"/>
    <a:srgbClr val="EEE5C2"/>
    <a:srgbClr val="02214A"/>
    <a:srgbClr val="042A5D"/>
    <a:srgbClr val="FCF5CF"/>
    <a:srgbClr val="444F02"/>
    <a:srgbClr val="613E0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26" autoAdjust="0"/>
    <p:restoredTop sz="94660"/>
  </p:normalViewPr>
  <p:slideViewPr>
    <p:cSldViewPr>
      <p:cViewPr varScale="1">
        <p:scale>
          <a:sx n="73" d="100"/>
          <a:sy n="73" d="100"/>
        </p:scale>
        <p:origin x="-53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3090" y="-96"/>
      </p:cViewPr>
      <p:guideLst>
        <p:guide orient="horz" pos="2932"/>
        <p:guide pos="2212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C4EEACC-23CC-4BD0-986C-5BFD30248F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defTabSz="93345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9863" y="0"/>
            <a:ext cx="3043237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algn="r" defTabSz="93345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6625" y="4421188"/>
            <a:ext cx="5149850" cy="418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3963"/>
            <a:ext cx="3043238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defTabSz="93345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9863" y="8843963"/>
            <a:ext cx="304323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 defTabSz="933450">
              <a:defRPr sz="1200"/>
            </a:lvl1pPr>
          </a:lstStyle>
          <a:p>
            <a:pPr>
              <a:defRPr/>
            </a:pPr>
            <a:fld id="{870A2F39-BE21-4C65-ACEE-32DD73FE11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2652BC-B3F0-4F24-80B0-0CB6B48BF640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 txBox="1">
            <a:spLocks noGrp="1" noChangeArrowheads="1"/>
          </p:cNvSpPr>
          <p:nvPr/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301" tIns="46651" rIns="93301" bIns="46651" anchor="b"/>
          <a:lstStyle/>
          <a:p>
            <a:pPr algn="r" defTabSz="930275"/>
            <a:fld id="{A804B02F-C43D-4720-BF67-B4E439F1906A}" type="slidenum">
              <a:rPr lang="en-US" sz="1100"/>
              <a:pPr algn="r" defTabSz="930275"/>
              <a:t>6</a:t>
            </a:fld>
            <a:endParaRPr lang="en-US" sz="110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088" y="4419600"/>
            <a:ext cx="5622925" cy="41910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BE983D-0633-4647-A24A-E65A8CDF2AE9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3800" y="704850"/>
            <a:ext cx="4633913" cy="3476625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767" tIns="46386" rIns="92767" bIns="46386"/>
          <a:lstStyle/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133600" y="1600200"/>
            <a:ext cx="6400800" cy="1371600"/>
          </a:xfrm>
          <a:effectLst>
            <a:outerShdw dist="25399" dir="2700000" algn="ctr" rotWithShape="0">
              <a:schemeClr val="tx1">
                <a:alpha val="70000"/>
              </a:schemeClr>
            </a:outerShdw>
          </a:effectLst>
        </p:spPr>
        <p:txBody>
          <a:bodyPr/>
          <a:lstStyle>
            <a:lvl1pPr>
              <a:defRPr sz="3200">
                <a:solidFill>
                  <a:srgbClr val="EEE5C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133600" y="3276600"/>
            <a:ext cx="4495800" cy="1143000"/>
          </a:xfrm>
          <a:ln w="9525">
            <a:headEnd/>
            <a:tailEnd/>
          </a:ln>
        </p:spPr>
        <p:txBody>
          <a:bodyPr lIns="92075" tIns="46038" rIns="92075" bIns="46038" anchor="ctr"/>
          <a:lstStyle>
            <a:lvl1pPr marL="0" indent="0">
              <a:defRPr>
                <a:solidFill>
                  <a:srgbClr val="EEE5C2"/>
                </a:solidFill>
                <a:latin typeface="Humanst521 It BT" pitchFamily="1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4037D-BEDE-45BE-8121-2EF7C406D5FD}" type="slidenum">
              <a:rPr lang="en-US"/>
              <a:pPr>
                <a:defRPr/>
              </a:pPr>
              <a:t>‹#›</a:t>
            </a:fld>
            <a:endParaRPr lang="en-US" b="1" i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00" y="381000"/>
            <a:ext cx="163830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381000"/>
            <a:ext cx="476250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674E4-4B85-4D8F-A4C5-CDE39C45B43A}" type="slidenum">
              <a:rPr lang="en-US"/>
              <a:pPr>
                <a:defRPr/>
              </a:pPr>
              <a:t>‹#›</a:t>
            </a:fld>
            <a:endParaRPr lang="en-US" b="1" i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2060E-0941-4F97-A153-BF5A9718C129}" type="slidenum">
              <a:rPr lang="en-US"/>
              <a:pPr>
                <a:defRPr/>
              </a:pPr>
              <a:t>‹#›</a:t>
            </a:fld>
            <a:endParaRPr lang="en-US" b="1" i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B9263-BA5F-4A7F-A1A6-744FFEF7F8AA}" type="slidenum">
              <a:rPr lang="en-US"/>
              <a:pPr>
                <a:defRPr/>
              </a:pPr>
              <a:t>‹#›</a:t>
            </a:fld>
            <a:endParaRPr lang="en-US" b="1" i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33600" y="1371600"/>
            <a:ext cx="32004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371600"/>
            <a:ext cx="32004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DA0D8-DF5D-49F2-9528-54AA83F8B484}" type="slidenum">
              <a:rPr lang="en-US"/>
              <a:pPr>
                <a:defRPr/>
              </a:pPr>
              <a:t>‹#›</a:t>
            </a:fld>
            <a:endParaRPr lang="en-US" b="1" i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9ADDF-0B04-4740-9727-7D8BD637D0FE}" type="slidenum">
              <a:rPr lang="en-US"/>
              <a:pPr>
                <a:defRPr/>
              </a:pPr>
              <a:t>‹#›</a:t>
            </a:fld>
            <a:endParaRPr lang="en-US" b="1" i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90098-E245-4187-AD2B-08D08E3FD761}" type="slidenum">
              <a:rPr lang="en-US"/>
              <a:pPr>
                <a:defRPr/>
              </a:pPr>
              <a:t>‹#›</a:t>
            </a:fld>
            <a:endParaRPr lang="en-US" b="1" i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9DD85-3D4D-4B15-85E3-B9C5801469D4}" type="slidenum">
              <a:rPr lang="en-US"/>
              <a:pPr>
                <a:defRPr/>
              </a:pPr>
              <a:t>‹#›</a:t>
            </a:fld>
            <a:endParaRPr lang="en-US" b="1" i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316D7-C6C7-46CC-9768-BAD99DED6142}" type="slidenum">
              <a:rPr lang="en-US"/>
              <a:pPr>
                <a:defRPr/>
              </a:pPr>
              <a:t>‹#›</a:t>
            </a:fld>
            <a:endParaRPr lang="en-US" b="1" i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F906F-DBF4-4E35-A488-553CECE5B095}" type="slidenum">
              <a:rPr lang="en-US"/>
              <a:pPr>
                <a:defRPr/>
              </a:pPr>
              <a:t>‹#›</a:t>
            </a:fld>
            <a:endParaRPr lang="en-US" b="1" i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33600" y="381000"/>
            <a:ext cx="6553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000" i="1">
                <a:solidFill>
                  <a:srgbClr val="02214A"/>
                </a:solidFill>
                <a:latin typeface="Humanst521 LtIt BT" pitchFamily="1" charset="0"/>
              </a:defRPr>
            </a:lvl1pPr>
          </a:lstStyle>
          <a:p>
            <a:pPr>
              <a:defRPr/>
            </a:pPr>
            <a:fld id="{3745CE70-AD18-4533-89B4-DAD81AD73BDE}" type="slidenum">
              <a:rPr lang="en-US"/>
              <a:pPr>
                <a:defRPr/>
              </a:pPr>
              <a:t>‹#›</a:t>
            </a:fld>
            <a:endParaRPr lang="en-US" b="1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33600" y="1371600"/>
            <a:ext cx="6553200" cy="4953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xStyles>
    <p:titleStyle>
      <a:lvl1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sz="2400">
          <a:solidFill>
            <a:srgbClr val="02214A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sz="2400">
          <a:solidFill>
            <a:srgbClr val="02214A"/>
          </a:solidFill>
          <a:latin typeface="Humanst521 Bd BT" pitchFamily="1" charset="0"/>
        </a:defRPr>
      </a:lvl2pPr>
      <a:lvl3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sz="2400">
          <a:solidFill>
            <a:srgbClr val="02214A"/>
          </a:solidFill>
          <a:latin typeface="Humanst521 Bd BT" pitchFamily="1" charset="0"/>
        </a:defRPr>
      </a:lvl3pPr>
      <a:lvl4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sz="2400">
          <a:solidFill>
            <a:srgbClr val="02214A"/>
          </a:solidFill>
          <a:latin typeface="Humanst521 Bd BT" pitchFamily="1" charset="0"/>
        </a:defRPr>
      </a:lvl4pPr>
      <a:lvl5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sz="2400">
          <a:solidFill>
            <a:srgbClr val="02214A"/>
          </a:solidFill>
          <a:latin typeface="Humanst521 Bd BT" pitchFamily="1" charset="0"/>
        </a:defRPr>
      </a:lvl5pPr>
      <a:lvl6pPr marL="457200" algn="l" rtl="0" fontAlgn="base">
        <a:lnSpc>
          <a:spcPct val="90000"/>
        </a:lnSpc>
        <a:spcBef>
          <a:spcPct val="20000"/>
        </a:spcBef>
        <a:spcAft>
          <a:spcPct val="0"/>
        </a:spcAft>
        <a:defRPr sz="2400">
          <a:solidFill>
            <a:srgbClr val="02214A"/>
          </a:solidFill>
          <a:latin typeface="Humanst521 Bd BT" pitchFamily="1" charset="0"/>
        </a:defRPr>
      </a:lvl6pPr>
      <a:lvl7pPr marL="914400" algn="l" rtl="0" fontAlgn="base">
        <a:lnSpc>
          <a:spcPct val="90000"/>
        </a:lnSpc>
        <a:spcBef>
          <a:spcPct val="20000"/>
        </a:spcBef>
        <a:spcAft>
          <a:spcPct val="0"/>
        </a:spcAft>
        <a:defRPr sz="2400">
          <a:solidFill>
            <a:srgbClr val="02214A"/>
          </a:solidFill>
          <a:latin typeface="Humanst521 Bd BT" pitchFamily="1" charset="0"/>
        </a:defRPr>
      </a:lvl7pPr>
      <a:lvl8pPr marL="1371600" algn="l" rtl="0" fontAlgn="base">
        <a:lnSpc>
          <a:spcPct val="90000"/>
        </a:lnSpc>
        <a:spcBef>
          <a:spcPct val="20000"/>
        </a:spcBef>
        <a:spcAft>
          <a:spcPct val="0"/>
        </a:spcAft>
        <a:defRPr sz="2400">
          <a:solidFill>
            <a:srgbClr val="02214A"/>
          </a:solidFill>
          <a:latin typeface="Humanst521 Bd BT" pitchFamily="1" charset="0"/>
        </a:defRPr>
      </a:lvl8pPr>
      <a:lvl9pPr marL="1828800" algn="l" rtl="0" fontAlgn="base">
        <a:lnSpc>
          <a:spcPct val="90000"/>
        </a:lnSpc>
        <a:spcBef>
          <a:spcPct val="20000"/>
        </a:spcBef>
        <a:spcAft>
          <a:spcPct val="0"/>
        </a:spcAft>
        <a:defRPr sz="2400">
          <a:solidFill>
            <a:srgbClr val="02214A"/>
          </a:solidFill>
          <a:latin typeface="Humanst521 Bd BT" pitchFamily="1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100000"/>
        </a:spcAft>
        <a:buClr>
          <a:schemeClr val="tx1"/>
        </a:buClr>
        <a:buSzPct val="70000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100000"/>
        </a:spcAft>
        <a:buClr>
          <a:srgbClr val="02214A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0"/>
        </a:spcBef>
        <a:spcAft>
          <a:spcPct val="100000"/>
        </a:spcAft>
        <a:buClr>
          <a:srgbClr val="02214A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0"/>
        </a:spcBef>
        <a:spcAft>
          <a:spcPct val="100000"/>
        </a:spcAft>
        <a:buClr>
          <a:srgbClr val="02214A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0"/>
        </a:spcBef>
        <a:spcAft>
          <a:spcPct val="100000"/>
        </a:spcAft>
        <a:buClr>
          <a:srgbClr val="02214A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5pPr>
      <a:lvl6pPr marL="2228850" indent="-228600" algn="l" rtl="0" fontAlgn="base">
        <a:spcBef>
          <a:spcPct val="0"/>
        </a:spcBef>
        <a:spcAft>
          <a:spcPct val="100000"/>
        </a:spcAft>
        <a:buClr>
          <a:srgbClr val="02214A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6pPr>
      <a:lvl7pPr marL="2686050" indent="-228600" algn="l" rtl="0" fontAlgn="base">
        <a:spcBef>
          <a:spcPct val="0"/>
        </a:spcBef>
        <a:spcAft>
          <a:spcPct val="100000"/>
        </a:spcAft>
        <a:buClr>
          <a:srgbClr val="02214A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7pPr>
      <a:lvl8pPr marL="3143250" indent="-228600" algn="l" rtl="0" fontAlgn="base">
        <a:spcBef>
          <a:spcPct val="0"/>
        </a:spcBef>
        <a:spcAft>
          <a:spcPct val="100000"/>
        </a:spcAft>
        <a:buClr>
          <a:srgbClr val="02214A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8pPr>
      <a:lvl9pPr marL="3600450" indent="-228600" algn="l" rtl="0" fontAlgn="base">
        <a:spcBef>
          <a:spcPct val="0"/>
        </a:spcBef>
        <a:spcAft>
          <a:spcPct val="100000"/>
        </a:spcAft>
        <a:buClr>
          <a:srgbClr val="02214A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05000" y="838200"/>
            <a:ext cx="7239000" cy="25908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b="1" dirty="0" smtClean="0">
                <a:solidFill>
                  <a:srgbClr val="080872"/>
                </a:solidFill>
                <a:latin typeface="+mn-lt"/>
              </a:rPr>
              <a:t>The Southern California Water Dialogue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48200" y="4724400"/>
            <a:ext cx="4267200" cy="1600200"/>
          </a:xfrm>
          <a:ln w="12700"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800" b="1" smtClean="0">
                <a:solidFill>
                  <a:srgbClr val="002060"/>
                </a:solidFill>
                <a:latin typeface="Arial" charset="0"/>
              </a:rPr>
              <a:t>Bruce Moore, Division Manager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b="1" smtClean="0">
                <a:solidFill>
                  <a:srgbClr val="002060"/>
                </a:solidFill>
                <a:latin typeface="Arial" charset="0"/>
              </a:rPr>
              <a:t>Southern Nevada Water Authority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b="1" smtClean="0">
                <a:solidFill>
                  <a:srgbClr val="002060"/>
                </a:solidFill>
                <a:latin typeface="Arial" charset="0"/>
              </a:rPr>
              <a:t>April 27, 2011</a:t>
            </a:r>
          </a:p>
          <a:p>
            <a:pPr eaLnBrk="1" hangingPunct="1">
              <a:lnSpc>
                <a:spcPct val="0"/>
              </a:lnSpc>
            </a:pPr>
            <a:endParaRPr lang="en-US" sz="1800" b="1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4"/>
          <p:cNvSpPr>
            <a:spLocks noGrp="1"/>
          </p:cNvSpPr>
          <p:nvPr>
            <p:ph type="title"/>
          </p:nvPr>
        </p:nvSpPr>
        <p:spPr>
          <a:xfrm>
            <a:off x="1981200" y="152400"/>
            <a:ext cx="6705600" cy="990600"/>
          </a:xfrm>
        </p:spPr>
        <p:txBody>
          <a:bodyPr/>
          <a:lstStyle/>
          <a:p>
            <a:pPr algn="ctr">
              <a:defRPr/>
            </a:pPr>
            <a:r>
              <a:rPr lang="en-US" sz="36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WELCOME TO LAS VEGAS</a:t>
            </a: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822616">
            <a:off x="920750" y="2132013"/>
            <a:ext cx="2513013" cy="37226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46376">
            <a:off x="5783263" y="2120900"/>
            <a:ext cx="2511425" cy="37322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1536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67000" y="4419600"/>
            <a:ext cx="3886200" cy="2286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67000" y="1219200"/>
            <a:ext cx="3810000" cy="2895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2133600" y="152400"/>
            <a:ext cx="6553200" cy="914400"/>
          </a:xfrm>
        </p:spPr>
        <p:txBody>
          <a:bodyPr/>
          <a:lstStyle/>
          <a:p>
            <a:pPr algn="ctr">
              <a:defRPr/>
            </a:pPr>
            <a:r>
              <a:rPr lang="en-US" sz="3600" b="1" u="sng" dirty="0" smtClean="0">
                <a:solidFill>
                  <a:srgbClr val="002060"/>
                </a:solidFill>
                <a:latin typeface="+mn-lt"/>
              </a:rPr>
              <a:t>Sustainability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sz="1800" smtClean="0"/>
              <a:t>Recycle 100% of Non-Consumed Water Supply</a:t>
            </a:r>
          </a:p>
          <a:p>
            <a:pPr>
              <a:buFontTx/>
              <a:buChar char="•"/>
            </a:pPr>
            <a:r>
              <a:rPr lang="en-US" sz="1800" smtClean="0"/>
              <a:t>Conservation ($150 mil, 130 + mil sqft turf, 7.5 bil gal, 400k people)</a:t>
            </a:r>
          </a:p>
          <a:p>
            <a:pPr>
              <a:buFontTx/>
              <a:buChar char="•"/>
            </a:pPr>
            <a:r>
              <a:rPr lang="en-US" sz="1800" smtClean="0"/>
              <a:t>Ground Water Banking AZ, CA, NV</a:t>
            </a:r>
          </a:p>
          <a:p>
            <a:pPr>
              <a:buFontTx/>
              <a:buChar char="•"/>
            </a:pPr>
            <a:r>
              <a:rPr lang="en-US" sz="1800" smtClean="0"/>
              <a:t>3</a:t>
            </a:r>
            <a:r>
              <a:rPr lang="en-US" sz="1800" baseline="30000" smtClean="0"/>
              <a:t>rd</a:t>
            </a:r>
            <a:r>
              <a:rPr lang="en-US" sz="1800" smtClean="0"/>
              <a:t> Intake</a:t>
            </a:r>
          </a:p>
          <a:p>
            <a:pPr>
              <a:buFontTx/>
              <a:buChar char="•"/>
            </a:pPr>
            <a:r>
              <a:rPr lang="en-US" sz="1800" smtClean="0"/>
              <a:t>Building Code Revisions</a:t>
            </a:r>
          </a:p>
          <a:p>
            <a:pPr>
              <a:buFontTx/>
              <a:buChar char="•"/>
            </a:pPr>
            <a:r>
              <a:rPr lang="en-US" sz="1800" smtClean="0"/>
              <a:t>Intentionally Created Surplus</a:t>
            </a:r>
          </a:p>
          <a:p>
            <a:pPr>
              <a:buFontTx/>
              <a:buChar char="•"/>
            </a:pPr>
            <a:r>
              <a:rPr lang="en-US" sz="1800" smtClean="0"/>
              <a:t>Brock Reservoir</a:t>
            </a:r>
          </a:p>
          <a:p>
            <a:pPr>
              <a:buFontTx/>
              <a:buChar char="•"/>
            </a:pPr>
            <a:r>
              <a:rPr lang="en-US" sz="1800" smtClean="0"/>
              <a:t>Development of Nevada Surface &amp; Ground Water Rights</a:t>
            </a:r>
          </a:p>
          <a:p>
            <a:pPr>
              <a:buFontTx/>
              <a:buChar char="•"/>
            </a:pPr>
            <a:r>
              <a:rPr lang="en-US" sz="1800" smtClean="0"/>
              <a:t>Augmentation</a:t>
            </a:r>
          </a:p>
          <a:p>
            <a:pPr>
              <a:buFontTx/>
              <a:buChar char="•"/>
            </a:pPr>
            <a:endParaRPr lang="en-US" sz="1800" smtClean="0"/>
          </a:p>
          <a:p>
            <a:pPr>
              <a:buFontTx/>
              <a:buChar char="•"/>
            </a:pPr>
            <a:endParaRPr lang="en-US" sz="1800" smtClean="0"/>
          </a:p>
          <a:p>
            <a:pPr>
              <a:buFontTx/>
              <a:buChar char="•"/>
            </a:pPr>
            <a:endParaRPr lang="en-US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58"/>
          <p:cNvGrpSpPr>
            <a:grpSpLocks/>
          </p:cNvGrpSpPr>
          <p:nvPr/>
        </p:nvGrpSpPr>
        <p:grpSpPr bwMode="auto">
          <a:xfrm>
            <a:off x="2108200" y="2790825"/>
            <a:ext cx="6932613" cy="4067175"/>
            <a:chOff x="960" y="879"/>
            <a:chExt cx="4367" cy="2562"/>
          </a:xfrm>
        </p:grpSpPr>
        <p:sp>
          <p:nvSpPr>
            <p:cNvPr id="17413" name="AutoShape 5"/>
            <p:cNvSpPr>
              <a:spLocks noChangeAspect="1" noChangeArrowheads="1" noTextEdit="1"/>
            </p:cNvSpPr>
            <p:nvPr/>
          </p:nvSpPr>
          <p:spPr bwMode="auto">
            <a:xfrm>
              <a:off x="960" y="879"/>
              <a:ext cx="3659" cy="2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14" name="Rectangle 7"/>
            <p:cNvSpPr>
              <a:spLocks noChangeArrowheads="1"/>
            </p:cNvSpPr>
            <p:nvPr/>
          </p:nvSpPr>
          <p:spPr bwMode="auto">
            <a:xfrm>
              <a:off x="1404" y="3063"/>
              <a:ext cx="2232" cy="1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15" name="Rectangle 8"/>
            <p:cNvSpPr>
              <a:spLocks noChangeArrowheads="1"/>
            </p:cNvSpPr>
            <p:nvPr/>
          </p:nvSpPr>
          <p:spPr bwMode="auto">
            <a:xfrm>
              <a:off x="1404" y="1077"/>
              <a:ext cx="1" cy="19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16" name="Rectangle 9"/>
            <p:cNvSpPr>
              <a:spLocks noChangeArrowheads="1"/>
            </p:cNvSpPr>
            <p:nvPr/>
          </p:nvSpPr>
          <p:spPr bwMode="auto">
            <a:xfrm>
              <a:off x="1404" y="1077"/>
              <a:ext cx="2232" cy="19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17" name="Freeform 10"/>
            <p:cNvSpPr>
              <a:spLocks/>
            </p:cNvSpPr>
            <p:nvPr/>
          </p:nvSpPr>
          <p:spPr bwMode="auto">
            <a:xfrm>
              <a:off x="1404" y="3063"/>
              <a:ext cx="2232" cy="0"/>
            </a:xfrm>
            <a:custGeom>
              <a:avLst/>
              <a:gdLst>
                <a:gd name="T0" fmla="*/ 0 w 372"/>
                <a:gd name="T1" fmla="*/ 0 w 372"/>
                <a:gd name="T2" fmla="*/ 104136206 w 372"/>
                <a:gd name="T3" fmla="*/ 0 60000 65536"/>
                <a:gd name="T4" fmla="*/ 0 60000 65536"/>
                <a:gd name="T5" fmla="*/ 0 60000 65536"/>
                <a:gd name="T6" fmla="*/ 0 w 372"/>
                <a:gd name="T7" fmla="*/ 372 w 372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T6" t="0" r="T7" b="0"/>
              <a:pathLst>
                <a:path w="372">
                  <a:moveTo>
                    <a:pt x="0" y="0"/>
                  </a:moveTo>
                  <a:lnTo>
                    <a:pt x="0" y="0"/>
                  </a:lnTo>
                  <a:lnTo>
                    <a:pt x="372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18" name="Freeform 11"/>
            <p:cNvSpPr>
              <a:spLocks/>
            </p:cNvSpPr>
            <p:nvPr/>
          </p:nvSpPr>
          <p:spPr bwMode="auto">
            <a:xfrm>
              <a:off x="1404" y="2661"/>
              <a:ext cx="2232" cy="0"/>
            </a:xfrm>
            <a:custGeom>
              <a:avLst/>
              <a:gdLst>
                <a:gd name="T0" fmla="*/ 0 w 372"/>
                <a:gd name="T1" fmla="*/ 0 w 372"/>
                <a:gd name="T2" fmla="*/ 104136206 w 372"/>
                <a:gd name="T3" fmla="*/ 0 60000 65536"/>
                <a:gd name="T4" fmla="*/ 0 60000 65536"/>
                <a:gd name="T5" fmla="*/ 0 60000 65536"/>
                <a:gd name="T6" fmla="*/ 0 w 372"/>
                <a:gd name="T7" fmla="*/ 372 w 372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T6" t="0" r="T7" b="0"/>
              <a:pathLst>
                <a:path w="372">
                  <a:moveTo>
                    <a:pt x="0" y="0"/>
                  </a:moveTo>
                  <a:lnTo>
                    <a:pt x="0" y="0"/>
                  </a:lnTo>
                  <a:lnTo>
                    <a:pt x="372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19" name="Freeform 12"/>
            <p:cNvSpPr>
              <a:spLocks/>
            </p:cNvSpPr>
            <p:nvPr/>
          </p:nvSpPr>
          <p:spPr bwMode="auto">
            <a:xfrm>
              <a:off x="1404" y="2265"/>
              <a:ext cx="2232" cy="0"/>
            </a:xfrm>
            <a:custGeom>
              <a:avLst/>
              <a:gdLst>
                <a:gd name="T0" fmla="*/ 0 w 372"/>
                <a:gd name="T1" fmla="*/ 0 w 372"/>
                <a:gd name="T2" fmla="*/ 104136206 w 372"/>
                <a:gd name="T3" fmla="*/ 0 60000 65536"/>
                <a:gd name="T4" fmla="*/ 0 60000 65536"/>
                <a:gd name="T5" fmla="*/ 0 60000 65536"/>
                <a:gd name="T6" fmla="*/ 0 w 372"/>
                <a:gd name="T7" fmla="*/ 372 w 372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T6" t="0" r="T7" b="0"/>
              <a:pathLst>
                <a:path w="372">
                  <a:moveTo>
                    <a:pt x="0" y="0"/>
                  </a:moveTo>
                  <a:lnTo>
                    <a:pt x="0" y="0"/>
                  </a:lnTo>
                  <a:lnTo>
                    <a:pt x="372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0" name="Freeform 13"/>
            <p:cNvSpPr>
              <a:spLocks/>
            </p:cNvSpPr>
            <p:nvPr/>
          </p:nvSpPr>
          <p:spPr bwMode="auto">
            <a:xfrm>
              <a:off x="1404" y="1869"/>
              <a:ext cx="2232" cy="0"/>
            </a:xfrm>
            <a:custGeom>
              <a:avLst/>
              <a:gdLst>
                <a:gd name="T0" fmla="*/ 0 w 372"/>
                <a:gd name="T1" fmla="*/ 0 w 372"/>
                <a:gd name="T2" fmla="*/ 104136206 w 372"/>
                <a:gd name="T3" fmla="*/ 0 60000 65536"/>
                <a:gd name="T4" fmla="*/ 0 60000 65536"/>
                <a:gd name="T5" fmla="*/ 0 60000 65536"/>
                <a:gd name="T6" fmla="*/ 0 w 372"/>
                <a:gd name="T7" fmla="*/ 372 w 372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T6" t="0" r="T7" b="0"/>
              <a:pathLst>
                <a:path w="372">
                  <a:moveTo>
                    <a:pt x="0" y="0"/>
                  </a:moveTo>
                  <a:lnTo>
                    <a:pt x="0" y="0"/>
                  </a:lnTo>
                  <a:lnTo>
                    <a:pt x="372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1" name="Freeform 14"/>
            <p:cNvSpPr>
              <a:spLocks/>
            </p:cNvSpPr>
            <p:nvPr/>
          </p:nvSpPr>
          <p:spPr bwMode="auto">
            <a:xfrm>
              <a:off x="1404" y="1473"/>
              <a:ext cx="2232" cy="0"/>
            </a:xfrm>
            <a:custGeom>
              <a:avLst/>
              <a:gdLst>
                <a:gd name="T0" fmla="*/ 0 w 372"/>
                <a:gd name="T1" fmla="*/ 0 w 372"/>
                <a:gd name="T2" fmla="*/ 104136206 w 372"/>
                <a:gd name="T3" fmla="*/ 0 60000 65536"/>
                <a:gd name="T4" fmla="*/ 0 60000 65536"/>
                <a:gd name="T5" fmla="*/ 0 60000 65536"/>
                <a:gd name="T6" fmla="*/ 0 w 372"/>
                <a:gd name="T7" fmla="*/ 372 w 372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T6" t="0" r="T7" b="0"/>
              <a:pathLst>
                <a:path w="372">
                  <a:moveTo>
                    <a:pt x="0" y="0"/>
                  </a:moveTo>
                  <a:lnTo>
                    <a:pt x="0" y="0"/>
                  </a:lnTo>
                  <a:lnTo>
                    <a:pt x="372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2" name="Freeform 15"/>
            <p:cNvSpPr>
              <a:spLocks/>
            </p:cNvSpPr>
            <p:nvPr/>
          </p:nvSpPr>
          <p:spPr bwMode="auto">
            <a:xfrm>
              <a:off x="1404" y="1077"/>
              <a:ext cx="2232" cy="0"/>
            </a:xfrm>
            <a:custGeom>
              <a:avLst/>
              <a:gdLst>
                <a:gd name="T0" fmla="*/ 0 w 372"/>
                <a:gd name="T1" fmla="*/ 0 w 372"/>
                <a:gd name="T2" fmla="*/ 104136206 w 372"/>
                <a:gd name="T3" fmla="*/ 0 60000 65536"/>
                <a:gd name="T4" fmla="*/ 0 60000 65536"/>
                <a:gd name="T5" fmla="*/ 0 60000 65536"/>
                <a:gd name="T6" fmla="*/ 0 w 372"/>
                <a:gd name="T7" fmla="*/ 372 w 372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T6" t="0" r="T7" b="0"/>
              <a:pathLst>
                <a:path w="372">
                  <a:moveTo>
                    <a:pt x="0" y="0"/>
                  </a:moveTo>
                  <a:lnTo>
                    <a:pt x="0" y="0"/>
                  </a:lnTo>
                  <a:lnTo>
                    <a:pt x="372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3" name="Rectangle 16"/>
            <p:cNvSpPr>
              <a:spLocks noChangeArrowheads="1"/>
            </p:cNvSpPr>
            <p:nvPr/>
          </p:nvSpPr>
          <p:spPr bwMode="auto">
            <a:xfrm>
              <a:off x="1404" y="3063"/>
              <a:ext cx="2232" cy="1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4" name="Rectangle 17"/>
            <p:cNvSpPr>
              <a:spLocks noChangeArrowheads="1"/>
            </p:cNvSpPr>
            <p:nvPr/>
          </p:nvSpPr>
          <p:spPr bwMode="auto">
            <a:xfrm>
              <a:off x="1404" y="1077"/>
              <a:ext cx="1" cy="198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5" name="Rectangle 18"/>
            <p:cNvSpPr>
              <a:spLocks noChangeArrowheads="1"/>
            </p:cNvSpPr>
            <p:nvPr/>
          </p:nvSpPr>
          <p:spPr bwMode="auto">
            <a:xfrm>
              <a:off x="1404" y="1077"/>
              <a:ext cx="2232" cy="198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6" name="Rectangle 19"/>
            <p:cNvSpPr>
              <a:spLocks noChangeArrowheads="1"/>
            </p:cNvSpPr>
            <p:nvPr/>
          </p:nvSpPr>
          <p:spPr bwMode="auto">
            <a:xfrm>
              <a:off x="1620" y="1155"/>
              <a:ext cx="1" cy="1908"/>
            </a:xfrm>
            <a:prstGeom prst="rect">
              <a:avLst/>
            </a:prstGeom>
            <a:solidFill>
              <a:srgbClr val="5E707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7" name="Rectangle 20"/>
            <p:cNvSpPr>
              <a:spLocks noChangeArrowheads="1"/>
            </p:cNvSpPr>
            <p:nvPr/>
          </p:nvSpPr>
          <p:spPr bwMode="auto">
            <a:xfrm>
              <a:off x="1500" y="1155"/>
              <a:ext cx="486" cy="1908"/>
            </a:xfrm>
            <a:prstGeom prst="rect">
              <a:avLst/>
            </a:prstGeom>
            <a:solidFill>
              <a:srgbClr val="0000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8" name="Rectangle 21"/>
            <p:cNvSpPr>
              <a:spLocks noChangeArrowheads="1"/>
            </p:cNvSpPr>
            <p:nvPr/>
          </p:nvSpPr>
          <p:spPr bwMode="auto">
            <a:xfrm>
              <a:off x="1746" y="1911"/>
              <a:ext cx="1" cy="1152"/>
            </a:xfrm>
            <a:prstGeom prst="rect">
              <a:avLst/>
            </a:prstGeom>
            <a:solidFill>
              <a:srgbClr val="1A1A4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9" name="Rectangle 22"/>
            <p:cNvSpPr>
              <a:spLocks noChangeArrowheads="1"/>
            </p:cNvSpPr>
            <p:nvPr/>
          </p:nvSpPr>
          <p:spPr bwMode="auto">
            <a:xfrm>
              <a:off x="1506" y="1911"/>
              <a:ext cx="480" cy="1152"/>
            </a:xfrm>
            <a:prstGeom prst="rect">
              <a:avLst/>
            </a:prstGeom>
            <a:solidFill>
              <a:srgbClr val="0099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0" name="Rectangle 23"/>
            <p:cNvSpPr>
              <a:spLocks noChangeArrowheads="1"/>
            </p:cNvSpPr>
            <p:nvPr/>
          </p:nvSpPr>
          <p:spPr bwMode="auto">
            <a:xfrm>
              <a:off x="1541" y="1204"/>
              <a:ext cx="385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42900" indent="-342900"/>
              <a:r>
                <a:rPr lang="en-US" sz="1000">
                  <a:solidFill>
                    <a:schemeClr val="bg1"/>
                  </a:solidFill>
                </a:rPr>
                <a:t>240 GPCD</a:t>
              </a:r>
            </a:p>
          </p:txBody>
        </p:sp>
        <p:sp>
          <p:nvSpPr>
            <p:cNvPr id="17431" name="Rectangle 24"/>
            <p:cNvSpPr>
              <a:spLocks noChangeArrowheads="1"/>
            </p:cNvSpPr>
            <p:nvPr/>
          </p:nvSpPr>
          <p:spPr bwMode="auto">
            <a:xfrm>
              <a:off x="1541" y="2308"/>
              <a:ext cx="385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42900" indent="-342900"/>
              <a:r>
                <a:rPr lang="en-US" sz="1000">
                  <a:solidFill>
                    <a:srgbClr val="000000"/>
                  </a:solidFill>
                </a:rPr>
                <a:t>145 GPCD</a:t>
              </a:r>
              <a:endParaRPr lang="en-US" sz="1000"/>
            </a:p>
          </p:txBody>
        </p:sp>
        <p:sp>
          <p:nvSpPr>
            <p:cNvPr id="17432" name="Rectangle 29"/>
            <p:cNvSpPr>
              <a:spLocks noChangeArrowheads="1"/>
            </p:cNvSpPr>
            <p:nvPr/>
          </p:nvSpPr>
          <p:spPr bwMode="auto">
            <a:xfrm>
              <a:off x="2730" y="1479"/>
              <a:ext cx="486" cy="1584"/>
            </a:xfrm>
            <a:prstGeom prst="rect">
              <a:avLst/>
            </a:prstGeom>
            <a:solidFill>
              <a:srgbClr val="0000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3" name="Rectangle 30"/>
            <p:cNvSpPr>
              <a:spLocks noChangeArrowheads="1"/>
            </p:cNvSpPr>
            <p:nvPr/>
          </p:nvSpPr>
          <p:spPr bwMode="auto">
            <a:xfrm>
              <a:off x="2783" y="1578"/>
              <a:ext cx="385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42900" indent="-342900"/>
              <a:r>
                <a:rPr lang="en-US" sz="1000">
                  <a:solidFill>
                    <a:schemeClr val="bg1"/>
                  </a:solidFill>
                </a:rPr>
                <a:t>199 GPCD</a:t>
              </a:r>
            </a:p>
          </p:txBody>
        </p:sp>
        <p:sp>
          <p:nvSpPr>
            <p:cNvPr id="17434" name="Line 32"/>
            <p:cNvSpPr>
              <a:spLocks noChangeShapeType="1"/>
            </p:cNvSpPr>
            <p:nvPr/>
          </p:nvSpPr>
          <p:spPr bwMode="auto">
            <a:xfrm flipV="1">
              <a:off x="1404" y="1077"/>
              <a:ext cx="0" cy="198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5" name="Line 33"/>
            <p:cNvSpPr>
              <a:spLocks noChangeShapeType="1"/>
            </p:cNvSpPr>
            <p:nvPr/>
          </p:nvSpPr>
          <p:spPr bwMode="auto">
            <a:xfrm flipH="1">
              <a:off x="1374" y="3063"/>
              <a:ext cx="3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6" name="Line 34"/>
            <p:cNvSpPr>
              <a:spLocks noChangeShapeType="1"/>
            </p:cNvSpPr>
            <p:nvPr/>
          </p:nvSpPr>
          <p:spPr bwMode="auto">
            <a:xfrm flipH="1">
              <a:off x="1374" y="2661"/>
              <a:ext cx="3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7" name="Line 35"/>
            <p:cNvSpPr>
              <a:spLocks noChangeShapeType="1"/>
            </p:cNvSpPr>
            <p:nvPr/>
          </p:nvSpPr>
          <p:spPr bwMode="auto">
            <a:xfrm flipH="1">
              <a:off x="1374" y="2265"/>
              <a:ext cx="3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8" name="Line 36"/>
            <p:cNvSpPr>
              <a:spLocks noChangeShapeType="1"/>
            </p:cNvSpPr>
            <p:nvPr/>
          </p:nvSpPr>
          <p:spPr bwMode="auto">
            <a:xfrm flipH="1">
              <a:off x="1374" y="1869"/>
              <a:ext cx="3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9" name="Line 37"/>
            <p:cNvSpPr>
              <a:spLocks noChangeShapeType="1"/>
            </p:cNvSpPr>
            <p:nvPr/>
          </p:nvSpPr>
          <p:spPr bwMode="auto">
            <a:xfrm flipH="1">
              <a:off x="1374" y="1473"/>
              <a:ext cx="3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0" name="Line 38"/>
            <p:cNvSpPr>
              <a:spLocks noChangeShapeType="1"/>
            </p:cNvSpPr>
            <p:nvPr/>
          </p:nvSpPr>
          <p:spPr bwMode="auto">
            <a:xfrm flipH="1">
              <a:off x="1374" y="1077"/>
              <a:ext cx="3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1" name="Rectangle 39"/>
            <p:cNvSpPr>
              <a:spLocks noChangeArrowheads="1"/>
            </p:cNvSpPr>
            <p:nvPr/>
          </p:nvSpPr>
          <p:spPr bwMode="auto">
            <a:xfrm>
              <a:off x="1290" y="2997"/>
              <a:ext cx="6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42900" indent="-342900"/>
              <a:r>
                <a:rPr lang="en-US" sz="1400">
                  <a:solidFill>
                    <a:srgbClr val="000000"/>
                  </a:solidFill>
                </a:rPr>
                <a:t>0</a:t>
              </a:r>
              <a:endParaRPr lang="en-US"/>
            </a:p>
          </p:txBody>
        </p:sp>
        <p:sp>
          <p:nvSpPr>
            <p:cNvPr id="17442" name="Rectangle 40"/>
            <p:cNvSpPr>
              <a:spLocks noChangeArrowheads="1"/>
            </p:cNvSpPr>
            <p:nvPr/>
          </p:nvSpPr>
          <p:spPr bwMode="auto">
            <a:xfrm>
              <a:off x="1224" y="2595"/>
              <a:ext cx="124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42900" indent="-342900"/>
              <a:r>
                <a:rPr lang="en-US" sz="1400">
                  <a:solidFill>
                    <a:srgbClr val="000000"/>
                  </a:solidFill>
                </a:rPr>
                <a:t>50</a:t>
              </a:r>
              <a:endParaRPr lang="en-US"/>
            </a:p>
          </p:txBody>
        </p:sp>
        <p:sp>
          <p:nvSpPr>
            <p:cNvPr id="17443" name="Rectangle 41"/>
            <p:cNvSpPr>
              <a:spLocks noChangeArrowheads="1"/>
            </p:cNvSpPr>
            <p:nvPr/>
          </p:nvSpPr>
          <p:spPr bwMode="auto">
            <a:xfrm>
              <a:off x="1158" y="2199"/>
              <a:ext cx="18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42900" indent="-342900"/>
              <a:r>
                <a:rPr lang="en-US" sz="1400">
                  <a:solidFill>
                    <a:srgbClr val="000000"/>
                  </a:solidFill>
                </a:rPr>
                <a:t>100</a:t>
              </a:r>
              <a:endParaRPr lang="en-US"/>
            </a:p>
          </p:txBody>
        </p:sp>
        <p:sp>
          <p:nvSpPr>
            <p:cNvPr id="17444" name="Rectangle 42"/>
            <p:cNvSpPr>
              <a:spLocks noChangeArrowheads="1"/>
            </p:cNvSpPr>
            <p:nvPr/>
          </p:nvSpPr>
          <p:spPr bwMode="auto">
            <a:xfrm>
              <a:off x="1158" y="1803"/>
              <a:ext cx="18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42900" indent="-342900"/>
              <a:r>
                <a:rPr lang="en-US" sz="1400">
                  <a:solidFill>
                    <a:srgbClr val="000000"/>
                  </a:solidFill>
                </a:rPr>
                <a:t>150</a:t>
              </a:r>
              <a:endParaRPr lang="en-US"/>
            </a:p>
          </p:txBody>
        </p:sp>
        <p:sp>
          <p:nvSpPr>
            <p:cNvPr id="17445" name="Rectangle 43"/>
            <p:cNvSpPr>
              <a:spLocks noChangeArrowheads="1"/>
            </p:cNvSpPr>
            <p:nvPr/>
          </p:nvSpPr>
          <p:spPr bwMode="auto">
            <a:xfrm>
              <a:off x="1158" y="1407"/>
              <a:ext cx="18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42900" indent="-342900"/>
              <a:r>
                <a:rPr lang="en-US" sz="1400">
                  <a:solidFill>
                    <a:srgbClr val="000000"/>
                  </a:solidFill>
                </a:rPr>
                <a:t>200</a:t>
              </a:r>
              <a:endParaRPr lang="en-US"/>
            </a:p>
          </p:txBody>
        </p:sp>
        <p:sp>
          <p:nvSpPr>
            <p:cNvPr id="17446" name="Rectangle 44"/>
            <p:cNvSpPr>
              <a:spLocks noChangeArrowheads="1"/>
            </p:cNvSpPr>
            <p:nvPr/>
          </p:nvSpPr>
          <p:spPr bwMode="auto">
            <a:xfrm>
              <a:off x="1158" y="1011"/>
              <a:ext cx="18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42900" indent="-342900"/>
              <a:r>
                <a:rPr lang="en-US" sz="1400">
                  <a:solidFill>
                    <a:srgbClr val="000000"/>
                  </a:solidFill>
                </a:rPr>
                <a:t>250</a:t>
              </a:r>
              <a:endParaRPr lang="en-US"/>
            </a:p>
          </p:txBody>
        </p:sp>
        <p:sp>
          <p:nvSpPr>
            <p:cNvPr id="17447" name="Line 45"/>
            <p:cNvSpPr>
              <a:spLocks noChangeShapeType="1"/>
            </p:cNvSpPr>
            <p:nvPr/>
          </p:nvSpPr>
          <p:spPr bwMode="auto">
            <a:xfrm>
              <a:off x="1404" y="3063"/>
              <a:ext cx="223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8" name="Line 46"/>
            <p:cNvSpPr>
              <a:spLocks noChangeShapeType="1"/>
            </p:cNvSpPr>
            <p:nvPr/>
          </p:nvSpPr>
          <p:spPr bwMode="auto">
            <a:xfrm>
              <a:off x="1404" y="3063"/>
              <a:ext cx="0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9" name="Line 47"/>
            <p:cNvSpPr>
              <a:spLocks noChangeShapeType="1"/>
            </p:cNvSpPr>
            <p:nvPr/>
          </p:nvSpPr>
          <p:spPr bwMode="auto">
            <a:xfrm>
              <a:off x="1962" y="3063"/>
              <a:ext cx="0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0" name="Line 48"/>
            <p:cNvSpPr>
              <a:spLocks noChangeShapeType="1"/>
            </p:cNvSpPr>
            <p:nvPr/>
          </p:nvSpPr>
          <p:spPr bwMode="auto">
            <a:xfrm>
              <a:off x="2520" y="3063"/>
              <a:ext cx="0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1" name="Line 49"/>
            <p:cNvSpPr>
              <a:spLocks noChangeShapeType="1"/>
            </p:cNvSpPr>
            <p:nvPr/>
          </p:nvSpPr>
          <p:spPr bwMode="auto">
            <a:xfrm>
              <a:off x="3078" y="3063"/>
              <a:ext cx="0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2" name="Line 50"/>
            <p:cNvSpPr>
              <a:spLocks noChangeShapeType="1"/>
            </p:cNvSpPr>
            <p:nvPr/>
          </p:nvSpPr>
          <p:spPr bwMode="auto">
            <a:xfrm>
              <a:off x="3636" y="3063"/>
              <a:ext cx="0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3" name="Rectangle 51"/>
            <p:cNvSpPr>
              <a:spLocks noChangeArrowheads="1"/>
            </p:cNvSpPr>
            <p:nvPr/>
          </p:nvSpPr>
          <p:spPr bwMode="auto">
            <a:xfrm>
              <a:off x="1428" y="3135"/>
              <a:ext cx="52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42900" indent="-342900"/>
              <a:r>
                <a:rPr lang="en-US" sz="1800">
                  <a:solidFill>
                    <a:srgbClr val="000000"/>
                  </a:solidFill>
                </a:rPr>
                <a:t>Current</a:t>
              </a:r>
              <a:endParaRPr lang="en-US"/>
            </a:p>
          </p:txBody>
        </p:sp>
        <p:sp>
          <p:nvSpPr>
            <p:cNvPr id="17454" name="Rectangle 53"/>
            <p:cNvSpPr>
              <a:spLocks noChangeArrowheads="1"/>
            </p:cNvSpPr>
            <p:nvPr/>
          </p:nvSpPr>
          <p:spPr bwMode="auto">
            <a:xfrm>
              <a:off x="3834" y="2019"/>
              <a:ext cx="90" cy="90"/>
            </a:xfrm>
            <a:prstGeom prst="rect">
              <a:avLst/>
            </a:prstGeom>
            <a:solidFill>
              <a:srgbClr val="0000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31" name="Rectangle 54"/>
            <p:cNvSpPr>
              <a:spLocks noChangeArrowheads="1"/>
            </p:cNvSpPr>
            <p:nvPr/>
          </p:nvSpPr>
          <p:spPr bwMode="auto">
            <a:xfrm>
              <a:off x="3966" y="1983"/>
              <a:ext cx="1361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42900" indent="-342900">
                <a:defRPr/>
              </a:pPr>
              <a:r>
                <a:rPr lang="en-US" sz="1500" dirty="0">
                  <a:solidFill>
                    <a:srgbClr val="000000"/>
                  </a:solidFill>
                  <a:latin typeface="+mn-lt"/>
                </a:rPr>
                <a:t>Total System wide GPCD</a:t>
              </a:r>
              <a:endParaRPr lang="en-US" sz="1500" dirty="0">
                <a:latin typeface="+mn-lt"/>
              </a:endParaRPr>
            </a:p>
          </p:txBody>
        </p:sp>
        <p:sp>
          <p:nvSpPr>
            <p:cNvPr id="17456" name="Rectangle 55"/>
            <p:cNvSpPr>
              <a:spLocks noChangeArrowheads="1"/>
            </p:cNvSpPr>
            <p:nvPr/>
          </p:nvSpPr>
          <p:spPr bwMode="auto">
            <a:xfrm>
              <a:off x="3834" y="2229"/>
              <a:ext cx="90" cy="90"/>
            </a:xfrm>
            <a:prstGeom prst="rect">
              <a:avLst/>
            </a:prstGeom>
            <a:solidFill>
              <a:srgbClr val="0099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33" name="Rectangle 56"/>
            <p:cNvSpPr>
              <a:spLocks noChangeArrowheads="1"/>
            </p:cNvSpPr>
            <p:nvPr/>
          </p:nvSpPr>
          <p:spPr bwMode="auto">
            <a:xfrm>
              <a:off x="3966" y="2193"/>
              <a:ext cx="1194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42900" indent="-342900">
                <a:defRPr/>
              </a:pPr>
              <a:r>
                <a:rPr lang="en-US" sz="1500" dirty="0">
                  <a:solidFill>
                    <a:srgbClr val="000000"/>
                  </a:solidFill>
                  <a:latin typeface="+mn-lt"/>
                </a:rPr>
                <a:t>“Consumption” GPCD</a:t>
              </a:r>
              <a:endParaRPr lang="en-US" sz="1500" dirty="0">
                <a:latin typeface="+mn-lt"/>
              </a:endParaRPr>
            </a:p>
          </p:txBody>
        </p:sp>
        <p:sp>
          <p:nvSpPr>
            <p:cNvPr id="17458" name="Rectangle 57"/>
            <p:cNvSpPr>
              <a:spLocks noChangeArrowheads="1"/>
            </p:cNvSpPr>
            <p:nvPr/>
          </p:nvSpPr>
          <p:spPr bwMode="auto">
            <a:xfrm>
              <a:off x="2792" y="3132"/>
              <a:ext cx="63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342900" indent="-342900"/>
              <a:r>
                <a:rPr lang="en-US" sz="1800">
                  <a:solidFill>
                    <a:srgbClr val="000000"/>
                  </a:solidFill>
                </a:rPr>
                <a:t>Goal 2035</a:t>
              </a:r>
              <a:endParaRPr lang="en-US"/>
            </a:p>
          </p:txBody>
        </p:sp>
        <p:sp>
          <p:nvSpPr>
            <p:cNvPr id="17459" name="Rectangle 26"/>
            <p:cNvSpPr>
              <a:spLocks noChangeArrowheads="1"/>
            </p:cNvSpPr>
            <p:nvPr/>
          </p:nvSpPr>
          <p:spPr bwMode="auto">
            <a:xfrm>
              <a:off x="2730" y="2115"/>
              <a:ext cx="486" cy="948"/>
            </a:xfrm>
            <a:prstGeom prst="rect">
              <a:avLst/>
            </a:prstGeom>
            <a:solidFill>
              <a:srgbClr val="0099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0" name="Rectangle 31"/>
            <p:cNvSpPr>
              <a:spLocks noChangeArrowheads="1"/>
            </p:cNvSpPr>
            <p:nvPr/>
          </p:nvSpPr>
          <p:spPr bwMode="auto">
            <a:xfrm>
              <a:off x="2760" y="2404"/>
              <a:ext cx="385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42900" indent="-342900"/>
              <a:r>
                <a:rPr lang="en-US" sz="1000">
                  <a:solidFill>
                    <a:srgbClr val="000000"/>
                  </a:solidFill>
                </a:rPr>
                <a:t>119 GPCD</a:t>
              </a:r>
              <a:endParaRPr lang="en-US" sz="1000"/>
            </a:p>
          </p:txBody>
        </p:sp>
      </p:grpSp>
      <p:sp>
        <p:nvSpPr>
          <p:cNvPr id="16387" name="Text Box 59"/>
          <p:cNvSpPr txBox="1">
            <a:spLocks noChangeArrowheads="1"/>
          </p:cNvSpPr>
          <p:nvPr/>
        </p:nvSpPr>
        <p:spPr bwMode="auto">
          <a:xfrm>
            <a:off x="1905000" y="1219200"/>
            <a:ext cx="7086600" cy="1200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  <a:defRPr/>
            </a:pPr>
            <a:r>
              <a:rPr lang="en-US" dirty="0"/>
              <a:t>	</a:t>
            </a:r>
            <a:r>
              <a:rPr lang="en-US" dirty="0">
                <a:latin typeface="+mn-lt"/>
              </a:rPr>
              <a:t>Because of return-flow credits, the total amount of water “consumed” is far less than the actual amount of water “used.”</a:t>
            </a:r>
          </a:p>
        </p:txBody>
      </p:sp>
      <p:sp>
        <p:nvSpPr>
          <p:cNvPr id="16388" name="Rectangle 60"/>
          <p:cNvSpPr>
            <a:spLocks noChangeArrowheads="1"/>
          </p:cNvSpPr>
          <p:nvPr/>
        </p:nvSpPr>
        <p:spPr bwMode="auto">
          <a:xfrm>
            <a:off x="1981200" y="152400"/>
            <a:ext cx="7162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600" b="1" u="sng" dirty="0">
                <a:solidFill>
                  <a:srgbClr val="002060"/>
                </a:solidFill>
                <a:latin typeface="+mn-lt"/>
                <a:ea typeface="+mj-ea"/>
                <a:cs typeface="+mj-cs"/>
              </a:rPr>
              <a:t>Conservation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152400"/>
            <a:ext cx="6553200" cy="762000"/>
          </a:xfrm>
        </p:spPr>
        <p:txBody>
          <a:bodyPr lIns="91440" tIns="45720" rIns="91440" bIns="45720" anchor="t"/>
          <a:lstStyle/>
          <a:p>
            <a:pPr algn="ctr">
              <a:defRPr/>
            </a:pPr>
            <a:r>
              <a:rPr lang="en-US" sz="3600" b="1" u="sng" kern="1200" dirty="0" smtClean="0">
                <a:solidFill>
                  <a:srgbClr val="002060"/>
                </a:solidFill>
                <a:latin typeface="+mn-lt"/>
              </a:rPr>
              <a:t>3rd Intake Profile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439738" y="2655888"/>
            <a:ext cx="8247062" cy="3514725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1649413" y="3825875"/>
            <a:ext cx="7031037" cy="1458913"/>
          </a:xfrm>
          <a:prstGeom prst="rect">
            <a:avLst/>
          </a:prstGeom>
          <a:gradFill rotWithShape="1">
            <a:gsLst>
              <a:gs pos="0">
                <a:srgbClr val="CAD7F2">
                  <a:alpha val="48000"/>
                </a:srgbClr>
              </a:gs>
              <a:gs pos="100000">
                <a:srgbClr val="A7B5E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7" name="Freeform 5"/>
          <p:cNvSpPr>
            <a:spLocks/>
          </p:cNvSpPr>
          <p:nvPr/>
        </p:nvSpPr>
        <p:spPr bwMode="auto">
          <a:xfrm>
            <a:off x="438150" y="3051175"/>
            <a:ext cx="5708650" cy="3113088"/>
          </a:xfrm>
          <a:custGeom>
            <a:avLst/>
            <a:gdLst>
              <a:gd name="T0" fmla="*/ 0 w 3596"/>
              <a:gd name="T1" fmla="*/ 2147483647 h 1961"/>
              <a:gd name="T2" fmla="*/ 2147483647 w 3596"/>
              <a:gd name="T3" fmla="*/ 2147483647 h 1961"/>
              <a:gd name="T4" fmla="*/ 2147483647 w 3596"/>
              <a:gd name="T5" fmla="*/ 2147483647 h 1961"/>
              <a:gd name="T6" fmla="*/ 2147483647 w 3596"/>
              <a:gd name="T7" fmla="*/ 2147483647 h 1961"/>
              <a:gd name="T8" fmla="*/ 2147483647 w 3596"/>
              <a:gd name="T9" fmla="*/ 0 h 1961"/>
              <a:gd name="T10" fmla="*/ 2147483647 w 3596"/>
              <a:gd name="T11" fmla="*/ 2147483647 h 1961"/>
              <a:gd name="T12" fmla="*/ 2147483647 w 3596"/>
              <a:gd name="T13" fmla="*/ 2147483647 h 1961"/>
              <a:gd name="T14" fmla="*/ 2147483647 w 3596"/>
              <a:gd name="T15" fmla="*/ 2147483647 h 1961"/>
              <a:gd name="T16" fmla="*/ 2147483647 w 3596"/>
              <a:gd name="T17" fmla="*/ 2147483647 h 1961"/>
              <a:gd name="T18" fmla="*/ 2147483647 w 3596"/>
              <a:gd name="T19" fmla="*/ 2147483647 h 1961"/>
              <a:gd name="T20" fmla="*/ 2147483647 w 3596"/>
              <a:gd name="T21" fmla="*/ 2147483647 h 1961"/>
              <a:gd name="T22" fmla="*/ 2147483647 w 3596"/>
              <a:gd name="T23" fmla="*/ 2147483647 h 1961"/>
              <a:gd name="T24" fmla="*/ 2147483647 w 3596"/>
              <a:gd name="T25" fmla="*/ 2147483647 h 1961"/>
              <a:gd name="T26" fmla="*/ 2147483647 w 3596"/>
              <a:gd name="T27" fmla="*/ 2147483647 h 1961"/>
              <a:gd name="T28" fmla="*/ 2147483647 w 3596"/>
              <a:gd name="T29" fmla="*/ 2147483647 h 1961"/>
              <a:gd name="T30" fmla="*/ 2147483647 w 3596"/>
              <a:gd name="T31" fmla="*/ 2147483647 h 1961"/>
              <a:gd name="T32" fmla="*/ 2147483647 w 3596"/>
              <a:gd name="T33" fmla="*/ 2147483647 h 1961"/>
              <a:gd name="T34" fmla="*/ 2147483647 w 3596"/>
              <a:gd name="T35" fmla="*/ 2147483647 h 1961"/>
              <a:gd name="T36" fmla="*/ 2147483647 w 3596"/>
              <a:gd name="T37" fmla="*/ 2147483647 h 1961"/>
              <a:gd name="T38" fmla="*/ 2147483647 w 3596"/>
              <a:gd name="T39" fmla="*/ 2147483647 h 1961"/>
              <a:gd name="T40" fmla="*/ 2147483647 w 3596"/>
              <a:gd name="T41" fmla="*/ 2147483647 h 1961"/>
              <a:gd name="T42" fmla="*/ 2147483647 w 3596"/>
              <a:gd name="T43" fmla="*/ 2147483647 h 1961"/>
              <a:gd name="T44" fmla="*/ 2147483647 w 3596"/>
              <a:gd name="T45" fmla="*/ 2147483647 h 1961"/>
              <a:gd name="T46" fmla="*/ 2147483647 w 3596"/>
              <a:gd name="T47" fmla="*/ 2147483647 h 1961"/>
              <a:gd name="T48" fmla="*/ 2147483647 w 3596"/>
              <a:gd name="T49" fmla="*/ 2147483647 h 1961"/>
              <a:gd name="T50" fmla="*/ 2147483647 w 3596"/>
              <a:gd name="T51" fmla="*/ 2147483647 h 1961"/>
              <a:gd name="T52" fmla="*/ 2147483647 w 3596"/>
              <a:gd name="T53" fmla="*/ 2147483647 h 1961"/>
              <a:gd name="T54" fmla="*/ 2147483647 w 3596"/>
              <a:gd name="T55" fmla="*/ 2147483647 h 1961"/>
              <a:gd name="T56" fmla="*/ 2147483647 w 3596"/>
              <a:gd name="T57" fmla="*/ 2147483647 h 1961"/>
              <a:gd name="T58" fmla="*/ 2147483647 w 3596"/>
              <a:gd name="T59" fmla="*/ 2147483647 h 1961"/>
              <a:gd name="T60" fmla="*/ 2147483647 w 3596"/>
              <a:gd name="T61" fmla="*/ 2147483647 h 1961"/>
              <a:gd name="T62" fmla="*/ 2147483647 w 3596"/>
              <a:gd name="T63" fmla="*/ 2147483647 h 1961"/>
              <a:gd name="T64" fmla="*/ 2147483647 w 3596"/>
              <a:gd name="T65" fmla="*/ 2147483647 h 1961"/>
              <a:gd name="T66" fmla="*/ 2147483647 w 3596"/>
              <a:gd name="T67" fmla="*/ 2147483647 h 1961"/>
              <a:gd name="T68" fmla="*/ 2147483647 w 3596"/>
              <a:gd name="T69" fmla="*/ 2147483647 h 1961"/>
              <a:gd name="T70" fmla="*/ 2147483647 w 3596"/>
              <a:gd name="T71" fmla="*/ 2147483647 h 1961"/>
              <a:gd name="T72" fmla="*/ 2147483647 w 3596"/>
              <a:gd name="T73" fmla="*/ 2147483647 h 1961"/>
              <a:gd name="T74" fmla="*/ 2147483647 w 3596"/>
              <a:gd name="T75" fmla="*/ 2147483647 h 1961"/>
              <a:gd name="T76" fmla="*/ 2147483647 w 3596"/>
              <a:gd name="T77" fmla="*/ 2147483647 h 1961"/>
              <a:gd name="T78" fmla="*/ 2147483647 w 3596"/>
              <a:gd name="T79" fmla="*/ 2147483647 h 1961"/>
              <a:gd name="T80" fmla="*/ 2147483647 w 3596"/>
              <a:gd name="T81" fmla="*/ 2147483647 h 1961"/>
              <a:gd name="T82" fmla="*/ 2147483647 w 3596"/>
              <a:gd name="T83" fmla="*/ 2147483647 h 196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3596"/>
              <a:gd name="T127" fmla="*/ 0 h 1961"/>
              <a:gd name="T128" fmla="*/ 3596 w 3596"/>
              <a:gd name="T129" fmla="*/ 1961 h 1961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3596" h="1961">
                <a:moveTo>
                  <a:pt x="0" y="473"/>
                </a:moveTo>
                <a:lnTo>
                  <a:pt x="180" y="421"/>
                </a:lnTo>
                <a:lnTo>
                  <a:pt x="274" y="292"/>
                </a:lnTo>
                <a:lnTo>
                  <a:pt x="325" y="78"/>
                </a:lnTo>
                <a:cubicBezTo>
                  <a:pt x="345" y="30"/>
                  <a:pt x="365" y="0"/>
                  <a:pt x="394" y="0"/>
                </a:cubicBezTo>
                <a:cubicBezTo>
                  <a:pt x="423" y="0"/>
                  <a:pt x="464" y="47"/>
                  <a:pt x="497" y="78"/>
                </a:cubicBezTo>
                <a:lnTo>
                  <a:pt x="592" y="189"/>
                </a:lnTo>
                <a:lnTo>
                  <a:pt x="685" y="352"/>
                </a:lnTo>
                <a:lnTo>
                  <a:pt x="771" y="456"/>
                </a:lnTo>
                <a:lnTo>
                  <a:pt x="883" y="558"/>
                </a:lnTo>
                <a:lnTo>
                  <a:pt x="1073" y="735"/>
                </a:lnTo>
                <a:lnTo>
                  <a:pt x="1190" y="778"/>
                </a:lnTo>
                <a:lnTo>
                  <a:pt x="1320" y="790"/>
                </a:lnTo>
                <a:lnTo>
                  <a:pt x="1404" y="802"/>
                </a:lnTo>
                <a:lnTo>
                  <a:pt x="1524" y="814"/>
                </a:lnTo>
                <a:lnTo>
                  <a:pt x="1608" y="850"/>
                </a:lnTo>
                <a:lnTo>
                  <a:pt x="1704" y="850"/>
                </a:lnTo>
                <a:lnTo>
                  <a:pt x="1764" y="874"/>
                </a:lnTo>
                <a:lnTo>
                  <a:pt x="1872" y="862"/>
                </a:lnTo>
                <a:lnTo>
                  <a:pt x="1932" y="874"/>
                </a:lnTo>
                <a:cubicBezTo>
                  <a:pt x="1950" y="874"/>
                  <a:pt x="1958" y="866"/>
                  <a:pt x="1980" y="862"/>
                </a:cubicBezTo>
                <a:cubicBezTo>
                  <a:pt x="1996" y="861"/>
                  <a:pt x="2048" y="825"/>
                  <a:pt x="2064" y="850"/>
                </a:cubicBezTo>
                <a:lnTo>
                  <a:pt x="2160" y="862"/>
                </a:lnTo>
                <a:lnTo>
                  <a:pt x="2196" y="922"/>
                </a:lnTo>
                <a:lnTo>
                  <a:pt x="2292" y="910"/>
                </a:lnTo>
                <a:lnTo>
                  <a:pt x="2412" y="910"/>
                </a:lnTo>
                <a:lnTo>
                  <a:pt x="2568" y="898"/>
                </a:lnTo>
                <a:lnTo>
                  <a:pt x="2664" y="982"/>
                </a:lnTo>
                <a:cubicBezTo>
                  <a:pt x="2692" y="1006"/>
                  <a:pt x="2710" y="1010"/>
                  <a:pt x="2736" y="1042"/>
                </a:cubicBezTo>
                <a:cubicBezTo>
                  <a:pt x="2724" y="1006"/>
                  <a:pt x="2796" y="1130"/>
                  <a:pt x="2820" y="1174"/>
                </a:cubicBezTo>
                <a:lnTo>
                  <a:pt x="2856" y="1306"/>
                </a:lnTo>
                <a:lnTo>
                  <a:pt x="2916" y="1306"/>
                </a:lnTo>
                <a:lnTo>
                  <a:pt x="3024" y="1054"/>
                </a:lnTo>
                <a:lnTo>
                  <a:pt x="3120" y="946"/>
                </a:lnTo>
                <a:lnTo>
                  <a:pt x="3264" y="970"/>
                </a:lnTo>
                <a:lnTo>
                  <a:pt x="3384" y="1054"/>
                </a:lnTo>
                <a:lnTo>
                  <a:pt x="3504" y="1174"/>
                </a:lnTo>
                <a:lnTo>
                  <a:pt x="3577" y="1309"/>
                </a:lnTo>
                <a:lnTo>
                  <a:pt x="3596" y="1961"/>
                </a:lnTo>
                <a:lnTo>
                  <a:pt x="162" y="1954"/>
                </a:lnTo>
                <a:lnTo>
                  <a:pt x="124" y="1283"/>
                </a:lnTo>
                <a:lnTo>
                  <a:pt x="28" y="1283"/>
                </a:lnTo>
              </a:path>
            </a:pathLst>
          </a:custGeom>
          <a:solidFill>
            <a:srgbClr val="D7BA7F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38" name="Freeform 6" descr="Brown marble"/>
          <p:cNvSpPr>
            <a:spLocks/>
          </p:cNvSpPr>
          <p:nvPr/>
        </p:nvSpPr>
        <p:spPr bwMode="auto">
          <a:xfrm>
            <a:off x="430213" y="3046413"/>
            <a:ext cx="2644775" cy="3125787"/>
          </a:xfrm>
          <a:custGeom>
            <a:avLst/>
            <a:gdLst>
              <a:gd name="T0" fmla="*/ 2147483647 w 1666"/>
              <a:gd name="T1" fmla="*/ 2147483647 h 1969"/>
              <a:gd name="T2" fmla="*/ 2147483647 w 1666"/>
              <a:gd name="T3" fmla="*/ 2147483647 h 1969"/>
              <a:gd name="T4" fmla="*/ 2147483647 w 1666"/>
              <a:gd name="T5" fmla="*/ 2147483647 h 1969"/>
              <a:gd name="T6" fmla="*/ 2147483647 w 1666"/>
              <a:gd name="T7" fmla="*/ 2147483647 h 1969"/>
              <a:gd name="T8" fmla="*/ 2147483647 w 1666"/>
              <a:gd name="T9" fmla="*/ 2147483647 h 1969"/>
              <a:gd name="T10" fmla="*/ 2147483647 w 1666"/>
              <a:gd name="T11" fmla="*/ 2147483647 h 1969"/>
              <a:gd name="T12" fmla="*/ 2147483647 w 1666"/>
              <a:gd name="T13" fmla="*/ 0 h 1969"/>
              <a:gd name="T14" fmla="*/ 2147483647 w 1666"/>
              <a:gd name="T15" fmla="*/ 2147483647 h 1969"/>
              <a:gd name="T16" fmla="*/ 2147483647 w 1666"/>
              <a:gd name="T17" fmla="*/ 2147483647 h 1969"/>
              <a:gd name="T18" fmla="*/ 2147483647 w 1666"/>
              <a:gd name="T19" fmla="*/ 2147483647 h 1969"/>
              <a:gd name="T20" fmla="*/ 2147483647 w 1666"/>
              <a:gd name="T21" fmla="*/ 2147483647 h 1969"/>
              <a:gd name="T22" fmla="*/ 2147483647 w 1666"/>
              <a:gd name="T23" fmla="*/ 2147483647 h 1969"/>
              <a:gd name="T24" fmla="*/ 2147483647 w 1666"/>
              <a:gd name="T25" fmla="*/ 2147483647 h 1969"/>
              <a:gd name="T26" fmla="*/ 2147483647 w 1666"/>
              <a:gd name="T27" fmla="*/ 2147483647 h 1969"/>
              <a:gd name="T28" fmla="*/ 2147483647 w 1666"/>
              <a:gd name="T29" fmla="*/ 2147483647 h 1969"/>
              <a:gd name="T30" fmla="*/ 2147483647 w 1666"/>
              <a:gd name="T31" fmla="*/ 2147483647 h 1969"/>
              <a:gd name="T32" fmla="*/ 2147483647 w 1666"/>
              <a:gd name="T33" fmla="*/ 2147483647 h 1969"/>
              <a:gd name="T34" fmla="*/ 2147483647 w 1666"/>
              <a:gd name="T35" fmla="*/ 2147483647 h 1969"/>
              <a:gd name="T36" fmla="*/ 2147483647 w 1666"/>
              <a:gd name="T37" fmla="*/ 2147483647 h 1969"/>
              <a:gd name="T38" fmla="*/ 2147483647 w 1666"/>
              <a:gd name="T39" fmla="*/ 2147483647 h 1969"/>
              <a:gd name="T40" fmla="*/ 0 w 1666"/>
              <a:gd name="T41" fmla="*/ 2147483647 h 1969"/>
              <a:gd name="T42" fmla="*/ 2147483647 w 1666"/>
              <a:gd name="T43" fmla="*/ 2147483647 h 196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666"/>
              <a:gd name="T67" fmla="*/ 0 h 1969"/>
              <a:gd name="T68" fmla="*/ 1666 w 1666"/>
              <a:gd name="T69" fmla="*/ 1969 h 196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666" h="1969">
                <a:moveTo>
                  <a:pt x="5" y="465"/>
                </a:moveTo>
                <a:lnTo>
                  <a:pt x="94" y="445"/>
                </a:lnTo>
                <a:lnTo>
                  <a:pt x="225" y="382"/>
                </a:lnTo>
                <a:lnTo>
                  <a:pt x="273" y="313"/>
                </a:lnTo>
                <a:lnTo>
                  <a:pt x="308" y="159"/>
                </a:lnTo>
                <a:lnTo>
                  <a:pt x="328" y="77"/>
                </a:lnTo>
                <a:lnTo>
                  <a:pt x="376" y="0"/>
                </a:lnTo>
                <a:lnTo>
                  <a:pt x="466" y="21"/>
                </a:lnTo>
                <a:lnTo>
                  <a:pt x="555" y="152"/>
                </a:lnTo>
                <a:lnTo>
                  <a:pt x="631" y="250"/>
                </a:lnTo>
                <a:lnTo>
                  <a:pt x="727" y="406"/>
                </a:lnTo>
                <a:lnTo>
                  <a:pt x="872" y="536"/>
                </a:lnTo>
                <a:lnTo>
                  <a:pt x="1009" y="645"/>
                </a:lnTo>
                <a:lnTo>
                  <a:pt x="1057" y="743"/>
                </a:lnTo>
                <a:lnTo>
                  <a:pt x="1181" y="868"/>
                </a:lnTo>
                <a:lnTo>
                  <a:pt x="1332" y="1104"/>
                </a:lnTo>
                <a:lnTo>
                  <a:pt x="1408" y="1237"/>
                </a:lnTo>
                <a:lnTo>
                  <a:pt x="1666" y="1967"/>
                </a:lnTo>
                <a:lnTo>
                  <a:pt x="226" y="1967"/>
                </a:lnTo>
                <a:lnTo>
                  <a:pt x="100" y="1965"/>
                </a:lnTo>
                <a:lnTo>
                  <a:pt x="0" y="1969"/>
                </a:lnTo>
                <a:lnTo>
                  <a:pt x="5" y="465"/>
                </a:lnTo>
                <a:close/>
              </a:path>
            </a:pathLst>
          </a:custGeom>
          <a:blipFill dpi="0" rotWithShape="1">
            <a:blip r:embed="rId2" cstate="print"/>
            <a:srcRect/>
            <a:tile tx="0" ty="0" sx="100000" sy="100000" flip="none" algn="tl"/>
          </a:blipFill>
          <a:ln w="9525" cap="flat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4557713" y="4041775"/>
            <a:ext cx="1117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buClr>
                <a:srgbClr val="A50021"/>
              </a:buClr>
              <a:buSzPct val="75000"/>
              <a:buFont typeface="Wingdings" pitchFamily="2" charset="2"/>
              <a:buNone/>
            </a:pPr>
            <a:r>
              <a:rPr kumimoji="1" lang="en-US" sz="1200" b="1">
                <a:solidFill>
                  <a:srgbClr val="000000"/>
                </a:solidFill>
                <a:latin typeface="Arial Narrow" pitchFamily="34" charset="0"/>
              </a:rPr>
              <a:t>Old  Las Vegas </a:t>
            </a:r>
          </a:p>
          <a:p>
            <a:pPr algn="ctr">
              <a:lnSpc>
                <a:spcPct val="80000"/>
              </a:lnSpc>
              <a:buClr>
                <a:srgbClr val="A50021"/>
              </a:buClr>
              <a:buSzPct val="75000"/>
              <a:buFont typeface="Wingdings" pitchFamily="2" charset="2"/>
              <a:buNone/>
            </a:pPr>
            <a:r>
              <a:rPr kumimoji="1" lang="en-US" sz="1200" b="1">
                <a:solidFill>
                  <a:srgbClr val="000000"/>
                </a:solidFill>
                <a:latin typeface="Arial Narrow" pitchFamily="34" charset="0"/>
              </a:rPr>
              <a:t>Wash Channel</a:t>
            </a: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3978275" y="3503613"/>
            <a:ext cx="2163763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buClr>
                <a:srgbClr val="A50021"/>
              </a:buClr>
              <a:buSzPct val="75000"/>
              <a:buFont typeface="Wingdings" pitchFamily="2" charset="2"/>
              <a:buNone/>
            </a:pPr>
            <a:r>
              <a:rPr kumimoji="1" lang="en-US" b="1">
                <a:solidFill>
                  <a:srgbClr val="000000"/>
                </a:solidFill>
                <a:latin typeface="Arial Narrow" pitchFamily="34" charset="0"/>
              </a:rPr>
              <a:t>1,111’ (Oct 2007)</a:t>
            </a: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6518275" y="5595938"/>
            <a:ext cx="1249363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buClr>
                <a:srgbClr val="A50021"/>
              </a:buClr>
              <a:buSzPct val="75000"/>
              <a:buFont typeface="Wingdings" pitchFamily="2" charset="2"/>
              <a:buNone/>
            </a:pPr>
            <a:r>
              <a:rPr kumimoji="1" lang="en-US" sz="1200" b="1" i="1">
                <a:solidFill>
                  <a:srgbClr val="000000"/>
                </a:solidFill>
                <a:latin typeface="Arial Narrow" pitchFamily="34" charset="0"/>
              </a:rPr>
              <a:t>Pipeline (7,000 ft.)</a:t>
            </a:r>
          </a:p>
        </p:txBody>
      </p:sp>
      <p:sp>
        <p:nvSpPr>
          <p:cNvPr id="18442" name="Line 10"/>
          <p:cNvSpPr>
            <a:spLocks noChangeShapeType="1"/>
          </p:cNvSpPr>
          <p:nvPr/>
        </p:nvSpPr>
        <p:spPr bwMode="auto">
          <a:xfrm>
            <a:off x="6108700" y="5830888"/>
            <a:ext cx="22463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8443" name="Line 11"/>
          <p:cNvSpPr>
            <a:spLocks noChangeShapeType="1"/>
          </p:cNvSpPr>
          <p:nvPr/>
        </p:nvSpPr>
        <p:spPr bwMode="auto">
          <a:xfrm>
            <a:off x="6103938" y="5645150"/>
            <a:ext cx="0" cy="4159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4" name="Line 12"/>
          <p:cNvSpPr>
            <a:spLocks noChangeShapeType="1"/>
          </p:cNvSpPr>
          <p:nvPr/>
        </p:nvSpPr>
        <p:spPr bwMode="auto">
          <a:xfrm>
            <a:off x="8362950" y="5613400"/>
            <a:ext cx="0" cy="4159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5" name="Line 13"/>
          <p:cNvSpPr>
            <a:spLocks noChangeShapeType="1"/>
          </p:cNvSpPr>
          <p:nvPr/>
        </p:nvSpPr>
        <p:spPr bwMode="auto">
          <a:xfrm>
            <a:off x="527050" y="3819525"/>
            <a:ext cx="0" cy="1203325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54" name="Line 14"/>
          <p:cNvSpPr>
            <a:spLocks noChangeShapeType="1"/>
          </p:cNvSpPr>
          <p:nvPr/>
        </p:nvSpPr>
        <p:spPr bwMode="auto">
          <a:xfrm>
            <a:off x="652463" y="3735388"/>
            <a:ext cx="11112" cy="13430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7" name="Line 15"/>
          <p:cNvSpPr>
            <a:spLocks noChangeShapeType="1"/>
          </p:cNvSpPr>
          <p:nvPr/>
        </p:nvSpPr>
        <p:spPr bwMode="auto">
          <a:xfrm>
            <a:off x="1714500" y="3825875"/>
            <a:ext cx="69611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8" name="Freeform 16"/>
          <p:cNvSpPr>
            <a:spLocks/>
          </p:cNvSpPr>
          <p:nvPr/>
        </p:nvSpPr>
        <p:spPr bwMode="auto">
          <a:xfrm>
            <a:off x="6019800" y="5006975"/>
            <a:ext cx="2665413" cy="1152525"/>
          </a:xfrm>
          <a:custGeom>
            <a:avLst/>
            <a:gdLst>
              <a:gd name="T0" fmla="*/ 2147483647 w 1724"/>
              <a:gd name="T1" fmla="*/ 0 h 726"/>
              <a:gd name="T2" fmla="*/ 0 w 1724"/>
              <a:gd name="T3" fmla="*/ 2147483647 h 726"/>
              <a:gd name="T4" fmla="*/ 2147483647 w 1724"/>
              <a:gd name="T5" fmla="*/ 2147483647 h 726"/>
              <a:gd name="T6" fmla="*/ 2147483647 w 1724"/>
              <a:gd name="T7" fmla="*/ 2147483647 h 726"/>
              <a:gd name="T8" fmla="*/ 2147483647 w 1724"/>
              <a:gd name="T9" fmla="*/ 2147483647 h 726"/>
              <a:gd name="T10" fmla="*/ 2147483647 w 1724"/>
              <a:gd name="T11" fmla="*/ 2147483647 h 726"/>
              <a:gd name="T12" fmla="*/ 2147483647 w 1724"/>
              <a:gd name="T13" fmla="*/ 2147483647 h 726"/>
              <a:gd name="T14" fmla="*/ 2147483647 w 1724"/>
              <a:gd name="T15" fmla="*/ 2147483647 h 726"/>
              <a:gd name="T16" fmla="*/ 2147483647 w 1724"/>
              <a:gd name="T17" fmla="*/ 2147483647 h 726"/>
              <a:gd name="T18" fmla="*/ 2147483647 w 1724"/>
              <a:gd name="T19" fmla="*/ 2147483647 h 726"/>
              <a:gd name="T20" fmla="*/ 2147483647 w 1724"/>
              <a:gd name="T21" fmla="*/ 2147483647 h 726"/>
              <a:gd name="T22" fmla="*/ 2147483647 w 1724"/>
              <a:gd name="T23" fmla="*/ 2147483647 h 726"/>
              <a:gd name="T24" fmla="*/ 2147483647 w 1724"/>
              <a:gd name="T25" fmla="*/ 2147483647 h 726"/>
              <a:gd name="T26" fmla="*/ 2147483647 w 1724"/>
              <a:gd name="T27" fmla="*/ 2147483647 h 726"/>
              <a:gd name="T28" fmla="*/ 2147483647 w 1724"/>
              <a:gd name="T29" fmla="*/ 2147483647 h 726"/>
              <a:gd name="T30" fmla="*/ 2147483647 w 1724"/>
              <a:gd name="T31" fmla="*/ 2147483647 h 726"/>
              <a:gd name="T32" fmla="*/ 2147483647 w 1724"/>
              <a:gd name="T33" fmla="*/ 2147483647 h 726"/>
              <a:gd name="T34" fmla="*/ 2147483647 w 1724"/>
              <a:gd name="T35" fmla="*/ 2147483647 h 726"/>
              <a:gd name="T36" fmla="*/ 2147483647 w 1724"/>
              <a:gd name="T37" fmla="*/ 0 h 72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724"/>
              <a:gd name="T58" fmla="*/ 0 h 726"/>
              <a:gd name="T59" fmla="*/ 1724 w 1724"/>
              <a:gd name="T60" fmla="*/ 726 h 72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724" h="726">
                <a:moveTo>
                  <a:pt x="3" y="0"/>
                </a:moveTo>
                <a:lnTo>
                  <a:pt x="0" y="726"/>
                </a:lnTo>
                <a:lnTo>
                  <a:pt x="1720" y="726"/>
                </a:lnTo>
                <a:lnTo>
                  <a:pt x="1724" y="78"/>
                </a:lnTo>
                <a:lnTo>
                  <a:pt x="1704" y="46"/>
                </a:lnTo>
                <a:lnTo>
                  <a:pt x="1648" y="34"/>
                </a:lnTo>
                <a:cubicBezTo>
                  <a:pt x="1624" y="31"/>
                  <a:pt x="1599" y="28"/>
                  <a:pt x="1560" y="26"/>
                </a:cubicBezTo>
                <a:cubicBezTo>
                  <a:pt x="1530" y="30"/>
                  <a:pt x="1459" y="27"/>
                  <a:pt x="1416" y="22"/>
                </a:cubicBezTo>
                <a:lnTo>
                  <a:pt x="1283" y="24"/>
                </a:lnTo>
                <a:cubicBezTo>
                  <a:pt x="1244" y="25"/>
                  <a:pt x="1217" y="30"/>
                  <a:pt x="1184" y="30"/>
                </a:cubicBezTo>
                <a:cubicBezTo>
                  <a:pt x="1150" y="42"/>
                  <a:pt x="1123" y="46"/>
                  <a:pt x="1086" y="26"/>
                </a:cubicBezTo>
                <a:lnTo>
                  <a:pt x="940" y="30"/>
                </a:lnTo>
                <a:lnTo>
                  <a:pt x="742" y="34"/>
                </a:lnTo>
                <a:cubicBezTo>
                  <a:pt x="691" y="33"/>
                  <a:pt x="678" y="21"/>
                  <a:pt x="636" y="22"/>
                </a:cubicBezTo>
                <a:cubicBezTo>
                  <a:pt x="589" y="26"/>
                  <a:pt x="545" y="48"/>
                  <a:pt x="492" y="42"/>
                </a:cubicBezTo>
                <a:lnTo>
                  <a:pt x="321" y="24"/>
                </a:lnTo>
                <a:lnTo>
                  <a:pt x="191" y="24"/>
                </a:lnTo>
                <a:cubicBezTo>
                  <a:pt x="157" y="25"/>
                  <a:pt x="147" y="34"/>
                  <a:pt x="116" y="30"/>
                </a:cubicBezTo>
                <a:cubicBezTo>
                  <a:pt x="84" y="26"/>
                  <a:pt x="27" y="24"/>
                  <a:pt x="3" y="0"/>
                </a:cubicBezTo>
                <a:close/>
              </a:path>
            </a:pathLst>
          </a:custGeom>
          <a:solidFill>
            <a:srgbClr val="D7BA7F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857" name="Freeform 17"/>
          <p:cNvSpPr>
            <a:spLocks/>
          </p:cNvSpPr>
          <p:nvPr/>
        </p:nvSpPr>
        <p:spPr bwMode="auto">
          <a:xfrm>
            <a:off x="457200" y="4967288"/>
            <a:ext cx="6505575" cy="354012"/>
          </a:xfrm>
          <a:custGeom>
            <a:avLst/>
            <a:gdLst>
              <a:gd name="T0" fmla="*/ 0 w 4098"/>
              <a:gd name="T1" fmla="*/ 2147483647 h 223"/>
              <a:gd name="T2" fmla="*/ 0 w 4098"/>
              <a:gd name="T3" fmla="*/ 2147483647 h 223"/>
              <a:gd name="T4" fmla="*/ 2147483647 w 4098"/>
              <a:gd name="T5" fmla="*/ 2147483647 h 223"/>
              <a:gd name="T6" fmla="*/ 2147483647 w 4098"/>
              <a:gd name="T7" fmla="*/ 2147483647 h 223"/>
              <a:gd name="T8" fmla="*/ 2147483647 w 4098"/>
              <a:gd name="T9" fmla="*/ 2147483647 h 223"/>
              <a:gd name="T10" fmla="*/ 2147483647 w 4098"/>
              <a:gd name="T11" fmla="*/ 0 h 223"/>
              <a:gd name="T12" fmla="*/ 2147483647 w 4098"/>
              <a:gd name="T13" fmla="*/ 2147483647 h 22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098"/>
              <a:gd name="T22" fmla="*/ 0 h 223"/>
              <a:gd name="T23" fmla="*/ 4098 w 4098"/>
              <a:gd name="T24" fmla="*/ 223 h 22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098" h="223">
                <a:moveTo>
                  <a:pt x="0" y="85"/>
                </a:moveTo>
                <a:lnTo>
                  <a:pt x="0" y="83"/>
                </a:lnTo>
                <a:lnTo>
                  <a:pt x="141" y="83"/>
                </a:lnTo>
                <a:lnTo>
                  <a:pt x="171" y="214"/>
                </a:lnTo>
                <a:lnTo>
                  <a:pt x="4031" y="223"/>
                </a:lnTo>
                <a:lnTo>
                  <a:pt x="4032" y="0"/>
                </a:lnTo>
                <a:lnTo>
                  <a:pt x="4098" y="3"/>
                </a:lnTo>
              </a:path>
            </a:pathLst>
          </a:custGeom>
          <a:noFill/>
          <a:ln w="57150" cap="flat" cmpd="sng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50" name="Text Box 18"/>
          <p:cNvSpPr txBox="1">
            <a:spLocks noChangeArrowheads="1"/>
          </p:cNvSpPr>
          <p:nvPr/>
        </p:nvSpPr>
        <p:spPr bwMode="auto">
          <a:xfrm>
            <a:off x="1143000" y="2930525"/>
            <a:ext cx="2209800" cy="384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buClr>
                <a:srgbClr val="A50021"/>
              </a:buClr>
              <a:buSzPct val="75000"/>
              <a:buFont typeface="Wingdings" pitchFamily="2" charset="2"/>
              <a:buNone/>
            </a:pPr>
            <a:r>
              <a:rPr kumimoji="1" lang="en-US" b="1" i="1">
                <a:latin typeface="Book Antiqua" pitchFamily="18" charset="0"/>
              </a:rPr>
              <a:t>Saddle Island</a:t>
            </a:r>
          </a:p>
        </p:txBody>
      </p:sp>
      <p:sp>
        <p:nvSpPr>
          <p:cNvPr id="18451" name="Line 19"/>
          <p:cNvSpPr>
            <a:spLocks noChangeShapeType="1"/>
          </p:cNvSpPr>
          <p:nvPr/>
        </p:nvSpPr>
        <p:spPr bwMode="auto">
          <a:xfrm>
            <a:off x="5073650" y="4378325"/>
            <a:ext cx="1588" cy="3444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5860" name="Line 20"/>
          <p:cNvSpPr>
            <a:spLocks noChangeShapeType="1"/>
          </p:cNvSpPr>
          <p:nvPr/>
        </p:nvSpPr>
        <p:spPr bwMode="auto">
          <a:xfrm>
            <a:off x="777875" y="3659188"/>
            <a:ext cx="4763" cy="163671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53" name="AutoShape 21"/>
          <p:cNvSpPr>
            <a:spLocks noChangeArrowheads="1"/>
          </p:cNvSpPr>
          <p:nvPr/>
        </p:nvSpPr>
        <p:spPr bwMode="auto">
          <a:xfrm>
            <a:off x="458788" y="4965700"/>
            <a:ext cx="139700" cy="158750"/>
          </a:xfrm>
          <a:prstGeom prst="roundRect">
            <a:avLst>
              <a:gd name="adj" fmla="val 16667"/>
            </a:avLst>
          </a:prstGeom>
          <a:solidFill>
            <a:srgbClr val="CC33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4" name="AutoShape 22"/>
          <p:cNvSpPr>
            <a:spLocks noChangeArrowheads="1"/>
          </p:cNvSpPr>
          <p:nvPr/>
        </p:nvSpPr>
        <p:spPr bwMode="auto">
          <a:xfrm>
            <a:off x="452438" y="3657600"/>
            <a:ext cx="139700" cy="158750"/>
          </a:xfrm>
          <a:prstGeom prst="roundRect">
            <a:avLst>
              <a:gd name="adj" fmla="val 16667"/>
            </a:avLst>
          </a:prstGeom>
          <a:solidFill>
            <a:srgbClr val="CC33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5" name="AutoShape 23"/>
          <p:cNvSpPr>
            <a:spLocks noChangeArrowheads="1"/>
          </p:cNvSpPr>
          <p:nvPr/>
        </p:nvSpPr>
        <p:spPr bwMode="auto">
          <a:xfrm>
            <a:off x="449263" y="3619500"/>
            <a:ext cx="152400" cy="57150"/>
          </a:xfrm>
          <a:prstGeom prst="triangle">
            <a:avLst>
              <a:gd name="adj" fmla="val 50000"/>
            </a:avLst>
          </a:prstGeom>
          <a:solidFill>
            <a:srgbClr val="CC33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6" name="Text Box 24"/>
          <p:cNvSpPr txBox="1">
            <a:spLocks noChangeArrowheads="1"/>
          </p:cNvSpPr>
          <p:nvPr/>
        </p:nvSpPr>
        <p:spPr bwMode="auto">
          <a:xfrm>
            <a:off x="6324600" y="3514725"/>
            <a:ext cx="2209800" cy="384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buClr>
                <a:srgbClr val="A50021"/>
              </a:buClr>
              <a:buSzPct val="75000"/>
              <a:buFont typeface="Wingdings" pitchFamily="2" charset="2"/>
              <a:buNone/>
            </a:pPr>
            <a:r>
              <a:rPr kumimoji="1" lang="en-US" b="1" i="1">
                <a:latin typeface="Book Antiqua" pitchFamily="18" charset="0"/>
              </a:rPr>
              <a:t>Lake Mead</a:t>
            </a:r>
          </a:p>
        </p:txBody>
      </p:sp>
      <p:sp>
        <p:nvSpPr>
          <p:cNvPr id="18457" name="Text Box 25"/>
          <p:cNvSpPr txBox="1">
            <a:spLocks noChangeArrowheads="1"/>
          </p:cNvSpPr>
          <p:nvPr/>
        </p:nvSpPr>
        <p:spPr bwMode="auto">
          <a:xfrm>
            <a:off x="690563" y="2120900"/>
            <a:ext cx="4465637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buClr>
                <a:srgbClr val="A50021"/>
              </a:buClr>
              <a:buSzPct val="75000"/>
              <a:buFont typeface="Wingdings" pitchFamily="2" charset="2"/>
              <a:buNone/>
            </a:pPr>
            <a:r>
              <a:rPr kumimoji="1" lang="en-US" b="1" i="1">
                <a:solidFill>
                  <a:srgbClr val="000000"/>
                </a:solidFill>
                <a:latin typeface="Arial Narrow" pitchFamily="34" charset="0"/>
              </a:rPr>
              <a:t>Pumping Station and Access Shafts</a:t>
            </a:r>
          </a:p>
        </p:txBody>
      </p:sp>
      <p:sp>
        <p:nvSpPr>
          <p:cNvPr id="18458" name="Line 26"/>
          <p:cNvSpPr>
            <a:spLocks noChangeShapeType="1"/>
          </p:cNvSpPr>
          <p:nvPr/>
        </p:nvSpPr>
        <p:spPr bwMode="auto">
          <a:xfrm>
            <a:off x="609600" y="2324100"/>
            <a:ext cx="0" cy="1244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8459" name="Line 27"/>
          <p:cNvSpPr>
            <a:spLocks noChangeShapeType="1"/>
          </p:cNvSpPr>
          <p:nvPr/>
        </p:nvSpPr>
        <p:spPr bwMode="auto">
          <a:xfrm>
            <a:off x="609600" y="2324100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35868" name="Text Box 28"/>
          <p:cNvSpPr txBox="1">
            <a:spLocks noChangeArrowheads="1"/>
          </p:cNvSpPr>
          <p:nvPr/>
        </p:nvSpPr>
        <p:spPr bwMode="auto">
          <a:xfrm>
            <a:off x="5916613" y="4530725"/>
            <a:ext cx="2770187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buClr>
                <a:srgbClr val="A50021"/>
              </a:buClr>
              <a:buSzPct val="75000"/>
              <a:buFont typeface="Wingdings" pitchFamily="2" charset="2"/>
              <a:buNone/>
            </a:pPr>
            <a:r>
              <a:rPr kumimoji="1" lang="en-US" b="1" i="1">
                <a:solidFill>
                  <a:srgbClr val="000000"/>
                </a:solidFill>
                <a:latin typeface="Arial Narrow" pitchFamily="34" charset="0"/>
              </a:rPr>
              <a:t>Intake Shaft (860 feet)</a:t>
            </a:r>
          </a:p>
        </p:txBody>
      </p:sp>
      <p:sp>
        <p:nvSpPr>
          <p:cNvPr id="35869" name="Text Box 29"/>
          <p:cNvSpPr txBox="1">
            <a:spLocks noChangeArrowheads="1"/>
          </p:cNvSpPr>
          <p:nvPr/>
        </p:nvSpPr>
        <p:spPr bwMode="auto">
          <a:xfrm>
            <a:off x="2590800" y="5368925"/>
            <a:ext cx="38862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buClr>
                <a:srgbClr val="A50021"/>
              </a:buClr>
              <a:buSzPct val="75000"/>
              <a:buFont typeface="Wingdings" pitchFamily="2" charset="2"/>
              <a:buNone/>
            </a:pPr>
            <a:r>
              <a:rPr kumimoji="1" lang="en-US" b="1" i="1">
                <a:solidFill>
                  <a:srgbClr val="000000"/>
                </a:solidFill>
                <a:latin typeface="Arial Narrow" pitchFamily="34" charset="0"/>
              </a:rPr>
              <a:t>Tunnel (approx. 3-1/2 miles)</a:t>
            </a:r>
          </a:p>
        </p:txBody>
      </p:sp>
      <p:sp>
        <p:nvSpPr>
          <p:cNvPr id="18462" name="Line 30"/>
          <p:cNvSpPr>
            <a:spLocks noChangeShapeType="1"/>
          </p:cNvSpPr>
          <p:nvPr/>
        </p:nvSpPr>
        <p:spPr bwMode="auto">
          <a:xfrm>
            <a:off x="533400" y="44196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73" name="Line 33"/>
          <p:cNvSpPr>
            <a:spLocks noChangeShapeType="1"/>
          </p:cNvSpPr>
          <p:nvPr/>
        </p:nvSpPr>
        <p:spPr bwMode="auto">
          <a:xfrm>
            <a:off x="685800" y="4800600"/>
            <a:ext cx="3276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74" name="Line 34"/>
          <p:cNvSpPr>
            <a:spLocks noChangeShapeType="1"/>
          </p:cNvSpPr>
          <p:nvPr/>
        </p:nvSpPr>
        <p:spPr bwMode="auto">
          <a:xfrm flipV="1">
            <a:off x="3933825" y="4510088"/>
            <a:ext cx="0" cy="3143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76" name="Line 36"/>
          <p:cNvSpPr>
            <a:spLocks noChangeShapeType="1"/>
          </p:cNvSpPr>
          <p:nvPr/>
        </p:nvSpPr>
        <p:spPr bwMode="auto">
          <a:xfrm>
            <a:off x="533400" y="4495800"/>
            <a:ext cx="2209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77" name="Line 37"/>
          <p:cNvSpPr>
            <a:spLocks noChangeShapeType="1"/>
          </p:cNvSpPr>
          <p:nvPr/>
        </p:nvSpPr>
        <p:spPr bwMode="auto">
          <a:xfrm flipV="1">
            <a:off x="2743200" y="4343400"/>
            <a:ext cx="0" cy="152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78" name="Text Box 38"/>
          <p:cNvSpPr txBox="1">
            <a:spLocks noChangeArrowheads="1"/>
          </p:cNvSpPr>
          <p:nvPr/>
        </p:nvSpPr>
        <p:spPr bwMode="auto">
          <a:xfrm>
            <a:off x="2971800" y="38100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IPS 1 1,050’</a:t>
            </a:r>
          </a:p>
        </p:txBody>
      </p:sp>
      <p:sp>
        <p:nvSpPr>
          <p:cNvPr id="35879" name="Text Box 39"/>
          <p:cNvSpPr txBox="1">
            <a:spLocks noChangeArrowheads="1"/>
          </p:cNvSpPr>
          <p:nvPr/>
        </p:nvSpPr>
        <p:spPr bwMode="auto">
          <a:xfrm>
            <a:off x="3505200" y="3810000"/>
            <a:ext cx="1371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Const 1971</a:t>
            </a:r>
          </a:p>
        </p:txBody>
      </p:sp>
      <p:sp>
        <p:nvSpPr>
          <p:cNvPr id="35880" name="Text Box 40"/>
          <p:cNvSpPr txBox="1">
            <a:spLocks noChangeArrowheads="1"/>
          </p:cNvSpPr>
          <p:nvPr/>
        </p:nvSpPr>
        <p:spPr bwMode="auto">
          <a:xfrm>
            <a:off x="2971800" y="4572000"/>
            <a:ext cx="8382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IPS 2 1,000</a:t>
            </a:r>
            <a:r>
              <a:rPr lang="en-US" sz="1400"/>
              <a:t>’</a:t>
            </a:r>
          </a:p>
        </p:txBody>
      </p:sp>
      <p:sp>
        <p:nvSpPr>
          <p:cNvPr id="35882" name="Text Box 42"/>
          <p:cNvSpPr txBox="1">
            <a:spLocks noChangeArrowheads="1"/>
          </p:cNvSpPr>
          <p:nvPr/>
        </p:nvSpPr>
        <p:spPr bwMode="auto">
          <a:xfrm>
            <a:off x="4038600" y="4419600"/>
            <a:ext cx="1371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Const 2003</a:t>
            </a:r>
          </a:p>
        </p:txBody>
      </p:sp>
      <p:sp>
        <p:nvSpPr>
          <p:cNvPr id="35883" name="Text Box 43"/>
          <p:cNvSpPr txBox="1">
            <a:spLocks noChangeArrowheads="1"/>
          </p:cNvSpPr>
          <p:nvPr/>
        </p:nvSpPr>
        <p:spPr bwMode="auto">
          <a:xfrm>
            <a:off x="6934200" y="5105400"/>
            <a:ext cx="1905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Operational pumping</a:t>
            </a:r>
          </a:p>
          <a:p>
            <a:pPr>
              <a:spcBef>
                <a:spcPct val="50000"/>
              </a:spcBef>
            </a:pPr>
            <a:r>
              <a:rPr lang="en-US" sz="1200"/>
              <a:t>Limit 1,000’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358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5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5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5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5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5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5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0" dur="500"/>
                                        <p:tgtEl>
                                          <p:spTgt spid="358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5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5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5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5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5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5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5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5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5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5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4" grpId="0" animBg="1"/>
      <p:bldP spid="35857" grpId="0" animBg="1"/>
      <p:bldP spid="35860" grpId="0" animBg="1"/>
      <p:bldP spid="35868" grpId="0"/>
      <p:bldP spid="35869" grpId="0"/>
      <p:bldP spid="35873" grpId="0" animBg="1"/>
      <p:bldP spid="35874" grpId="0" animBg="1"/>
      <p:bldP spid="35876" grpId="0" animBg="1"/>
      <p:bldP spid="35877" grpId="0" animBg="1"/>
      <p:bldP spid="35878" grpId="0"/>
      <p:bldP spid="35879" grpId="0"/>
      <p:bldP spid="35879" grpId="1"/>
      <p:bldP spid="35880" grpId="0"/>
      <p:bldP spid="35882" grpId="0"/>
      <p:bldP spid="35882" grpId="1"/>
      <p:bldP spid="3588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BB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7767" name="Text Box 7"/>
          <p:cNvSpPr txBox="1">
            <a:spLocks noChangeArrowheads="1"/>
          </p:cNvSpPr>
          <p:nvPr/>
        </p:nvSpPr>
        <p:spPr bwMode="auto">
          <a:xfrm>
            <a:off x="1676400" y="4572000"/>
            <a:ext cx="26670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080808"/>
                </a:solidFill>
                <a:latin typeface="Calibri" pitchFamily="34" charset="0"/>
              </a:rPr>
              <a:t>PUMPING STATION</a:t>
            </a: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1828800" y="4710113"/>
            <a:ext cx="2667000" cy="1004887"/>
            <a:chOff x="1152" y="2967"/>
            <a:chExt cx="1680" cy="633"/>
          </a:xfrm>
        </p:grpSpPr>
        <p:sp>
          <p:nvSpPr>
            <p:cNvPr id="19478" name="Freeform 3"/>
            <p:cNvSpPr>
              <a:spLocks/>
            </p:cNvSpPr>
            <p:nvPr/>
          </p:nvSpPr>
          <p:spPr bwMode="auto">
            <a:xfrm>
              <a:off x="2640" y="2967"/>
              <a:ext cx="99" cy="126"/>
            </a:xfrm>
            <a:custGeom>
              <a:avLst/>
              <a:gdLst>
                <a:gd name="T0" fmla="*/ 30 w 99"/>
                <a:gd name="T1" fmla="*/ 0 h 126"/>
                <a:gd name="T2" fmla="*/ 0 w 99"/>
                <a:gd name="T3" fmla="*/ 111 h 126"/>
                <a:gd name="T4" fmla="*/ 90 w 99"/>
                <a:gd name="T5" fmla="*/ 126 h 126"/>
                <a:gd name="T6" fmla="*/ 99 w 99"/>
                <a:gd name="T7" fmla="*/ 6 h 126"/>
                <a:gd name="T8" fmla="*/ 30 w 99"/>
                <a:gd name="T9" fmla="*/ 0 h 1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"/>
                <a:gd name="T16" fmla="*/ 0 h 126"/>
                <a:gd name="T17" fmla="*/ 99 w 99"/>
                <a:gd name="T18" fmla="*/ 126 h 1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" h="126">
                  <a:moveTo>
                    <a:pt x="30" y="0"/>
                  </a:moveTo>
                  <a:lnTo>
                    <a:pt x="0" y="111"/>
                  </a:lnTo>
                  <a:lnTo>
                    <a:pt x="90" y="126"/>
                  </a:lnTo>
                  <a:lnTo>
                    <a:pt x="99" y="6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0000">
                <a:alpha val="39999"/>
              </a:srgbClr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9" name="Freeform 11"/>
            <p:cNvSpPr>
              <a:spLocks/>
            </p:cNvSpPr>
            <p:nvPr/>
          </p:nvSpPr>
          <p:spPr bwMode="auto">
            <a:xfrm>
              <a:off x="1291" y="3109"/>
              <a:ext cx="1458" cy="389"/>
            </a:xfrm>
            <a:custGeom>
              <a:avLst/>
              <a:gdLst>
                <a:gd name="T0" fmla="*/ 0 w 1458"/>
                <a:gd name="T1" fmla="*/ 389 h 389"/>
                <a:gd name="T2" fmla="*/ 236 w 1458"/>
                <a:gd name="T3" fmla="*/ 340 h 389"/>
                <a:gd name="T4" fmla="*/ 964 w 1458"/>
                <a:gd name="T5" fmla="*/ 208 h 389"/>
                <a:gd name="T6" fmla="*/ 1270 w 1458"/>
                <a:gd name="T7" fmla="*/ 111 h 389"/>
                <a:gd name="T8" fmla="*/ 1402 w 1458"/>
                <a:gd name="T9" fmla="*/ 0 h 3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58"/>
                <a:gd name="T16" fmla="*/ 0 h 389"/>
                <a:gd name="T17" fmla="*/ 1458 w 1458"/>
                <a:gd name="T18" fmla="*/ 389 h 3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58" h="389">
                  <a:moveTo>
                    <a:pt x="0" y="389"/>
                  </a:moveTo>
                  <a:cubicBezTo>
                    <a:pt x="39" y="381"/>
                    <a:pt x="76" y="370"/>
                    <a:pt x="236" y="340"/>
                  </a:cubicBezTo>
                  <a:cubicBezTo>
                    <a:pt x="396" y="310"/>
                    <a:pt x="792" y="246"/>
                    <a:pt x="964" y="208"/>
                  </a:cubicBezTo>
                  <a:cubicBezTo>
                    <a:pt x="1136" y="170"/>
                    <a:pt x="1082" y="201"/>
                    <a:pt x="1270" y="111"/>
                  </a:cubicBezTo>
                  <a:cubicBezTo>
                    <a:pt x="1458" y="21"/>
                    <a:pt x="1375" y="23"/>
                    <a:pt x="1402" y="0"/>
                  </a:cubicBezTo>
                </a:path>
              </a:pathLst>
            </a:cu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0" name="Text Box 14"/>
            <p:cNvSpPr txBox="1">
              <a:spLocks noChangeArrowheads="1"/>
            </p:cNvSpPr>
            <p:nvPr/>
          </p:nvSpPr>
          <p:spPr bwMode="auto">
            <a:xfrm rot="-658839">
              <a:off x="1152" y="3369"/>
              <a:ext cx="1680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>
                  <a:solidFill>
                    <a:srgbClr val="080808"/>
                  </a:solidFill>
                  <a:latin typeface="Calibri" pitchFamily="34" charset="0"/>
                </a:rPr>
                <a:t>DISCHARGE PIPELINE</a:t>
              </a:r>
            </a:p>
          </p:txBody>
        </p:sp>
      </p:grpSp>
      <p:sp>
        <p:nvSpPr>
          <p:cNvPr id="19461" name="Line 6"/>
          <p:cNvSpPr>
            <a:spLocks noChangeShapeType="1"/>
          </p:cNvSpPr>
          <p:nvPr/>
        </p:nvSpPr>
        <p:spPr bwMode="auto">
          <a:xfrm flipH="1" flipV="1">
            <a:off x="5300663" y="5957888"/>
            <a:ext cx="1785937" cy="61912"/>
          </a:xfrm>
          <a:prstGeom prst="line">
            <a:avLst/>
          </a:prstGeom>
          <a:noFill/>
          <a:ln w="50800" cap="rnd">
            <a:solidFill>
              <a:srgbClr val="FF00FF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2" name="Line 7"/>
          <p:cNvSpPr>
            <a:spLocks noChangeShapeType="1"/>
          </p:cNvSpPr>
          <p:nvPr/>
        </p:nvSpPr>
        <p:spPr bwMode="auto">
          <a:xfrm>
            <a:off x="5257800" y="6172200"/>
            <a:ext cx="2514600" cy="152400"/>
          </a:xfrm>
          <a:prstGeom prst="line">
            <a:avLst/>
          </a:prstGeom>
          <a:noFill/>
          <a:ln w="50800" cap="rnd">
            <a:solidFill>
              <a:srgbClr val="00FF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3" name="Text Box 11"/>
          <p:cNvSpPr txBox="1">
            <a:spLocks noChangeArrowheads="1"/>
          </p:cNvSpPr>
          <p:nvPr/>
        </p:nvSpPr>
        <p:spPr bwMode="auto">
          <a:xfrm>
            <a:off x="7239000" y="5791200"/>
            <a:ext cx="1219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en-US" sz="1600" b="1">
                <a:solidFill>
                  <a:srgbClr val="080808"/>
                </a:solidFill>
                <a:latin typeface="Calibri" pitchFamily="34" charset="0"/>
              </a:rPr>
              <a:t>INTAKE 1</a:t>
            </a:r>
          </a:p>
        </p:txBody>
      </p:sp>
      <p:sp>
        <p:nvSpPr>
          <p:cNvPr id="19464" name="Text Box 11"/>
          <p:cNvSpPr txBox="1">
            <a:spLocks noChangeArrowheads="1"/>
          </p:cNvSpPr>
          <p:nvPr/>
        </p:nvSpPr>
        <p:spPr bwMode="auto">
          <a:xfrm>
            <a:off x="7769225" y="6157913"/>
            <a:ext cx="1219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en-US" sz="1600" b="1">
                <a:solidFill>
                  <a:srgbClr val="080808"/>
                </a:solidFill>
                <a:latin typeface="Calibri" pitchFamily="34" charset="0"/>
              </a:rPr>
              <a:t>INTAKE 2</a:t>
            </a:r>
          </a:p>
        </p:txBody>
      </p:sp>
      <p:sp>
        <p:nvSpPr>
          <p:cNvPr id="26" name="Freeform 6"/>
          <p:cNvSpPr>
            <a:spLocks/>
          </p:cNvSpPr>
          <p:nvPr/>
        </p:nvSpPr>
        <p:spPr bwMode="auto">
          <a:xfrm>
            <a:off x="3032125" y="2259013"/>
            <a:ext cx="3937000" cy="2389187"/>
          </a:xfrm>
          <a:custGeom>
            <a:avLst/>
            <a:gdLst>
              <a:gd name="T0" fmla="*/ 2147483647 w 2480"/>
              <a:gd name="T1" fmla="*/ 2147483647 h 1505"/>
              <a:gd name="T2" fmla="*/ 2147483647 w 2480"/>
              <a:gd name="T3" fmla="*/ 2147483647 h 1505"/>
              <a:gd name="T4" fmla="*/ 2147483647 w 2480"/>
              <a:gd name="T5" fmla="*/ 2147483647 h 1505"/>
              <a:gd name="T6" fmla="*/ 2147483647 w 2480"/>
              <a:gd name="T7" fmla="*/ 2147483647 h 1505"/>
              <a:gd name="T8" fmla="*/ 2147483647 w 2480"/>
              <a:gd name="T9" fmla="*/ 2147483647 h 1505"/>
              <a:gd name="T10" fmla="*/ 2147483647 w 2480"/>
              <a:gd name="T11" fmla="*/ 2147483647 h 1505"/>
              <a:gd name="T12" fmla="*/ 2147483647 w 2480"/>
              <a:gd name="T13" fmla="*/ 2147483647 h 1505"/>
              <a:gd name="T14" fmla="*/ 2147483647 w 2480"/>
              <a:gd name="T15" fmla="*/ 0 h 150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480"/>
              <a:gd name="T25" fmla="*/ 0 h 1505"/>
              <a:gd name="T26" fmla="*/ 2480 w 2480"/>
              <a:gd name="T27" fmla="*/ 1505 h 150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480" h="1505">
                <a:moveTo>
                  <a:pt x="778" y="1505"/>
                </a:moveTo>
                <a:cubicBezTo>
                  <a:pt x="614" y="1462"/>
                  <a:pt x="451" y="1419"/>
                  <a:pt x="346" y="1361"/>
                </a:cubicBezTo>
                <a:cubicBezTo>
                  <a:pt x="241" y="1303"/>
                  <a:pt x="205" y="1249"/>
                  <a:pt x="148" y="1157"/>
                </a:cubicBezTo>
                <a:cubicBezTo>
                  <a:pt x="91" y="1065"/>
                  <a:pt x="8" y="917"/>
                  <a:pt x="4" y="809"/>
                </a:cubicBezTo>
                <a:cubicBezTo>
                  <a:pt x="0" y="701"/>
                  <a:pt x="52" y="596"/>
                  <a:pt x="124" y="509"/>
                </a:cubicBezTo>
                <a:cubicBezTo>
                  <a:pt x="196" y="422"/>
                  <a:pt x="323" y="345"/>
                  <a:pt x="436" y="287"/>
                </a:cubicBezTo>
                <a:cubicBezTo>
                  <a:pt x="549" y="229"/>
                  <a:pt x="715" y="185"/>
                  <a:pt x="802" y="161"/>
                </a:cubicBezTo>
                <a:cubicBezTo>
                  <a:pt x="889" y="137"/>
                  <a:pt x="2131" y="34"/>
                  <a:pt x="2480" y="0"/>
                </a:cubicBezTo>
              </a:path>
            </a:pathLst>
          </a:custGeom>
          <a:noFill/>
          <a:ln w="7620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7" name="Oval 7"/>
          <p:cNvSpPr>
            <a:spLocks noChangeArrowheads="1"/>
          </p:cNvSpPr>
          <p:nvPr/>
        </p:nvSpPr>
        <p:spPr bwMode="auto">
          <a:xfrm>
            <a:off x="6865938" y="2198688"/>
            <a:ext cx="149225" cy="111125"/>
          </a:xfrm>
          <a:prstGeom prst="ellipse">
            <a:avLst/>
          </a:prstGeom>
          <a:solidFill>
            <a:schemeClr val="accent3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9467" name="Text Box 8"/>
          <p:cNvSpPr txBox="1">
            <a:spLocks noChangeArrowheads="1"/>
          </p:cNvSpPr>
          <p:nvPr/>
        </p:nvSpPr>
        <p:spPr bwMode="auto">
          <a:xfrm>
            <a:off x="152400" y="5484813"/>
            <a:ext cx="1905000" cy="1200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Calibri" pitchFamily="34" charset="0"/>
              </a:rPr>
              <a:t>WATER TREATMENT FACILITY</a:t>
            </a:r>
          </a:p>
        </p:txBody>
      </p:sp>
      <p:sp>
        <p:nvSpPr>
          <p:cNvPr id="19468" name="Text Box 10"/>
          <p:cNvSpPr txBox="1">
            <a:spLocks noChangeArrowheads="1"/>
          </p:cNvSpPr>
          <p:nvPr/>
        </p:nvSpPr>
        <p:spPr bwMode="auto">
          <a:xfrm>
            <a:off x="6934200" y="1676400"/>
            <a:ext cx="1752600" cy="830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Calibri" pitchFamily="34" charset="0"/>
              </a:rPr>
              <a:t>INTAKE STRUCTURE</a:t>
            </a:r>
          </a:p>
        </p:txBody>
      </p:sp>
      <p:sp>
        <p:nvSpPr>
          <p:cNvPr id="19469" name="Text Box 12"/>
          <p:cNvSpPr txBox="1">
            <a:spLocks noChangeArrowheads="1"/>
          </p:cNvSpPr>
          <p:nvPr/>
        </p:nvSpPr>
        <p:spPr bwMode="auto">
          <a:xfrm>
            <a:off x="4191000" y="4083050"/>
            <a:ext cx="14478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Calibri" pitchFamily="34" charset="0"/>
              </a:rPr>
              <a:t>ACCESS SHAFTS</a:t>
            </a:r>
          </a:p>
        </p:txBody>
      </p:sp>
      <p:sp>
        <p:nvSpPr>
          <p:cNvPr id="31" name="Freeform 15"/>
          <p:cNvSpPr>
            <a:spLocks/>
          </p:cNvSpPr>
          <p:nvPr/>
        </p:nvSpPr>
        <p:spPr bwMode="auto">
          <a:xfrm>
            <a:off x="4302125" y="4645025"/>
            <a:ext cx="685800" cy="1181100"/>
          </a:xfrm>
          <a:custGeom>
            <a:avLst/>
            <a:gdLst>
              <a:gd name="T0" fmla="*/ 0 w 432"/>
              <a:gd name="T1" fmla="*/ 0 h 744"/>
              <a:gd name="T2" fmla="*/ 2147483647 w 432"/>
              <a:gd name="T3" fmla="*/ 2147483647 h 744"/>
              <a:gd name="T4" fmla="*/ 2147483647 w 432"/>
              <a:gd name="T5" fmla="*/ 2147483647 h 744"/>
              <a:gd name="T6" fmla="*/ 0 60000 65536"/>
              <a:gd name="T7" fmla="*/ 0 60000 65536"/>
              <a:gd name="T8" fmla="*/ 0 60000 65536"/>
              <a:gd name="T9" fmla="*/ 0 w 432"/>
              <a:gd name="T10" fmla="*/ 0 h 744"/>
              <a:gd name="T11" fmla="*/ 432 w 432"/>
              <a:gd name="T12" fmla="*/ 744 h 7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" h="744">
                <a:moveTo>
                  <a:pt x="0" y="0"/>
                </a:moveTo>
                <a:cubicBezTo>
                  <a:pt x="24" y="35"/>
                  <a:pt x="77" y="87"/>
                  <a:pt x="149" y="211"/>
                </a:cubicBezTo>
                <a:cubicBezTo>
                  <a:pt x="221" y="335"/>
                  <a:pt x="373" y="633"/>
                  <a:pt x="432" y="744"/>
                </a:cubicBezTo>
              </a:path>
            </a:pathLst>
          </a:custGeom>
          <a:solidFill>
            <a:schemeClr val="accent3"/>
          </a:solidFill>
          <a:ln w="76200" cap="flat" cmpd="sng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9471" name="Text Box 17"/>
          <p:cNvSpPr txBox="1">
            <a:spLocks noChangeArrowheads="1"/>
          </p:cNvSpPr>
          <p:nvPr/>
        </p:nvSpPr>
        <p:spPr bwMode="auto">
          <a:xfrm rot="-264693">
            <a:off x="3973513" y="2055813"/>
            <a:ext cx="22098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Calibri" pitchFamily="34" charset="0"/>
              </a:rPr>
              <a:t>INTAKE TUNNEL</a:t>
            </a:r>
          </a:p>
        </p:txBody>
      </p:sp>
      <p:sp>
        <p:nvSpPr>
          <p:cNvPr id="19472" name="Freeform 22"/>
          <p:cNvSpPr>
            <a:spLocks/>
          </p:cNvSpPr>
          <p:nvPr/>
        </p:nvSpPr>
        <p:spPr bwMode="auto">
          <a:xfrm>
            <a:off x="4984750" y="5816600"/>
            <a:ext cx="549275" cy="355600"/>
          </a:xfrm>
          <a:custGeom>
            <a:avLst/>
            <a:gdLst>
              <a:gd name="T0" fmla="*/ 0 w 346"/>
              <a:gd name="T1" fmla="*/ 0 h 224"/>
              <a:gd name="T2" fmla="*/ 2147483647 w 346"/>
              <a:gd name="T3" fmla="*/ 2147483647 h 224"/>
              <a:gd name="T4" fmla="*/ 2147483647 w 346"/>
              <a:gd name="T5" fmla="*/ 2147483647 h 224"/>
              <a:gd name="T6" fmla="*/ 2147483647 w 346"/>
              <a:gd name="T7" fmla="*/ 2147483647 h 224"/>
              <a:gd name="T8" fmla="*/ 2147483647 w 346"/>
              <a:gd name="T9" fmla="*/ 2147483647 h 224"/>
              <a:gd name="T10" fmla="*/ 2147483647 w 346"/>
              <a:gd name="T11" fmla="*/ 2147483647 h 224"/>
              <a:gd name="T12" fmla="*/ 2147483647 w 346"/>
              <a:gd name="T13" fmla="*/ 2147483647 h 22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46"/>
              <a:gd name="T22" fmla="*/ 0 h 224"/>
              <a:gd name="T23" fmla="*/ 346 w 346"/>
              <a:gd name="T24" fmla="*/ 224 h 22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46" h="224">
                <a:moveTo>
                  <a:pt x="0" y="0"/>
                </a:moveTo>
                <a:cubicBezTo>
                  <a:pt x="10" y="16"/>
                  <a:pt x="40" y="76"/>
                  <a:pt x="58" y="96"/>
                </a:cubicBezTo>
                <a:cubicBezTo>
                  <a:pt x="76" y="116"/>
                  <a:pt x="90" y="119"/>
                  <a:pt x="108" y="120"/>
                </a:cubicBezTo>
                <a:cubicBezTo>
                  <a:pt x="126" y="121"/>
                  <a:pt x="146" y="102"/>
                  <a:pt x="168" y="100"/>
                </a:cubicBezTo>
                <a:cubicBezTo>
                  <a:pt x="190" y="98"/>
                  <a:pt x="219" y="98"/>
                  <a:pt x="242" y="110"/>
                </a:cubicBezTo>
                <a:cubicBezTo>
                  <a:pt x="265" y="122"/>
                  <a:pt x="289" y="151"/>
                  <a:pt x="306" y="170"/>
                </a:cubicBezTo>
                <a:cubicBezTo>
                  <a:pt x="323" y="189"/>
                  <a:pt x="338" y="213"/>
                  <a:pt x="346" y="224"/>
                </a:cubicBezTo>
              </a:path>
            </a:pathLst>
          </a:custGeom>
          <a:noFill/>
          <a:ln w="76200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" name="Oval 23"/>
          <p:cNvSpPr>
            <a:spLocks noChangeArrowheads="1"/>
          </p:cNvSpPr>
          <p:nvPr/>
        </p:nvSpPr>
        <p:spPr bwMode="auto">
          <a:xfrm>
            <a:off x="4341813" y="4732338"/>
            <a:ext cx="149225" cy="111125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9474" name="Oval 24"/>
          <p:cNvSpPr>
            <a:spLocks noChangeArrowheads="1"/>
          </p:cNvSpPr>
          <p:nvPr/>
        </p:nvSpPr>
        <p:spPr bwMode="auto">
          <a:xfrm>
            <a:off x="5199063" y="5907088"/>
            <a:ext cx="149225" cy="136525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9475" name="Text Box 28"/>
          <p:cNvSpPr txBox="1">
            <a:spLocks noChangeArrowheads="1"/>
          </p:cNvSpPr>
          <p:nvPr/>
        </p:nvSpPr>
        <p:spPr bwMode="auto">
          <a:xfrm>
            <a:off x="4800600" y="5257800"/>
            <a:ext cx="26670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Calibri" pitchFamily="34" charset="0"/>
              </a:rPr>
              <a:t>CONNECTOR TUNNEL</a:t>
            </a:r>
          </a:p>
        </p:txBody>
      </p:sp>
      <p:sp>
        <p:nvSpPr>
          <p:cNvPr id="47" name="Oval 11"/>
          <p:cNvSpPr>
            <a:spLocks noChangeArrowheads="1"/>
          </p:cNvSpPr>
          <p:nvPr/>
        </p:nvSpPr>
        <p:spPr bwMode="auto">
          <a:xfrm>
            <a:off x="4189413" y="4579938"/>
            <a:ext cx="149225" cy="111125"/>
          </a:xfrm>
          <a:prstGeom prst="ellipse">
            <a:avLst/>
          </a:prstGeom>
          <a:solidFill>
            <a:schemeClr val="accent3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52400" y="152400"/>
            <a:ext cx="8915400" cy="1089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  <a:tabLst>
                <a:tab pos="4229100" algn="l"/>
              </a:tabLst>
              <a:defRPr/>
            </a:pPr>
            <a:r>
              <a:rPr lang="en-US" sz="3600" b="1" u="sng" dirty="0">
                <a:solidFill>
                  <a:srgbClr val="002060"/>
                </a:solidFill>
                <a:latin typeface="+mn-lt"/>
                <a:ea typeface="+mj-ea"/>
                <a:cs typeface="+mj-cs"/>
              </a:rPr>
              <a:t>Lake Mead Intake No. 3</a:t>
            </a:r>
            <a:br>
              <a:rPr lang="en-US" sz="3600" b="1" u="sng" dirty="0">
                <a:solidFill>
                  <a:srgbClr val="002060"/>
                </a:solidFill>
                <a:latin typeface="+mn-lt"/>
                <a:ea typeface="+mj-ea"/>
                <a:cs typeface="+mj-cs"/>
              </a:rPr>
            </a:br>
            <a:r>
              <a:rPr lang="en-US" sz="3600" b="1" u="sng" dirty="0">
                <a:solidFill>
                  <a:srgbClr val="002060"/>
                </a:solidFill>
                <a:latin typeface="+mn-lt"/>
                <a:ea typeface="+mj-ea"/>
                <a:cs typeface="+mj-cs"/>
              </a:rPr>
              <a:t>Total Project Scope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1177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2" descr="lcr_mosaic032001"/>
          <p:cNvPicPr>
            <a:picLocks noChangeAspect="1" noChangeArrowheads="1"/>
          </p:cNvPicPr>
          <p:nvPr/>
        </p:nvPicPr>
        <p:blipFill>
          <a:blip r:embed="rId4" cstate="print">
            <a:lum bright="10000" contrast="-20000"/>
          </a:blip>
          <a:srcRect l="12802" t="52422" r="16702" b="17807"/>
          <a:stretch>
            <a:fillRect/>
          </a:stretch>
        </p:blipFill>
        <p:spPr bwMode="auto">
          <a:xfrm>
            <a:off x="6350" y="0"/>
            <a:ext cx="9137650" cy="690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0707" name="Freeform 3"/>
          <p:cNvSpPr>
            <a:spLocks/>
          </p:cNvSpPr>
          <p:nvPr/>
        </p:nvSpPr>
        <p:spPr bwMode="auto">
          <a:xfrm>
            <a:off x="50800" y="203200"/>
            <a:ext cx="4411663" cy="2674938"/>
          </a:xfrm>
          <a:custGeom>
            <a:avLst/>
            <a:gdLst>
              <a:gd name="T0" fmla="*/ 0 w 2779"/>
              <a:gd name="T1" fmla="*/ 0 h 1685"/>
              <a:gd name="T2" fmla="*/ 2147483647 w 2779"/>
              <a:gd name="T3" fmla="*/ 2147483647 h 1685"/>
              <a:gd name="T4" fmla="*/ 2147483647 w 2779"/>
              <a:gd name="T5" fmla="*/ 2147483647 h 1685"/>
              <a:gd name="T6" fmla="*/ 2147483647 w 2779"/>
              <a:gd name="T7" fmla="*/ 2147483647 h 1685"/>
              <a:gd name="T8" fmla="*/ 2147483647 w 2779"/>
              <a:gd name="T9" fmla="*/ 2147483647 h 1685"/>
              <a:gd name="T10" fmla="*/ 2147483647 w 2779"/>
              <a:gd name="T11" fmla="*/ 2147483647 h 1685"/>
              <a:gd name="T12" fmla="*/ 2147483647 w 2779"/>
              <a:gd name="T13" fmla="*/ 2147483647 h 1685"/>
              <a:gd name="T14" fmla="*/ 2147483647 w 2779"/>
              <a:gd name="T15" fmla="*/ 2147483647 h 1685"/>
              <a:gd name="T16" fmla="*/ 2147483647 w 2779"/>
              <a:gd name="T17" fmla="*/ 2147483647 h 1685"/>
              <a:gd name="T18" fmla="*/ 2147483647 w 2779"/>
              <a:gd name="T19" fmla="*/ 2147483647 h 1685"/>
              <a:gd name="T20" fmla="*/ 2147483647 w 2779"/>
              <a:gd name="T21" fmla="*/ 2147483647 h 1685"/>
              <a:gd name="T22" fmla="*/ 2147483647 w 2779"/>
              <a:gd name="T23" fmla="*/ 2147483647 h 1685"/>
              <a:gd name="T24" fmla="*/ 2147483647 w 2779"/>
              <a:gd name="T25" fmla="*/ 2147483647 h 1685"/>
              <a:gd name="T26" fmla="*/ 2147483647 w 2779"/>
              <a:gd name="T27" fmla="*/ 2147483647 h 1685"/>
              <a:gd name="T28" fmla="*/ 2147483647 w 2779"/>
              <a:gd name="T29" fmla="*/ 2147483647 h 1685"/>
              <a:gd name="T30" fmla="*/ 2147483647 w 2779"/>
              <a:gd name="T31" fmla="*/ 2147483647 h 1685"/>
              <a:gd name="T32" fmla="*/ 2147483647 w 2779"/>
              <a:gd name="T33" fmla="*/ 2147483647 h 1685"/>
              <a:gd name="T34" fmla="*/ 2147483647 w 2779"/>
              <a:gd name="T35" fmla="*/ 2147483647 h 1685"/>
              <a:gd name="T36" fmla="*/ 2147483647 w 2779"/>
              <a:gd name="T37" fmla="*/ 2147483647 h 1685"/>
              <a:gd name="T38" fmla="*/ 2147483647 w 2779"/>
              <a:gd name="T39" fmla="*/ 2147483647 h 1685"/>
              <a:gd name="T40" fmla="*/ 2147483647 w 2779"/>
              <a:gd name="T41" fmla="*/ 2147483647 h 1685"/>
              <a:gd name="T42" fmla="*/ 2147483647 w 2779"/>
              <a:gd name="T43" fmla="*/ 2147483647 h 1685"/>
              <a:gd name="T44" fmla="*/ 2147483647 w 2779"/>
              <a:gd name="T45" fmla="*/ 2147483647 h 1685"/>
              <a:gd name="T46" fmla="*/ 2147483647 w 2779"/>
              <a:gd name="T47" fmla="*/ 2147483647 h 1685"/>
              <a:gd name="T48" fmla="*/ 2147483647 w 2779"/>
              <a:gd name="T49" fmla="*/ 2147483647 h 1685"/>
              <a:gd name="T50" fmla="*/ 2147483647 w 2779"/>
              <a:gd name="T51" fmla="*/ 2147483647 h 1685"/>
              <a:gd name="T52" fmla="*/ 2147483647 w 2779"/>
              <a:gd name="T53" fmla="*/ 2147483647 h 1685"/>
              <a:gd name="T54" fmla="*/ 2147483647 w 2779"/>
              <a:gd name="T55" fmla="*/ 2147483647 h 1685"/>
              <a:gd name="T56" fmla="*/ 2147483647 w 2779"/>
              <a:gd name="T57" fmla="*/ 2147483647 h 1685"/>
              <a:gd name="T58" fmla="*/ 2147483647 w 2779"/>
              <a:gd name="T59" fmla="*/ 2147483647 h 1685"/>
              <a:gd name="T60" fmla="*/ 2147483647 w 2779"/>
              <a:gd name="T61" fmla="*/ 2147483647 h 1685"/>
              <a:gd name="T62" fmla="*/ 2147483647 w 2779"/>
              <a:gd name="T63" fmla="*/ 2147483647 h 1685"/>
              <a:gd name="T64" fmla="*/ 2147483647 w 2779"/>
              <a:gd name="T65" fmla="*/ 2147483647 h 1685"/>
              <a:gd name="T66" fmla="*/ 2147483647 w 2779"/>
              <a:gd name="T67" fmla="*/ 2147483647 h 1685"/>
              <a:gd name="T68" fmla="*/ 2147483647 w 2779"/>
              <a:gd name="T69" fmla="*/ 2147483647 h 1685"/>
              <a:gd name="T70" fmla="*/ 2147483647 w 2779"/>
              <a:gd name="T71" fmla="*/ 2147483647 h 1685"/>
              <a:gd name="T72" fmla="*/ 2147483647 w 2779"/>
              <a:gd name="T73" fmla="*/ 2147483647 h 1685"/>
              <a:gd name="T74" fmla="*/ 2147483647 w 2779"/>
              <a:gd name="T75" fmla="*/ 2147483647 h 1685"/>
              <a:gd name="T76" fmla="*/ 2147483647 w 2779"/>
              <a:gd name="T77" fmla="*/ 2147483647 h 1685"/>
              <a:gd name="T78" fmla="*/ 2147483647 w 2779"/>
              <a:gd name="T79" fmla="*/ 2147483647 h 1685"/>
              <a:gd name="T80" fmla="*/ 2147483647 w 2779"/>
              <a:gd name="T81" fmla="*/ 2147483647 h 1685"/>
              <a:gd name="T82" fmla="*/ 2147483647 w 2779"/>
              <a:gd name="T83" fmla="*/ 2147483647 h 1685"/>
              <a:gd name="T84" fmla="*/ 2147483647 w 2779"/>
              <a:gd name="T85" fmla="*/ 2147483647 h 1685"/>
              <a:gd name="T86" fmla="*/ 2147483647 w 2779"/>
              <a:gd name="T87" fmla="*/ 2147483647 h 1685"/>
              <a:gd name="T88" fmla="*/ 2147483647 w 2779"/>
              <a:gd name="T89" fmla="*/ 2147483647 h 1685"/>
              <a:gd name="T90" fmla="*/ 2147483647 w 2779"/>
              <a:gd name="T91" fmla="*/ 2147483647 h 1685"/>
              <a:gd name="T92" fmla="*/ 2147483647 w 2779"/>
              <a:gd name="T93" fmla="*/ 2147483647 h 1685"/>
              <a:gd name="T94" fmla="*/ 2147483647 w 2779"/>
              <a:gd name="T95" fmla="*/ 2147483647 h 1685"/>
              <a:gd name="T96" fmla="*/ 2147483647 w 2779"/>
              <a:gd name="T97" fmla="*/ 2147483647 h 1685"/>
              <a:gd name="T98" fmla="*/ 2147483647 w 2779"/>
              <a:gd name="T99" fmla="*/ 2147483647 h 1685"/>
              <a:gd name="T100" fmla="*/ 2147483647 w 2779"/>
              <a:gd name="T101" fmla="*/ 2147483647 h 168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779"/>
              <a:gd name="T154" fmla="*/ 0 h 1685"/>
              <a:gd name="T155" fmla="*/ 2779 w 2779"/>
              <a:gd name="T156" fmla="*/ 1685 h 168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779" h="1685">
                <a:moveTo>
                  <a:pt x="0" y="0"/>
                </a:moveTo>
                <a:cubicBezTo>
                  <a:pt x="13" y="11"/>
                  <a:pt x="45" y="15"/>
                  <a:pt x="60" y="28"/>
                </a:cubicBezTo>
                <a:cubicBezTo>
                  <a:pt x="77" y="43"/>
                  <a:pt x="87" y="74"/>
                  <a:pt x="104" y="92"/>
                </a:cubicBezTo>
                <a:cubicBezTo>
                  <a:pt x="121" y="110"/>
                  <a:pt x="144" y="123"/>
                  <a:pt x="160" y="136"/>
                </a:cubicBezTo>
                <a:cubicBezTo>
                  <a:pt x="196" y="164"/>
                  <a:pt x="191" y="162"/>
                  <a:pt x="200" y="168"/>
                </a:cubicBezTo>
                <a:cubicBezTo>
                  <a:pt x="213" y="179"/>
                  <a:pt x="221" y="193"/>
                  <a:pt x="240" y="204"/>
                </a:cubicBezTo>
                <a:cubicBezTo>
                  <a:pt x="259" y="215"/>
                  <a:pt x="271" y="221"/>
                  <a:pt x="312" y="232"/>
                </a:cubicBezTo>
                <a:cubicBezTo>
                  <a:pt x="334" y="243"/>
                  <a:pt x="464" y="260"/>
                  <a:pt x="488" y="268"/>
                </a:cubicBezTo>
                <a:cubicBezTo>
                  <a:pt x="506" y="262"/>
                  <a:pt x="592" y="325"/>
                  <a:pt x="608" y="316"/>
                </a:cubicBezTo>
                <a:cubicBezTo>
                  <a:pt x="615" y="312"/>
                  <a:pt x="632" y="324"/>
                  <a:pt x="632" y="324"/>
                </a:cubicBezTo>
                <a:cubicBezTo>
                  <a:pt x="661" y="334"/>
                  <a:pt x="697" y="299"/>
                  <a:pt x="728" y="304"/>
                </a:cubicBezTo>
                <a:cubicBezTo>
                  <a:pt x="763" y="301"/>
                  <a:pt x="763" y="321"/>
                  <a:pt x="788" y="304"/>
                </a:cubicBezTo>
                <a:cubicBezTo>
                  <a:pt x="796" y="316"/>
                  <a:pt x="835" y="300"/>
                  <a:pt x="835" y="300"/>
                </a:cubicBezTo>
                <a:cubicBezTo>
                  <a:pt x="841" y="319"/>
                  <a:pt x="848" y="341"/>
                  <a:pt x="868" y="348"/>
                </a:cubicBezTo>
                <a:cubicBezTo>
                  <a:pt x="876" y="351"/>
                  <a:pt x="880" y="365"/>
                  <a:pt x="888" y="368"/>
                </a:cubicBezTo>
                <a:cubicBezTo>
                  <a:pt x="901" y="375"/>
                  <a:pt x="927" y="385"/>
                  <a:pt x="944" y="392"/>
                </a:cubicBezTo>
                <a:cubicBezTo>
                  <a:pt x="953" y="399"/>
                  <a:pt x="978" y="402"/>
                  <a:pt x="988" y="408"/>
                </a:cubicBezTo>
                <a:cubicBezTo>
                  <a:pt x="1006" y="418"/>
                  <a:pt x="1009" y="422"/>
                  <a:pt x="1028" y="428"/>
                </a:cubicBezTo>
                <a:cubicBezTo>
                  <a:pt x="1039" y="445"/>
                  <a:pt x="1062" y="445"/>
                  <a:pt x="1079" y="456"/>
                </a:cubicBezTo>
                <a:cubicBezTo>
                  <a:pt x="1117" y="481"/>
                  <a:pt x="1124" y="513"/>
                  <a:pt x="1172" y="520"/>
                </a:cubicBezTo>
                <a:cubicBezTo>
                  <a:pt x="1210" y="533"/>
                  <a:pt x="1260" y="538"/>
                  <a:pt x="1292" y="560"/>
                </a:cubicBezTo>
                <a:cubicBezTo>
                  <a:pt x="1304" y="578"/>
                  <a:pt x="1325" y="579"/>
                  <a:pt x="1343" y="588"/>
                </a:cubicBezTo>
                <a:cubicBezTo>
                  <a:pt x="1347" y="590"/>
                  <a:pt x="1351" y="593"/>
                  <a:pt x="1355" y="596"/>
                </a:cubicBezTo>
                <a:cubicBezTo>
                  <a:pt x="1359" y="600"/>
                  <a:pt x="1362" y="605"/>
                  <a:pt x="1367" y="608"/>
                </a:cubicBezTo>
                <a:cubicBezTo>
                  <a:pt x="1398" y="625"/>
                  <a:pt x="1422" y="636"/>
                  <a:pt x="1452" y="656"/>
                </a:cubicBezTo>
                <a:cubicBezTo>
                  <a:pt x="1461" y="670"/>
                  <a:pt x="1524" y="699"/>
                  <a:pt x="1543" y="712"/>
                </a:cubicBezTo>
                <a:cubicBezTo>
                  <a:pt x="1546" y="716"/>
                  <a:pt x="1547" y="721"/>
                  <a:pt x="1551" y="724"/>
                </a:cubicBezTo>
                <a:cubicBezTo>
                  <a:pt x="1554" y="727"/>
                  <a:pt x="1560" y="725"/>
                  <a:pt x="1563" y="728"/>
                </a:cubicBezTo>
                <a:cubicBezTo>
                  <a:pt x="1566" y="731"/>
                  <a:pt x="1564" y="737"/>
                  <a:pt x="1567" y="740"/>
                </a:cubicBezTo>
                <a:cubicBezTo>
                  <a:pt x="1570" y="743"/>
                  <a:pt x="1575" y="742"/>
                  <a:pt x="1579" y="744"/>
                </a:cubicBezTo>
                <a:cubicBezTo>
                  <a:pt x="1587" y="749"/>
                  <a:pt x="1603" y="760"/>
                  <a:pt x="1603" y="760"/>
                </a:cubicBezTo>
                <a:cubicBezTo>
                  <a:pt x="1620" y="786"/>
                  <a:pt x="1680" y="822"/>
                  <a:pt x="1707" y="840"/>
                </a:cubicBezTo>
                <a:cubicBezTo>
                  <a:pt x="1761" y="876"/>
                  <a:pt x="1710" y="857"/>
                  <a:pt x="1743" y="868"/>
                </a:cubicBezTo>
                <a:cubicBezTo>
                  <a:pt x="1758" y="891"/>
                  <a:pt x="1784" y="913"/>
                  <a:pt x="1807" y="928"/>
                </a:cubicBezTo>
                <a:cubicBezTo>
                  <a:pt x="1814" y="939"/>
                  <a:pt x="1814" y="942"/>
                  <a:pt x="1827" y="948"/>
                </a:cubicBezTo>
                <a:cubicBezTo>
                  <a:pt x="1835" y="951"/>
                  <a:pt x="1851" y="956"/>
                  <a:pt x="1851" y="956"/>
                </a:cubicBezTo>
                <a:cubicBezTo>
                  <a:pt x="1866" y="979"/>
                  <a:pt x="1938" y="1026"/>
                  <a:pt x="1967" y="1036"/>
                </a:cubicBezTo>
                <a:cubicBezTo>
                  <a:pt x="1979" y="1048"/>
                  <a:pt x="1987" y="1055"/>
                  <a:pt x="2003" y="1060"/>
                </a:cubicBezTo>
                <a:cubicBezTo>
                  <a:pt x="2015" y="1078"/>
                  <a:pt x="2030" y="1081"/>
                  <a:pt x="2047" y="1092"/>
                </a:cubicBezTo>
                <a:cubicBezTo>
                  <a:pt x="2066" y="1121"/>
                  <a:pt x="2060" y="1114"/>
                  <a:pt x="2085" y="1131"/>
                </a:cubicBezTo>
                <a:cubicBezTo>
                  <a:pt x="2106" y="1163"/>
                  <a:pt x="2147" y="1190"/>
                  <a:pt x="2179" y="1211"/>
                </a:cubicBezTo>
                <a:cubicBezTo>
                  <a:pt x="2201" y="1225"/>
                  <a:pt x="2204" y="1243"/>
                  <a:pt x="2231" y="1252"/>
                </a:cubicBezTo>
                <a:cubicBezTo>
                  <a:pt x="2254" y="1286"/>
                  <a:pt x="2223" y="1246"/>
                  <a:pt x="2251" y="1268"/>
                </a:cubicBezTo>
                <a:cubicBezTo>
                  <a:pt x="2255" y="1271"/>
                  <a:pt x="2255" y="1277"/>
                  <a:pt x="2259" y="1280"/>
                </a:cubicBezTo>
                <a:cubicBezTo>
                  <a:pt x="2277" y="1296"/>
                  <a:pt x="2299" y="1314"/>
                  <a:pt x="2319" y="1328"/>
                </a:cubicBezTo>
                <a:cubicBezTo>
                  <a:pt x="2328" y="1354"/>
                  <a:pt x="2362" y="1365"/>
                  <a:pt x="2381" y="1384"/>
                </a:cubicBezTo>
                <a:cubicBezTo>
                  <a:pt x="2433" y="1436"/>
                  <a:pt x="2481" y="1483"/>
                  <a:pt x="2552" y="1507"/>
                </a:cubicBezTo>
                <a:cubicBezTo>
                  <a:pt x="2562" y="1517"/>
                  <a:pt x="2595" y="1529"/>
                  <a:pt x="2607" y="1536"/>
                </a:cubicBezTo>
                <a:cubicBezTo>
                  <a:pt x="2615" y="1541"/>
                  <a:pt x="2627" y="1539"/>
                  <a:pt x="2635" y="1544"/>
                </a:cubicBezTo>
                <a:cubicBezTo>
                  <a:pt x="2664" y="1560"/>
                  <a:pt x="2680" y="1593"/>
                  <a:pt x="2707" y="1611"/>
                </a:cubicBezTo>
                <a:cubicBezTo>
                  <a:pt x="2726" y="1623"/>
                  <a:pt x="2764" y="1670"/>
                  <a:pt x="2779" y="1685"/>
                </a:cubicBezTo>
              </a:path>
            </a:pathLst>
          </a:custGeom>
          <a:noFill/>
          <a:ln w="28575" cap="flat" cmpd="sng">
            <a:solidFill>
              <a:srgbClr val="00CCFF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0708" name="Freeform 4"/>
          <p:cNvSpPr>
            <a:spLocks/>
          </p:cNvSpPr>
          <p:nvPr/>
        </p:nvSpPr>
        <p:spPr bwMode="auto">
          <a:xfrm>
            <a:off x="2597150" y="2112963"/>
            <a:ext cx="3200400" cy="1173162"/>
          </a:xfrm>
          <a:custGeom>
            <a:avLst/>
            <a:gdLst>
              <a:gd name="T0" fmla="*/ 2147483647 w 2016"/>
              <a:gd name="T1" fmla="*/ 0 h 739"/>
              <a:gd name="T2" fmla="*/ 2147483647 w 2016"/>
              <a:gd name="T3" fmla="*/ 2147483647 h 739"/>
              <a:gd name="T4" fmla="*/ 2147483647 w 2016"/>
              <a:gd name="T5" fmla="*/ 2147483647 h 739"/>
              <a:gd name="T6" fmla="*/ 2147483647 w 2016"/>
              <a:gd name="T7" fmla="*/ 2147483647 h 739"/>
              <a:gd name="T8" fmla="*/ 2147483647 w 2016"/>
              <a:gd name="T9" fmla="*/ 2147483647 h 739"/>
              <a:gd name="T10" fmla="*/ 2147483647 w 2016"/>
              <a:gd name="T11" fmla="*/ 2147483647 h 739"/>
              <a:gd name="T12" fmla="*/ 2147483647 w 2016"/>
              <a:gd name="T13" fmla="*/ 2147483647 h 739"/>
              <a:gd name="T14" fmla="*/ 2147483647 w 2016"/>
              <a:gd name="T15" fmla="*/ 2147483647 h 739"/>
              <a:gd name="T16" fmla="*/ 2147483647 w 2016"/>
              <a:gd name="T17" fmla="*/ 2147483647 h 739"/>
              <a:gd name="T18" fmla="*/ 2147483647 w 2016"/>
              <a:gd name="T19" fmla="*/ 2147483647 h 739"/>
              <a:gd name="T20" fmla="*/ 2147483647 w 2016"/>
              <a:gd name="T21" fmla="*/ 2147483647 h 739"/>
              <a:gd name="T22" fmla="*/ 2147483647 w 2016"/>
              <a:gd name="T23" fmla="*/ 2147483647 h 739"/>
              <a:gd name="T24" fmla="*/ 2147483647 w 2016"/>
              <a:gd name="T25" fmla="*/ 2147483647 h 739"/>
              <a:gd name="T26" fmla="*/ 2147483647 w 2016"/>
              <a:gd name="T27" fmla="*/ 2147483647 h 739"/>
              <a:gd name="T28" fmla="*/ 2147483647 w 2016"/>
              <a:gd name="T29" fmla="*/ 2147483647 h 739"/>
              <a:gd name="T30" fmla="*/ 2147483647 w 2016"/>
              <a:gd name="T31" fmla="*/ 2147483647 h 739"/>
              <a:gd name="T32" fmla="*/ 2147483647 w 2016"/>
              <a:gd name="T33" fmla="*/ 2147483647 h 739"/>
              <a:gd name="T34" fmla="*/ 2147483647 w 2016"/>
              <a:gd name="T35" fmla="*/ 2147483647 h 739"/>
              <a:gd name="T36" fmla="*/ 2147483647 w 2016"/>
              <a:gd name="T37" fmla="*/ 2147483647 h 739"/>
              <a:gd name="T38" fmla="*/ 2147483647 w 2016"/>
              <a:gd name="T39" fmla="*/ 2147483647 h 739"/>
              <a:gd name="T40" fmla="*/ 2147483647 w 2016"/>
              <a:gd name="T41" fmla="*/ 2147483647 h 739"/>
              <a:gd name="T42" fmla="*/ 2147483647 w 2016"/>
              <a:gd name="T43" fmla="*/ 2147483647 h 739"/>
              <a:gd name="T44" fmla="*/ 2147483647 w 2016"/>
              <a:gd name="T45" fmla="*/ 2147483647 h 739"/>
              <a:gd name="T46" fmla="*/ 2147483647 w 2016"/>
              <a:gd name="T47" fmla="*/ 2147483647 h 739"/>
              <a:gd name="T48" fmla="*/ 2147483647 w 2016"/>
              <a:gd name="T49" fmla="*/ 2147483647 h 739"/>
              <a:gd name="T50" fmla="*/ 2147483647 w 2016"/>
              <a:gd name="T51" fmla="*/ 2147483647 h 739"/>
              <a:gd name="T52" fmla="*/ 2147483647 w 2016"/>
              <a:gd name="T53" fmla="*/ 2147483647 h 739"/>
              <a:gd name="T54" fmla="*/ 2147483647 w 2016"/>
              <a:gd name="T55" fmla="*/ 2147483647 h 739"/>
              <a:gd name="T56" fmla="*/ 2147483647 w 2016"/>
              <a:gd name="T57" fmla="*/ 2147483647 h 739"/>
              <a:gd name="T58" fmla="*/ 2147483647 w 2016"/>
              <a:gd name="T59" fmla="*/ 2147483647 h 739"/>
              <a:gd name="T60" fmla="*/ 2147483647 w 2016"/>
              <a:gd name="T61" fmla="*/ 2147483647 h 739"/>
              <a:gd name="T62" fmla="*/ 2147483647 w 2016"/>
              <a:gd name="T63" fmla="*/ 2147483647 h 739"/>
              <a:gd name="T64" fmla="*/ 2147483647 w 2016"/>
              <a:gd name="T65" fmla="*/ 2147483647 h 739"/>
              <a:gd name="T66" fmla="*/ 2147483647 w 2016"/>
              <a:gd name="T67" fmla="*/ 2147483647 h 739"/>
              <a:gd name="T68" fmla="*/ 2147483647 w 2016"/>
              <a:gd name="T69" fmla="*/ 2147483647 h 739"/>
              <a:gd name="T70" fmla="*/ 2147483647 w 2016"/>
              <a:gd name="T71" fmla="*/ 2147483647 h 739"/>
              <a:gd name="T72" fmla="*/ 2147483647 w 2016"/>
              <a:gd name="T73" fmla="*/ 2147483647 h 739"/>
              <a:gd name="T74" fmla="*/ 0 w 2016"/>
              <a:gd name="T75" fmla="*/ 2147483647 h 739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016"/>
              <a:gd name="T115" fmla="*/ 0 h 739"/>
              <a:gd name="T116" fmla="*/ 2016 w 2016"/>
              <a:gd name="T117" fmla="*/ 739 h 739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016" h="739">
                <a:moveTo>
                  <a:pt x="2016" y="0"/>
                </a:moveTo>
                <a:cubicBezTo>
                  <a:pt x="2012" y="3"/>
                  <a:pt x="1999" y="11"/>
                  <a:pt x="1994" y="21"/>
                </a:cubicBezTo>
                <a:cubicBezTo>
                  <a:pt x="1989" y="31"/>
                  <a:pt x="1984" y="51"/>
                  <a:pt x="1984" y="62"/>
                </a:cubicBezTo>
                <a:cubicBezTo>
                  <a:pt x="1986" y="70"/>
                  <a:pt x="1983" y="88"/>
                  <a:pt x="1993" y="85"/>
                </a:cubicBezTo>
                <a:cubicBezTo>
                  <a:pt x="1991" y="102"/>
                  <a:pt x="1972" y="130"/>
                  <a:pt x="1951" y="130"/>
                </a:cubicBezTo>
                <a:cubicBezTo>
                  <a:pt x="1940" y="135"/>
                  <a:pt x="1923" y="117"/>
                  <a:pt x="1912" y="123"/>
                </a:cubicBezTo>
                <a:cubicBezTo>
                  <a:pt x="1908" y="126"/>
                  <a:pt x="1903" y="147"/>
                  <a:pt x="1899" y="150"/>
                </a:cubicBezTo>
                <a:cubicBezTo>
                  <a:pt x="1892" y="154"/>
                  <a:pt x="1886" y="163"/>
                  <a:pt x="1879" y="168"/>
                </a:cubicBezTo>
                <a:cubicBezTo>
                  <a:pt x="1875" y="171"/>
                  <a:pt x="1864" y="186"/>
                  <a:pt x="1860" y="189"/>
                </a:cubicBezTo>
                <a:cubicBezTo>
                  <a:pt x="1845" y="198"/>
                  <a:pt x="1821" y="205"/>
                  <a:pt x="1809" y="216"/>
                </a:cubicBezTo>
                <a:cubicBezTo>
                  <a:pt x="1806" y="219"/>
                  <a:pt x="1787" y="246"/>
                  <a:pt x="1783" y="248"/>
                </a:cubicBezTo>
                <a:cubicBezTo>
                  <a:pt x="1763" y="259"/>
                  <a:pt x="1747" y="266"/>
                  <a:pt x="1727" y="277"/>
                </a:cubicBezTo>
                <a:cubicBezTo>
                  <a:pt x="1706" y="288"/>
                  <a:pt x="1699" y="307"/>
                  <a:pt x="1679" y="320"/>
                </a:cubicBezTo>
                <a:cubicBezTo>
                  <a:pt x="1672" y="325"/>
                  <a:pt x="1647" y="333"/>
                  <a:pt x="1647" y="333"/>
                </a:cubicBezTo>
                <a:cubicBezTo>
                  <a:pt x="1641" y="350"/>
                  <a:pt x="1626" y="354"/>
                  <a:pt x="1612" y="368"/>
                </a:cubicBezTo>
                <a:cubicBezTo>
                  <a:pt x="1604" y="391"/>
                  <a:pt x="1590" y="395"/>
                  <a:pt x="1571" y="406"/>
                </a:cubicBezTo>
                <a:cubicBezTo>
                  <a:pt x="1547" y="416"/>
                  <a:pt x="1480" y="433"/>
                  <a:pt x="1461" y="435"/>
                </a:cubicBezTo>
                <a:cubicBezTo>
                  <a:pt x="1438" y="438"/>
                  <a:pt x="1441" y="425"/>
                  <a:pt x="1432" y="422"/>
                </a:cubicBezTo>
                <a:cubicBezTo>
                  <a:pt x="1423" y="419"/>
                  <a:pt x="1421" y="417"/>
                  <a:pt x="1408" y="415"/>
                </a:cubicBezTo>
                <a:cubicBezTo>
                  <a:pt x="1397" y="414"/>
                  <a:pt x="1370" y="414"/>
                  <a:pt x="1356" y="407"/>
                </a:cubicBezTo>
                <a:cubicBezTo>
                  <a:pt x="1352" y="405"/>
                  <a:pt x="1348" y="402"/>
                  <a:pt x="1344" y="399"/>
                </a:cubicBezTo>
                <a:cubicBezTo>
                  <a:pt x="1340" y="395"/>
                  <a:pt x="1337" y="390"/>
                  <a:pt x="1332" y="387"/>
                </a:cubicBezTo>
                <a:cubicBezTo>
                  <a:pt x="1324" y="382"/>
                  <a:pt x="1313" y="382"/>
                  <a:pt x="1304" y="379"/>
                </a:cubicBezTo>
                <a:cubicBezTo>
                  <a:pt x="1278" y="382"/>
                  <a:pt x="1281" y="403"/>
                  <a:pt x="1261" y="416"/>
                </a:cubicBezTo>
                <a:cubicBezTo>
                  <a:pt x="1251" y="430"/>
                  <a:pt x="1233" y="439"/>
                  <a:pt x="1219" y="448"/>
                </a:cubicBezTo>
                <a:cubicBezTo>
                  <a:pt x="1207" y="483"/>
                  <a:pt x="1176" y="488"/>
                  <a:pt x="1147" y="504"/>
                </a:cubicBezTo>
                <a:cubicBezTo>
                  <a:pt x="1115" y="522"/>
                  <a:pt x="1102" y="508"/>
                  <a:pt x="1067" y="520"/>
                </a:cubicBezTo>
                <a:cubicBezTo>
                  <a:pt x="1061" y="522"/>
                  <a:pt x="1022" y="531"/>
                  <a:pt x="1016" y="531"/>
                </a:cubicBezTo>
                <a:cubicBezTo>
                  <a:pt x="960" y="535"/>
                  <a:pt x="901" y="551"/>
                  <a:pt x="845" y="552"/>
                </a:cubicBezTo>
                <a:cubicBezTo>
                  <a:pt x="753" y="583"/>
                  <a:pt x="679" y="579"/>
                  <a:pt x="584" y="590"/>
                </a:cubicBezTo>
                <a:cubicBezTo>
                  <a:pt x="527" y="603"/>
                  <a:pt x="533" y="616"/>
                  <a:pt x="503" y="631"/>
                </a:cubicBezTo>
                <a:cubicBezTo>
                  <a:pt x="490" y="638"/>
                  <a:pt x="521" y="623"/>
                  <a:pt x="504" y="632"/>
                </a:cubicBezTo>
                <a:cubicBezTo>
                  <a:pt x="487" y="641"/>
                  <a:pt x="434" y="674"/>
                  <a:pt x="403" y="683"/>
                </a:cubicBezTo>
                <a:cubicBezTo>
                  <a:pt x="376" y="695"/>
                  <a:pt x="344" y="678"/>
                  <a:pt x="316" y="687"/>
                </a:cubicBezTo>
                <a:cubicBezTo>
                  <a:pt x="268" y="684"/>
                  <a:pt x="223" y="679"/>
                  <a:pt x="176" y="675"/>
                </a:cubicBezTo>
                <a:cubicBezTo>
                  <a:pt x="84" y="679"/>
                  <a:pt x="119" y="670"/>
                  <a:pt x="68" y="687"/>
                </a:cubicBezTo>
                <a:cubicBezTo>
                  <a:pt x="55" y="691"/>
                  <a:pt x="32" y="707"/>
                  <a:pt x="32" y="707"/>
                </a:cubicBezTo>
                <a:cubicBezTo>
                  <a:pt x="25" y="727"/>
                  <a:pt x="8" y="723"/>
                  <a:pt x="0" y="739"/>
                </a:cubicBezTo>
              </a:path>
            </a:pathLst>
          </a:custGeom>
          <a:noFill/>
          <a:ln w="57150" cap="flat" cmpd="sng">
            <a:solidFill>
              <a:srgbClr val="3366FF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0709" name="Freeform 5"/>
          <p:cNvSpPr>
            <a:spLocks/>
          </p:cNvSpPr>
          <p:nvPr/>
        </p:nvSpPr>
        <p:spPr bwMode="auto">
          <a:xfrm>
            <a:off x="5770563" y="1403350"/>
            <a:ext cx="3354387" cy="1262063"/>
          </a:xfrm>
          <a:custGeom>
            <a:avLst/>
            <a:gdLst>
              <a:gd name="T0" fmla="*/ 2147483647 w 2113"/>
              <a:gd name="T1" fmla="*/ 2147483647 h 795"/>
              <a:gd name="T2" fmla="*/ 2147483647 w 2113"/>
              <a:gd name="T3" fmla="*/ 2147483647 h 795"/>
              <a:gd name="T4" fmla="*/ 2147483647 w 2113"/>
              <a:gd name="T5" fmla="*/ 2147483647 h 795"/>
              <a:gd name="T6" fmla="*/ 2147483647 w 2113"/>
              <a:gd name="T7" fmla="*/ 2147483647 h 795"/>
              <a:gd name="T8" fmla="*/ 2147483647 w 2113"/>
              <a:gd name="T9" fmla="*/ 2147483647 h 795"/>
              <a:gd name="T10" fmla="*/ 2147483647 w 2113"/>
              <a:gd name="T11" fmla="*/ 2147483647 h 795"/>
              <a:gd name="T12" fmla="*/ 2147483647 w 2113"/>
              <a:gd name="T13" fmla="*/ 2147483647 h 795"/>
              <a:gd name="T14" fmla="*/ 2147483647 w 2113"/>
              <a:gd name="T15" fmla="*/ 2147483647 h 795"/>
              <a:gd name="T16" fmla="*/ 2147483647 w 2113"/>
              <a:gd name="T17" fmla="*/ 2147483647 h 795"/>
              <a:gd name="T18" fmla="*/ 2147483647 w 2113"/>
              <a:gd name="T19" fmla="*/ 2147483647 h 795"/>
              <a:gd name="T20" fmla="*/ 2147483647 w 2113"/>
              <a:gd name="T21" fmla="*/ 2147483647 h 795"/>
              <a:gd name="T22" fmla="*/ 2147483647 w 2113"/>
              <a:gd name="T23" fmla="*/ 2147483647 h 795"/>
              <a:gd name="T24" fmla="*/ 2147483647 w 2113"/>
              <a:gd name="T25" fmla="*/ 2147483647 h 795"/>
              <a:gd name="T26" fmla="*/ 2147483647 w 2113"/>
              <a:gd name="T27" fmla="*/ 2147483647 h 795"/>
              <a:gd name="T28" fmla="*/ 2147483647 w 2113"/>
              <a:gd name="T29" fmla="*/ 2147483647 h 795"/>
              <a:gd name="T30" fmla="*/ 2147483647 w 2113"/>
              <a:gd name="T31" fmla="*/ 2147483647 h 795"/>
              <a:gd name="T32" fmla="*/ 2147483647 w 2113"/>
              <a:gd name="T33" fmla="*/ 2147483647 h 795"/>
              <a:gd name="T34" fmla="*/ 2147483647 w 2113"/>
              <a:gd name="T35" fmla="*/ 2147483647 h 795"/>
              <a:gd name="T36" fmla="*/ 2147483647 w 2113"/>
              <a:gd name="T37" fmla="*/ 2147483647 h 795"/>
              <a:gd name="T38" fmla="*/ 2147483647 w 2113"/>
              <a:gd name="T39" fmla="*/ 2147483647 h 795"/>
              <a:gd name="T40" fmla="*/ 2147483647 w 2113"/>
              <a:gd name="T41" fmla="*/ 2147483647 h 795"/>
              <a:gd name="T42" fmla="*/ 2147483647 w 2113"/>
              <a:gd name="T43" fmla="*/ 2147483647 h 795"/>
              <a:gd name="T44" fmla="*/ 2147483647 w 2113"/>
              <a:gd name="T45" fmla="*/ 2147483647 h 795"/>
              <a:gd name="T46" fmla="*/ 2147483647 w 2113"/>
              <a:gd name="T47" fmla="*/ 2147483647 h 795"/>
              <a:gd name="T48" fmla="*/ 2147483647 w 2113"/>
              <a:gd name="T49" fmla="*/ 2147483647 h 795"/>
              <a:gd name="T50" fmla="*/ 2147483647 w 2113"/>
              <a:gd name="T51" fmla="*/ 2147483647 h 795"/>
              <a:gd name="T52" fmla="*/ 2147483647 w 2113"/>
              <a:gd name="T53" fmla="*/ 2147483647 h 795"/>
              <a:gd name="T54" fmla="*/ 2147483647 w 2113"/>
              <a:gd name="T55" fmla="*/ 2147483647 h 795"/>
              <a:gd name="T56" fmla="*/ 2147483647 w 2113"/>
              <a:gd name="T57" fmla="*/ 2147483647 h 795"/>
              <a:gd name="T58" fmla="*/ 2147483647 w 2113"/>
              <a:gd name="T59" fmla="*/ 2147483647 h 795"/>
              <a:gd name="T60" fmla="*/ 2147483647 w 2113"/>
              <a:gd name="T61" fmla="*/ 2147483647 h 795"/>
              <a:gd name="T62" fmla="*/ 2147483647 w 2113"/>
              <a:gd name="T63" fmla="*/ 2147483647 h 795"/>
              <a:gd name="T64" fmla="*/ 2147483647 w 2113"/>
              <a:gd name="T65" fmla="*/ 2147483647 h 795"/>
              <a:gd name="T66" fmla="*/ 2147483647 w 2113"/>
              <a:gd name="T67" fmla="*/ 2147483647 h 795"/>
              <a:gd name="T68" fmla="*/ 2147483647 w 2113"/>
              <a:gd name="T69" fmla="*/ 2147483647 h 795"/>
              <a:gd name="T70" fmla="*/ 2147483647 w 2113"/>
              <a:gd name="T71" fmla="*/ 2147483647 h 795"/>
              <a:gd name="T72" fmla="*/ 2147483647 w 2113"/>
              <a:gd name="T73" fmla="*/ 2147483647 h 795"/>
              <a:gd name="T74" fmla="*/ 2147483647 w 2113"/>
              <a:gd name="T75" fmla="*/ 2147483647 h 795"/>
              <a:gd name="T76" fmla="*/ 2147483647 w 2113"/>
              <a:gd name="T77" fmla="*/ 2147483647 h 795"/>
              <a:gd name="T78" fmla="*/ 2147483647 w 2113"/>
              <a:gd name="T79" fmla="*/ 2147483647 h 795"/>
              <a:gd name="T80" fmla="*/ 2147483647 w 2113"/>
              <a:gd name="T81" fmla="*/ 2147483647 h 795"/>
              <a:gd name="T82" fmla="*/ 2147483647 w 2113"/>
              <a:gd name="T83" fmla="*/ 2147483647 h 795"/>
              <a:gd name="T84" fmla="*/ 2147483647 w 2113"/>
              <a:gd name="T85" fmla="*/ 2147483647 h 795"/>
              <a:gd name="T86" fmla="*/ 2147483647 w 2113"/>
              <a:gd name="T87" fmla="*/ 2147483647 h 795"/>
              <a:gd name="T88" fmla="*/ 2147483647 w 2113"/>
              <a:gd name="T89" fmla="*/ 2147483647 h 795"/>
              <a:gd name="T90" fmla="*/ 2147483647 w 2113"/>
              <a:gd name="T91" fmla="*/ 2147483647 h 795"/>
              <a:gd name="T92" fmla="*/ 2147483647 w 2113"/>
              <a:gd name="T93" fmla="*/ 2147483647 h 795"/>
              <a:gd name="T94" fmla="*/ 2147483647 w 2113"/>
              <a:gd name="T95" fmla="*/ 2147483647 h 795"/>
              <a:gd name="T96" fmla="*/ 2147483647 w 2113"/>
              <a:gd name="T97" fmla="*/ 2147483647 h 795"/>
              <a:gd name="T98" fmla="*/ 2147483647 w 2113"/>
              <a:gd name="T99" fmla="*/ 2147483647 h 795"/>
              <a:gd name="T100" fmla="*/ 2147483647 w 2113"/>
              <a:gd name="T101" fmla="*/ 2147483647 h 795"/>
              <a:gd name="T102" fmla="*/ 2147483647 w 2113"/>
              <a:gd name="T103" fmla="*/ 2147483647 h 795"/>
              <a:gd name="T104" fmla="*/ 2147483647 w 2113"/>
              <a:gd name="T105" fmla="*/ 0 h 795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113"/>
              <a:gd name="T160" fmla="*/ 0 h 795"/>
              <a:gd name="T161" fmla="*/ 2113 w 2113"/>
              <a:gd name="T162" fmla="*/ 795 h 795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113" h="795">
                <a:moveTo>
                  <a:pt x="8" y="604"/>
                </a:moveTo>
                <a:cubicBezTo>
                  <a:pt x="0" y="627"/>
                  <a:pt x="24" y="628"/>
                  <a:pt x="8" y="647"/>
                </a:cubicBezTo>
                <a:cubicBezTo>
                  <a:pt x="0" y="658"/>
                  <a:pt x="28" y="666"/>
                  <a:pt x="24" y="679"/>
                </a:cubicBezTo>
                <a:cubicBezTo>
                  <a:pt x="25" y="701"/>
                  <a:pt x="36" y="711"/>
                  <a:pt x="63" y="720"/>
                </a:cubicBezTo>
                <a:cubicBezTo>
                  <a:pt x="75" y="738"/>
                  <a:pt x="97" y="736"/>
                  <a:pt x="117" y="738"/>
                </a:cubicBezTo>
                <a:cubicBezTo>
                  <a:pt x="133" y="735"/>
                  <a:pt x="148" y="732"/>
                  <a:pt x="162" y="723"/>
                </a:cubicBezTo>
                <a:cubicBezTo>
                  <a:pt x="176" y="702"/>
                  <a:pt x="168" y="709"/>
                  <a:pt x="183" y="699"/>
                </a:cubicBezTo>
                <a:cubicBezTo>
                  <a:pt x="203" y="669"/>
                  <a:pt x="244" y="664"/>
                  <a:pt x="279" y="657"/>
                </a:cubicBezTo>
                <a:cubicBezTo>
                  <a:pt x="279" y="657"/>
                  <a:pt x="309" y="650"/>
                  <a:pt x="315" y="648"/>
                </a:cubicBezTo>
                <a:cubicBezTo>
                  <a:pt x="321" y="646"/>
                  <a:pt x="333" y="642"/>
                  <a:pt x="333" y="642"/>
                </a:cubicBezTo>
                <a:cubicBezTo>
                  <a:pt x="347" y="651"/>
                  <a:pt x="353" y="660"/>
                  <a:pt x="366" y="669"/>
                </a:cubicBezTo>
                <a:cubicBezTo>
                  <a:pt x="371" y="683"/>
                  <a:pt x="379" y="693"/>
                  <a:pt x="387" y="705"/>
                </a:cubicBezTo>
                <a:cubicBezTo>
                  <a:pt x="391" y="711"/>
                  <a:pt x="405" y="717"/>
                  <a:pt x="405" y="717"/>
                </a:cubicBezTo>
                <a:cubicBezTo>
                  <a:pt x="419" y="738"/>
                  <a:pt x="436" y="742"/>
                  <a:pt x="456" y="753"/>
                </a:cubicBezTo>
                <a:cubicBezTo>
                  <a:pt x="469" y="760"/>
                  <a:pt x="479" y="774"/>
                  <a:pt x="492" y="780"/>
                </a:cubicBezTo>
                <a:cubicBezTo>
                  <a:pt x="507" y="787"/>
                  <a:pt x="524" y="791"/>
                  <a:pt x="540" y="795"/>
                </a:cubicBezTo>
                <a:cubicBezTo>
                  <a:pt x="563" y="787"/>
                  <a:pt x="566" y="763"/>
                  <a:pt x="588" y="756"/>
                </a:cubicBezTo>
                <a:cubicBezTo>
                  <a:pt x="598" y="759"/>
                  <a:pt x="605" y="765"/>
                  <a:pt x="615" y="768"/>
                </a:cubicBezTo>
                <a:cubicBezTo>
                  <a:pt x="629" y="764"/>
                  <a:pt x="640" y="757"/>
                  <a:pt x="654" y="753"/>
                </a:cubicBezTo>
                <a:cubicBezTo>
                  <a:pt x="665" y="750"/>
                  <a:pt x="680" y="750"/>
                  <a:pt x="690" y="744"/>
                </a:cubicBezTo>
                <a:cubicBezTo>
                  <a:pt x="706" y="735"/>
                  <a:pt x="718" y="723"/>
                  <a:pt x="735" y="717"/>
                </a:cubicBezTo>
                <a:cubicBezTo>
                  <a:pt x="739" y="705"/>
                  <a:pt x="753" y="700"/>
                  <a:pt x="765" y="696"/>
                </a:cubicBezTo>
                <a:cubicBezTo>
                  <a:pt x="769" y="697"/>
                  <a:pt x="784" y="699"/>
                  <a:pt x="789" y="702"/>
                </a:cubicBezTo>
                <a:cubicBezTo>
                  <a:pt x="795" y="706"/>
                  <a:pt x="807" y="714"/>
                  <a:pt x="807" y="714"/>
                </a:cubicBezTo>
                <a:cubicBezTo>
                  <a:pt x="814" y="725"/>
                  <a:pt x="862" y="705"/>
                  <a:pt x="873" y="712"/>
                </a:cubicBezTo>
                <a:cubicBezTo>
                  <a:pt x="889" y="704"/>
                  <a:pt x="884" y="655"/>
                  <a:pt x="889" y="648"/>
                </a:cubicBezTo>
                <a:cubicBezTo>
                  <a:pt x="895" y="638"/>
                  <a:pt x="902" y="653"/>
                  <a:pt x="909" y="652"/>
                </a:cubicBezTo>
                <a:cubicBezTo>
                  <a:pt x="916" y="651"/>
                  <a:pt x="920" y="639"/>
                  <a:pt x="929" y="640"/>
                </a:cubicBezTo>
                <a:cubicBezTo>
                  <a:pt x="945" y="635"/>
                  <a:pt x="944" y="670"/>
                  <a:pt x="965" y="656"/>
                </a:cubicBezTo>
                <a:cubicBezTo>
                  <a:pt x="971" y="652"/>
                  <a:pt x="997" y="648"/>
                  <a:pt x="997" y="648"/>
                </a:cubicBezTo>
                <a:cubicBezTo>
                  <a:pt x="1008" y="632"/>
                  <a:pt x="1013" y="639"/>
                  <a:pt x="1025" y="624"/>
                </a:cubicBezTo>
                <a:cubicBezTo>
                  <a:pt x="1035" y="612"/>
                  <a:pt x="1065" y="624"/>
                  <a:pt x="1077" y="616"/>
                </a:cubicBezTo>
                <a:cubicBezTo>
                  <a:pt x="1097" y="605"/>
                  <a:pt x="1129" y="565"/>
                  <a:pt x="1140" y="555"/>
                </a:cubicBezTo>
                <a:cubicBezTo>
                  <a:pt x="1151" y="545"/>
                  <a:pt x="1128" y="562"/>
                  <a:pt x="1141" y="556"/>
                </a:cubicBezTo>
                <a:cubicBezTo>
                  <a:pt x="1154" y="550"/>
                  <a:pt x="1207" y="524"/>
                  <a:pt x="1220" y="518"/>
                </a:cubicBezTo>
                <a:cubicBezTo>
                  <a:pt x="1233" y="512"/>
                  <a:pt x="1211" y="529"/>
                  <a:pt x="1221" y="520"/>
                </a:cubicBezTo>
                <a:cubicBezTo>
                  <a:pt x="1231" y="511"/>
                  <a:pt x="1260" y="473"/>
                  <a:pt x="1277" y="464"/>
                </a:cubicBezTo>
                <a:cubicBezTo>
                  <a:pt x="1294" y="455"/>
                  <a:pt x="1305" y="472"/>
                  <a:pt x="1325" y="464"/>
                </a:cubicBezTo>
                <a:cubicBezTo>
                  <a:pt x="1345" y="456"/>
                  <a:pt x="1380" y="423"/>
                  <a:pt x="1397" y="416"/>
                </a:cubicBezTo>
                <a:cubicBezTo>
                  <a:pt x="1414" y="409"/>
                  <a:pt x="1413" y="427"/>
                  <a:pt x="1429" y="424"/>
                </a:cubicBezTo>
                <a:cubicBezTo>
                  <a:pt x="1445" y="421"/>
                  <a:pt x="1472" y="414"/>
                  <a:pt x="1493" y="400"/>
                </a:cubicBezTo>
                <a:cubicBezTo>
                  <a:pt x="1581" y="352"/>
                  <a:pt x="1538" y="356"/>
                  <a:pt x="1553" y="340"/>
                </a:cubicBezTo>
                <a:cubicBezTo>
                  <a:pt x="1566" y="328"/>
                  <a:pt x="1558" y="336"/>
                  <a:pt x="1569" y="327"/>
                </a:cubicBezTo>
                <a:cubicBezTo>
                  <a:pt x="1580" y="318"/>
                  <a:pt x="1608" y="303"/>
                  <a:pt x="1621" y="288"/>
                </a:cubicBezTo>
                <a:cubicBezTo>
                  <a:pt x="1634" y="273"/>
                  <a:pt x="1634" y="251"/>
                  <a:pt x="1649" y="236"/>
                </a:cubicBezTo>
                <a:cubicBezTo>
                  <a:pt x="1664" y="221"/>
                  <a:pt x="1697" y="209"/>
                  <a:pt x="1713" y="200"/>
                </a:cubicBezTo>
                <a:cubicBezTo>
                  <a:pt x="1729" y="191"/>
                  <a:pt x="1726" y="192"/>
                  <a:pt x="1745" y="183"/>
                </a:cubicBezTo>
                <a:cubicBezTo>
                  <a:pt x="1764" y="174"/>
                  <a:pt x="1800" y="155"/>
                  <a:pt x="1825" y="148"/>
                </a:cubicBezTo>
                <a:cubicBezTo>
                  <a:pt x="1850" y="141"/>
                  <a:pt x="1875" y="149"/>
                  <a:pt x="1897" y="140"/>
                </a:cubicBezTo>
                <a:cubicBezTo>
                  <a:pt x="1919" y="131"/>
                  <a:pt x="1936" y="107"/>
                  <a:pt x="1957" y="92"/>
                </a:cubicBezTo>
                <a:cubicBezTo>
                  <a:pt x="1978" y="77"/>
                  <a:pt x="2006" y="55"/>
                  <a:pt x="2025" y="52"/>
                </a:cubicBezTo>
                <a:cubicBezTo>
                  <a:pt x="2044" y="49"/>
                  <a:pt x="2058" y="81"/>
                  <a:pt x="2073" y="72"/>
                </a:cubicBezTo>
                <a:cubicBezTo>
                  <a:pt x="2088" y="63"/>
                  <a:pt x="2105" y="15"/>
                  <a:pt x="2113" y="0"/>
                </a:cubicBezTo>
              </a:path>
            </a:pathLst>
          </a:custGeom>
          <a:noFill/>
          <a:ln w="28575" cap="flat" cmpd="sng">
            <a:solidFill>
              <a:srgbClr val="FFAD07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0710" name="Freeform 6"/>
          <p:cNvSpPr>
            <a:spLocks/>
          </p:cNvSpPr>
          <p:nvPr/>
        </p:nvSpPr>
        <p:spPr bwMode="auto">
          <a:xfrm>
            <a:off x="4703763" y="-57150"/>
            <a:ext cx="1131887" cy="2190750"/>
          </a:xfrm>
          <a:custGeom>
            <a:avLst/>
            <a:gdLst>
              <a:gd name="T0" fmla="*/ 2147483647 w 713"/>
              <a:gd name="T1" fmla="*/ 2147483647 h 1380"/>
              <a:gd name="T2" fmla="*/ 2147483647 w 713"/>
              <a:gd name="T3" fmla="*/ 2147483647 h 1380"/>
              <a:gd name="T4" fmla="*/ 2147483647 w 713"/>
              <a:gd name="T5" fmla="*/ 2147483647 h 1380"/>
              <a:gd name="T6" fmla="*/ 2147483647 w 713"/>
              <a:gd name="T7" fmla="*/ 2147483647 h 1380"/>
              <a:gd name="T8" fmla="*/ 2147483647 w 713"/>
              <a:gd name="T9" fmla="*/ 2147483647 h 1380"/>
              <a:gd name="T10" fmla="*/ 2147483647 w 713"/>
              <a:gd name="T11" fmla="*/ 2147483647 h 1380"/>
              <a:gd name="T12" fmla="*/ 2147483647 w 713"/>
              <a:gd name="T13" fmla="*/ 2147483647 h 1380"/>
              <a:gd name="T14" fmla="*/ 2147483647 w 713"/>
              <a:gd name="T15" fmla="*/ 2147483647 h 1380"/>
              <a:gd name="T16" fmla="*/ 2147483647 w 713"/>
              <a:gd name="T17" fmla="*/ 2147483647 h 1380"/>
              <a:gd name="T18" fmla="*/ 2147483647 w 713"/>
              <a:gd name="T19" fmla="*/ 2147483647 h 1380"/>
              <a:gd name="T20" fmla="*/ 2147483647 w 713"/>
              <a:gd name="T21" fmla="*/ 2147483647 h 1380"/>
              <a:gd name="T22" fmla="*/ 2147483647 w 713"/>
              <a:gd name="T23" fmla="*/ 2147483647 h 1380"/>
              <a:gd name="T24" fmla="*/ 2147483647 w 713"/>
              <a:gd name="T25" fmla="*/ 2147483647 h 1380"/>
              <a:gd name="T26" fmla="*/ 2147483647 w 713"/>
              <a:gd name="T27" fmla="*/ 2147483647 h 1380"/>
              <a:gd name="T28" fmla="*/ 2147483647 w 713"/>
              <a:gd name="T29" fmla="*/ 2147483647 h 1380"/>
              <a:gd name="T30" fmla="*/ 2147483647 w 713"/>
              <a:gd name="T31" fmla="*/ 2147483647 h 1380"/>
              <a:gd name="T32" fmla="*/ 2147483647 w 713"/>
              <a:gd name="T33" fmla="*/ 2147483647 h 1380"/>
              <a:gd name="T34" fmla="*/ 2147483647 w 713"/>
              <a:gd name="T35" fmla="*/ 2147483647 h 1380"/>
              <a:gd name="T36" fmla="*/ 2147483647 w 713"/>
              <a:gd name="T37" fmla="*/ 2147483647 h 1380"/>
              <a:gd name="T38" fmla="*/ 2147483647 w 713"/>
              <a:gd name="T39" fmla="*/ 2147483647 h 1380"/>
              <a:gd name="T40" fmla="*/ 2147483647 w 713"/>
              <a:gd name="T41" fmla="*/ 2147483647 h 1380"/>
              <a:gd name="T42" fmla="*/ 2147483647 w 713"/>
              <a:gd name="T43" fmla="*/ 2147483647 h 1380"/>
              <a:gd name="T44" fmla="*/ 2147483647 w 713"/>
              <a:gd name="T45" fmla="*/ 2147483647 h 1380"/>
              <a:gd name="T46" fmla="*/ 2147483647 w 713"/>
              <a:gd name="T47" fmla="*/ 2147483647 h 1380"/>
              <a:gd name="T48" fmla="*/ 2147483647 w 713"/>
              <a:gd name="T49" fmla="*/ 2147483647 h 1380"/>
              <a:gd name="T50" fmla="*/ 2147483647 w 713"/>
              <a:gd name="T51" fmla="*/ 2147483647 h 1380"/>
              <a:gd name="T52" fmla="*/ 2147483647 w 713"/>
              <a:gd name="T53" fmla="*/ 2147483647 h 1380"/>
              <a:gd name="T54" fmla="*/ 2147483647 w 713"/>
              <a:gd name="T55" fmla="*/ 2147483647 h 1380"/>
              <a:gd name="T56" fmla="*/ 2147483647 w 713"/>
              <a:gd name="T57" fmla="*/ 2147483647 h 1380"/>
              <a:gd name="T58" fmla="*/ 2147483647 w 713"/>
              <a:gd name="T59" fmla="*/ 2147483647 h 1380"/>
              <a:gd name="T60" fmla="*/ 2147483647 w 713"/>
              <a:gd name="T61" fmla="*/ 2147483647 h 1380"/>
              <a:gd name="T62" fmla="*/ 2147483647 w 713"/>
              <a:gd name="T63" fmla="*/ 2147483647 h 1380"/>
              <a:gd name="T64" fmla="*/ 2147483647 w 713"/>
              <a:gd name="T65" fmla="*/ 2147483647 h 1380"/>
              <a:gd name="T66" fmla="*/ 2147483647 w 713"/>
              <a:gd name="T67" fmla="*/ 2147483647 h 1380"/>
              <a:gd name="T68" fmla="*/ 2147483647 w 713"/>
              <a:gd name="T69" fmla="*/ 2147483647 h 1380"/>
              <a:gd name="T70" fmla="*/ 2147483647 w 713"/>
              <a:gd name="T71" fmla="*/ 2147483647 h 1380"/>
              <a:gd name="T72" fmla="*/ 2147483647 w 713"/>
              <a:gd name="T73" fmla="*/ 2147483647 h 1380"/>
              <a:gd name="T74" fmla="*/ 2147483647 w 713"/>
              <a:gd name="T75" fmla="*/ 2147483647 h 1380"/>
              <a:gd name="T76" fmla="*/ 2147483647 w 713"/>
              <a:gd name="T77" fmla="*/ 2147483647 h 1380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713"/>
              <a:gd name="T118" fmla="*/ 0 h 1380"/>
              <a:gd name="T119" fmla="*/ 713 w 713"/>
              <a:gd name="T120" fmla="*/ 1380 h 1380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713" h="1380">
                <a:moveTo>
                  <a:pt x="273" y="36"/>
                </a:moveTo>
                <a:cubicBezTo>
                  <a:pt x="301" y="0"/>
                  <a:pt x="260" y="47"/>
                  <a:pt x="249" y="64"/>
                </a:cubicBezTo>
                <a:cubicBezTo>
                  <a:pt x="236" y="81"/>
                  <a:pt x="201" y="134"/>
                  <a:pt x="194" y="140"/>
                </a:cubicBezTo>
                <a:cubicBezTo>
                  <a:pt x="187" y="146"/>
                  <a:pt x="214" y="92"/>
                  <a:pt x="210" y="102"/>
                </a:cubicBezTo>
                <a:cubicBezTo>
                  <a:pt x="206" y="112"/>
                  <a:pt x="177" y="175"/>
                  <a:pt x="169" y="200"/>
                </a:cubicBezTo>
                <a:cubicBezTo>
                  <a:pt x="161" y="225"/>
                  <a:pt x="172" y="229"/>
                  <a:pt x="161" y="252"/>
                </a:cubicBezTo>
                <a:cubicBezTo>
                  <a:pt x="150" y="275"/>
                  <a:pt x="122" y="327"/>
                  <a:pt x="105" y="340"/>
                </a:cubicBezTo>
                <a:cubicBezTo>
                  <a:pt x="88" y="353"/>
                  <a:pt x="75" y="328"/>
                  <a:pt x="61" y="328"/>
                </a:cubicBezTo>
                <a:cubicBezTo>
                  <a:pt x="47" y="328"/>
                  <a:pt x="32" y="332"/>
                  <a:pt x="22" y="338"/>
                </a:cubicBezTo>
                <a:cubicBezTo>
                  <a:pt x="12" y="344"/>
                  <a:pt x="4" y="357"/>
                  <a:pt x="2" y="367"/>
                </a:cubicBezTo>
                <a:cubicBezTo>
                  <a:pt x="0" y="377"/>
                  <a:pt x="4" y="389"/>
                  <a:pt x="10" y="396"/>
                </a:cubicBezTo>
                <a:cubicBezTo>
                  <a:pt x="16" y="403"/>
                  <a:pt x="35" y="408"/>
                  <a:pt x="41" y="410"/>
                </a:cubicBezTo>
                <a:cubicBezTo>
                  <a:pt x="47" y="412"/>
                  <a:pt x="40" y="397"/>
                  <a:pt x="45" y="408"/>
                </a:cubicBezTo>
                <a:cubicBezTo>
                  <a:pt x="50" y="419"/>
                  <a:pt x="71" y="457"/>
                  <a:pt x="74" y="474"/>
                </a:cubicBezTo>
                <a:cubicBezTo>
                  <a:pt x="77" y="484"/>
                  <a:pt x="55" y="510"/>
                  <a:pt x="66" y="513"/>
                </a:cubicBezTo>
                <a:cubicBezTo>
                  <a:pt x="76" y="546"/>
                  <a:pt x="117" y="561"/>
                  <a:pt x="114" y="631"/>
                </a:cubicBezTo>
                <a:cubicBezTo>
                  <a:pt x="133" y="689"/>
                  <a:pt x="131" y="554"/>
                  <a:pt x="144" y="673"/>
                </a:cubicBezTo>
                <a:cubicBezTo>
                  <a:pt x="146" y="689"/>
                  <a:pt x="148" y="708"/>
                  <a:pt x="152" y="724"/>
                </a:cubicBezTo>
                <a:cubicBezTo>
                  <a:pt x="156" y="740"/>
                  <a:pt x="187" y="766"/>
                  <a:pt x="187" y="766"/>
                </a:cubicBezTo>
                <a:cubicBezTo>
                  <a:pt x="184" y="777"/>
                  <a:pt x="182" y="788"/>
                  <a:pt x="179" y="799"/>
                </a:cubicBezTo>
                <a:cubicBezTo>
                  <a:pt x="174" y="815"/>
                  <a:pt x="163" y="847"/>
                  <a:pt x="163" y="847"/>
                </a:cubicBezTo>
                <a:cubicBezTo>
                  <a:pt x="168" y="863"/>
                  <a:pt x="174" y="880"/>
                  <a:pt x="179" y="896"/>
                </a:cubicBezTo>
                <a:cubicBezTo>
                  <a:pt x="182" y="904"/>
                  <a:pt x="138" y="943"/>
                  <a:pt x="138" y="943"/>
                </a:cubicBezTo>
                <a:cubicBezTo>
                  <a:pt x="138" y="957"/>
                  <a:pt x="139" y="1004"/>
                  <a:pt x="146" y="1017"/>
                </a:cubicBezTo>
                <a:cubicBezTo>
                  <a:pt x="153" y="1030"/>
                  <a:pt x="167" y="1017"/>
                  <a:pt x="178" y="1023"/>
                </a:cubicBezTo>
                <a:cubicBezTo>
                  <a:pt x="189" y="1029"/>
                  <a:pt x="197" y="1038"/>
                  <a:pt x="210" y="1052"/>
                </a:cubicBezTo>
                <a:cubicBezTo>
                  <a:pt x="234" y="1073"/>
                  <a:pt x="227" y="1104"/>
                  <a:pt x="256" y="1108"/>
                </a:cubicBezTo>
                <a:cubicBezTo>
                  <a:pt x="264" y="1113"/>
                  <a:pt x="353" y="1109"/>
                  <a:pt x="362" y="1113"/>
                </a:cubicBezTo>
                <a:cubicBezTo>
                  <a:pt x="378" y="1120"/>
                  <a:pt x="442" y="1076"/>
                  <a:pt x="442" y="1076"/>
                </a:cubicBezTo>
                <a:cubicBezTo>
                  <a:pt x="480" y="1073"/>
                  <a:pt x="483" y="1072"/>
                  <a:pt x="520" y="1066"/>
                </a:cubicBezTo>
                <a:cubicBezTo>
                  <a:pt x="537" y="1063"/>
                  <a:pt x="562" y="1089"/>
                  <a:pt x="562" y="1089"/>
                </a:cubicBezTo>
                <a:cubicBezTo>
                  <a:pt x="605" y="1098"/>
                  <a:pt x="574" y="1124"/>
                  <a:pt x="608" y="1148"/>
                </a:cubicBezTo>
                <a:cubicBezTo>
                  <a:pt x="616" y="1191"/>
                  <a:pt x="661" y="1123"/>
                  <a:pt x="666" y="1139"/>
                </a:cubicBezTo>
                <a:cubicBezTo>
                  <a:pt x="669" y="1147"/>
                  <a:pt x="674" y="1164"/>
                  <a:pt x="674" y="1164"/>
                </a:cubicBezTo>
                <a:cubicBezTo>
                  <a:pt x="677" y="1186"/>
                  <a:pt x="676" y="1208"/>
                  <a:pt x="682" y="1229"/>
                </a:cubicBezTo>
                <a:cubicBezTo>
                  <a:pt x="684" y="1236"/>
                  <a:pt x="678" y="1258"/>
                  <a:pt x="680" y="1265"/>
                </a:cubicBezTo>
                <a:cubicBezTo>
                  <a:pt x="686" y="1286"/>
                  <a:pt x="703" y="1289"/>
                  <a:pt x="707" y="1310"/>
                </a:cubicBezTo>
                <a:cubicBezTo>
                  <a:pt x="710" y="1322"/>
                  <a:pt x="713" y="1333"/>
                  <a:pt x="709" y="1345"/>
                </a:cubicBezTo>
                <a:cubicBezTo>
                  <a:pt x="705" y="1357"/>
                  <a:pt x="690" y="1373"/>
                  <a:pt x="685" y="1380"/>
                </a:cubicBezTo>
              </a:path>
            </a:pathLst>
          </a:custGeom>
          <a:noFill/>
          <a:ln w="76200" cmpd="sng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0711" name="Freeform 7"/>
          <p:cNvSpPr>
            <a:spLocks/>
          </p:cNvSpPr>
          <p:nvPr/>
        </p:nvSpPr>
        <p:spPr bwMode="auto">
          <a:xfrm>
            <a:off x="4883150" y="2478088"/>
            <a:ext cx="1790700" cy="2640012"/>
          </a:xfrm>
          <a:custGeom>
            <a:avLst/>
            <a:gdLst>
              <a:gd name="T0" fmla="*/ 2147483647 w 1128"/>
              <a:gd name="T1" fmla="*/ 2147483647 h 1663"/>
              <a:gd name="T2" fmla="*/ 2147483647 w 1128"/>
              <a:gd name="T3" fmla="*/ 2147483647 h 1663"/>
              <a:gd name="T4" fmla="*/ 2147483647 w 1128"/>
              <a:gd name="T5" fmla="*/ 2147483647 h 1663"/>
              <a:gd name="T6" fmla="*/ 2147483647 w 1128"/>
              <a:gd name="T7" fmla="*/ 2147483647 h 1663"/>
              <a:gd name="T8" fmla="*/ 2147483647 w 1128"/>
              <a:gd name="T9" fmla="*/ 2147483647 h 1663"/>
              <a:gd name="T10" fmla="*/ 2147483647 w 1128"/>
              <a:gd name="T11" fmla="*/ 2147483647 h 1663"/>
              <a:gd name="T12" fmla="*/ 2147483647 w 1128"/>
              <a:gd name="T13" fmla="*/ 2147483647 h 1663"/>
              <a:gd name="T14" fmla="*/ 2147483647 w 1128"/>
              <a:gd name="T15" fmla="*/ 2147483647 h 1663"/>
              <a:gd name="T16" fmla="*/ 2147483647 w 1128"/>
              <a:gd name="T17" fmla="*/ 2147483647 h 1663"/>
              <a:gd name="T18" fmla="*/ 2147483647 w 1128"/>
              <a:gd name="T19" fmla="*/ 2147483647 h 1663"/>
              <a:gd name="T20" fmla="*/ 2147483647 w 1128"/>
              <a:gd name="T21" fmla="*/ 2147483647 h 1663"/>
              <a:gd name="T22" fmla="*/ 2147483647 w 1128"/>
              <a:gd name="T23" fmla="*/ 2147483647 h 1663"/>
              <a:gd name="T24" fmla="*/ 2147483647 w 1128"/>
              <a:gd name="T25" fmla="*/ 2147483647 h 1663"/>
              <a:gd name="T26" fmla="*/ 2147483647 w 1128"/>
              <a:gd name="T27" fmla="*/ 2147483647 h 1663"/>
              <a:gd name="T28" fmla="*/ 2147483647 w 1128"/>
              <a:gd name="T29" fmla="*/ 2147483647 h 1663"/>
              <a:gd name="T30" fmla="*/ 2147483647 w 1128"/>
              <a:gd name="T31" fmla="*/ 2147483647 h 1663"/>
              <a:gd name="T32" fmla="*/ 2147483647 w 1128"/>
              <a:gd name="T33" fmla="*/ 2147483647 h 1663"/>
              <a:gd name="T34" fmla="*/ 2147483647 w 1128"/>
              <a:gd name="T35" fmla="*/ 2147483647 h 1663"/>
              <a:gd name="T36" fmla="*/ 2147483647 w 1128"/>
              <a:gd name="T37" fmla="*/ 2147483647 h 1663"/>
              <a:gd name="T38" fmla="*/ 2147483647 w 1128"/>
              <a:gd name="T39" fmla="*/ 2147483647 h 1663"/>
              <a:gd name="T40" fmla="*/ 2147483647 w 1128"/>
              <a:gd name="T41" fmla="*/ 2147483647 h 1663"/>
              <a:gd name="T42" fmla="*/ 2147483647 w 1128"/>
              <a:gd name="T43" fmla="*/ 2147483647 h 1663"/>
              <a:gd name="T44" fmla="*/ 2147483647 w 1128"/>
              <a:gd name="T45" fmla="*/ 2147483647 h 1663"/>
              <a:gd name="T46" fmla="*/ 2147483647 w 1128"/>
              <a:gd name="T47" fmla="*/ 2147483647 h 1663"/>
              <a:gd name="T48" fmla="*/ 2147483647 w 1128"/>
              <a:gd name="T49" fmla="*/ 2147483647 h 1663"/>
              <a:gd name="T50" fmla="*/ 2147483647 w 1128"/>
              <a:gd name="T51" fmla="*/ 2147483647 h 1663"/>
              <a:gd name="T52" fmla="*/ 2147483647 w 1128"/>
              <a:gd name="T53" fmla="*/ 2147483647 h 1663"/>
              <a:gd name="T54" fmla="*/ 2147483647 w 1128"/>
              <a:gd name="T55" fmla="*/ 2147483647 h 1663"/>
              <a:gd name="T56" fmla="*/ 2147483647 w 1128"/>
              <a:gd name="T57" fmla="*/ 2147483647 h 1663"/>
              <a:gd name="T58" fmla="*/ 2147483647 w 1128"/>
              <a:gd name="T59" fmla="*/ 2147483647 h 1663"/>
              <a:gd name="T60" fmla="*/ 2147483647 w 1128"/>
              <a:gd name="T61" fmla="*/ 2147483647 h 1663"/>
              <a:gd name="T62" fmla="*/ 2147483647 w 1128"/>
              <a:gd name="T63" fmla="*/ 2147483647 h 1663"/>
              <a:gd name="T64" fmla="*/ 2147483647 w 1128"/>
              <a:gd name="T65" fmla="*/ 2147483647 h 1663"/>
              <a:gd name="T66" fmla="*/ 2147483647 w 1128"/>
              <a:gd name="T67" fmla="*/ 2147483647 h 1663"/>
              <a:gd name="T68" fmla="*/ 2147483647 w 1128"/>
              <a:gd name="T69" fmla="*/ 2147483647 h 1663"/>
              <a:gd name="T70" fmla="*/ 2147483647 w 1128"/>
              <a:gd name="T71" fmla="*/ 2147483647 h 1663"/>
              <a:gd name="T72" fmla="*/ 2147483647 w 1128"/>
              <a:gd name="T73" fmla="*/ 2147483647 h 1663"/>
              <a:gd name="T74" fmla="*/ 0 w 1128"/>
              <a:gd name="T75" fmla="*/ 2147483647 h 1663"/>
              <a:gd name="T76" fmla="*/ 2147483647 w 1128"/>
              <a:gd name="T77" fmla="*/ 2147483647 h 1663"/>
              <a:gd name="T78" fmla="*/ 2147483647 w 1128"/>
              <a:gd name="T79" fmla="*/ 2147483647 h 1663"/>
              <a:gd name="T80" fmla="*/ 2147483647 w 1128"/>
              <a:gd name="T81" fmla="*/ 2147483647 h 1663"/>
              <a:gd name="T82" fmla="*/ 2147483647 w 1128"/>
              <a:gd name="T83" fmla="*/ 2147483647 h 1663"/>
              <a:gd name="T84" fmla="*/ 2147483647 w 1128"/>
              <a:gd name="T85" fmla="*/ 2147483647 h 1663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128"/>
              <a:gd name="T130" fmla="*/ 0 h 1663"/>
              <a:gd name="T131" fmla="*/ 1128 w 1128"/>
              <a:gd name="T132" fmla="*/ 1663 h 1663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128" h="1663">
                <a:moveTo>
                  <a:pt x="1128" y="143"/>
                </a:moveTo>
                <a:cubicBezTo>
                  <a:pt x="1119" y="144"/>
                  <a:pt x="1091" y="156"/>
                  <a:pt x="1072" y="151"/>
                </a:cubicBezTo>
                <a:cubicBezTo>
                  <a:pt x="1053" y="146"/>
                  <a:pt x="1033" y="126"/>
                  <a:pt x="1016" y="115"/>
                </a:cubicBezTo>
                <a:cubicBezTo>
                  <a:pt x="996" y="105"/>
                  <a:pt x="983" y="93"/>
                  <a:pt x="968" y="83"/>
                </a:cubicBezTo>
                <a:cubicBezTo>
                  <a:pt x="953" y="73"/>
                  <a:pt x="945" y="68"/>
                  <a:pt x="928" y="55"/>
                </a:cubicBezTo>
                <a:cubicBezTo>
                  <a:pt x="911" y="42"/>
                  <a:pt x="885" y="15"/>
                  <a:pt x="868" y="7"/>
                </a:cubicBezTo>
                <a:cubicBezTo>
                  <a:pt x="850" y="6"/>
                  <a:pt x="836" y="0"/>
                  <a:pt x="828" y="7"/>
                </a:cubicBezTo>
                <a:cubicBezTo>
                  <a:pt x="817" y="10"/>
                  <a:pt x="811" y="18"/>
                  <a:pt x="800" y="27"/>
                </a:cubicBezTo>
                <a:cubicBezTo>
                  <a:pt x="789" y="36"/>
                  <a:pt x="780" y="50"/>
                  <a:pt x="763" y="62"/>
                </a:cubicBezTo>
                <a:cubicBezTo>
                  <a:pt x="743" y="73"/>
                  <a:pt x="720" y="95"/>
                  <a:pt x="696" y="99"/>
                </a:cubicBezTo>
                <a:cubicBezTo>
                  <a:pt x="672" y="103"/>
                  <a:pt x="638" y="80"/>
                  <a:pt x="616" y="87"/>
                </a:cubicBezTo>
                <a:cubicBezTo>
                  <a:pt x="594" y="90"/>
                  <a:pt x="585" y="138"/>
                  <a:pt x="564" y="143"/>
                </a:cubicBezTo>
                <a:cubicBezTo>
                  <a:pt x="472" y="179"/>
                  <a:pt x="500" y="171"/>
                  <a:pt x="440" y="179"/>
                </a:cubicBezTo>
                <a:cubicBezTo>
                  <a:pt x="412" y="169"/>
                  <a:pt x="404" y="195"/>
                  <a:pt x="372" y="175"/>
                </a:cubicBezTo>
                <a:cubicBezTo>
                  <a:pt x="356" y="185"/>
                  <a:pt x="320" y="179"/>
                  <a:pt x="308" y="171"/>
                </a:cubicBezTo>
                <a:cubicBezTo>
                  <a:pt x="279" y="182"/>
                  <a:pt x="256" y="191"/>
                  <a:pt x="216" y="227"/>
                </a:cubicBezTo>
                <a:cubicBezTo>
                  <a:pt x="207" y="268"/>
                  <a:pt x="206" y="324"/>
                  <a:pt x="170" y="331"/>
                </a:cubicBezTo>
                <a:cubicBezTo>
                  <a:pt x="125" y="338"/>
                  <a:pt x="166" y="440"/>
                  <a:pt x="124" y="455"/>
                </a:cubicBezTo>
                <a:cubicBezTo>
                  <a:pt x="112" y="471"/>
                  <a:pt x="117" y="475"/>
                  <a:pt x="128" y="491"/>
                </a:cubicBezTo>
                <a:cubicBezTo>
                  <a:pt x="121" y="539"/>
                  <a:pt x="132" y="507"/>
                  <a:pt x="112" y="539"/>
                </a:cubicBezTo>
                <a:cubicBezTo>
                  <a:pt x="128" y="575"/>
                  <a:pt x="107" y="582"/>
                  <a:pt x="124" y="607"/>
                </a:cubicBezTo>
                <a:cubicBezTo>
                  <a:pt x="126" y="627"/>
                  <a:pt x="130" y="647"/>
                  <a:pt x="136" y="667"/>
                </a:cubicBezTo>
                <a:cubicBezTo>
                  <a:pt x="138" y="675"/>
                  <a:pt x="144" y="691"/>
                  <a:pt x="144" y="691"/>
                </a:cubicBezTo>
                <a:cubicBezTo>
                  <a:pt x="132" y="707"/>
                  <a:pt x="116" y="708"/>
                  <a:pt x="100" y="719"/>
                </a:cubicBezTo>
                <a:cubicBezTo>
                  <a:pt x="84" y="742"/>
                  <a:pt x="100" y="803"/>
                  <a:pt x="100" y="803"/>
                </a:cubicBezTo>
                <a:cubicBezTo>
                  <a:pt x="94" y="824"/>
                  <a:pt x="91" y="839"/>
                  <a:pt x="76" y="855"/>
                </a:cubicBezTo>
                <a:cubicBezTo>
                  <a:pt x="70" y="870"/>
                  <a:pt x="65" y="877"/>
                  <a:pt x="52" y="887"/>
                </a:cubicBezTo>
                <a:cubicBezTo>
                  <a:pt x="44" y="908"/>
                  <a:pt x="39" y="929"/>
                  <a:pt x="32" y="951"/>
                </a:cubicBezTo>
                <a:cubicBezTo>
                  <a:pt x="24" y="1005"/>
                  <a:pt x="24" y="1000"/>
                  <a:pt x="24" y="1083"/>
                </a:cubicBezTo>
                <a:cubicBezTo>
                  <a:pt x="24" y="1103"/>
                  <a:pt x="29" y="1115"/>
                  <a:pt x="36" y="1135"/>
                </a:cubicBezTo>
                <a:cubicBezTo>
                  <a:pt x="37" y="1139"/>
                  <a:pt x="40" y="1147"/>
                  <a:pt x="40" y="1147"/>
                </a:cubicBezTo>
                <a:cubicBezTo>
                  <a:pt x="37" y="1163"/>
                  <a:pt x="32" y="1178"/>
                  <a:pt x="32" y="1195"/>
                </a:cubicBezTo>
                <a:cubicBezTo>
                  <a:pt x="30" y="1219"/>
                  <a:pt x="30" y="1243"/>
                  <a:pt x="28" y="1267"/>
                </a:cubicBezTo>
                <a:cubicBezTo>
                  <a:pt x="26" y="1275"/>
                  <a:pt x="20" y="1291"/>
                  <a:pt x="20" y="1291"/>
                </a:cubicBezTo>
                <a:cubicBezTo>
                  <a:pt x="22" y="1320"/>
                  <a:pt x="19" y="1346"/>
                  <a:pt x="36" y="1371"/>
                </a:cubicBezTo>
                <a:cubicBezTo>
                  <a:pt x="31" y="1412"/>
                  <a:pt x="26" y="1447"/>
                  <a:pt x="16" y="1487"/>
                </a:cubicBezTo>
                <a:cubicBezTo>
                  <a:pt x="12" y="1512"/>
                  <a:pt x="12" y="1537"/>
                  <a:pt x="8" y="1563"/>
                </a:cubicBezTo>
                <a:cubicBezTo>
                  <a:pt x="6" y="1571"/>
                  <a:pt x="0" y="1587"/>
                  <a:pt x="0" y="1587"/>
                </a:cubicBezTo>
                <a:cubicBezTo>
                  <a:pt x="8" y="1599"/>
                  <a:pt x="10" y="1614"/>
                  <a:pt x="24" y="1623"/>
                </a:cubicBezTo>
                <a:cubicBezTo>
                  <a:pt x="31" y="1627"/>
                  <a:pt x="40" y="1630"/>
                  <a:pt x="48" y="1635"/>
                </a:cubicBezTo>
                <a:cubicBezTo>
                  <a:pt x="56" y="1647"/>
                  <a:pt x="54" y="1648"/>
                  <a:pt x="68" y="1655"/>
                </a:cubicBezTo>
                <a:cubicBezTo>
                  <a:pt x="71" y="1656"/>
                  <a:pt x="78" y="1655"/>
                  <a:pt x="80" y="1659"/>
                </a:cubicBezTo>
                <a:cubicBezTo>
                  <a:pt x="81" y="1661"/>
                  <a:pt x="74" y="1661"/>
                  <a:pt x="72" y="1663"/>
                </a:cubicBezTo>
              </a:path>
            </a:pathLst>
          </a:custGeom>
          <a:noFill/>
          <a:ln w="28575" cap="flat" cmpd="sng">
            <a:solidFill>
              <a:srgbClr val="CC110F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0712" name="Freeform 8"/>
          <p:cNvSpPr>
            <a:spLocks/>
          </p:cNvSpPr>
          <p:nvPr/>
        </p:nvSpPr>
        <p:spPr bwMode="auto">
          <a:xfrm>
            <a:off x="3884613" y="2108200"/>
            <a:ext cx="2009775" cy="3568700"/>
          </a:xfrm>
          <a:custGeom>
            <a:avLst/>
            <a:gdLst>
              <a:gd name="T0" fmla="*/ 2147483647 w 1266"/>
              <a:gd name="T1" fmla="*/ 0 h 2248"/>
              <a:gd name="T2" fmla="*/ 2147483647 w 1266"/>
              <a:gd name="T3" fmla="*/ 2147483647 h 2248"/>
              <a:gd name="T4" fmla="*/ 2147483647 w 1266"/>
              <a:gd name="T5" fmla="*/ 2147483647 h 2248"/>
              <a:gd name="T6" fmla="*/ 2147483647 w 1266"/>
              <a:gd name="T7" fmla="*/ 2147483647 h 2248"/>
              <a:gd name="T8" fmla="*/ 2147483647 w 1266"/>
              <a:gd name="T9" fmla="*/ 2147483647 h 2248"/>
              <a:gd name="T10" fmla="*/ 2147483647 w 1266"/>
              <a:gd name="T11" fmla="*/ 2147483647 h 2248"/>
              <a:gd name="T12" fmla="*/ 2147483647 w 1266"/>
              <a:gd name="T13" fmla="*/ 2147483647 h 2248"/>
              <a:gd name="T14" fmla="*/ 2147483647 w 1266"/>
              <a:gd name="T15" fmla="*/ 2147483647 h 2248"/>
              <a:gd name="T16" fmla="*/ 2147483647 w 1266"/>
              <a:gd name="T17" fmla="*/ 2147483647 h 2248"/>
              <a:gd name="T18" fmla="*/ 2147483647 w 1266"/>
              <a:gd name="T19" fmla="*/ 2147483647 h 2248"/>
              <a:gd name="T20" fmla="*/ 2147483647 w 1266"/>
              <a:gd name="T21" fmla="*/ 2147483647 h 2248"/>
              <a:gd name="T22" fmla="*/ 2147483647 w 1266"/>
              <a:gd name="T23" fmla="*/ 2147483647 h 2248"/>
              <a:gd name="T24" fmla="*/ 2147483647 w 1266"/>
              <a:gd name="T25" fmla="*/ 2147483647 h 2248"/>
              <a:gd name="T26" fmla="*/ 2147483647 w 1266"/>
              <a:gd name="T27" fmla="*/ 2147483647 h 2248"/>
              <a:gd name="T28" fmla="*/ 2147483647 w 1266"/>
              <a:gd name="T29" fmla="*/ 2147483647 h 2248"/>
              <a:gd name="T30" fmla="*/ 2147483647 w 1266"/>
              <a:gd name="T31" fmla="*/ 2147483647 h 2248"/>
              <a:gd name="T32" fmla="*/ 2147483647 w 1266"/>
              <a:gd name="T33" fmla="*/ 2147483647 h 2248"/>
              <a:gd name="T34" fmla="*/ 2147483647 w 1266"/>
              <a:gd name="T35" fmla="*/ 2147483647 h 2248"/>
              <a:gd name="T36" fmla="*/ 2147483647 w 1266"/>
              <a:gd name="T37" fmla="*/ 2147483647 h 2248"/>
              <a:gd name="T38" fmla="*/ 2147483647 w 1266"/>
              <a:gd name="T39" fmla="*/ 2147483647 h 2248"/>
              <a:gd name="T40" fmla="*/ 2147483647 w 1266"/>
              <a:gd name="T41" fmla="*/ 2147483647 h 2248"/>
              <a:gd name="T42" fmla="*/ 2147483647 w 1266"/>
              <a:gd name="T43" fmla="*/ 2147483647 h 2248"/>
              <a:gd name="T44" fmla="*/ 2147483647 w 1266"/>
              <a:gd name="T45" fmla="*/ 2147483647 h 2248"/>
              <a:gd name="T46" fmla="*/ 2147483647 w 1266"/>
              <a:gd name="T47" fmla="*/ 2147483647 h 2248"/>
              <a:gd name="T48" fmla="*/ 2147483647 w 1266"/>
              <a:gd name="T49" fmla="*/ 2147483647 h 2248"/>
              <a:gd name="T50" fmla="*/ 2147483647 w 1266"/>
              <a:gd name="T51" fmla="*/ 2147483647 h 2248"/>
              <a:gd name="T52" fmla="*/ 2147483647 w 1266"/>
              <a:gd name="T53" fmla="*/ 2147483647 h 2248"/>
              <a:gd name="T54" fmla="*/ 2147483647 w 1266"/>
              <a:gd name="T55" fmla="*/ 2147483647 h 2248"/>
              <a:gd name="T56" fmla="*/ 2147483647 w 1266"/>
              <a:gd name="T57" fmla="*/ 2147483647 h 2248"/>
              <a:gd name="T58" fmla="*/ 2147483647 w 1266"/>
              <a:gd name="T59" fmla="*/ 2147483647 h 2248"/>
              <a:gd name="T60" fmla="*/ 2147483647 w 1266"/>
              <a:gd name="T61" fmla="*/ 2147483647 h 2248"/>
              <a:gd name="T62" fmla="*/ 2147483647 w 1266"/>
              <a:gd name="T63" fmla="*/ 2147483647 h 2248"/>
              <a:gd name="T64" fmla="*/ 2147483647 w 1266"/>
              <a:gd name="T65" fmla="*/ 2147483647 h 2248"/>
              <a:gd name="T66" fmla="*/ 2147483647 w 1266"/>
              <a:gd name="T67" fmla="*/ 2147483647 h 2248"/>
              <a:gd name="T68" fmla="*/ 2147483647 w 1266"/>
              <a:gd name="T69" fmla="*/ 2147483647 h 2248"/>
              <a:gd name="T70" fmla="*/ 2147483647 w 1266"/>
              <a:gd name="T71" fmla="*/ 2147483647 h 2248"/>
              <a:gd name="T72" fmla="*/ 2147483647 w 1266"/>
              <a:gd name="T73" fmla="*/ 2147483647 h 2248"/>
              <a:gd name="T74" fmla="*/ 2147483647 w 1266"/>
              <a:gd name="T75" fmla="*/ 2147483647 h 2248"/>
              <a:gd name="T76" fmla="*/ 2147483647 w 1266"/>
              <a:gd name="T77" fmla="*/ 2147483647 h 2248"/>
              <a:gd name="T78" fmla="*/ 2147483647 w 1266"/>
              <a:gd name="T79" fmla="*/ 2147483647 h 2248"/>
              <a:gd name="T80" fmla="*/ 2147483647 w 1266"/>
              <a:gd name="T81" fmla="*/ 2147483647 h 2248"/>
              <a:gd name="T82" fmla="*/ 2147483647 w 1266"/>
              <a:gd name="T83" fmla="*/ 2147483647 h 2248"/>
              <a:gd name="T84" fmla="*/ 2147483647 w 1266"/>
              <a:gd name="T85" fmla="*/ 2147483647 h 2248"/>
              <a:gd name="T86" fmla="*/ 2147483647 w 1266"/>
              <a:gd name="T87" fmla="*/ 2147483647 h 2248"/>
              <a:gd name="T88" fmla="*/ 2147483647 w 1266"/>
              <a:gd name="T89" fmla="*/ 2147483647 h 2248"/>
              <a:gd name="T90" fmla="*/ 2147483647 w 1266"/>
              <a:gd name="T91" fmla="*/ 2147483647 h 2248"/>
              <a:gd name="T92" fmla="*/ 2147483647 w 1266"/>
              <a:gd name="T93" fmla="*/ 2147483647 h 2248"/>
              <a:gd name="T94" fmla="*/ 2147483647 w 1266"/>
              <a:gd name="T95" fmla="*/ 2147483647 h 2248"/>
              <a:gd name="T96" fmla="*/ 2147483647 w 1266"/>
              <a:gd name="T97" fmla="*/ 2147483647 h 2248"/>
              <a:gd name="T98" fmla="*/ 2147483647 w 1266"/>
              <a:gd name="T99" fmla="*/ 2147483647 h 2248"/>
              <a:gd name="T100" fmla="*/ 2147483647 w 1266"/>
              <a:gd name="T101" fmla="*/ 2147483647 h 2248"/>
              <a:gd name="T102" fmla="*/ 2147483647 w 1266"/>
              <a:gd name="T103" fmla="*/ 2147483647 h 2248"/>
              <a:gd name="T104" fmla="*/ 2147483647 w 1266"/>
              <a:gd name="T105" fmla="*/ 2147483647 h 2248"/>
              <a:gd name="T106" fmla="*/ 2147483647 w 1266"/>
              <a:gd name="T107" fmla="*/ 2147483647 h 2248"/>
              <a:gd name="T108" fmla="*/ 2147483647 w 1266"/>
              <a:gd name="T109" fmla="*/ 2147483647 h 2248"/>
              <a:gd name="T110" fmla="*/ 2147483647 w 1266"/>
              <a:gd name="T111" fmla="*/ 2147483647 h 2248"/>
              <a:gd name="T112" fmla="*/ 2147483647 w 1266"/>
              <a:gd name="T113" fmla="*/ 2147483647 h 2248"/>
              <a:gd name="T114" fmla="*/ 2147483647 w 1266"/>
              <a:gd name="T115" fmla="*/ 2147483647 h 2248"/>
              <a:gd name="T116" fmla="*/ 2147483647 w 1266"/>
              <a:gd name="T117" fmla="*/ 2147483647 h 2248"/>
              <a:gd name="T118" fmla="*/ 2147483647 w 1266"/>
              <a:gd name="T119" fmla="*/ 2147483647 h 2248"/>
              <a:gd name="T120" fmla="*/ 2147483647 w 1266"/>
              <a:gd name="T121" fmla="*/ 2147483647 h 224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266"/>
              <a:gd name="T184" fmla="*/ 0 h 2248"/>
              <a:gd name="T185" fmla="*/ 1266 w 1266"/>
              <a:gd name="T186" fmla="*/ 2248 h 224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266" h="2248">
                <a:moveTo>
                  <a:pt x="1198" y="0"/>
                </a:moveTo>
                <a:cubicBezTo>
                  <a:pt x="1203" y="6"/>
                  <a:pt x="1229" y="27"/>
                  <a:pt x="1238" y="43"/>
                </a:cubicBezTo>
                <a:cubicBezTo>
                  <a:pt x="1249" y="61"/>
                  <a:pt x="1266" y="94"/>
                  <a:pt x="1262" y="107"/>
                </a:cubicBezTo>
                <a:cubicBezTo>
                  <a:pt x="1258" y="120"/>
                  <a:pt x="1226" y="115"/>
                  <a:pt x="1214" y="123"/>
                </a:cubicBezTo>
                <a:cubicBezTo>
                  <a:pt x="1202" y="131"/>
                  <a:pt x="1199" y="144"/>
                  <a:pt x="1190" y="152"/>
                </a:cubicBezTo>
                <a:cubicBezTo>
                  <a:pt x="1181" y="160"/>
                  <a:pt x="1167" y="165"/>
                  <a:pt x="1159" y="174"/>
                </a:cubicBezTo>
                <a:cubicBezTo>
                  <a:pt x="1156" y="182"/>
                  <a:pt x="1142" y="205"/>
                  <a:pt x="1142" y="205"/>
                </a:cubicBezTo>
                <a:cubicBezTo>
                  <a:pt x="1147" y="253"/>
                  <a:pt x="1151" y="225"/>
                  <a:pt x="1163" y="262"/>
                </a:cubicBezTo>
                <a:cubicBezTo>
                  <a:pt x="1166" y="270"/>
                  <a:pt x="1168" y="278"/>
                  <a:pt x="1171" y="286"/>
                </a:cubicBezTo>
                <a:cubicBezTo>
                  <a:pt x="1172" y="290"/>
                  <a:pt x="1175" y="298"/>
                  <a:pt x="1175" y="298"/>
                </a:cubicBezTo>
                <a:cubicBezTo>
                  <a:pt x="1172" y="310"/>
                  <a:pt x="1170" y="330"/>
                  <a:pt x="1159" y="338"/>
                </a:cubicBezTo>
                <a:cubicBezTo>
                  <a:pt x="1148" y="347"/>
                  <a:pt x="1123" y="358"/>
                  <a:pt x="1123" y="358"/>
                </a:cubicBezTo>
                <a:cubicBezTo>
                  <a:pt x="1063" y="351"/>
                  <a:pt x="1011" y="362"/>
                  <a:pt x="951" y="358"/>
                </a:cubicBezTo>
                <a:cubicBezTo>
                  <a:pt x="906" y="355"/>
                  <a:pt x="904" y="368"/>
                  <a:pt x="884" y="371"/>
                </a:cubicBezTo>
                <a:cubicBezTo>
                  <a:pt x="866" y="376"/>
                  <a:pt x="857" y="379"/>
                  <a:pt x="845" y="388"/>
                </a:cubicBezTo>
                <a:cubicBezTo>
                  <a:pt x="833" y="397"/>
                  <a:pt x="819" y="411"/>
                  <a:pt x="809" y="428"/>
                </a:cubicBezTo>
                <a:cubicBezTo>
                  <a:pt x="808" y="457"/>
                  <a:pt x="785" y="461"/>
                  <a:pt x="783" y="490"/>
                </a:cubicBezTo>
                <a:cubicBezTo>
                  <a:pt x="782" y="498"/>
                  <a:pt x="753" y="551"/>
                  <a:pt x="747" y="562"/>
                </a:cubicBezTo>
                <a:cubicBezTo>
                  <a:pt x="741" y="574"/>
                  <a:pt x="719" y="627"/>
                  <a:pt x="710" y="635"/>
                </a:cubicBezTo>
                <a:cubicBezTo>
                  <a:pt x="703" y="641"/>
                  <a:pt x="676" y="643"/>
                  <a:pt x="676" y="643"/>
                </a:cubicBezTo>
                <a:cubicBezTo>
                  <a:pt x="655" y="674"/>
                  <a:pt x="696" y="696"/>
                  <a:pt x="706" y="725"/>
                </a:cubicBezTo>
                <a:cubicBezTo>
                  <a:pt x="699" y="752"/>
                  <a:pt x="681" y="765"/>
                  <a:pt x="705" y="773"/>
                </a:cubicBezTo>
                <a:cubicBezTo>
                  <a:pt x="704" y="789"/>
                  <a:pt x="701" y="804"/>
                  <a:pt x="704" y="819"/>
                </a:cubicBezTo>
                <a:cubicBezTo>
                  <a:pt x="698" y="830"/>
                  <a:pt x="700" y="840"/>
                  <a:pt x="696" y="851"/>
                </a:cubicBezTo>
                <a:cubicBezTo>
                  <a:pt x="697" y="861"/>
                  <a:pt x="707" y="860"/>
                  <a:pt x="710" y="869"/>
                </a:cubicBezTo>
                <a:cubicBezTo>
                  <a:pt x="713" y="877"/>
                  <a:pt x="685" y="931"/>
                  <a:pt x="685" y="931"/>
                </a:cubicBezTo>
                <a:cubicBezTo>
                  <a:pt x="674" y="964"/>
                  <a:pt x="655" y="928"/>
                  <a:pt x="616" y="941"/>
                </a:cubicBezTo>
                <a:cubicBezTo>
                  <a:pt x="593" y="945"/>
                  <a:pt x="576" y="942"/>
                  <a:pt x="565" y="944"/>
                </a:cubicBezTo>
                <a:cubicBezTo>
                  <a:pt x="552" y="945"/>
                  <a:pt x="550" y="946"/>
                  <a:pt x="538" y="949"/>
                </a:cubicBezTo>
                <a:cubicBezTo>
                  <a:pt x="526" y="952"/>
                  <a:pt x="501" y="959"/>
                  <a:pt x="490" y="965"/>
                </a:cubicBezTo>
                <a:cubicBezTo>
                  <a:pt x="479" y="971"/>
                  <a:pt x="477" y="972"/>
                  <a:pt x="474" y="987"/>
                </a:cubicBezTo>
                <a:cubicBezTo>
                  <a:pt x="471" y="1002"/>
                  <a:pt x="473" y="1049"/>
                  <a:pt x="472" y="1056"/>
                </a:cubicBezTo>
                <a:cubicBezTo>
                  <a:pt x="471" y="1063"/>
                  <a:pt x="471" y="1018"/>
                  <a:pt x="469" y="1029"/>
                </a:cubicBezTo>
                <a:cubicBezTo>
                  <a:pt x="467" y="1040"/>
                  <a:pt x="462" y="1106"/>
                  <a:pt x="461" y="1122"/>
                </a:cubicBezTo>
                <a:cubicBezTo>
                  <a:pt x="460" y="1138"/>
                  <a:pt x="462" y="1114"/>
                  <a:pt x="461" y="1123"/>
                </a:cubicBezTo>
                <a:cubicBezTo>
                  <a:pt x="460" y="1132"/>
                  <a:pt x="458" y="1170"/>
                  <a:pt x="457" y="1179"/>
                </a:cubicBezTo>
                <a:cubicBezTo>
                  <a:pt x="456" y="1188"/>
                  <a:pt x="454" y="1165"/>
                  <a:pt x="453" y="1179"/>
                </a:cubicBezTo>
                <a:cubicBezTo>
                  <a:pt x="452" y="1193"/>
                  <a:pt x="455" y="1243"/>
                  <a:pt x="453" y="1261"/>
                </a:cubicBezTo>
                <a:cubicBezTo>
                  <a:pt x="451" y="1279"/>
                  <a:pt x="447" y="1266"/>
                  <a:pt x="440" y="1285"/>
                </a:cubicBezTo>
                <a:cubicBezTo>
                  <a:pt x="433" y="1304"/>
                  <a:pt x="416" y="1360"/>
                  <a:pt x="412" y="1374"/>
                </a:cubicBezTo>
                <a:cubicBezTo>
                  <a:pt x="408" y="1388"/>
                  <a:pt x="421" y="1358"/>
                  <a:pt x="418" y="1368"/>
                </a:cubicBezTo>
                <a:cubicBezTo>
                  <a:pt x="415" y="1378"/>
                  <a:pt x="398" y="1424"/>
                  <a:pt x="394" y="1435"/>
                </a:cubicBezTo>
                <a:cubicBezTo>
                  <a:pt x="390" y="1446"/>
                  <a:pt x="398" y="1415"/>
                  <a:pt x="392" y="1435"/>
                </a:cubicBezTo>
                <a:cubicBezTo>
                  <a:pt x="386" y="1455"/>
                  <a:pt x="391" y="1519"/>
                  <a:pt x="357" y="1557"/>
                </a:cubicBezTo>
                <a:cubicBezTo>
                  <a:pt x="323" y="1595"/>
                  <a:pt x="214" y="1646"/>
                  <a:pt x="186" y="1664"/>
                </a:cubicBezTo>
                <a:cubicBezTo>
                  <a:pt x="158" y="1682"/>
                  <a:pt x="197" y="1657"/>
                  <a:pt x="186" y="1664"/>
                </a:cubicBezTo>
                <a:cubicBezTo>
                  <a:pt x="175" y="1671"/>
                  <a:pt x="142" y="1690"/>
                  <a:pt x="120" y="1707"/>
                </a:cubicBezTo>
                <a:cubicBezTo>
                  <a:pt x="98" y="1724"/>
                  <a:pt x="76" y="1746"/>
                  <a:pt x="56" y="1768"/>
                </a:cubicBezTo>
                <a:cubicBezTo>
                  <a:pt x="36" y="1790"/>
                  <a:pt x="4" y="1821"/>
                  <a:pt x="2" y="1840"/>
                </a:cubicBezTo>
                <a:cubicBezTo>
                  <a:pt x="0" y="1859"/>
                  <a:pt x="26" y="1856"/>
                  <a:pt x="45" y="1880"/>
                </a:cubicBezTo>
                <a:cubicBezTo>
                  <a:pt x="64" y="1904"/>
                  <a:pt x="92" y="1974"/>
                  <a:pt x="114" y="1987"/>
                </a:cubicBezTo>
                <a:cubicBezTo>
                  <a:pt x="136" y="2000"/>
                  <a:pt x="157" y="1962"/>
                  <a:pt x="178" y="1960"/>
                </a:cubicBezTo>
                <a:cubicBezTo>
                  <a:pt x="199" y="1958"/>
                  <a:pt x="216" y="1972"/>
                  <a:pt x="242" y="1976"/>
                </a:cubicBezTo>
                <a:cubicBezTo>
                  <a:pt x="268" y="1980"/>
                  <a:pt x="306" y="1976"/>
                  <a:pt x="333" y="1987"/>
                </a:cubicBezTo>
                <a:cubicBezTo>
                  <a:pt x="360" y="1998"/>
                  <a:pt x="382" y="2025"/>
                  <a:pt x="405" y="2040"/>
                </a:cubicBezTo>
                <a:cubicBezTo>
                  <a:pt x="428" y="2055"/>
                  <a:pt x="455" y="2064"/>
                  <a:pt x="474" y="2075"/>
                </a:cubicBezTo>
                <a:cubicBezTo>
                  <a:pt x="493" y="2086"/>
                  <a:pt x="501" y="2090"/>
                  <a:pt x="517" y="2104"/>
                </a:cubicBezTo>
                <a:cubicBezTo>
                  <a:pt x="533" y="2118"/>
                  <a:pt x="547" y="2150"/>
                  <a:pt x="570" y="2160"/>
                </a:cubicBezTo>
                <a:cubicBezTo>
                  <a:pt x="593" y="2170"/>
                  <a:pt x="636" y="2157"/>
                  <a:pt x="656" y="2165"/>
                </a:cubicBezTo>
                <a:cubicBezTo>
                  <a:pt x="676" y="2173"/>
                  <a:pt x="670" y="2197"/>
                  <a:pt x="688" y="2211"/>
                </a:cubicBezTo>
                <a:cubicBezTo>
                  <a:pt x="706" y="2225"/>
                  <a:pt x="749" y="2240"/>
                  <a:pt x="765" y="2248"/>
                </a:cubicBez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0713" name="Freeform 9" descr="Dashed horizontal"/>
          <p:cNvSpPr>
            <a:spLocks/>
          </p:cNvSpPr>
          <p:nvPr/>
        </p:nvSpPr>
        <p:spPr bwMode="auto">
          <a:xfrm>
            <a:off x="6142038" y="1204913"/>
            <a:ext cx="2998787" cy="1631950"/>
          </a:xfrm>
          <a:custGeom>
            <a:avLst/>
            <a:gdLst>
              <a:gd name="T0" fmla="*/ 2147483647 w 1889"/>
              <a:gd name="T1" fmla="*/ 2147483647 h 1028"/>
              <a:gd name="T2" fmla="*/ 2147483647 w 1889"/>
              <a:gd name="T3" fmla="*/ 2147483647 h 1028"/>
              <a:gd name="T4" fmla="*/ 2147483647 w 1889"/>
              <a:gd name="T5" fmla="*/ 2147483647 h 1028"/>
              <a:gd name="T6" fmla="*/ 2147483647 w 1889"/>
              <a:gd name="T7" fmla="*/ 2147483647 h 1028"/>
              <a:gd name="T8" fmla="*/ 2147483647 w 1889"/>
              <a:gd name="T9" fmla="*/ 2147483647 h 1028"/>
              <a:gd name="T10" fmla="*/ 2147483647 w 1889"/>
              <a:gd name="T11" fmla="*/ 2147483647 h 1028"/>
              <a:gd name="T12" fmla="*/ 2147483647 w 1889"/>
              <a:gd name="T13" fmla="*/ 2147483647 h 1028"/>
              <a:gd name="T14" fmla="*/ 2147483647 w 1889"/>
              <a:gd name="T15" fmla="*/ 2147483647 h 1028"/>
              <a:gd name="T16" fmla="*/ 2147483647 w 1889"/>
              <a:gd name="T17" fmla="*/ 2147483647 h 1028"/>
              <a:gd name="T18" fmla="*/ 2147483647 w 1889"/>
              <a:gd name="T19" fmla="*/ 2147483647 h 1028"/>
              <a:gd name="T20" fmla="*/ 2147483647 w 1889"/>
              <a:gd name="T21" fmla="*/ 2147483647 h 1028"/>
              <a:gd name="T22" fmla="*/ 2147483647 w 1889"/>
              <a:gd name="T23" fmla="*/ 2147483647 h 1028"/>
              <a:gd name="T24" fmla="*/ 2147483647 w 1889"/>
              <a:gd name="T25" fmla="*/ 2147483647 h 1028"/>
              <a:gd name="T26" fmla="*/ 2147483647 w 1889"/>
              <a:gd name="T27" fmla="*/ 2147483647 h 1028"/>
              <a:gd name="T28" fmla="*/ 2147483647 w 1889"/>
              <a:gd name="T29" fmla="*/ 2147483647 h 1028"/>
              <a:gd name="T30" fmla="*/ 2147483647 w 1889"/>
              <a:gd name="T31" fmla="*/ 2147483647 h 1028"/>
              <a:gd name="T32" fmla="*/ 2147483647 w 1889"/>
              <a:gd name="T33" fmla="*/ 2147483647 h 1028"/>
              <a:gd name="T34" fmla="*/ 2147483647 w 1889"/>
              <a:gd name="T35" fmla="*/ 2147483647 h 1028"/>
              <a:gd name="T36" fmla="*/ 2147483647 w 1889"/>
              <a:gd name="T37" fmla="*/ 2147483647 h 1028"/>
              <a:gd name="T38" fmla="*/ 2147483647 w 1889"/>
              <a:gd name="T39" fmla="*/ 2147483647 h 1028"/>
              <a:gd name="T40" fmla="*/ 2147483647 w 1889"/>
              <a:gd name="T41" fmla="*/ 2147483647 h 1028"/>
              <a:gd name="T42" fmla="*/ 2147483647 w 1889"/>
              <a:gd name="T43" fmla="*/ 2147483647 h 1028"/>
              <a:gd name="T44" fmla="*/ 2147483647 w 1889"/>
              <a:gd name="T45" fmla="*/ 2147483647 h 1028"/>
              <a:gd name="T46" fmla="*/ 2147483647 w 1889"/>
              <a:gd name="T47" fmla="*/ 2147483647 h 1028"/>
              <a:gd name="T48" fmla="*/ 2147483647 w 1889"/>
              <a:gd name="T49" fmla="*/ 2147483647 h 1028"/>
              <a:gd name="T50" fmla="*/ 2147483647 w 1889"/>
              <a:gd name="T51" fmla="*/ 2147483647 h 1028"/>
              <a:gd name="T52" fmla="*/ 2147483647 w 1889"/>
              <a:gd name="T53" fmla="*/ 2147483647 h 1028"/>
              <a:gd name="T54" fmla="*/ 2147483647 w 1889"/>
              <a:gd name="T55" fmla="*/ 2147483647 h 1028"/>
              <a:gd name="T56" fmla="*/ 2147483647 w 1889"/>
              <a:gd name="T57" fmla="*/ 2147483647 h 1028"/>
              <a:gd name="T58" fmla="*/ 2147483647 w 1889"/>
              <a:gd name="T59" fmla="*/ 2147483647 h 1028"/>
              <a:gd name="T60" fmla="*/ 2147483647 w 1889"/>
              <a:gd name="T61" fmla="*/ 2147483647 h 1028"/>
              <a:gd name="T62" fmla="*/ 2147483647 w 1889"/>
              <a:gd name="T63" fmla="*/ 2147483647 h 1028"/>
              <a:gd name="T64" fmla="*/ 2147483647 w 1889"/>
              <a:gd name="T65" fmla="*/ 2147483647 h 1028"/>
              <a:gd name="T66" fmla="*/ 2147483647 w 1889"/>
              <a:gd name="T67" fmla="*/ 2147483647 h 1028"/>
              <a:gd name="T68" fmla="*/ 2147483647 w 1889"/>
              <a:gd name="T69" fmla="*/ 2147483647 h 1028"/>
              <a:gd name="T70" fmla="*/ 2147483647 w 1889"/>
              <a:gd name="T71" fmla="*/ 2147483647 h 1028"/>
              <a:gd name="T72" fmla="*/ 2147483647 w 1889"/>
              <a:gd name="T73" fmla="*/ 2147483647 h 1028"/>
              <a:gd name="T74" fmla="*/ 2147483647 w 1889"/>
              <a:gd name="T75" fmla="*/ 2147483647 h 1028"/>
              <a:gd name="T76" fmla="*/ 2147483647 w 1889"/>
              <a:gd name="T77" fmla="*/ 2147483647 h 1028"/>
              <a:gd name="T78" fmla="*/ 2147483647 w 1889"/>
              <a:gd name="T79" fmla="*/ 2147483647 h 1028"/>
              <a:gd name="T80" fmla="*/ 2147483647 w 1889"/>
              <a:gd name="T81" fmla="*/ 2147483647 h 1028"/>
              <a:gd name="T82" fmla="*/ 2147483647 w 1889"/>
              <a:gd name="T83" fmla="*/ 2147483647 h 1028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889"/>
              <a:gd name="T127" fmla="*/ 0 h 1028"/>
              <a:gd name="T128" fmla="*/ 1889 w 1889"/>
              <a:gd name="T129" fmla="*/ 1028 h 1028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889" h="1028">
                <a:moveTo>
                  <a:pt x="1880" y="70"/>
                </a:moveTo>
                <a:cubicBezTo>
                  <a:pt x="1864" y="75"/>
                  <a:pt x="1855" y="86"/>
                  <a:pt x="1840" y="92"/>
                </a:cubicBezTo>
                <a:cubicBezTo>
                  <a:pt x="1830" y="107"/>
                  <a:pt x="1808" y="106"/>
                  <a:pt x="1792" y="113"/>
                </a:cubicBezTo>
                <a:cubicBezTo>
                  <a:pt x="1783" y="126"/>
                  <a:pt x="1772" y="144"/>
                  <a:pt x="1758" y="150"/>
                </a:cubicBezTo>
                <a:cubicBezTo>
                  <a:pt x="1737" y="144"/>
                  <a:pt x="1741" y="119"/>
                  <a:pt x="1728" y="108"/>
                </a:cubicBezTo>
                <a:cubicBezTo>
                  <a:pt x="1725" y="99"/>
                  <a:pt x="1723" y="93"/>
                  <a:pt x="1718" y="86"/>
                </a:cubicBezTo>
                <a:cubicBezTo>
                  <a:pt x="1711" y="67"/>
                  <a:pt x="1703" y="53"/>
                  <a:pt x="1688" y="41"/>
                </a:cubicBezTo>
                <a:cubicBezTo>
                  <a:pt x="1682" y="29"/>
                  <a:pt x="1673" y="18"/>
                  <a:pt x="1662" y="14"/>
                </a:cubicBezTo>
                <a:cubicBezTo>
                  <a:pt x="1652" y="6"/>
                  <a:pt x="1642" y="5"/>
                  <a:pt x="1632" y="1"/>
                </a:cubicBezTo>
                <a:cubicBezTo>
                  <a:pt x="1589" y="6"/>
                  <a:pt x="1623" y="0"/>
                  <a:pt x="1595" y="9"/>
                </a:cubicBezTo>
                <a:cubicBezTo>
                  <a:pt x="1588" y="10"/>
                  <a:pt x="1576" y="14"/>
                  <a:pt x="1576" y="14"/>
                </a:cubicBezTo>
                <a:cubicBezTo>
                  <a:pt x="1568" y="22"/>
                  <a:pt x="1559" y="32"/>
                  <a:pt x="1550" y="38"/>
                </a:cubicBezTo>
                <a:cubicBezTo>
                  <a:pt x="1543" y="55"/>
                  <a:pt x="1534" y="74"/>
                  <a:pt x="1531" y="92"/>
                </a:cubicBezTo>
                <a:cubicBezTo>
                  <a:pt x="1522" y="138"/>
                  <a:pt x="1610" y="179"/>
                  <a:pt x="1576" y="214"/>
                </a:cubicBezTo>
                <a:cubicBezTo>
                  <a:pt x="1569" y="246"/>
                  <a:pt x="1611" y="233"/>
                  <a:pt x="1587" y="246"/>
                </a:cubicBezTo>
                <a:cubicBezTo>
                  <a:pt x="1577" y="250"/>
                  <a:pt x="1544" y="263"/>
                  <a:pt x="1534" y="268"/>
                </a:cubicBezTo>
                <a:cubicBezTo>
                  <a:pt x="1527" y="277"/>
                  <a:pt x="1480" y="291"/>
                  <a:pt x="1470" y="294"/>
                </a:cubicBezTo>
                <a:cubicBezTo>
                  <a:pt x="1456" y="310"/>
                  <a:pt x="1429" y="312"/>
                  <a:pt x="1411" y="324"/>
                </a:cubicBezTo>
                <a:cubicBezTo>
                  <a:pt x="1387" y="338"/>
                  <a:pt x="1378" y="383"/>
                  <a:pt x="1352" y="393"/>
                </a:cubicBezTo>
                <a:cubicBezTo>
                  <a:pt x="1345" y="402"/>
                  <a:pt x="1333" y="414"/>
                  <a:pt x="1323" y="417"/>
                </a:cubicBezTo>
                <a:cubicBezTo>
                  <a:pt x="1312" y="430"/>
                  <a:pt x="1283" y="428"/>
                  <a:pt x="1267" y="433"/>
                </a:cubicBezTo>
                <a:cubicBezTo>
                  <a:pt x="1258" y="435"/>
                  <a:pt x="1238" y="452"/>
                  <a:pt x="1238" y="452"/>
                </a:cubicBezTo>
                <a:cubicBezTo>
                  <a:pt x="1227" y="460"/>
                  <a:pt x="1220" y="466"/>
                  <a:pt x="1206" y="470"/>
                </a:cubicBezTo>
                <a:cubicBezTo>
                  <a:pt x="1195" y="487"/>
                  <a:pt x="1170" y="489"/>
                  <a:pt x="1152" y="497"/>
                </a:cubicBezTo>
                <a:cubicBezTo>
                  <a:pt x="1115" y="512"/>
                  <a:pt x="1072" y="534"/>
                  <a:pt x="1035" y="545"/>
                </a:cubicBezTo>
                <a:cubicBezTo>
                  <a:pt x="1000" y="566"/>
                  <a:pt x="1001" y="562"/>
                  <a:pt x="966" y="580"/>
                </a:cubicBezTo>
                <a:cubicBezTo>
                  <a:pt x="937" y="594"/>
                  <a:pt x="924" y="602"/>
                  <a:pt x="896" y="617"/>
                </a:cubicBezTo>
                <a:cubicBezTo>
                  <a:pt x="884" y="622"/>
                  <a:pt x="836" y="643"/>
                  <a:pt x="824" y="649"/>
                </a:cubicBezTo>
                <a:cubicBezTo>
                  <a:pt x="811" y="663"/>
                  <a:pt x="739" y="690"/>
                  <a:pt x="726" y="700"/>
                </a:cubicBezTo>
                <a:cubicBezTo>
                  <a:pt x="689" y="724"/>
                  <a:pt x="654" y="737"/>
                  <a:pt x="614" y="753"/>
                </a:cubicBezTo>
                <a:cubicBezTo>
                  <a:pt x="604" y="768"/>
                  <a:pt x="541" y="780"/>
                  <a:pt x="526" y="790"/>
                </a:cubicBezTo>
                <a:cubicBezTo>
                  <a:pt x="472" y="823"/>
                  <a:pt x="453" y="838"/>
                  <a:pt x="384" y="862"/>
                </a:cubicBezTo>
                <a:cubicBezTo>
                  <a:pt x="363" y="860"/>
                  <a:pt x="323" y="865"/>
                  <a:pt x="294" y="860"/>
                </a:cubicBezTo>
                <a:cubicBezTo>
                  <a:pt x="278" y="853"/>
                  <a:pt x="230" y="835"/>
                  <a:pt x="216" y="833"/>
                </a:cubicBezTo>
                <a:cubicBezTo>
                  <a:pt x="180" y="825"/>
                  <a:pt x="152" y="786"/>
                  <a:pt x="118" y="774"/>
                </a:cubicBezTo>
                <a:cubicBezTo>
                  <a:pt x="105" y="763"/>
                  <a:pt x="91" y="766"/>
                  <a:pt x="78" y="758"/>
                </a:cubicBezTo>
                <a:cubicBezTo>
                  <a:pt x="59" y="746"/>
                  <a:pt x="67" y="750"/>
                  <a:pt x="54" y="745"/>
                </a:cubicBezTo>
                <a:cubicBezTo>
                  <a:pt x="29" y="747"/>
                  <a:pt x="15" y="743"/>
                  <a:pt x="3" y="764"/>
                </a:cubicBezTo>
                <a:cubicBezTo>
                  <a:pt x="9" y="784"/>
                  <a:pt x="0" y="816"/>
                  <a:pt x="24" y="822"/>
                </a:cubicBezTo>
                <a:cubicBezTo>
                  <a:pt x="33" y="835"/>
                  <a:pt x="62" y="843"/>
                  <a:pt x="78" y="849"/>
                </a:cubicBezTo>
                <a:cubicBezTo>
                  <a:pt x="83" y="858"/>
                  <a:pt x="102" y="876"/>
                  <a:pt x="115" y="884"/>
                </a:cubicBezTo>
                <a:cubicBezTo>
                  <a:pt x="119" y="894"/>
                  <a:pt x="136" y="915"/>
                  <a:pt x="147" y="918"/>
                </a:cubicBezTo>
                <a:cubicBezTo>
                  <a:pt x="155" y="927"/>
                  <a:pt x="158" y="936"/>
                  <a:pt x="171" y="940"/>
                </a:cubicBezTo>
                <a:cubicBezTo>
                  <a:pt x="176" y="946"/>
                  <a:pt x="185" y="960"/>
                  <a:pt x="192" y="966"/>
                </a:cubicBezTo>
                <a:cubicBezTo>
                  <a:pt x="195" y="979"/>
                  <a:pt x="213" y="977"/>
                  <a:pt x="227" y="982"/>
                </a:cubicBezTo>
                <a:cubicBezTo>
                  <a:pt x="240" y="995"/>
                  <a:pt x="275" y="982"/>
                  <a:pt x="304" y="977"/>
                </a:cubicBezTo>
                <a:cubicBezTo>
                  <a:pt x="334" y="987"/>
                  <a:pt x="344" y="979"/>
                  <a:pt x="376" y="982"/>
                </a:cubicBezTo>
                <a:cubicBezTo>
                  <a:pt x="407" y="990"/>
                  <a:pt x="423" y="1021"/>
                  <a:pt x="456" y="1028"/>
                </a:cubicBezTo>
                <a:cubicBezTo>
                  <a:pt x="477" y="1026"/>
                  <a:pt x="488" y="1023"/>
                  <a:pt x="507" y="1020"/>
                </a:cubicBezTo>
                <a:cubicBezTo>
                  <a:pt x="524" y="1013"/>
                  <a:pt x="509" y="1011"/>
                  <a:pt x="534" y="1004"/>
                </a:cubicBezTo>
                <a:cubicBezTo>
                  <a:pt x="542" y="997"/>
                  <a:pt x="548" y="989"/>
                  <a:pt x="555" y="982"/>
                </a:cubicBezTo>
                <a:cubicBezTo>
                  <a:pt x="559" y="976"/>
                  <a:pt x="568" y="966"/>
                  <a:pt x="568" y="966"/>
                </a:cubicBezTo>
                <a:cubicBezTo>
                  <a:pt x="572" y="953"/>
                  <a:pt x="590" y="942"/>
                  <a:pt x="603" y="940"/>
                </a:cubicBezTo>
                <a:cubicBezTo>
                  <a:pt x="619" y="933"/>
                  <a:pt x="629" y="920"/>
                  <a:pt x="646" y="913"/>
                </a:cubicBezTo>
                <a:cubicBezTo>
                  <a:pt x="652" y="902"/>
                  <a:pt x="675" y="887"/>
                  <a:pt x="688" y="884"/>
                </a:cubicBezTo>
                <a:cubicBezTo>
                  <a:pt x="715" y="868"/>
                  <a:pt x="758" y="841"/>
                  <a:pt x="790" y="838"/>
                </a:cubicBezTo>
                <a:cubicBezTo>
                  <a:pt x="809" y="832"/>
                  <a:pt x="827" y="817"/>
                  <a:pt x="848" y="814"/>
                </a:cubicBezTo>
                <a:cubicBezTo>
                  <a:pt x="871" y="805"/>
                  <a:pt x="895" y="800"/>
                  <a:pt x="920" y="793"/>
                </a:cubicBezTo>
                <a:cubicBezTo>
                  <a:pt x="932" y="783"/>
                  <a:pt x="949" y="786"/>
                  <a:pt x="963" y="780"/>
                </a:cubicBezTo>
                <a:cubicBezTo>
                  <a:pt x="977" y="773"/>
                  <a:pt x="993" y="765"/>
                  <a:pt x="1003" y="753"/>
                </a:cubicBezTo>
                <a:cubicBezTo>
                  <a:pt x="997" y="731"/>
                  <a:pt x="953" y="704"/>
                  <a:pt x="974" y="697"/>
                </a:cubicBezTo>
                <a:cubicBezTo>
                  <a:pt x="985" y="685"/>
                  <a:pt x="1051" y="693"/>
                  <a:pt x="1062" y="681"/>
                </a:cubicBezTo>
                <a:cubicBezTo>
                  <a:pt x="1069" y="672"/>
                  <a:pt x="1073" y="666"/>
                  <a:pt x="1083" y="660"/>
                </a:cubicBezTo>
                <a:cubicBezTo>
                  <a:pt x="1091" y="636"/>
                  <a:pt x="1078" y="666"/>
                  <a:pt x="1094" y="649"/>
                </a:cubicBezTo>
                <a:cubicBezTo>
                  <a:pt x="1095" y="646"/>
                  <a:pt x="1094" y="643"/>
                  <a:pt x="1096" y="641"/>
                </a:cubicBezTo>
                <a:cubicBezTo>
                  <a:pt x="1097" y="638"/>
                  <a:pt x="1099" y="635"/>
                  <a:pt x="1102" y="633"/>
                </a:cubicBezTo>
                <a:cubicBezTo>
                  <a:pt x="1115" y="622"/>
                  <a:pt x="1135" y="618"/>
                  <a:pt x="1150" y="609"/>
                </a:cubicBezTo>
                <a:cubicBezTo>
                  <a:pt x="1155" y="585"/>
                  <a:pt x="1202" y="582"/>
                  <a:pt x="1222" y="580"/>
                </a:cubicBezTo>
                <a:cubicBezTo>
                  <a:pt x="1233" y="575"/>
                  <a:pt x="1244" y="570"/>
                  <a:pt x="1256" y="566"/>
                </a:cubicBezTo>
                <a:cubicBezTo>
                  <a:pt x="1258" y="564"/>
                  <a:pt x="1259" y="562"/>
                  <a:pt x="1262" y="561"/>
                </a:cubicBezTo>
                <a:cubicBezTo>
                  <a:pt x="1266" y="559"/>
                  <a:pt x="1271" y="560"/>
                  <a:pt x="1275" y="558"/>
                </a:cubicBezTo>
                <a:cubicBezTo>
                  <a:pt x="1285" y="551"/>
                  <a:pt x="1276" y="543"/>
                  <a:pt x="1291" y="540"/>
                </a:cubicBezTo>
                <a:cubicBezTo>
                  <a:pt x="1308" y="526"/>
                  <a:pt x="1321" y="501"/>
                  <a:pt x="1342" y="494"/>
                </a:cubicBezTo>
                <a:cubicBezTo>
                  <a:pt x="1350" y="480"/>
                  <a:pt x="1356" y="486"/>
                  <a:pt x="1371" y="478"/>
                </a:cubicBezTo>
                <a:cubicBezTo>
                  <a:pt x="1393" y="464"/>
                  <a:pt x="1414" y="446"/>
                  <a:pt x="1438" y="436"/>
                </a:cubicBezTo>
                <a:cubicBezTo>
                  <a:pt x="1448" y="423"/>
                  <a:pt x="1468" y="422"/>
                  <a:pt x="1483" y="417"/>
                </a:cubicBezTo>
                <a:cubicBezTo>
                  <a:pt x="1494" y="398"/>
                  <a:pt x="1550" y="382"/>
                  <a:pt x="1574" y="374"/>
                </a:cubicBezTo>
                <a:cubicBezTo>
                  <a:pt x="1577" y="358"/>
                  <a:pt x="1626" y="343"/>
                  <a:pt x="1643" y="340"/>
                </a:cubicBezTo>
                <a:cubicBezTo>
                  <a:pt x="1657" y="332"/>
                  <a:pt x="1671" y="328"/>
                  <a:pt x="1688" y="324"/>
                </a:cubicBezTo>
                <a:cubicBezTo>
                  <a:pt x="1707" y="309"/>
                  <a:pt x="1730" y="290"/>
                  <a:pt x="1755" y="284"/>
                </a:cubicBezTo>
                <a:cubicBezTo>
                  <a:pt x="1778" y="271"/>
                  <a:pt x="1812" y="259"/>
                  <a:pt x="1838" y="254"/>
                </a:cubicBezTo>
                <a:cubicBezTo>
                  <a:pt x="1848" y="248"/>
                  <a:pt x="1855" y="238"/>
                  <a:pt x="1867" y="236"/>
                </a:cubicBezTo>
                <a:cubicBezTo>
                  <a:pt x="1880" y="219"/>
                  <a:pt x="1880" y="168"/>
                  <a:pt x="1886" y="142"/>
                </a:cubicBezTo>
                <a:cubicBezTo>
                  <a:pt x="1887" y="125"/>
                  <a:pt x="1889" y="115"/>
                  <a:pt x="1886" y="100"/>
                </a:cubicBezTo>
                <a:cubicBezTo>
                  <a:pt x="1883" y="88"/>
                  <a:pt x="1876" y="81"/>
                  <a:pt x="1880" y="70"/>
                </a:cubicBezTo>
                <a:close/>
              </a:path>
            </a:pathLst>
          </a:custGeom>
          <a:noFill/>
          <a:ln w="38100" cap="flat" cmpd="sng">
            <a:solidFill>
              <a:srgbClr val="008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0714" name="Freeform 10"/>
          <p:cNvSpPr>
            <a:spLocks/>
          </p:cNvSpPr>
          <p:nvPr/>
        </p:nvSpPr>
        <p:spPr bwMode="auto">
          <a:xfrm>
            <a:off x="4940300" y="5059363"/>
            <a:ext cx="838200" cy="558800"/>
          </a:xfrm>
          <a:custGeom>
            <a:avLst/>
            <a:gdLst>
              <a:gd name="T0" fmla="*/ 2147483647 w 528"/>
              <a:gd name="T1" fmla="*/ 2147483647 h 352"/>
              <a:gd name="T2" fmla="*/ 2147483647 w 528"/>
              <a:gd name="T3" fmla="*/ 0 h 352"/>
              <a:gd name="T4" fmla="*/ 2147483647 w 528"/>
              <a:gd name="T5" fmla="*/ 2147483647 h 352"/>
              <a:gd name="T6" fmla="*/ 2147483647 w 528"/>
              <a:gd name="T7" fmla="*/ 2147483647 h 352"/>
              <a:gd name="T8" fmla="*/ 2147483647 w 528"/>
              <a:gd name="T9" fmla="*/ 2147483647 h 352"/>
              <a:gd name="T10" fmla="*/ 2147483647 w 528"/>
              <a:gd name="T11" fmla="*/ 2147483647 h 352"/>
              <a:gd name="T12" fmla="*/ 2147483647 w 528"/>
              <a:gd name="T13" fmla="*/ 2147483647 h 352"/>
              <a:gd name="T14" fmla="*/ 2147483647 w 528"/>
              <a:gd name="T15" fmla="*/ 2147483647 h 352"/>
              <a:gd name="T16" fmla="*/ 2147483647 w 528"/>
              <a:gd name="T17" fmla="*/ 2147483647 h 352"/>
              <a:gd name="T18" fmla="*/ 2147483647 w 528"/>
              <a:gd name="T19" fmla="*/ 2147483647 h 352"/>
              <a:gd name="T20" fmla="*/ 2147483647 w 528"/>
              <a:gd name="T21" fmla="*/ 2147483647 h 352"/>
              <a:gd name="T22" fmla="*/ 2147483647 w 528"/>
              <a:gd name="T23" fmla="*/ 2147483647 h 352"/>
              <a:gd name="T24" fmla="*/ 2147483647 w 528"/>
              <a:gd name="T25" fmla="*/ 2147483647 h 352"/>
              <a:gd name="T26" fmla="*/ 2147483647 w 528"/>
              <a:gd name="T27" fmla="*/ 2147483647 h 352"/>
              <a:gd name="T28" fmla="*/ 2147483647 w 528"/>
              <a:gd name="T29" fmla="*/ 2147483647 h 352"/>
              <a:gd name="T30" fmla="*/ 2147483647 w 528"/>
              <a:gd name="T31" fmla="*/ 2147483647 h 352"/>
              <a:gd name="T32" fmla="*/ 2147483647 w 528"/>
              <a:gd name="T33" fmla="*/ 2147483647 h 352"/>
              <a:gd name="T34" fmla="*/ 2147483647 w 528"/>
              <a:gd name="T35" fmla="*/ 2147483647 h 352"/>
              <a:gd name="T36" fmla="*/ 2147483647 w 528"/>
              <a:gd name="T37" fmla="*/ 2147483647 h 352"/>
              <a:gd name="T38" fmla="*/ 2147483647 w 528"/>
              <a:gd name="T39" fmla="*/ 2147483647 h 352"/>
              <a:gd name="T40" fmla="*/ 2147483647 w 528"/>
              <a:gd name="T41" fmla="*/ 2147483647 h 352"/>
              <a:gd name="T42" fmla="*/ 2147483647 w 528"/>
              <a:gd name="T43" fmla="*/ 2147483647 h 352"/>
              <a:gd name="T44" fmla="*/ 2147483647 w 528"/>
              <a:gd name="T45" fmla="*/ 2147483647 h 352"/>
              <a:gd name="T46" fmla="*/ 2147483647 w 528"/>
              <a:gd name="T47" fmla="*/ 2147483647 h 352"/>
              <a:gd name="T48" fmla="*/ 2147483647 w 528"/>
              <a:gd name="T49" fmla="*/ 2147483647 h 352"/>
              <a:gd name="T50" fmla="*/ 2147483647 w 528"/>
              <a:gd name="T51" fmla="*/ 2147483647 h 352"/>
              <a:gd name="T52" fmla="*/ 2147483647 w 528"/>
              <a:gd name="T53" fmla="*/ 2147483647 h 352"/>
              <a:gd name="T54" fmla="*/ 2147483647 w 528"/>
              <a:gd name="T55" fmla="*/ 2147483647 h 352"/>
              <a:gd name="T56" fmla="*/ 2147483647 w 528"/>
              <a:gd name="T57" fmla="*/ 2147483647 h 352"/>
              <a:gd name="T58" fmla="*/ 2147483647 w 528"/>
              <a:gd name="T59" fmla="*/ 2147483647 h 352"/>
              <a:gd name="T60" fmla="*/ 2147483647 w 528"/>
              <a:gd name="T61" fmla="*/ 2147483647 h 352"/>
              <a:gd name="T62" fmla="*/ 2147483647 w 528"/>
              <a:gd name="T63" fmla="*/ 2147483647 h 352"/>
              <a:gd name="T64" fmla="*/ 2147483647 w 528"/>
              <a:gd name="T65" fmla="*/ 2147483647 h 352"/>
              <a:gd name="T66" fmla="*/ 0 w 528"/>
              <a:gd name="T67" fmla="*/ 2147483647 h 352"/>
              <a:gd name="T68" fmla="*/ 2147483647 w 528"/>
              <a:gd name="T69" fmla="*/ 2147483647 h 352"/>
              <a:gd name="T70" fmla="*/ 2147483647 w 528"/>
              <a:gd name="T71" fmla="*/ 2147483647 h 352"/>
              <a:gd name="T72" fmla="*/ 2147483647 w 528"/>
              <a:gd name="T73" fmla="*/ 2147483647 h 352"/>
              <a:gd name="T74" fmla="*/ 2147483647 w 528"/>
              <a:gd name="T75" fmla="*/ 2147483647 h 352"/>
              <a:gd name="T76" fmla="*/ 2147483647 w 528"/>
              <a:gd name="T77" fmla="*/ 2147483647 h 35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528"/>
              <a:gd name="T118" fmla="*/ 0 h 352"/>
              <a:gd name="T119" fmla="*/ 528 w 528"/>
              <a:gd name="T120" fmla="*/ 352 h 352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528" h="352">
                <a:moveTo>
                  <a:pt x="40" y="18"/>
                </a:moveTo>
                <a:cubicBezTo>
                  <a:pt x="44" y="6"/>
                  <a:pt x="50" y="5"/>
                  <a:pt x="62" y="0"/>
                </a:cubicBezTo>
                <a:cubicBezTo>
                  <a:pt x="83" y="3"/>
                  <a:pt x="70" y="4"/>
                  <a:pt x="83" y="16"/>
                </a:cubicBezTo>
                <a:cubicBezTo>
                  <a:pt x="94" y="26"/>
                  <a:pt x="129" y="27"/>
                  <a:pt x="142" y="29"/>
                </a:cubicBezTo>
                <a:cubicBezTo>
                  <a:pt x="159" y="35"/>
                  <a:pt x="154" y="40"/>
                  <a:pt x="166" y="50"/>
                </a:cubicBezTo>
                <a:cubicBezTo>
                  <a:pt x="168" y="59"/>
                  <a:pt x="174" y="70"/>
                  <a:pt x="182" y="77"/>
                </a:cubicBezTo>
                <a:cubicBezTo>
                  <a:pt x="184" y="87"/>
                  <a:pt x="197" y="103"/>
                  <a:pt x="208" y="106"/>
                </a:cubicBezTo>
                <a:cubicBezTo>
                  <a:pt x="216" y="114"/>
                  <a:pt x="227" y="118"/>
                  <a:pt x="235" y="128"/>
                </a:cubicBezTo>
                <a:cubicBezTo>
                  <a:pt x="241" y="144"/>
                  <a:pt x="245" y="144"/>
                  <a:pt x="222" y="141"/>
                </a:cubicBezTo>
                <a:cubicBezTo>
                  <a:pt x="210" y="142"/>
                  <a:pt x="196" y="137"/>
                  <a:pt x="187" y="144"/>
                </a:cubicBezTo>
                <a:cubicBezTo>
                  <a:pt x="181" y="147"/>
                  <a:pt x="188" y="156"/>
                  <a:pt x="190" y="162"/>
                </a:cubicBezTo>
                <a:cubicBezTo>
                  <a:pt x="192" y="176"/>
                  <a:pt x="203" y="185"/>
                  <a:pt x="219" y="189"/>
                </a:cubicBezTo>
                <a:cubicBezTo>
                  <a:pt x="232" y="205"/>
                  <a:pt x="214" y="197"/>
                  <a:pt x="259" y="202"/>
                </a:cubicBezTo>
                <a:cubicBezTo>
                  <a:pt x="284" y="204"/>
                  <a:pt x="306" y="213"/>
                  <a:pt x="334" y="216"/>
                </a:cubicBezTo>
                <a:cubicBezTo>
                  <a:pt x="344" y="218"/>
                  <a:pt x="355" y="223"/>
                  <a:pt x="366" y="226"/>
                </a:cubicBezTo>
                <a:cubicBezTo>
                  <a:pt x="374" y="234"/>
                  <a:pt x="383" y="247"/>
                  <a:pt x="395" y="250"/>
                </a:cubicBezTo>
                <a:cubicBezTo>
                  <a:pt x="402" y="258"/>
                  <a:pt x="416" y="262"/>
                  <a:pt x="427" y="269"/>
                </a:cubicBezTo>
                <a:cubicBezTo>
                  <a:pt x="436" y="284"/>
                  <a:pt x="446" y="280"/>
                  <a:pt x="467" y="282"/>
                </a:cubicBezTo>
                <a:cubicBezTo>
                  <a:pt x="482" y="293"/>
                  <a:pt x="500" y="297"/>
                  <a:pt x="518" y="306"/>
                </a:cubicBezTo>
                <a:cubicBezTo>
                  <a:pt x="523" y="313"/>
                  <a:pt x="525" y="319"/>
                  <a:pt x="528" y="328"/>
                </a:cubicBezTo>
                <a:cubicBezTo>
                  <a:pt x="526" y="345"/>
                  <a:pt x="527" y="352"/>
                  <a:pt x="510" y="346"/>
                </a:cubicBezTo>
                <a:cubicBezTo>
                  <a:pt x="502" y="339"/>
                  <a:pt x="495" y="338"/>
                  <a:pt x="486" y="336"/>
                </a:cubicBezTo>
                <a:cubicBezTo>
                  <a:pt x="473" y="323"/>
                  <a:pt x="453" y="324"/>
                  <a:pt x="438" y="317"/>
                </a:cubicBezTo>
                <a:cubicBezTo>
                  <a:pt x="426" y="311"/>
                  <a:pt x="420" y="302"/>
                  <a:pt x="408" y="298"/>
                </a:cubicBezTo>
                <a:cubicBezTo>
                  <a:pt x="400" y="285"/>
                  <a:pt x="384" y="284"/>
                  <a:pt x="371" y="280"/>
                </a:cubicBezTo>
                <a:cubicBezTo>
                  <a:pt x="335" y="268"/>
                  <a:pt x="306" y="260"/>
                  <a:pt x="267" y="256"/>
                </a:cubicBezTo>
                <a:cubicBezTo>
                  <a:pt x="258" y="252"/>
                  <a:pt x="251" y="248"/>
                  <a:pt x="243" y="245"/>
                </a:cubicBezTo>
                <a:cubicBezTo>
                  <a:pt x="239" y="239"/>
                  <a:pt x="219" y="236"/>
                  <a:pt x="214" y="234"/>
                </a:cubicBezTo>
                <a:cubicBezTo>
                  <a:pt x="208" y="231"/>
                  <a:pt x="184" y="221"/>
                  <a:pt x="184" y="221"/>
                </a:cubicBezTo>
                <a:cubicBezTo>
                  <a:pt x="139" y="202"/>
                  <a:pt x="129" y="201"/>
                  <a:pt x="91" y="200"/>
                </a:cubicBezTo>
                <a:cubicBezTo>
                  <a:pt x="80" y="183"/>
                  <a:pt x="74" y="175"/>
                  <a:pt x="56" y="170"/>
                </a:cubicBezTo>
                <a:cubicBezTo>
                  <a:pt x="47" y="164"/>
                  <a:pt x="27" y="160"/>
                  <a:pt x="27" y="160"/>
                </a:cubicBezTo>
                <a:cubicBezTo>
                  <a:pt x="15" y="145"/>
                  <a:pt x="15" y="153"/>
                  <a:pt x="19" y="130"/>
                </a:cubicBezTo>
                <a:cubicBezTo>
                  <a:pt x="14" y="113"/>
                  <a:pt x="5" y="105"/>
                  <a:pt x="0" y="90"/>
                </a:cubicBezTo>
                <a:cubicBezTo>
                  <a:pt x="7" y="66"/>
                  <a:pt x="18" y="56"/>
                  <a:pt x="38" y="42"/>
                </a:cubicBezTo>
                <a:cubicBezTo>
                  <a:pt x="38" y="39"/>
                  <a:pt x="38" y="36"/>
                  <a:pt x="40" y="34"/>
                </a:cubicBezTo>
                <a:cubicBezTo>
                  <a:pt x="41" y="31"/>
                  <a:pt x="46" y="31"/>
                  <a:pt x="46" y="29"/>
                </a:cubicBezTo>
                <a:cubicBezTo>
                  <a:pt x="46" y="23"/>
                  <a:pt x="40" y="13"/>
                  <a:pt x="40" y="13"/>
                </a:cubicBezTo>
                <a:cubicBezTo>
                  <a:pt x="55" y="8"/>
                  <a:pt x="54" y="7"/>
                  <a:pt x="40" y="18"/>
                </a:cubicBezTo>
                <a:close/>
              </a:path>
            </a:pathLst>
          </a:custGeom>
          <a:noFill/>
          <a:ln w="38100" cap="flat" cmpd="sng">
            <a:solidFill>
              <a:srgbClr val="CC110F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5334000" y="3276600"/>
            <a:ext cx="3232150" cy="2038350"/>
            <a:chOff x="3532" y="1960"/>
            <a:chExt cx="2036" cy="1284"/>
          </a:xfrm>
        </p:grpSpPr>
        <p:graphicFrame>
          <p:nvGraphicFramePr>
            <p:cNvPr id="1026" name="Object 2"/>
            <p:cNvGraphicFramePr>
              <a:graphicFrameLocks noChangeAspect="1"/>
            </p:cNvGraphicFramePr>
            <p:nvPr/>
          </p:nvGraphicFramePr>
          <p:xfrm>
            <a:off x="4027" y="2315"/>
            <a:ext cx="1540" cy="920"/>
          </p:xfrm>
          <a:graphic>
            <a:graphicData uri="http://schemas.openxmlformats.org/presentationml/2006/ole">
              <p:oleObj spid="_x0000_s1026" name="Picture" r:id="rId5" imgW="7303008" imgH="4395216" progId="Word.Picture.8">
                <p:embed/>
              </p:oleObj>
            </a:graphicData>
          </a:graphic>
        </p:graphicFrame>
        <p:sp>
          <p:nvSpPr>
            <p:cNvPr id="1055" name="Freeform 13"/>
            <p:cNvSpPr>
              <a:spLocks/>
            </p:cNvSpPr>
            <p:nvPr/>
          </p:nvSpPr>
          <p:spPr bwMode="auto">
            <a:xfrm>
              <a:off x="3532" y="1964"/>
              <a:ext cx="488" cy="1280"/>
            </a:xfrm>
            <a:custGeom>
              <a:avLst/>
              <a:gdLst>
                <a:gd name="T0" fmla="*/ 0 w 488"/>
                <a:gd name="T1" fmla="*/ 0 h 1280"/>
                <a:gd name="T2" fmla="*/ 484 w 488"/>
                <a:gd name="T3" fmla="*/ 344 h 1280"/>
                <a:gd name="T4" fmla="*/ 488 w 488"/>
                <a:gd name="T5" fmla="*/ 1280 h 1280"/>
                <a:gd name="T6" fmla="*/ 0 w 488"/>
                <a:gd name="T7" fmla="*/ 0 h 12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8"/>
                <a:gd name="T13" fmla="*/ 0 h 1280"/>
                <a:gd name="T14" fmla="*/ 488 w 488"/>
                <a:gd name="T15" fmla="*/ 1280 h 12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8" h="1280">
                  <a:moveTo>
                    <a:pt x="0" y="0"/>
                  </a:moveTo>
                  <a:lnTo>
                    <a:pt x="484" y="344"/>
                  </a:lnTo>
                  <a:lnTo>
                    <a:pt x="488" y="12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861CA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6" name="Freeform 14"/>
            <p:cNvSpPr>
              <a:spLocks/>
            </p:cNvSpPr>
            <p:nvPr/>
          </p:nvSpPr>
          <p:spPr bwMode="auto">
            <a:xfrm>
              <a:off x="3532" y="1960"/>
              <a:ext cx="2036" cy="344"/>
            </a:xfrm>
            <a:custGeom>
              <a:avLst/>
              <a:gdLst>
                <a:gd name="T0" fmla="*/ 0 w 2036"/>
                <a:gd name="T1" fmla="*/ 0 h 344"/>
                <a:gd name="T2" fmla="*/ 2036 w 2036"/>
                <a:gd name="T3" fmla="*/ 344 h 344"/>
                <a:gd name="T4" fmla="*/ 484 w 2036"/>
                <a:gd name="T5" fmla="*/ 337 h 344"/>
                <a:gd name="T6" fmla="*/ 0 w 2036"/>
                <a:gd name="T7" fmla="*/ 0 h 3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36"/>
                <a:gd name="T13" fmla="*/ 0 h 344"/>
                <a:gd name="T14" fmla="*/ 2036 w 2036"/>
                <a:gd name="T15" fmla="*/ 344 h 3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36" h="344">
                  <a:moveTo>
                    <a:pt x="0" y="0"/>
                  </a:moveTo>
                  <a:lnTo>
                    <a:pt x="2036" y="344"/>
                  </a:lnTo>
                  <a:lnTo>
                    <a:pt x="484" y="337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2861CA"/>
                </a:gs>
                <a:gs pos="100000">
                  <a:srgbClr val="132D5D"/>
                </a:gs>
              </a:gsLst>
              <a:path path="rect">
                <a:fillToRect l="100000" t="100000"/>
              </a:path>
            </a:gra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37" name="Text Box 2"/>
          <p:cNvSpPr txBox="1">
            <a:spLocks noChangeArrowheads="1"/>
          </p:cNvSpPr>
          <p:nvPr/>
        </p:nvSpPr>
        <p:spPr bwMode="auto">
          <a:xfrm>
            <a:off x="457200" y="0"/>
            <a:ext cx="3733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1775" indent="-231775"/>
            <a:r>
              <a:rPr lang="en-US" b="1">
                <a:solidFill>
                  <a:srgbClr val="002060"/>
                </a:solidFill>
              </a:rPr>
              <a:t>Geographic Overview</a:t>
            </a:r>
          </a:p>
        </p:txBody>
      </p:sp>
      <p:sp>
        <p:nvSpPr>
          <p:cNvPr id="1038" name="Text Box 2"/>
          <p:cNvSpPr txBox="1">
            <a:spLocks noChangeArrowheads="1"/>
          </p:cNvSpPr>
          <p:nvPr/>
        </p:nvSpPr>
        <p:spPr bwMode="auto">
          <a:xfrm>
            <a:off x="5943600" y="6400800"/>
            <a:ext cx="1676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1775" indent="-231775"/>
            <a:r>
              <a:rPr lang="en-US" sz="1200" b="1">
                <a:solidFill>
                  <a:srgbClr val="FFFF00"/>
                </a:solidFill>
                <a:cs typeface="Arial" charset="0"/>
              </a:rPr>
              <a:t>Sea of Cortez</a:t>
            </a: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2667000" y="5486400"/>
            <a:ext cx="2057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1775" indent="-231775"/>
            <a:r>
              <a:rPr lang="en-US" sz="1200" b="1">
                <a:solidFill>
                  <a:srgbClr val="FF0000"/>
                </a:solidFill>
                <a:cs typeface="Arial" charset="0"/>
              </a:rPr>
              <a:t>Santa Clara Wetland</a:t>
            </a:r>
          </a:p>
          <a:p>
            <a:pPr marL="231775" indent="-231775"/>
            <a:r>
              <a:rPr lang="en-US" sz="1200" b="1">
                <a:solidFill>
                  <a:srgbClr val="FF0000"/>
                </a:solidFill>
                <a:cs typeface="Arial" charset="0"/>
              </a:rPr>
              <a:t>(Cienega de Santa Clara)</a:t>
            </a:r>
          </a:p>
        </p:txBody>
      </p:sp>
      <p:sp>
        <p:nvSpPr>
          <p:cNvPr id="20" name="Line 17"/>
          <p:cNvSpPr>
            <a:spLocks noChangeShapeType="1"/>
          </p:cNvSpPr>
          <p:nvPr/>
        </p:nvSpPr>
        <p:spPr bwMode="auto">
          <a:xfrm flipV="1">
            <a:off x="4419600" y="5334000"/>
            <a:ext cx="533400" cy="2286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7772400" y="2819400"/>
            <a:ext cx="914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1775" indent="-231775"/>
            <a:r>
              <a:rPr lang="en-US" sz="1200" b="1">
                <a:solidFill>
                  <a:srgbClr val="00B050"/>
                </a:solidFill>
                <a:cs typeface="Arial" charset="0"/>
              </a:rPr>
              <a:t>WMIDD</a:t>
            </a:r>
          </a:p>
        </p:txBody>
      </p:sp>
      <p:sp>
        <p:nvSpPr>
          <p:cNvPr id="24" name="Line 9"/>
          <p:cNvSpPr>
            <a:spLocks noChangeShapeType="1"/>
          </p:cNvSpPr>
          <p:nvPr/>
        </p:nvSpPr>
        <p:spPr bwMode="auto">
          <a:xfrm flipH="1" flipV="1">
            <a:off x="7620000" y="2514600"/>
            <a:ext cx="377825" cy="304800"/>
          </a:xfrm>
          <a:prstGeom prst="line">
            <a:avLst/>
          </a:prstGeom>
          <a:noFill/>
          <a:ln w="19050">
            <a:solidFill>
              <a:srgbClr val="00B05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6019800" y="2771775"/>
            <a:ext cx="152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1775" indent="-231775"/>
            <a:r>
              <a:rPr lang="en-US" sz="1200" b="1">
                <a:solidFill>
                  <a:srgbClr val="C00000"/>
                </a:solidFill>
                <a:cs typeface="Arial" charset="0"/>
              </a:rPr>
              <a:t>Bypass flow</a:t>
            </a:r>
          </a:p>
        </p:txBody>
      </p:sp>
      <p:sp>
        <p:nvSpPr>
          <p:cNvPr id="30" name="Line 20"/>
          <p:cNvSpPr>
            <a:spLocks noChangeShapeType="1"/>
          </p:cNvSpPr>
          <p:nvPr/>
        </p:nvSpPr>
        <p:spPr bwMode="auto">
          <a:xfrm flipH="1">
            <a:off x="5334000" y="2895600"/>
            <a:ext cx="762000" cy="0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" name="Text Box 2"/>
          <p:cNvSpPr txBox="1">
            <a:spLocks noChangeArrowheads="1"/>
          </p:cNvSpPr>
          <p:nvPr/>
        </p:nvSpPr>
        <p:spPr bwMode="auto">
          <a:xfrm>
            <a:off x="4953000" y="381000"/>
            <a:ext cx="2057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1775" indent="-231775"/>
            <a:r>
              <a:rPr lang="en-US" sz="1400" b="1">
                <a:solidFill>
                  <a:srgbClr val="0000FF"/>
                </a:solidFill>
                <a:cs typeface="Arial" charset="0"/>
              </a:rPr>
              <a:t>Colorado River</a:t>
            </a:r>
          </a:p>
        </p:txBody>
      </p:sp>
      <p:sp>
        <p:nvSpPr>
          <p:cNvPr id="34" name="Text Box 2"/>
          <p:cNvSpPr txBox="1">
            <a:spLocks noChangeArrowheads="1"/>
          </p:cNvSpPr>
          <p:nvPr/>
        </p:nvSpPr>
        <p:spPr bwMode="auto">
          <a:xfrm>
            <a:off x="2133600" y="2743200"/>
            <a:ext cx="2057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1775" indent="-231775">
              <a:defRPr/>
            </a:pP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All American Canal</a:t>
            </a:r>
          </a:p>
        </p:txBody>
      </p:sp>
      <p:sp>
        <p:nvSpPr>
          <p:cNvPr id="35" name="Text Box 2"/>
          <p:cNvSpPr txBox="1">
            <a:spLocks noChangeArrowheads="1"/>
          </p:cNvSpPr>
          <p:nvPr/>
        </p:nvSpPr>
        <p:spPr bwMode="auto">
          <a:xfrm>
            <a:off x="1752600" y="685800"/>
            <a:ext cx="2057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1775" indent="-231775">
              <a:defRPr/>
            </a:pP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Coachella Canal</a:t>
            </a:r>
          </a:p>
        </p:txBody>
      </p:sp>
      <p:sp>
        <p:nvSpPr>
          <p:cNvPr id="36" name="Text Box 2"/>
          <p:cNvSpPr txBox="1">
            <a:spLocks noChangeArrowheads="1"/>
          </p:cNvSpPr>
          <p:nvPr/>
        </p:nvSpPr>
        <p:spPr bwMode="auto">
          <a:xfrm>
            <a:off x="6096000" y="3862388"/>
            <a:ext cx="1676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1775" indent="-231775"/>
            <a:r>
              <a:rPr lang="en-US" sz="1200" b="1">
                <a:solidFill>
                  <a:srgbClr val="FFFF00"/>
                </a:solidFill>
                <a:cs typeface="Arial" charset="0"/>
              </a:rPr>
              <a:t>Yuma Desalting Plant</a:t>
            </a:r>
          </a:p>
        </p:txBody>
      </p:sp>
      <p:sp>
        <p:nvSpPr>
          <p:cNvPr id="37" name="Rectangle 36"/>
          <p:cNvSpPr/>
          <p:nvPr/>
        </p:nvSpPr>
        <p:spPr>
          <a:xfrm flipH="1">
            <a:off x="5181600" y="3048000"/>
            <a:ext cx="152400" cy="228600"/>
          </a:xfrm>
          <a:prstGeom prst="rect">
            <a:avLst/>
          </a:prstGeom>
          <a:solidFill>
            <a:srgbClr val="0000FF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Text Box 2"/>
          <p:cNvSpPr txBox="1">
            <a:spLocks noChangeArrowheads="1"/>
          </p:cNvSpPr>
          <p:nvPr/>
        </p:nvSpPr>
        <p:spPr bwMode="auto">
          <a:xfrm>
            <a:off x="3124200" y="4191000"/>
            <a:ext cx="1447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1775" indent="-231775">
              <a:defRPr/>
            </a:pP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Rio Colorado</a:t>
            </a:r>
          </a:p>
        </p:txBody>
      </p:sp>
      <p:sp>
        <p:nvSpPr>
          <p:cNvPr id="39" name="Text Box 2"/>
          <p:cNvSpPr txBox="1">
            <a:spLocks noChangeArrowheads="1"/>
          </p:cNvSpPr>
          <p:nvPr/>
        </p:nvSpPr>
        <p:spPr bwMode="auto">
          <a:xfrm>
            <a:off x="6477000" y="1905000"/>
            <a:ext cx="1066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1775" indent="-231775"/>
            <a:r>
              <a:rPr lang="en-US" sz="1400" b="1">
                <a:solidFill>
                  <a:srgbClr val="FFC000"/>
                </a:solidFill>
                <a:cs typeface="Arial" charset="0"/>
              </a:rPr>
              <a:t>Gila River</a:t>
            </a:r>
          </a:p>
        </p:txBody>
      </p:sp>
      <p:sp>
        <p:nvSpPr>
          <p:cNvPr id="1054" name="TextBox 30"/>
          <p:cNvSpPr txBox="1">
            <a:spLocks noChangeArrowheads="1"/>
          </p:cNvSpPr>
          <p:nvPr/>
        </p:nvSpPr>
        <p:spPr bwMode="auto">
          <a:xfrm>
            <a:off x="76200" y="6019800"/>
            <a:ext cx="441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Courtesy of the </a:t>
            </a:r>
          </a:p>
          <a:p>
            <a:r>
              <a:rPr lang="en-US" sz="1400"/>
              <a:t>Bureau of Reclamation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00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200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200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200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50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000"/>
                                        <p:tgtEl>
                                          <p:spTgt spid="200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200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8500"/>
                            </p:stCondLst>
                            <p:childTnLst>
                              <p:par>
                                <p:cTn id="4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9500"/>
                            </p:stCondLst>
                            <p:childTnLst>
                              <p:par>
                                <p:cTn id="4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1000"/>
                                        <p:tgtEl>
                                          <p:spTgt spid="200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1000"/>
                                        <p:tgtEl>
                                          <p:spTgt spid="200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07" grpId="0" animBg="1"/>
      <p:bldP spid="200708" grpId="0" animBg="1"/>
      <p:bldP spid="200709" grpId="0" animBg="1"/>
      <p:bldP spid="200710" grpId="0" animBg="1"/>
      <p:bldP spid="200711" grpId="0" animBg="1"/>
      <p:bldP spid="200712" grpId="0" animBg="1"/>
      <p:bldP spid="200713" grpId="0" animBg="1"/>
      <p:bldP spid="200714" grpId="0" animBg="1"/>
      <p:bldP spid="19" grpId="0"/>
      <p:bldP spid="20" grpId="0" animBg="1"/>
      <p:bldP spid="23" grpId="0"/>
      <p:bldP spid="24" grpId="0" animBg="1"/>
      <p:bldP spid="29" grpId="0"/>
      <p:bldP spid="30" grpId="0" animBg="1"/>
      <p:bldP spid="32" grpId="0"/>
      <p:bldP spid="34" grpId="0"/>
      <p:bldP spid="35" grpId="0"/>
      <p:bldP spid="36" grpId="0"/>
      <p:bldP spid="38" grpId="0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7"/>
          <p:cNvGrpSpPr>
            <a:grpSpLocks/>
          </p:cNvGrpSpPr>
          <p:nvPr/>
        </p:nvGrpSpPr>
        <p:grpSpPr bwMode="auto">
          <a:xfrm>
            <a:off x="228600" y="1676400"/>
            <a:ext cx="4191000" cy="3908425"/>
            <a:chOff x="228600" y="1676400"/>
            <a:chExt cx="4191000" cy="3908949"/>
          </a:xfrm>
        </p:grpSpPr>
        <p:pic>
          <p:nvPicPr>
            <p:cNvPr id="4" name="Picture 3" descr="Cienega_Landsat5_20100430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8600" y="1676400"/>
              <a:ext cx="4191000" cy="3908949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0488" name="TextBox 5"/>
            <p:cNvSpPr txBox="1">
              <a:spLocks noChangeArrowheads="1"/>
            </p:cNvSpPr>
            <p:nvPr/>
          </p:nvSpPr>
          <p:spPr bwMode="auto">
            <a:xfrm>
              <a:off x="3048000" y="1752600"/>
              <a:ext cx="12954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latin typeface="Book Antiqua" pitchFamily="18" charset="0"/>
                </a:rPr>
                <a:t>April 30, 2010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4724400" y="1676400"/>
            <a:ext cx="4267200" cy="3908425"/>
            <a:chOff x="4724400" y="1676400"/>
            <a:chExt cx="4267200" cy="3908949"/>
          </a:xfrm>
        </p:grpSpPr>
        <p:pic>
          <p:nvPicPr>
            <p:cNvPr id="5" name="Picture 4" descr="Cienega_Landsat5_20110417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24400" y="1676400"/>
              <a:ext cx="4267200" cy="3908949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0486" name="TextBox 6"/>
            <p:cNvSpPr txBox="1">
              <a:spLocks noChangeArrowheads="1"/>
            </p:cNvSpPr>
            <p:nvPr/>
          </p:nvSpPr>
          <p:spPr bwMode="auto">
            <a:xfrm>
              <a:off x="7696200" y="1752600"/>
              <a:ext cx="129539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latin typeface="Book Antiqua" pitchFamily="18" charset="0"/>
                </a:rPr>
                <a:t>April 17, 2011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1905000" y="0"/>
            <a:ext cx="7239000" cy="8683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b="1" u="sng" dirty="0">
                <a:solidFill>
                  <a:srgbClr val="002060"/>
                </a:solidFill>
                <a:latin typeface="+mn-lt"/>
                <a:ea typeface="+mj-ea"/>
                <a:cs typeface="+mj-cs"/>
              </a:rPr>
              <a:t>Natural Color 2010/2011 </a:t>
            </a:r>
            <a:r>
              <a:rPr lang="en-US" sz="2800" b="1" u="sng" dirty="0" err="1">
                <a:solidFill>
                  <a:srgbClr val="002060"/>
                </a:solidFill>
                <a:latin typeface="+mn-lt"/>
                <a:ea typeface="+mj-ea"/>
                <a:cs typeface="+mj-cs"/>
              </a:rPr>
              <a:t>Landsat</a:t>
            </a:r>
            <a:r>
              <a:rPr lang="en-US" sz="2800" b="1" u="sng" dirty="0">
                <a:solidFill>
                  <a:srgbClr val="002060"/>
                </a:solidFill>
                <a:latin typeface="+mn-lt"/>
                <a:ea typeface="+mj-ea"/>
                <a:cs typeface="+mj-cs"/>
              </a:rPr>
              <a:t> 5 Imagery of the </a:t>
            </a:r>
            <a:r>
              <a:rPr lang="en-US" sz="2800" b="1" u="sng" dirty="0" err="1">
                <a:solidFill>
                  <a:srgbClr val="002060"/>
                </a:solidFill>
                <a:latin typeface="+mn-lt"/>
                <a:ea typeface="+mj-ea"/>
                <a:cs typeface="+mj-cs"/>
              </a:rPr>
              <a:t>Cienega</a:t>
            </a:r>
            <a:r>
              <a:rPr lang="en-US" sz="2800" b="1" u="sng" dirty="0">
                <a:solidFill>
                  <a:srgbClr val="002060"/>
                </a:solidFill>
                <a:latin typeface="+mn-lt"/>
                <a:ea typeface="+mj-ea"/>
                <a:cs typeface="+mj-cs"/>
              </a:rPr>
              <a:t> de Santa Clara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ogo_snwa_1">
  <a:themeElements>
    <a:clrScheme name="logo_snwa_1 1">
      <a:dk1>
        <a:srgbClr val="000000"/>
      </a:dk1>
      <a:lt1>
        <a:srgbClr val="DDB29F"/>
      </a:lt1>
      <a:dk2>
        <a:srgbClr val="996600"/>
      </a:dk2>
      <a:lt2>
        <a:srgbClr val="786950"/>
      </a:lt2>
      <a:accent1>
        <a:srgbClr val="727DE0"/>
      </a:accent1>
      <a:accent2>
        <a:srgbClr val="D54F41"/>
      </a:accent2>
      <a:accent3>
        <a:srgbClr val="EBD5CD"/>
      </a:accent3>
      <a:accent4>
        <a:srgbClr val="000000"/>
      </a:accent4>
      <a:accent5>
        <a:srgbClr val="BCBFED"/>
      </a:accent5>
      <a:accent6>
        <a:srgbClr val="C1473A"/>
      </a:accent6>
      <a:hlink>
        <a:srgbClr val="003300"/>
      </a:hlink>
      <a:folHlink>
        <a:srgbClr val="339933"/>
      </a:folHlink>
    </a:clrScheme>
    <a:fontScheme name="logo_snwa_1">
      <a:majorFont>
        <a:latin typeface="Humanst521 Bd BT"/>
        <a:ea typeface=""/>
        <a:cs typeface=""/>
      </a:majorFont>
      <a:minorFont>
        <a:latin typeface="Humanst521 B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logo_snwa_1 1">
        <a:dk1>
          <a:srgbClr val="000000"/>
        </a:dk1>
        <a:lt1>
          <a:srgbClr val="DDB29F"/>
        </a:lt1>
        <a:dk2>
          <a:srgbClr val="996600"/>
        </a:dk2>
        <a:lt2>
          <a:srgbClr val="786950"/>
        </a:lt2>
        <a:accent1>
          <a:srgbClr val="727DE0"/>
        </a:accent1>
        <a:accent2>
          <a:srgbClr val="D54F41"/>
        </a:accent2>
        <a:accent3>
          <a:srgbClr val="EBD5CD"/>
        </a:accent3>
        <a:accent4>
          <a:srgbClr val="000000"/>
        </a:accent4>
        <a:accent5>
          <a:srgbClr val="BCBFED"/>
        </a:accent5>
        <a:accent6>
          <a:srgbClr val="C1473A"/>
        </a:accent6>
        <a:hlink>
          <a:srgbClr val="003300"/>
        </a:hlink>
        <a:folHlink>
          <a:srgbClr val="3399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EEE5C2"/>
    </a:lt1>
    <a:dk2>
      <a:srgbClr val="996600"/>
    </a:dk2>
    <a:lt2>
      <a:srgbClr val="786950"/>
    </a:lt2>
    <a:accent1>
      <a:srgbClr val="727DE0"/>
    </a:accent1>
    <a:accent2>
      <a:srgbClr val="D54F41"/>
    </a:accent2>
    <a:accent3>
      <a:srgbClr val="F5F0DD"/>
    </a:accent3>
    <a:accent4>
      <a:srgbClr val="000000"/>
    </a:accent4>
    <a:accent5>
      <a:srgbClr val="BCBFED"/>
    </a:accent5>
    <a:accent6>
      <a:srgbClr val="C1473A"/>
    </a:accent6>
    <a:hlink>
      <a:srgbClr val="003300"/>
    </a:hlink>
    <a:folHlink>
      <a:srgbClr val="339933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F88A099B3AFB54D885BA7C54CA43035" ma:contentTypeVersion="3" ma:contentTypeDescription="Create a new document." ma:contentTypeScope="" ma:versionID="666d37cd8eae84888fbd416ba2e73418">
  <xsd:schema xmlns:xsd="http://www.w3.org/2001/XMLSchema" xmlns:xs="http://www.w3.org/2001/XMLSchema" xmlns:p="http://schemas.microsoft.com/office/2006/metadata/properties" xmlns:ns2="2d8c4b88-99e6-4e86-8d7d-c742e2d9b8d2" targetNamespace="http://schemas.microsoft.com/office/2006/metadata/properties" ma:root="true" ma:fieldsID="49d5abeb8e36dfe226415733ac78a5cd" ns2:_="">
    <xsd:import namespace="2d8c4b88-99e6-4e86-8d7d-c742e2d9b8d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8c4b88-99e6-4e86-8d7d-c742e2d9b8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175EB74-E781-4F94-B5CC-D1667A92710D}"/>
</file>

<file path=customXml/itemProps2.xml><?xml version="1.0" encoding="utf-8"?>
<ds:datastoreItem xmlns:ds="http://schemas.openxmlformats.org/officeDocument/2006/customXml" ds:itemID="{EE5DAB61-7A7B-445B-B8E2-53AC4A5ED37F}"/>
</file>

<file path=customXml/itemProps3.xml><?xml version="1.0" encoding="utf-8"?>
<ds:datastoreItem xmlns:ds="http://schemas.openxmlformats.org/officeDocument/2006/customXml" ds:itemID="{75A5FCA2-4A5D-4FAA-AF29-5EF2E71E3BAB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1789</TotalTime>
  <Words>244</Words>
  <Application>Microsoft Office PowerPoint</Application>
  <PresentationFormat>On-screen Show (4:3)</PresentationFormat>
  <Paragraphs>78</Paragraphs>
  <Slides>8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logo_snwa_1</vt:lpstr>
      <vt:lpstr>Picture</vt:lpstr>
      <vt:lpstr>The Southern California Water Dialogue</vt:lpstr>
      <vt:lpstr>WELCOME TO LAS VEGAS</vt:lpstr>
      <vt:lpstr>Sustainability</vt:lpstr>
      <vt:lpstr>Slide 4</vt:lpstr>
      <vt:lpstr>3rd Intake Profile</vt:lpstr>
      <vt:lpstr>Slide 6</vt:lpstr>
      <vt:lpstr>Slide 7</vt:lpstr>
      <vt:lpstr>Slide 8</vt:lpstr>
    </vt:vector>
  </TitlesOfParts>
  <Company>LVVWD / SNWA / SNWS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Yuma Desalter History, Purpose and Recent Efforts to Make It Operational</dc:title>
  <dc:creator>cheongh</dc:creator>
  <cp:lastModifiedBy>u06615</cp:lastModifiedBy>
  <cp:revision>81</cp:revision>
  <cp:lastPrinted>1904-01-01T00:00:00Z</cp:lastPrinted>
  <dcterms:created xsi:type="dcterms:W3CDTF">2009-06-23T21:40:48Z</dcterms:created>
  <dcterms:modified xsi:type="dcterms:W3CDTF">2011-05-04T17:02:16Z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0x010100AF88A099B3AFB54D885BA7C54CA43035</vt:lpwstr>
  </property>
</Properties>
</file>