
<file path=[Content_Types].xml><?xml version="1.0" encoding="utf-8"?>
<Types xmlns="http://schemas.openxmlformats.org/package/2006/content-types">
  <Default Extension="pdf" ContentType="application/pdf"/>
  <Default Extension="png" ContentType="image/png"/>
  <Default Extension="bin" ContentType="application/vnd.openxmlformats-officedocument.oleObject"/>
  <Default Extension="emf" ContentType="image/x-emf"/>
  <Default Extension="wmf" ContentType="image/x-wmf"/>
  <Default Extension="rels" ContentType="application/vnd.openxmlformats-package.relationships+xml"/>
  <Default Extension="jpeg" ContentType="image/jpeg"/>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s/slide92.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96.xml" ContentType="application/vnd.openxmlformats-officedocument.presentationml.slide+xml"/>
  <Override PartName="/ppt/slides/slide68.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9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95.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7.xml" ContentType="application/vnd.openxmlformats-officedocument.presentationml.slide+xml"/>
  <Override PartName="/ppt/slides/slide94.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3.xml" ContentType="application/vnd.openxmlformats-officedocument.presentationml.slide+xml"/>
  <Override PartName="/ppt/slides/slide90.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47.xml" ContentType="application/vnd.openxmlformats-officedocument.presentationml.slide+xml"/>
  <Override PartName="/ppt/slides/slide51.xml" ContentType="application/vnd.openxmlformats-officedocument.presentationml.slide+xml"/>
  <Override PartName="/ppt/slides/slide45.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4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8.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1.xml" ContentType="application/vnd.openxmlformats-officedocument.presentationml.slide+xml"/>
  <Override PartName="/ppt/slides/slide34.xml" ContentType="application/vnd.openxmlformats-officedocument.presentationml.slide+xml"/>
  <Override PartName="/ppt/slides/slide40.xml" ContentType="application/vnd.openxmlformats-officedocument.presentationml.slide+xml"/>
  <Override PartName="/ppt/slides/slide33.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4.xml" ContentType="application/vnd.openxmlformats-officedocument.presentationml.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charts/chart2.xml" ContentType="application/vnd.openxmlformats-officedocument.drawingml.chart+xml"/>
  <Override PartName="/ppt/charts/chart6.xml" ContentType="application/vnd.openxmlformats-officedocument.drawingml.chart+xml"/>
  <Override PartName="/ppt/charts/chart3.xml" ContentType="application/vnd.openxmlformats-officedocument.drawingml.chart+xml"/>
  <Override PartName="/ppt/charts/chart5.xml" ContentType="application/vnd.openxmlformats-officedocument.drawingml.chart+xml"/>
  <Override PartName="/ppt/charts/chart4.xml" ContentType="application/vnd.openxmlformats-officedocument.drawingml.char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8"/>
  </p:notesMasterIdLst>
  <p:handoutMasterIdLst>
    <p:handoutMasterId r:id="rId99"/>
  </p:handoutMasterIdLst>
  <p:sldIdLst>
    <p:sldId id="256" r:id="rId2"/>
    <p:sldId id="363" r:id="rId3"/>
    <p:sldId id="364" r:id="rId4"/>
    <p:sldId id="369" r:id="rId5"/>
    <p:sldId id="387" r:id="rId6"/>
    <p:sldId id="365" r:id="rId7"/>
    <p:sldId id="366" r:id="rId8"/>
    <p:sldId id="367" r:id="rId9"/>
    <p:sldId id="368" r:id="rId10"/>
    <p:sldId id="566" r:id="rId11"/>
    <p:sldId id="376" r:id="rId12"/>
    <p:sldId id="377" r:id="rId13"/>
    <p:sldId id="370" r:id="rId14"/>
    <p:sldId id="378" r:id="rId15"/>
    <p:sldId id="427" r:id="rId16"/>
    <p:sldId id="380" r:id="rId17"/>
    <p:sldId id="381" r:id="rId18"/>
    <p:sldId id="386" r:id="rId19"/>
    <p:sldId id="611" r:id="rId20"/>
    <p:sldId id="546" r:id="rId21"/>
    <p:sldId id="567" r:id="rId22"/>
    <p:sldId id="568" r:id="rId23"/>
    <p:sldId id="569" r:id="rId24"/>
    <p:sldId id="570" r:id="rId25"/>
    <p:sldId id="571" r:id="rId26"/>
    <p:sldId id="573" r:id="rId27"/>
    <p:sldId id="576" r:id="rId28"/>
    <p:sldId id="577" r:id="rId29"/>
    <p:sldId id="578" r:id="rId30"/>
    <p:sldId id="579" r:id="rId31"/>
    <p:sldId id="580" r:id="rId32"/>
    <p:sldId id="581" r:id="rId33"/>
    <p:sldId id="582" r:id="rId34"/>
    <p:sldId id="583" r:id="rId35"/>
    <p:sldId id="584" r:id="rId36"/>
    <p:sldId id="585" r:id="rId37"/>
    <p:sldId id="586" r:id="rId38"/>
    <p:sldId id="587" r:id="rId39"/>
    <p:sldId id="588" r:id="rId40"/>
    <p:sldId id="589" r:id="rId41"/>
    <p:sldId id="590" r:id="rId42"/>
    <p:sldId id="591" r:id="rId43"/>
    <p:sldId id="592" r:id="rId44"/>
    <p:sldId id="593" r:id="rId45"/>
    <p:sldId id="594" r:id="rId46"/>
    <p:sldId id="595" r:id="rId47"/>
    <p:sldId id="596" r:id="rId48"/>
    <p:sldId id="597" r:id="rId49"/>
    <p:sldId id="598" r:id="rId50"/>
    <p:sldId id="599" r:id="rId51"/>
    <p:sldId id="600" r:id="rId52"/>
    <p:sldId id="601" r:id="rId53"/>
    <p:sldId id="602" r:id="rId54"/>
    <p:sldId id="603" r:id="rId55"/>
    <p:sldId id="604" r:id="rId56"/>
    <p:sldId id="605" r:id="rId57"/>
    <p:sldId id="606" r:id="rId58"/>
    <p:sldId id="607" r:id="rId59"/>
    <p:sldId id="612" r:id="rId60"/>
    <p:sldId id="440" r:id="rId61"/>
    <p:sldId id="441" r:id="rId62"/>
    <p:sldId id="442" r:id="rId63"/>
    <p:sldId id="443" r:id="rId64"/>
    <p:sldId id="444" r:id="rId65"/>
    <p:sldId id="445" r:id="rId66"/>
    <p:sldId id="446" r:id="rId67"/>
    <p:sldId id="447" r:id="rId68"/>
    <p:sldId id="448" r:id="rId69"/>
    <p:sldId id="449" r:id="rId70"/>
    <p:sldId id="450" r:id="rId71"/>
    <p:sldId id="451" r:id="rId72"/>
    <p:sldId id="452" r:id="rId73"/>
    <p:sldId id="453" r:id="rId74"/>
    <p:sldId id="455" r:id="rId75"/>
    <p:sldId id="456" r:id="rId76"/>
    <p:sldId id="457" r:id="rId77"/>
    <p:sldId id="458" r:id="rId78"/>
    <p:sldId id="459" r:id="rId79"/>
    <p:sldId id="460" r:id="rId80"/>
    <p:sldId id="461" r:id="rId81"/>
    <p:sldId id="462" r:id="rId82"/>
    <p:sldId id="463" r:id="rId83"/>
    <p:sldId id="467" r:id="rId84"/>
    <p:sldId id="468" r:id="rId85"/>
    <p:sldId id="469" r:id="rId86"/>
    <p:sldId id="470" r:id="rId87"/>
    <p:sldId id="473" r:id="rId88"/>
    <p:sldId id="608" r:id="rId89"/>
    <p:sldId id="487" r:id="rId90"/>
    <p:sldId id="609" r:id="rId91"/>
    <p:sldId id="382" r:id="rId92"/>
    <p:sldId id="383" r:id="rId93"/>
    <p:sldId id="384" r:id="rId94"/>
    <p:sldId id="385" r:id="rId95"/>
    <p:sldId id="565" r:id="rId96"/>
    <p:sldId id="610" r:id="rId97"/>
  </p:sldIdLst>
  <p:sldSz cx="9144000" cy="6858000" type="screen4x3"/>
  <p:notesSz cx="7010400" cy="9296400"/>
  <p:defaultTextStyle>
    <a:defPPr>
      <a:defRPr lang="en-US"/>
    </a:defPPr>
    <a:lvl1pPr algn="l" rtl="0" fontAlgn="base">
      <a:spcBef>
        <a:spcPct val="0"/>
      </a:spcBef>
      <a:spcAft>
        <a:spcPct val="0"/>
      </a:spcAft>
      <a:defRPr sz="2800" kern="1200">
        <a:solidFill>
          <a:schemeClr val="tx1"/>
        </a:solidFill>
        <a:latin typeface="Arial" charset="0"/>
        <a:ea typeface="+mn-ea"/>
        <a:cs typeface="+mn-cs"/>
      </a:defRPr>
    </a:lvl1pPr>
    <a:lvl2pPr marL="457200" algn="l" rtl="0" fontAlgn="base">
      <a:spcBef>
        <a:spcPct val="0"/>
      </a:spcBef>
      <a:spcAft>
        <a:spcPct val="0"/>
      </a:spcAft>
      <a:defRPr sz="2800" kern="1200">
        <a:solidFill>
          <a:schemeClr val="tx1"/>
        </a:solidFill>
        <a:latin typeface="Arial" charset="0"/>
        <a:ea typeface="+mn-ea"/>
        <a:cs typeface="+mn-cs"/>
      </a:defRPr>
    </a:lvl2pPr>
    <a:lvl3pPr marL="914400" algn="l" rtl="0" fontAlgn="base">
      <a:spcBef>
        <a:spcPct val="0"/>
      </a:spcBef>
      <a:spcAft>
        <a:spcPct val="0"/>
      </a:spcAft>
      <a:defRPr sz="2800" kern="1200">
        <a:solidFill>
          <a:schemeClr val="tx1"/>
        </a:solidFill>
        <a:latin typeface="Arial" charset="0"/>
        <a:ea typeface="+mn-ea"/>
        <a:cs typeface="+mn-cs"/>
      </a:defRPr>
    </a:lvl3pPr>
    <a:lvl4pPr marL="1371600" algn="l" rtl="0" fontAlgn="base">
      <a:spcBef>
        <a:spcPct val="0"/>
      </a:spcBef>
      <a:spcAft>
        <a:spcPct val="0"/>
      </a:spcAft>
      <a:defRPr sz="2800" kern="1200">
        <a:solidFill>
          <a:schemeClr val="tx1"/>
        </a:solidFill>
        <a:latin typeface="Arial" charset="0"/>
        <a:ea typeface="+mn-ea"/>
        <a:cs typeface="+mn-cs"/>
      </a:defRPr>
    </a:lvl4pPr>
    <a:lvl5pPr marL="1828800" algn="l" rtl="0" fontAlgn="base">
      <a:spcBef>
        <a:spcPct val="0"/>
      </a:spcBef>
      <a:spcAft>
        <a:spcPct val="0"/>
      </a:spcAft>
      <a:defRPr sz="2800" kern="1200">
        <a:solidFill>
          <a:schemeClr val="tx1"/>
        </a:solidFill>
        <a:latin typeface="Arial" charset="0"/>
        <a:ea typeface="+mn-ea"/>
        <a:cs typeface="+mn-cs"/>
      </a:defRPr>
    </a:lvl5pPr>
    <a:lvl6pPr marL="2286000" algn="l" defTabSz="457200" rtl="0" eaLnBrk="1" latinLnBrk="0" hangingPunct="1">
      <a:defRPr sz="2800" kern="1200">
        <a:solidFill>
          <a:schemeClr val="tx1"/>
        </a:solidFill>
        <a:latin typeface="Arial" charset="0"/>
        <a:ea typeface="+mn-ea"/>
        <a:cs typeface="+mn-cs"/>
      </a:defRPr>
    </a:lvl6pPr>
    <a:lvl7pPr marL="2743200" algn="l" defTabSz="457200" rtl="0" eaLnBrk="1" latinLnBrk="0" hangingPunct="1">
      <a:defRPr sz="2800" kern="1200">
        <a:solidFill>
          <a:schemeClr val="tx1"/>
        </a:solidFill>
        <a:latin typeface="Arial" charset="0"/>
        <a:ea typeface="+mn-ea"/>
        <a:cs typeface="+mn-cs"/>
      </a:defRPr>
    </a:lvl7pPr>
    <a:lvl8pPr marL="3200400" algn="l" defTabSz="457200" rtl="0" eaLnBrk="1" latinLnBrk="0" hangingPunct="1">
      <a:defRPr sz="2800" kern="1200">
        <a:solidFill>
          <a:schemeClr val="tx1"/>
        </a:solidFill>
        <a:latin typeface="Arial" charset="0"/>
        <a:ea typeface="+mn-ea"/>
        <a:cs typeface="+mn-cs"/>
      </a:defRPr>
    </a:lvl8pPr>
    <a:lvl9pPr marL="3657600" algn="l" defTabSz="457200" rtl="0" eaLnBrk="1" latinLnBrk="0" hangingPunct="1">
      <a:defRPr sz="2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showPr>
  <p:clrMru>
    <a:srgbClr val="FFCC00"/>
    <a:srgbClr val="99CCFF"/>
    <a:srgbClr val="FF6600"/>
    <a:srgbClr val="969696"/>
    <a:srgbClr val="66FFFF"/>
    <a:srgbClr val="FF9900"/>
    <a:srgbClr val="CCFFFF"/>
    <a:srgbClr val="FFFF99"/>
    <a:srgbClr val="EAEAEA"/>
    <a:srgbClr val="DDDDD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61" autoAdjust="0"/>
  </p:normalViewPr>
  <p:slideViewPr>
    <p:cSldViewPr snapToGrid="0">
      <p:cViewPr>
        <p:scale>
          <a:sx n="60" d="100"/>
          <a:sy n="60" d="100"/>
        </p:scale>
        <p:origin x="-1440" y="-402"/>
      </p:cViewPr>
      <p:guideLst>
        <p:guide orient="horz" pos="2160"/>
        <p:guide pos="2880"/>
      </p:guideLst>
    </p:cSldViewPr>
  </p:slideViewPr>
  <p:notesTextViewPr>
    <p:cViewPr>
      <p:scale>
        <a:sx n="100" d="100"/>
        <a:sy n="100" d="100"/>
      </p:scale>
      <p:origin x="0" y="0"/>
    </p:cViewPr>
  </p:notesTextViewPr>
  <p:sorterViewPr>
    <p:cViewPr>
      <p:scale>
        <a:sx n="30" d="100"/>
        <a:sy n="3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customXml" Target="../customXml/item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105"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1" Type="http://schemas.openxmlformats.org/officeDocument/2006/relationships/oleObject" Target="willie:Users:ian:Work:BOR:SAWPA:DATA:Population:PerCapitaUs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illie:Users:ian:Work:BOR:SAWPA:DATA:Population:Populatio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willie:Users:ian:Work:BOR:SAWPA:DATA:Population:PerCapitaUs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willie:Users:ian:Work:BOR:SAWPA:DATA:Population:Populatio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willie:Users:ian:Work:BOR:SAWPA:DATA:Population:PerCapitaUse.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willie:Users:ian:Work:BOR:SAWPA:DATA:LandUse:LandUs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Per Capta Demand (gal/day)</a:t>
            </a:r>
          </a:p>
        </c:rich>
      </c:tx>
      <c:layout/>
    </c:title>
    <c:plotArea>
      <c:layout/>
      <c:scatterChart>
        <c:scatterStyle val="lineMarker"/>
        <c:ser>
          <c:idx val="0"/>
          <c:order val="0"/>
          <c:tx>
            <c:v>PER CAPITA USE</c:v>
          </c:tx>
          <c:spPr>
            <a:ln>
              <a:solidFill>
                <a:schemeClr val="tx1"/>
              </a:solidFill>
            </a:ln>
          </c:spPr>
          <c:marker>
            <c:spPr>
              <a:solidFill>
                <a:schemeClr val="tx1"/>
              </a:solidFill>
              <a:ln>
                <a:solidFill>
                  <a:schemeClr val="tx1"/>
                </a:solidFill>
              </a:ln>
            </c:spPr>
          </c:marker>
          <c:trendline>
            <c:trendlineType val="linear"/>
          </c:trendline>
          <c:trendline>
            <c:spPr>
              <a:ln>
                <a:noFill/>
              </a:ln>
            </c:spPr>
            <c:trendlineType val="linear"/>
          </c:trendline>
          <c:xVal>
            <c:numRef>
              <c:f>MWDOC!$A$6:$A$25</c:f>
              <c:numCache>
                <c:formatCode>General</c:formatCode>
                <c:ptCount val="2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numCache>
            </c:numRef>
          </c:xVal>
          <c:yVal>
            <c:numRef>
              <c:f>MWDOC!$D$6:$D$25</c:f>
              <c:numCache>
                <c:formatCode>General</c:formatCode>
                <c:ptCount val="20"/>
                <c:pt idx="0">
                  <c:v>230</c:v>
                </c:pt>
                <c:pt idx="1">
                  <c:v>210</c:v>
                </c:pt>
                <c:pt idx="2">
                  <c:v>190</c:v>
                </c:pt>
                <c:pt idx="3">
                  <c:v>199.3737413912329</c:v>
                </c:pt>
                <c:pt idx="4">
                  <c:v>199.55318284712368</c:v>
                </c:pt>
                <c:pt idx="5">
                  <c:v>198.17657227506777</c:v>
                </c:pt>
                <c:pt idx="6">
                  <c:v>210.6151683194521</c:v>
                </c:pt>
                <c:pt idx="7">
                  <c:v>217.89281383397261</c:v>
                </c:pt>
                <c:pt idx="8">
                  <c:v>193.73785128657502</c:v>
                </c:pt>
                <c:pt idx="9">
                  <c:v>204.2570486734252</c:v>
                </c:pt>
                <c:pt idx="10">
                  <c:v>216.40818129095854</c:v>
                </c:pt>
                <c:pt idx="11">
                  <c:v>199.5612175391781</c:v>
                </c:pt>
                <c:pt idx="12">
                  <c:v>204.02225711671241</c:v>
                </c:pt>
                <c:pt idx="13">
                  <c:v>191.58455381589039</c:v>
                </c:pt>
                <c:pt idx="14">
                  <c:v>198.32744593698683</c:v>
                </c:pt>
                <c:pt idx="15">
                  <c:v>182.95975826684858</c:v>
                </c:pt>
                <c:pt idx="16">
                  <c:v>185.44069262465689</c:v>
                </c:pt>
                <c:pt idx="17">
                  <c:v>199.61656763999972</c:v>
                </c:pt>
                <c:pt idx="18">
                  <c:v>189.14825663616438</c:v>
                </c:pt>
                <c:pt idx="19">
                  <c:v>180.68772590246581</c:v>
                </c:pt>
              </c:numCache>
            </c:numRef>
          </c:yVal>
        </c:ser>
        <c:ser>
          <c:idx val="1"/>
          <c:order val="1"/>
          <c:tx>
            <c:v>LinReg</c:v>
          </c:tx>
          <c:spPr>
            <a:ln>
              <a:solidFill>
                <a:srgbClr val="FF0000"/>
              </a:solidFill>
            </a:ln>
          </c:spPr>
          <c:marker>
            <c:symbol val="square"/>
            <c:size val="4"/>
            <c:spPr>
              <a:solidFill>
                <a:srgbClr val="FF0000"/>
              </a:solidFill>
              <a:ln>
                <a:solidFill>
                  <a:srgbClr val="FF0000"/>
                </a:solidFill>
              </a:ln>
            </c:spPr>
          </c:marker>
          <c:xVal>
            <c:numRef>
              <c:f>MWDOC!$A$6:$A$26</c:f>
              <c:numCache>
                <c:formatCode>General</c:formatCode>
                <c:ptCount val="2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numCache>
            </c:numRef>
          </c:xVal>
          <c:yVal>
            <c:numRef>
              <c:f>MWDOC!$E$6:$E$26</c:f>
              <c:numCache>
                <c:formatCode>General</c:formatCode>
                <c:ptCount val="21"/>
                <c:pt idx="0">
                  <c:v>212.05000000000021</c:v>
                </c:pt>
                <c:pt idx="1">
                  <c:v>210.78500000000031</c:v>
                </c:pt>
                <c:pt idx="2">
                  <c:v>209.52000000000041</c:v>
                </c:pt>
                <c:pt idx="3">
                  <c:v>208.25500000000011</c:v>
                </c:pt>
                <c:pt idx="4">
                  <c:v>206.99000000000021</c:v>
                </c:pt>
                <c:pt idx="5">
                  <c:v>205.72500000000039</c:v>
                </c:pt>
                <c:pt idx="6">
                  <c:v>204.4600000000006</c:v>
                </c:pt>
                <c:pt idx="7">
                  <c:v>203.19500000000019</c:v>
                </c:pt>
                <c:pt idx="8">
                  <c:v>201.9300000000004</c:v>
                </c:pt>
                <c:pt idx="9">
                  <c:v>200.66500000000039</c:v>
                </c:pt>
                <c:pt idx="10">
                  <c:v>199.4000000000002</c:v>
                </c:pt>
                <c:pt idx="11">
                  <c:v>198.13500000000019</c:v>
                </c:pt>
                <c:pt idx="12">
                  <c:v>196.87000000000037</c:v>
                </c:pt>
                <c:pt idx="13">
                  <c:v>195.6050000000005</c:v>
                </c:pt>
                <c:pt idx="14">
                  <c:v>194.34000000000017</c:v>
                </c:pt>
                <c:pt idx="15">
                  <c:v>193.0750000000003</c:v>
                </c:pt>
                <c:pt idx="16">
                  <c:v>191.8100000000004</c:v>
                </c:pt>
                <c:pt idx="17">
                  <c:v>190.5450000000001</c:v>
                </c:pt>
                <c:pt idx="18">
                  <c:v>189.2800000000002</c:v>
                </c:pt>
                <c:pt idx="19">
                  <c:v>188.0150000000003</c:v>
                </c:pt>
              </c:numCache>
            </c:numRef>
          </c:yVal>
        </c:ser>
        <c:axId val="92187264"/>
        <c:axId val="92205824"/>
      </c:scatterChart>
      <c:valAx>
        <c:axId val="92187264"/>
        <c:scaling>
          <c:orientation val="minMax"/>
          <c:min val="1990"/>
        </c:scaling>
        <c:axPos val="b"/>
        <c:numFmt formatCode="General" sourceLinked="1"/>
        <c:tickLblPos val="nextTo"/>
        <c:txPr>
          <a:bodyPr/>
          <a:lstStyle/>
          <a:p>
            <a:pPr>
              <a:defRPr sz="1400" b="1" i="0"/>
            </a:pPr>
            <a:endParaRPr lang="en-US"/>
          </a:p>
        </c:txPr>
        <c:crossAx val="92205824"/>
        <c:crosses val="autoZero"/>
        <c:crossBetween val="midCat"/>
        <c:majorUnit val="5"/>
      </c:valAx>
      <c:valAx>
        <c:axId val="92205824"/>
        <c:scaling>
          <c:orientation val="minMax"/>
        </c:scaling>
        <c:axPos val="l"/>
        <c:majorGridlines/>
        <c:numFmt formatCode="General" sourceLinked="1"/>
        <c:tickLblPos val="nextTo"/>
        <c:txPr>
          <a:bodyPr/>
          <a:lstStyle/>
          <a:p>
            <a:pPr>
              <a:defRPr sz="1400" b="1" i="0"/>
            </a:pPr>
            <a:endParaRPr lang="en-US"/>
          </a:p>
        </c:txPr>
        <c:crossAx val="92187264"/>
        <c:crosses val="autoZero"/>
        <c:crossBetween val="midCat"/>
      </c:valAx>
    </c:plotArea>
    <c:legend>
      <c:legendPos val="b"/>
      <c:legendEntry>
        <c:idx val="2"/>
        <c:delete val="1"/>
      </c:legendEntry>
      <c:legendEntry>
        <c:idx val="3"/>
        <c:delete val="1"/>
      </c:legendEntry>
      <c:layout/>
    </c:legend>
    <c:plotVisOnly val="1"/>
  </c:chart>
  <c:spPr>
    <a:solidFill>
      <a:schemeClr val="bg1"/>
    </a:solidFill>
    <a:ln>
      <a:solidFill>
        <a:schemeClr val="tx1"/>
      </a:solid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layout/>
    </c:title>
    <c:plotArea>
      <c:layout/>
      <c:scatterChart>
        <c:scatterStyle val="lineMarker"/>
        <c:ser>
          <c:idx val="0"/>
          <c:order val="0"/>
          <c:tx>
            <c:v>Population</c:v>
          </c:tx>
          <c:spPr>
            <a:ln w="34925">
              <a:solidFill>
                <a:schemeClr val="tx2"/>
              </a:solidFill>
            </a:ln>
          </c:spPr>
          <c:marker>
            <c:symbol val="diamond"/>
            <c:size val="7"/>
            <c:spPr>
              <a:solidFill>
                <a:schemeClr val="tx1"/>
              </a:solidFill>
              <a:ln>
                <a:solidFill>
                  <a:schemeClr val="tx1"/>
                </a:solidFill>
              </a:ln>
            </c:spPr>
          </c:marker>
          <c:xVal>
            <c:numRef>
              <c:f>'8-1'!$A$4:$A$7</c:f>
              <c:numCache>
                <c:formatCode>General</c:formatCode>
                <c:ptCount val="4"/>
                <c:pt idx="0">
                  <c:v>1990</c:v>
                </c:pt>
                <c:pt idx="1">
                  <c:v>2000</c:v>
                </c:pt>
                <c:pt idx="2">
                  <c:v>2001</c:v>
                </c:pt>
                <c:pt idx="3">
                  <c:v>2010</c:v>
                </c:pt>
              </c:numCache>
            </c:numRef>
          </c:xVal>
          <c:yVal>
            <c:numRef>
              <c:f>'8-1'!$B$4:$B$7</c:f>
              <c:numCache>
                <c:formatCode>General</c:formatCode>
                <c:ptCount val="4"/>
                <c:pt idx="0">
                  <c:v>1944846.4368220002</c:v>
                </c:pt>
                <c:pt idx="1">
                  <c:v>2218419.2897419999</c:v>
                </c:pt>
                <c:pt idx="2">
                  <c:v>2256234.0194649957</c:v>
                </c:pt>
                <c:pt idx="3">
                  <c:v>2278963.8657260002</c:v>
                </c:pt>
              </c:numCache>
            </c:numRef>
          </c:yVal>
        </c:ser>
        <c:axId val="99300480"/>
        <c:axId val="99302784"/>
      </c:scatterChart>
      <c:valAx>
        <c:axId val="99300480"/>
        <c:scaling>
          <c:orientation val="minMax"/>
          <c:max val="2010"/>
          <c:min val="1990"/>
        </c:scaling>
        <c:axPos val="b"/>
        <c:numFmt formatCode="General" sourceLinked="1"/>
        <c:tickLblPos val="nextTo"/>
        <c:txPr>
          <a:bodyPr/>
          <a:lstStyle/>
          <a:p>
            <a:pPr>
              <a:defRPr sz="1400" b="1" i="0"/>
            </a:pPr>
            <a:endParaRPr lang="en-US"/>
          </a:p>
        </c:txPr>
        <c:crossAx val="99302784"/>
        <c:crosses val="autoZero"/>
        <c:crossBetween val="midCat"/>
      </c:valAx>
      <c:valAx>
        <c:axId val="99302784"/>
        <c:scaling>
          <c:orientation val="minMax"/>
        </c:scaling>
        <c:axPos val="l"/>
        <c:majorGridlines/>
        <c:numFmt formatCode="General" sourceLinked="1"/>
        <c:tickLblPos val="nextTo"/>
        <c:txPr>
          <a:bodyPr/>
          <a:lstStyle/>
          <a:p>
            <a:pPr>
              <a:defRPr sz="1400" b="1" i="0"/>
            </a:pPr>
            <a:endParaRPr lang="en-US"/>
          </a:p>
        </c:txPr>
        <c:crossAx val="99300480"/>
        <c:crosses val="autoZero"/>
        <c:crossBetween val="midCat"/>
      </c:valAx>
    </c:plotArea>
    <c:legend>
      <c:legendPos val="b"/>
      <c:layout/>
    </c:legend>
    <c:plotVisOnly val="1"/>
  </c:chart>
  <c:spPr>
    <a:solidFill>
      <a:schemeClr val="bg1"/>
    </a:solidFill>
    <a:ln>
      <a:solidFill>
        <a:schemeClr val="tx1"/>
      </a:solidFill>
    </a:ln>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Per Capta Demand (gal/day)</a:t>
            </a:r>
          </a:p>
        </c:rich>
      </c:tx>
      <c:layout/>
    </c:title>
    <c:plotArea>
      <c:layout/>
      <c:scatterChart>
        <c:scatterStyle val="lineMarker"/>
        <c:ser>
          <c:idx val="0"/>
          <c:order val="0"/>
          <c:tx>
            <c:v>PER CAPITA USE</c:v>
          </c:tx>
          <c:spPr>
            <a:ln>
              <a:solidFill>
                <a:schemeClr val="tx1"/>
              </a:solidFill>
            </a:ln>
          </c:spPr>
          <c:marker>
            <c:spPr>
              <a:solidFill>
                <a:schemeClr val="tx1"/>
              </a:solidFill>
              <a:ln>
                <a:solidFill>
                  <a:schemeClr val="tx1"/>
                </a:solidFill>
              </a:ln>
            </c:spPr>
          </c:marker>
          <c:trendline>
            <c:trendlineType val="linear"/>
          </c:trendline>
          <c:trendline>
            <c:spPr>
              <a:ln>
                <a:noFill/>
              </a:ln>
            </c:spPr>
            <c:trendlineType val="linear"/>
          </c:trendline>
          <c:xVal>
            <c:numRef>
              <c:f>MWDOC!$A$6:$A$25</c:f>
              <c:numCache>
                <c:formatCode>General</c:formatCode>
                <c:ptCount val="2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numCache>
            </c:numRef>
          </c:xVal>
          <c:yVal>
            <c:numRef>
              <c:f>MWDOC!$D$6:$D$25</c:f>
              <c:numCache>
                <c:formatCode>General</c:formatCode>
                <c:ptCount val="20"/>
                <c:pt idx="0">
                  <c:v>230</c:v>
                </c:pt>
                <c:pt idx="1">
                  <c:v>210</c:v>
                </c:pt>
                <c:pt idx="2">
                  <c:v>190</c:v>
                </c:pt>
                <c:pt idx="3">
                  <c:v>199.3737413912329</c:v>
                </c:pt>
                <c:pt idx="4">
                  <c:v>199.55318284712374</c:v>
                </c:pt>
                <c:pt idx="5">
                  <c:v>198.17657227506766</c:v>
                </c:pt>
                <c:pt idx="6">
                  <c:v>210.6151683194521</c:v>
                </c:pt>
                <c:pt idx="7">
                  <c:v>217.89281383397261</c:v>
                </c:pt>
                <c:pt idx="8">
                  <c:v>193.73785128657497</c:v>
                </c:pt>
                <c:pt idx="9">
                  <c:v>204.25704867342526</c:v>
                </c:pt>
                <c:pt idx="10">
                  <c:v>216.40818129095848</c:v>
                </c:pt>
                <c:pt idx="11">
                  <c:v>199.5612175391781</c:v>
                </c:pt>
                <c:pt idx="12">
                  <c:v>204.02225711671241</c:v>
                </c:pt>
                <c:pt idx="13">
                  <c:v>191.58455381589039</c:v>
                </c:pt>
                <c:pt idx="14">
                  <c:v>198.32744593698689</c:v>
                </c:pt>
                <c:pt idx="15">
                  <c:v>182.95975826684847</c:v>
                </c:pt>
                <c:pt idx="16">
                  <c:v>185.44069262465678</c:v>
                </c:pt>
                <c:pt idx="17">
                  <c:v>199.61656763999972</c:v>
                </c:pt>
                <c:pt idx="18">
                  <c:v>189.14825663616438</c:v>
                </c:pt>
                <c:pt idx="19">
                  <c:v>180.68772590246581</c:v>
                </c:pt>
              </c:numCache>
            </c:numRef>
          </c:yVal>
        </c:ser>
        <c:ser>
          <c:idx val="1"/>
          <c:order val="1"/>
          <c:tx>
            <c:v>LinReg</c:v>
          </c:tx>
          <c:spPr>
            <a:ln>
              <a:solidFill>
                <a:srgbClr val="FF0000"/>
              </a:solidFill>
            </a:ln>
          </c:spPr>
          <c:marker>
            <c:symbol val="square"/>
            <c:size val="4"/>
            <c:spPr>
              <a:solidFill>
                <a:srgbClr val="FF0000"/>
              </a:solidFill>
              <a:ln>
                <a:solidFill>
                  <a:srgbClr val="FF0000"/>
                </a:solidFill>
              </a:ln>
            </c:spPr>
          </c:marker>
          <c:xVal>
            <c:numRef>
              <c:f>MWDOC!$A$6:$A$26</c:f>
              <c:numCache>
                <c:formatCode>General</c:formatCode>
                <c:ptCount val="2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numCache>
            </c:numRef>
          </c:xVal>
          <c:yVal>
            <c:numRef>
              <c:f>MWDOC!$E$6:$E$26</c:f>
              <c:numCache>
                <c:formatCode>General</c:formatCode>
                <c:ptCount val="21"/>
                <c:pt idx="0">
                  <c:v>212.05000000000021</c:v>
                </c:pt>
                <c:pt idx="1">
                  <c:v>210.78500000000031</c:v>
                </c:pt>
                <c:pt idx="2">
                  <c:v>209.52000000000041</c:v>
                </c:pt>
                <c:pt idx="3">
                  <c:v>208.25500000000011</c:v>
                </c:pt>
                <c:pt idx="4">
                  <c:v>206.99000000000021</c:v>
                </c:pt>
                <c:pt idx="5">
                  <c:v>205.72500000000039</c:v>
                </c:pt>
                <c:pt idx="6">
                  <c:v>204.4600000000006</c:v>
                </c:pt>
                <c:pt idx="7">
                  <c:v>203.19500000000019</c:v>
                </c:pt>
                <c:pt idx="8">
                  <c:v>201.9300000000004</c:v>
                </c:pt>
                <c:pt idx="9">
                  <c:v>200.66500000000039</c:v>
                </c:pt>
                <c:pt idx="10">
                  <c:v>199.4000000000002</c:v>
                </c:pt>
                <c:pt idx="11">
                  <c:v>198.13500000000019</c:v>
                </c:pt>
                <c:pt idx="12">
                  <c:v>196.87000000000037</c:v>
                </c:pt>
                <c:pt idx="13">
                  <c:v>195.6050000000005</c:v>
                </c:pt>
                <c:pt idx="14">
                  <c:v>194.34000000000017</c:v>
                </c:pt>
                <c:pt idx="15">
                  <c:v>193.0750000000003</c:v>
                </c:pt>
                <c:pt idx="16">
                  <c:v>191.8100000000004</c:v>
                </c:pt>
                <c:pt idx="17">
                  <c:v>190.5450000000001</c:v>
                </c:pt>
                <c:pt idx="18">
                  <c:v>189.2800000000002</c:v>
                </c:pt>
                <c:pt idx="19">
                  <c:v>188.0150000000003</c:v>
                </c:pt>
              </c:numCache>
            </c:numRef>
          </c:yVal>
        </c:ser>
        <c:axId val="108227968"/>
        <c:axId val="108379136"/>
      </c:scatterChart>
      <c:valAx>
        <c:axId val="108227968"/>
        <c:scaling>
          <c:orientation val="minMax"/>
          <c:min val="1990"/>
        </c:scaling>
        <c:axPos val="b"/>
        <c:numFmt formatCode="General" sourceLinked="1"/>
        <c:tickLblPos val="nextTo"/>
        <c:txPr>
          <a:bodyPr/>
          <a:lstStyle/>
          <a:p>
            <a:pPr>
              <a:defRPr sz="1400" b="1" i="0"/>
            </a:pPr>
            <a:endParaRPr lang="en-US"/>
          </a:p>
        </c:txPr>
        <c:crossAx val="108379136"/>
        <c:crosses val="autoZero"/>
        <c:crossBetween val="midCat"/>
        <c:majorUnit val="5"/>
      </c:valAx>
      <c:valAx>
        <c:axId val="108379136"/>
        <c:scaling>
          <c:orientation val="minMax"/>
        </c:scaling>
        <c:axPos val="l"/>
        <c:majorGridlines/>
        <c:numFmt formatCode="General" sourceLinked="1"/>
        <c:tickLblPos val="nextTo"/>
        <c:txPr>
          <a:bodyPr/>
          <a:lstStyle/>
          <a:p>
            <a:pPr>
              <a:defRPr sz="1400" b="1" i="0"/>
            </a:pPr>
            <a:endParaRPr lang="en-US"/>
          </a:p>
        </c:txPr>
        <c:crossAx val="108227968"/>
        <c:crosses val="autoZero"/>
        <c:crossBetween val="midCat"/>
      </c:valAx>
    </c:plotArea>
    <c:legend>
      <c:legendPos val="b"/>
      <c:legendEntry>
        <c:idx val="2"/>
        <c:delete val="1"/>
      </c:legendEntry>
      <c:legendEntry>
        <c:idx val="3"/>
        <c:delete val="1"/>
      </c:legendEntry>
      <c:layout/>
    </c:legend>
    <c:plotVisOnly val="1"/>
  </c:chart>
  <c:spPr>
    <a:solidFill>
      <a:schemeClr val="bg1"/>
    </a:solidFill>
    <a:ln>
      <a:solidFill>
        <a:schemeClr val="tx1"/>
      </a:solidFill>
    </a:ln>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layout/>
    </c:title>
    <c:plotArea>
      <c:layout/>
      <c:scatterChart>
        <c:scatterStyle val="lineMarker"/>
        <c:ser>
          <c:idx val="0"/>
          <c:order val="0"/>
          <c:tx>
            <c:v>Population</c:v>
          </c:tx>
          <c:spPr>
            <a:ln w="34925">
              <a:solidFill>
                <a:schemeClr val="tx2"/>
              </a:solidFill>
            </a:ln>
          </c:spPr>
          <c:marker>
            <c:symbol val="diamond"/>
            <c:size val="7"/>
            <c:spPr>
              <a:solidFill>
                <a:schemeClr val="tx1"/>
              </a:solidFill>
              <a:ln>
                <a:solidFill>
                  <a:schemeClr val="tx1"/>
                </a:solidFill>
              </a:ln>
            </c:spPr>
          </c:marker>
          <c:xVal>
            <c:numRef>
              <c:f>'8-1'!$A$4:$A$7</c:f>
              <c:numCache>
                <c:formatCode>General</c:formatCode>
                <c:ptCount val="4"/>
                <c:pt idx="0">
                  <c:v>1990</c:v>
                </c:pt>
                <c:pt idx="1">
                  <c:v>2000</c:v>
                </c:pt>
                <c:pt idx="2">
                  <c:v>2001</c:v>
                </c:pt>
                <c:pt idx="3">
                  <c:v>2010</c:v>
                </c:pt>
              </c:numCache>
            </c:numRef>
          </c:xVal>
          <c:yVal>
            <c:numRef>
              <c:f>'8-1'!$B$4:$B$7</c:f>
              <c:numCache>
                <c:formatCode>General</c:formatCode>
                <c:ptCount val="4"/>
                <c:pt idx="0">
                  <c:v>1944846.4368220002</c:v>
                </c:pt>
                <c:pt idx="1">
                  <c:v>2218419.2897419999</c:v>
                </c:pt>
                <c:pt idx="2">
                  <c:v>2256234.0194649957</c:v>
                </c:pt>
                <c:pt idx="3">
                  <c:v>2278963.8657260002</c:v>
                </c:pt>
              </c:numCache>
            </c:numRef>
          </c:yVal>
        </c:ser>
        <c:axId val="147434880"/>
        <c:axId val="148268928"/>
      </c:scatterChart>
      <c:valAx>
        <c:axId val="147434880"/>
        <c:scaling>
          <c:orientation val="minMax"/>
          <c:max val="2010"/>
          <c:min val="1990"/>
        </c:scaling>
        <c:axPos val="b"/>
        <c:numFmt formatCode="General" sourceLinked="1"/>
        <c:tickLblPos val="nextTo"/>
        <c:txPr>
          <a:bodyPr/>
          <a:lstStyle/>
          <a:p>
            <a:pPr>
              <a:defRPr sz="1400" b="1" i="0"/>
            </a:pPr>
            <a:endParaRPr lang="en-US"/>
          </a:p>
        </c:txPr>
        <c:crossAx val="148268928"/>
        <c:crosses val="autoZero"/>
        <c:crossBetween val="midCat"/>
      </c:valAx>
      <c:valAx>
        <c:axId val="148268928"/>
        <c:scaling>
          <c:orientation val="minMax"/>
        </c:scaling>
        <c:axPos val="l"/>
        <c:majorGridlines/>
        <c:numFmt formatCode="General" sourceLinked="1"/>
        <c:tickLblPos val="nextTo"/>
        <c:txPr>
          <a:bodyPr/>
          <a:lstStyle/>
          <a:p>
            <a:pPr>
              <a:defRPr sz="1400" b="1" i="0"/>
            </a:pPr>
            <a:endParaRPr lang="en-US"/>
          </a:p>
        </c:txPr>
        <c:crossAx val="147434880"/>
        <c:crosses val="autoZero"/>
        <c:crossBetween val="midCat"/>
      </c:valAx>
    </c:plotArea>
    <c:legend>
      <c:legendPos val="b"/>
      <c:layout/>
    </c:legend>
    <c:plotVisOnly val="1"/>
  </c:chart>
  <c:spPr>
    <a:solidFill>
      <a:schemeClr val="bg1"/>
    </a:solidFill>
    <a:ln>
      <a:solidFill>
        <a:schemeClr val="tx1"/>
      </a:solidFill>
    </a:ln>
  </c:sp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title>
      <c:layout/>
    </c:title>
    <c:plotArea>
      <c:layout>
        <c:manualLayout>
          <c:layoutTarget val="inner"/>
          <c:xMode val="edge"/>
          <c:yMode val="edge"/>
          <c:x val="0.109561118909723"/>
          <c:y val="0.17910408586986357"/>
          <c:w val="0.82896894086586259"/>
          <c:h val="0.56271673130410904"/>
        </c:manualLayout>
      </c:layout>
      <c:scatterChart>
        <c:scatterStyle val="lineMarker"/>
        <c:ser>
          <c:idx val="0"/>
          <c:order val="0"/>
          <c:tx>
            <c:v>Demand (mgd)</c:v>
          </c:tx>
          <c:spPr>
            <a:ln w="38100">
              <a:solidFill>
                <a:schemeClr val="tx1"/>
              </a:solidFill>
            </a:ln>
          </c:spPr>
          <c:marker>
            <c:symbol val="none"/>
          </c:marker>
          <c:xVal>
            <c:numRef>
              <c:f>'8-1'!$E$2:$E$241</c:f>
              <c:numCache>
                <c:formatCode>General</c:formatCode>
                <c:ptCount val="240"/>
                <c:pt idx="0">
                  <c:v>1990.0416666666681</c:v>
                </c:pt>
                <c:pt idx="1">
                  <c:v>1990.125</c:v>
                </c:pt>
                <c:pt idx="2">
                  <c:v>1990.2083333333328</c:v>
                </c:pt>
                <c:pt idx="3">
                  <c:v>1990.2916666666681</c:v>
                </c:pt>
                <c:pt idx="4">
                  <c:v>1990.375</c:v>
                </c:pt>
                <c:pt idx="5">
                  <c:v>1990.4583333333328</c:v>
                </c:pt>
                <c:pt idx="6">
                  <c:v>1990.5416666666661</c:v>
                </c:pt>
                <c:pt idx="7">
                  <c:v>1990.625</c:v>
                </c:pt>
                <c:pt idx="8">
                  <c:v>1990.7083333333328</c:v>
                </c:pt>
                <c:pt idx="9">
                  <c:v>1990.7916666666661</c:v>
                </c:pt>
                <c:pt idx="10">
                  <c:v>1990.8749999999955</c:v>
                </c:pt>
                <c:pt idx="11">
                  <c:v>1990.9583333333328</c:v>
                </c:pt>
                <c:pt idx="12">
                  <c:v>1991.0416666666661</c:v>
                </c:pt>
                <c:pt idx="13">
                  <c:v>1991.1249999999955</c:v>
                </c:pt>
                <c:pt idx="14">
                  <c:v>1991.2083333333308</c:v>
                </c:pt>
                <c:pt idx="15">
                  <c:v>1991.2916666666661</c:v>
                </c:pt>
                <c:pt idx="16">
                  <c:v>1991.3749999999955</c:v>
                </c:pt>
                <c:pt idx="17">
                  <c:v>1991.4583333333308</c:v>
                </c:pt>
                <c:pt idx="18">
                  <c:v>1991.5416666666661</c:v>
                </c:pt>
                <c:pt idx="19">
                  <c:v>1991.6249999999955</c:v>
                </c:pt>
                <c:pt idx="20">
                  <c:v>1991.7083333333308</c:v>
                </c:pt>
                <c:pt idx="21">
                  <c:v>1991.7916666666661</c:v>
                </c:pt>
                <c:pt idx="22">
                  <c:v>1991.8749999999948</c:v>
                </c:pt>
                <c:pt idx="23">
                  <c:v>1991.9583333333308</c:v>
                </c:pt>
                <c:pt idx="24">
                  <c:v>1992.0416666666661</c:v>
                </c:pt>
                <c:pt idx="25">
                  <c:v>1992.1249999999948</c:v>
                </c:pt>
                <c:pt idx="26">
                  <c:v>1992.2083333333308</c:v>
                </c:pt>
                <c:pt idx="27">
                  <c:v>1992.2916666666661</c:v>
                </c:pt>
                <c:pt idx="28">
                  <c:v>1992.3749999999948</c:v>
                </c:pt>
                <c:pt idx="29">
                  <c:v>1992.4583333333308</c:v>
                </c:pt>
                <c:pt idx="30">
                  <c:v>1992.5416666666661</c:v>
                </c:pt>
                <c:pt idx="31">
                  <c:v>1992.6249999999948</c:v>
                </c:pt>
                <c:pt idx="32">
                  <c:v>1992.7083333333308</c:v>
                </c:pt>
                <c:pt idx="33">
                  <c:v>1992.7916666666661</c:v>
                </c:pt>
                <c:pt idx="34">
                  <c:v>1992.8749999999948</c:v>
                </c:pt>
                <c:pt idx="35">
                  <c:v>1992.9583333333308</c:v>
                </c:pt>
                <c:pt idx="36">
                  <c:v>1993.0416666666661</c:v>
                </c:pt>
                <c:pt idx="37">
                  <c:v>1993.1249999999948</c:v>
                </c:pt>
                <c:pt idx="38">
                  <c:v>1993.2083333333308</c:v>
                </c:pt>
                <c:pt idx="39">
                  <c:v>1993.2916666666661</c:v>
                </c:pt>
                <c:pt idx="40">
                  <c:v>1993.3749999999948</c:v>
                </c:pt>
                <c:pt idx="41">
                  <c:v>1993.4583333333298</c:v>
                </c:pt>
                <c:pt idx="42">
                  <c:v>1993.5416666666661</c:v>
                </c:pt>
                <c:pt idx="43">
                  <c:v>1993.6249999999948</c:v>
                </c:pt>
                <c:pt idx="44">
                  <c:v>1993.7083333333298</c:v>
                </c:pt>
                <c:pt idx="45">
                  <c:v>1993.7916666666631</c:v>
                </c:pt>
                <c:pt idx="46">
                  <c:v>1993.8749999999948</c:v>
                </c:pt>
                <c:pt idx="47">
                  <c:v>1993.9583333333298</c:v>
                </c:pt>
                <c:pt idx="48">
                  <c:v>1994.0416666666631</c:v>
                </c:pt>
                <c:pt idx="49">
                  <c:v>1994.1249999999948</c:v>
                </c:pt>
                <c:pt idx="50">
                  <c:v>1994.2083333333298</c:v>
                </c:pt>
                <c:pt idx="51">
                  <c:v>1994.2916666666631</c:v>
                </c:pt>
                <c:pt idx="52">
                  <c:v>1994.3749999999948</c:v>
                </c:pt>
                <c:pt idx="53">
                  <c:v>1994.4583333333278</c:v>
                </c:pt>
                <c:pt idx="54">
                  <c:v>1994.5416666666631</c:v>
                </c:pt>
                <c:pt idx="55">
                  <c:v>1994.6249999999948</c:v>
                </c:pt>
                <c:pt idx="56">
                  <c:v>1994.7083333333278</c:v>
                </c:pt>
                <c:pt idx="57">
                  <c:v>1994.7916666666631</c:v>
                </c:pt>
                <c:pt idx="58">
                  <c:v>1994.8749999999948</c:v>
                </c:pt>
                <c:pt idx="59">
                  <c:v>1994.9583333333278</c:v>
                </c:pt>
                <c:pt idx="60">
                  <c:v>1995.0416666666631</c:v>
                </c:pt>
                <c:pt idx="61">
                  <c:v>1995.1249999999948</c:v>
                </c:pt>
                <c:pt idx="62">
                  <c:v>1995.2083333333278</c:v>
                </c:pt>
                <c:pt idx="63">
                  <c:v>1995.2916666666631</c:v>
                </c:pt>
                <c:pt idx="64">
                  <c:v>1995.3749999999948</c:v>
                </c:pt>
                <c:pt idx="65">
                  <c:v>1995.4583333333278</c:v>
                </c:pt>
                <c:pt idx="66">
                  <c:v>1995.5416666666631</c:v>
                </c:pt>
                <c:pt idx="67">
                  <c:v>1995.6249999999948</c:v>
                </c:pt>
                <c:pt idx="68">
                  <c:v>1995.7083333333278</c:v>
                </c:pt>
                <c:pt idx="69">
                  <c:v>1995.7916666666631</c:v>
                </c:pt>
                <c:pt idx="70">
                  <c:v>1995.8749999999948</c:v>
                </c:pt>
                <c:pt idx="71">
                  <c:v>1995.9583333333278</c:v>
                </c:pt>
                <c:pt idx="72">
                  <c:v>1996.0416666666611</c:v>
                </c:pt>
                <c:pt idx="73">
                  <c:v>1996.1249999999948</c:v>
                </c:pt>
                <c:pt idx="74">
                  <c:v>1996.2083333333278</c:v>
                </c:pt>
                <c:pt idx="75">
                  <c:v>1996.2916666666611</c:v>
                </c:pt>
                <c:pt idx="76">
                  <c:v>1996.3749999999905</c:v>
                </c:pt>
                <c:pt idx="77">
                  <c:v>1996.4583333333278</c:v>
                </c:pt>
                <c:pt idx="78">
                  <c:v>1996.5416666666611</c:v>
                </c:pt>
                <c:pt idx="79">
                  <c:v>1996.6249999999905</c:v>
                </c:pt>
                <c:pt idx="80">
                  <c:v>1996.7083333333258</c:v>
                </c:pt>
                <c:pt idx="81">
                  <c:v>1996.7916666666611</c:v>
                </c:pt>
                <c:pt idx="82">
                  <c:v>1996.8749999999905</c:v>
                </c:pt>
                <c:pt idx="83">
                  <c:v>1996.9583333333258</c:v>
                </c:pt>
                <c:pt idx="84">
                  <c:v>1997.0416666666601</c:v>
                </c:pt>
                <c:pt idx="85">
                  <c:v>1997.1249999999905</c:v>
                </c:pt>
                <c:pt idx="86">
                  <c:v>1997.2083333333258</c:v>
                </c:pt>
                <c:pt idx="87">
                  <c:v>1997.2916666666601</c:v>
                </c:pt>
                <c:pt idx="88">
                  <c:v>1997.3749999999898</c:v>
                </c:pt>
                <c:pt idx="89">
                  <c:v>1997.4583333333258</c:v>
                </c:pt>
                <c:pt idx="90">
                  <c:v>1997.5416666666601</c:v>
                </c:pt>
                <c:pt idx="91">
                  <c:v>1997.6249999999898</c:v>
                </c:pt>
                <c:pt idx="92">
                  <c:v>1997.7083333333258</c:v>
                </c:pt>
                <c:pt idx="93">
                  <c:v>1997.7916666666601</c:v>
                </c:pt>
                <c:pt idx="94">
                  <c:v>1997.8749999999898</c:v>
                </c:pt>
                <c:pt idx="95">
                  <c:v>1997.9583333333258</c:v>
                </c:pt>
                <c:pt idx="96">
                  <c:v>1998.0416666666601</c:v>
                </c:pt>
                <c:pt idx="97">
                  <c:v>1998.1249999999898</c:v>
                </c:pt>
                <c:pt idx="98">
                  <c:v>1998.2083333333258</c:v>
                </c:pt>
                <c:pt idx="99">
                  <c:v>1998.2916666666601</c:v>
                </c:pt>
                <c:pt idx="100">
                  <c:v>1998.3749999999898</c:v>
                </c:pt>
                <c:pt idx="101">
                  <c:v>1998.4583333333258</c:v>
                </c:pt>
                <c:pt idx="102">
                  <c:v>1998.5416666666601</c:v>
                </c:pt>
                <c:pt idx="103">
                  <c:v>1998.6249999999898</c:v>
                </c:pt>
                <c:pt idx="104">
                  <c:v>1998.7083333333258</c:v>
                </c:pt>
                <c:pt idx="105">
                  <c:v>1998.7916666666601</c:v>
                </c:pt>
                <c:pt idx="106">
                  <c:v>1998.8749999999898</c:v>
                </c:pt>
                <c:pt idx="107">
                  <c:v>1998.9583333333248</c:v>
                </c:pt>
                <c:pt idx="108">
                  <c:v>1999.0416666666601</c:v>
                </c:pt>
                <c:pt idx="109">
                  <c:v>1999.1249999999898</c:v>
                </c:pt>
                <c:pt idx="110">
                  <c:v>1999.2083333333248</c:v>
                </c:pt>
                <c:pt idx="111">
                  <c:v>1999.2916666666581</c:v>
                </c:pt>
                <c:pt idx="112">
                  <c:v>1999.3749999999898</c:v>
                </c:pt>
                <c:pt idx="113">
                  <c:v>1999.4583333333248</c:v>
                </c:pt>
                <c:pt idx="114">
                  <c:v>1999.5416666666581</c:v>
                </c:pt>
                <c:pt idx="115">
                  <c:v>1999.6249999999898</c:v>
                </c:pt>
                <c:pt idx="116">
                  <c:v>1999.7083333333248</c:v>
                </c:pt>
                <c:pt idx="117">
                  <c:v>1999.7916666666581</c:v>
                </c:pt>
                <c:pt idx="118">
                  <c:v>1999.8749999999898</c:v>
                </c:pt>
                <c:pt idx="119">
                  <c:v>1999.9583333333228</c:v>
                </c:pt>
                <c:pt idx="120">
                  <c:v>2000.0416666666581</c:v>
                </c:pt>
                <c:pt idx="121">
                  <c:v>2000.1249999999898</c:v>
                </c:pt>
                <c:pt idx="122">
                  <c:v>2000.2083333333228</c:v>
                </c:pt>
                <c:pt idx="123">
                  <c:v>2000.2916666666581</c:v>
                </c:pt>
                <c:pt idx="124">
                  <c:v>2000.3749999999898</c:v>
                </c:pt>
                <c:pt idx="125">
                  <c:v>2000.4583333333228</c:v>
                </c:pt>
                <c:pt idx="126">
                  <c:v>2000.5416666666581</c:v>
                </c:pt>
                <c:pt idx="127">
                  <c:v>2000.6249999999898</c:v>
                </c:pt>
                <c:pt idx="128">
                  <c:v>2000.7083333333228</c:v>
                </c:pt>
                <c:pt idx="129">
                  <c:v>2000.7916666666581</c:v>
                </c:pt>
                <c:pt idx="130">
                  <c:v>2000.8749999999898</c:v>
                </c:pt>
                <c:pt idx="131">
                  <c:v>2000.9583333333228</c:v>
                </c:pt>
                <c:pt idx="132">
                  <c:v>2001.0416666666581</c:v>
                </c:pt>
                <c:pt idx="133">
                  <c:v>2001.1249999999898</c:v>
                </c:pt>
                <c:pt idx="134">
                  <c:v>2001.2083333333228</c:v>
                </c:pt>
                <c:pt idx="135">
                  <c:v>2001.2916666666581</c:v>
                </c:pt>
                <c:pt idx="136">
                  <c:v>2001.3749999999898</c:v>
                </c:pt>
                <c:pt idx="137">
                  <c:v>2001.4583333333228</c:v>
                </c:pt>
                <c:pt idx="138">
                  <c:v>2001.5416666666561</c:v>
                </c:pt>
                <c:pt idx="139">
                  <c:v>2001.6249999999898</c:v>
                </c:pt>
                <c:pt idx="140">
                  <c:v>2001.7083333333228</c:v>
                </c:pt>
                <c:pt idx="141">
                  <c:v>2001.7916666666561</c:v>
                </c:pt>
                <c:pt idx="142">
                  <c:v>2001.8749999999854</c:v>
                </c:pt>
                <c:pt idx="143">
                  <c:v>2001.9583333333228</c:v>
                </c:pt>
                <c:pt idx="144">
                  <c:v>2002.0416666666561</c:v>
                </c:pt>
                <c:pt idx="145">
                  <c:v>2002.1249999999854</c:v>
                </c:pt>
                <c:pt idx="146">
                  <c:v>2002.2083333333208</c:v>
                </c:pt>
                <c:pt idx="147">
                  <c:v>2002.2916666666561</c:v>
                </c:pt>
                <c:pt idx="148">
                  <c:v>2002.3749999999854</c:v>
                </c:pt>
                <c:pt idx="149">
                  <c:v>2002.4583333333208</c:v>
                </c:pt>
                <c:pt idx="150">
                  <c:v>2002.5416666666551</c:v>
                </c:pt>
                <c:pt idx="151">
                  <c:v>2002.6249999999854</c:v>
                </c:pt>
                <c:pt idx="152">
                  <c:v>2002.7083333333208</c:v>
                </c:pt>
                <c:pt idx="153">
                  <c:v>2002.7916666666551</c:v>
                </c:pt>
                <c:pt idx="154">
                  <c:v>2002.8749999999848</c:v>
                </c:pt>
                <c:pt idx="155">
                  <c:v>2002.9583333333208</c:v>
                </c:pt>
                <c:pt idx="156">
                  <c:v>2003.0416666666551</c:v>
                </c:pt>
                <c:pt idx="157">
                  <c:v>2003.1249999999848</c:v>
                </c:pt>
                <c:pt idx="158">
                  <c:v>2003.2083333333208</c:v>
                </c:pt>
                <c:pt idx="159">
                  <c:v>2003.2916666666551</c:v>
                </c:pt>
                <c:pt idx="160">
                  <c:v>2003.3749999999848</c:v>
                </c:pt>
                <c:pt idx="161">
                  <c:v>2003.4583333333208</c:v>
                </c:pt>
                <c:pt idx="162">
                  <c:v>2003.5416666666551</c:v>
                </c:pt>
                <c:pt idx="163">
                  <c:v>2003.6249999999848</c:v>
                </c:pt>
                <c:pt idx="164">
                  <c:v>2003.7083333333208</c:v>
                </c:pt>
                <c:pt idx="165">
                  <c:v>2003.7916666666551</c:v>
                </c:pt>
                <c:pt idx="166">
                  <c:v>2003.8749999999848</c:v>
                </c:pt>
                <c:pt idx="167">
                  <c:v>2003.9583333333208</c:v>
                </c:pt>
                <c:pt idx="168">
                  <c:v>2004.0416666666551</c:v>
                </c:pt>
                <c:pt idx="169">
                  <c:v>2004.1249999999848</c:v>
                </c:pt>
                <c:pt idx="170">
                  <c:v>2004.2083333333208</c:v>
                </c:pt>
                <c:pt idx="171">
                  <c:v>2004.2916666666551</c:v>
                </c:pt>
                <c:pt idx="172">
                  <c:v>2004.3749999999848</c:v>
                </c:pt>
                <c:pt idx="173">
                  <c:v>2004.4583333333198</c:v>
                </c:pt>
                <c:pt idx="174">
                  <c:v>2004.5416666666551</c:v>
                </c:pt>
                <c:pt idx="175">
                  <c:v>2004.6249999999848</c:v>
                </c:pt>
                <c:pt idx="176">
                  <c:v>2004.7083333333198</c:v>
                </c:pt>
                <c:pt idx="177">
                  <c:v>2004.7916666666531</c:v>
                </c:pt>
                <c:pt idx="178">
                  <c:v>2004.8749999999848</c:v>
                </c:pt>
                <c:pt idx="179">
                  <c:v>2004.9583333333198</c:v>
                </c:pt>
                <c:pt idx="180">
                  <c:v>2005.0416666666531</c:v>
                </c:pt>
                <c:pt idx="181">
                  <c:v>2005.1249999999848</c:v>
                </c:pt>
                <c:pt idx="182">
                  <c:v>2005.2083333333198</c:v>
                </c:pt>
                <c:pt idx="183">
                  <c:v>2005.2916666666531</c:v>
                </c:pt>
                <c:pt idx="184">
                  <c:v>2005.3749999999848</c:v>
                </c:pt>
                <c:pt idx="185">
                  <c:v>2005.4583333333178</c:v>
                </c:pt>
                <c:pt idx="186">
                  <c:v>2005.5416666666531</c:v>
                </c:pt>
                <c:pt idx="187">
                  <c:v>2005.6249999999848</c:v>
                </c:pt>
                <c:pt idx="188">
                  <c:v>2005.7083333333178</c:v>
                </c:pt>
                <c:pt idx="189">
                  <c:v>2005.7916666666531</c:v>
                </c:pt>
                <c:pt idx="190">
                  <c:v>2005.8749999999848</c:v>
                </c:pt>
                <c:pt idx="191">
                  <c:v>2005.9583333333178</c:v>
                </c:pt>
                <c:pt idx="192">
                  <c:v>2006.0416666666531</c:v>
                </c:pt>
                <c:pt idx="193">
                  <c:v>2006.1249999999848</c:v>
                </c:pt>
                <c:pt idx="194">
                  <c:v>2006.2083333333178</c:v>
                </c:pt>
                <c:pt idx="195">
                  <c:v>2006.2916666666531</c:v>
                </c:pt>
                <c:pt idx="196">
                  <c:v>2006.3749999999848</c:v>
                </c:pt>
                <c:pt idx="197">
                  <c:v>2006.4583333333178</c:v>
                </c:pt>
                <c:pt idx="198">
                  <c:v>2006.5416666666531</c:v>
                </c:pt>
                <c:pt idx="199">
                  <c:v>2006.6249999999848</c:v>
                </c:pt>
                <c:pt idx="200">
                  <c:v>2006.7083333333178</c:v>
                </c:pt>
                <c:pt idx="201">
                  <c:v>2006.7916666666531</c:v>
                </c:pt>
                <c:pt idx="202">
                  <c:v>2006.8749999999848</c:v>
                </c:pt>
                <c:pt idx="203">
                  <c:v>2006.9583333333178</c:v>
                </c:pt>
                <c:pt idx="204">
                  <c:v>2007.0416666666511</c:v>
                </c:pt>
                <c:pt idx="205">
                  <c:v>2007.1249999999848</c:v>
                </c:pt>
                <c:pt idx="206">
                  <c:v>2007.2083333333178</c:v>
                </c:pt>
                <c:pt idx="207">
                  <c:v>2007.2916666666511</c:v>
                </c:pt>
                <c:pt idx="208">
                  <c:v>2007.3749999999804</c:v>
                </c:pt>
                <c:pt idx="209">
                  <c:v>2007.4583333333178</c:v>
                </c:pt>
                <c:pt idx="210">
                  <c:v>2007.5416666666511</c:v>
                </c:pt>
                <c:pt idx="211">
                  <c:v>2007.6249999999804</c:v>
                </c:pt>
                <c:pt idx="212">
                  <c:v>2007.7083333333148</c:v>
                </c:pt>
                <c:pt idx="213">
                  <c:v>2007.7916666666511</c:v>
                </c:pt>
                <c:pt idx="214">
                  <c:v>2007.8749999999804</c:v>
                </c:pt>
                <c:pt idx="215">
                  <c:v>2007.9583333333148</c:v>
                </c:pt>
                <c:pt idx="216">
                  <c:v>2008.0416666666501</c:v>
                </c:pt>
                <c:pt idx="217">
                  <c:v>2008.1249999999804</c:v>
                </c:pt>
                <c:pt idx="218">
                  <c:v>2008.2083333333148</c:v>
                </c:pt>
                <c:pt idx="219">
                  <c:v>2008.2916666666501</c:v>
                </c:pt>
                <c:pt idx="220">
                  <c:v>2008.3749999999798</c:v>
                </c:pt>
                <c:pt idx="221">
                  <c:v>2008.4583333333148</c:v>
                </c:pt>
                <c:pt idx="222">
                  <c:v>2008.5416666666501</c:v>
                </c:pt>
                <c:pt idx="223">
                  <c:v>2008.6249999999798</c:v>
                </c:pt>
                <c:pt idx="224">
                  <c:v>2008.7083333333148</c:v>
                </c:pt>
                <c:pt idx="225">
                  <c:v>2008.7916666666501</c:v>
                </c:pt>
                <c:pt idx="226">
                  <c:v>2008.8749999999798</c:v>
                </c:pt>
                <c:pt idx="227">
                  <c:v>2008.9583333333148</c:v>
                </c:pt>
                <c:pt idx="228">
                  <c:v>2009.0416666666501</c:v>
                </c:pt>
                <c:pt idx="229">
                  <c:v>2009.1249999999798</c:v>
                </c:pt>
                <c:pt idx="230">
                  <c:v>2009.2083333333148</c:v>
                </c:pt>
                <c:pt idx="231">
                  <c:v>2009.2916666666501</c:v>
                </c:pt>
                <c:pt idx="232">
                  <c:v>2009.3749999999798</c:v>
                </c:pt>
                <c:pt idx="233">
                  <c:v>2009.4583333333148</c:v>
                </c:pt>
                <c:pt idx="234">
                  <c:v>2009.5416666666501</c:v>
                </c:pt>
                <c:pt idx="235">
                  <c:v>2009.6249999999798</c:v>
                </c:pt>
                <c:pt idx="236">
                  <c:v>2009.7083333333148</c:v>
                </c:pt>
                <c:pt idx="237">
                  <c:v>2009.7916666666501</c:v>
                </c:pt>
                <c:pt idx="238">
                  <c:v>2009.8749999999798</c:v>
                </c:pt>
                <c:pt idx="239">
                  <c:v>2009.9583333333148</c:v>
                </c:pt>
              </c:numCache>
            </c:numRef>
          </c:xVal>
          <c:yVal>
            <c:numRef>
              <c:f>'8-1'!$I$2:$I$241</c:f>
              <c:numCache>
                <c:formatCode>General</c:formatCode>
                <c:ptCount val="240"/>
                <c:pt idx="0">
                  <c:v>411.88658794086194</c:v>
                </c:pt>
                <c:pt idx="1">
                  <c:v>412.15860186206231</c:v>
                </c:pt>
                <c:pt idx="2">
                  <c:v>412.3845091819274</c:v>
                </c:pt>
                <c:pt idx="3">
                  <c:v>412.65562861255262</c:v>
                </c:pt>
                <c:pt idx="4">
                  <c:v>412.91108840502199</c:v>
                </c:pt>
                <c:pt idx="5">
                  <c:v>413.1812985598919</c:v>
                </c:pt>
                <c:pt idx="6">
                  <c:v>413.43586386178828</c:v>
                </c:pt>
                <c:pt idx="7">
                  <c:v>413.70516474132393</c:v>
                </c:pt>
                <c:pt idx="8">
                  <c:v>413.9740072868467</c:v>
                </c:pt>
                <c:pt idx="9">
                  <c:v>414.22722715663627</c:v>
                </c:pt>
                <c:pt idx="10">
                  <c:v>414.49516042640369</c:v>
                </c:pt>
                <c:pt idx="11">
                  <c:v>414.74748580561902</c:v>
                </c:pt>
                <c:pt idx="12">
                  <c:v>415.01450980005262</c:v>
                </c:pt>
                <c:pt idx="13">
                  <c:v>415.28107546047107</c:v>
                </c:pt>
                <c:pt idx="14">
                  <c:v>415.50180064898569</c:v>
                </c:pt>
                <c:pt idx="15">
                  <c:v>415.7674718188303</c:v>
                </c:pt>
                <c:pt idx="16">
                  <c:v>416.01757206033079</c:v>
                </c:pt>
                <c:pt idx="17">
                  <c:v>416.28233395441964</c:v>
                </c:pt>
                <c:pt idx="18">
                  <c:v>416.53153970534629</c:v>
                </c:pt>
                <c:pt idx="19">
                  <c:v>416.79539232410229</c:v>
                </c:pt>
                <c:pt idx="20">
                  <c:v>417.05878660884468</c:v>
                </c:pt>
                <c:pt idx="21">
                  <c:v>417.30664692766368</c:v>
                </c:pt>
                <c:pt idx="22">
                  <c:v>417.56913193665309</c:v>
                </c:pt>
                <c:pt idx="23">
                  <c:v>417.81609776489626</c:v>
                </c:pt>
                <c:pt idx="24">
                  <c:v>418.07767349855033</c:v>
                </c:pt>
                <c:pt idx="25">
                  <c:v>418.33879089818907</c:v>
                </c:pt>
                <c:pt idx="26">
                  <c:v>418.56937262484126</c:v>
                </c:pt>
                <c:pt idx="27">
                  <c:v>418.82958814121122</c:v>
                </c:pt>
                <c:pt idx="28">
                  <c:v>419.07432143925701</c:v>
                </c:pt>
                <c:pt idx="29">
                  <c:v>419.33362768029269</c:v>
                </c:pt>
                <c:pt idx="30">
                  <c:v>419.57746648776401</c:v>
                </c:pt>
                <c:pt idx="31">
                  <c:v>419.83586345325568</c:v>
                </c:pt>
                <c:pt idx="32">
                  <c:v>420.09380208452512</c:v>
                </c:pt>
                <c:pt idx="33">
                  <c:v>420.33629545988896</c:v>
                </c:pt>
                <c:pt idx="34">
                  <c:v>420.59332481582396</c:v>
                </c:pt>
                <c:pt idx="35">
                  <c:v>420.83492370061225</c:v>
                </c:pt>
                <c:pt idx="36">
                  <c:v>421.09104378100199</c:v>
                </c:pt>
                <c:pt idx="37">
                  <c:v>421.34670552717063</c:v>
                </c:pt>
                <c:pt idx="38">
                  <c:v>421.55705906070375</c:v>
                </c:pt>
                <c:pt idx="39">
                  <c:v>421.81182631629565</c:v>
                </c:pt>
                <c:pt idx="40">
                  <c:v>422.05120006337108</c:v>
                </c:pt>
                <c:pt idx="41">
                  <c:v>422.30505804362753</c:v>
                </c:pt>
                <c:pt idx="42">
                  <c:v>422.54353730012696</c:v>
                </c:pt>
                <c:pt idx="43">
                  <c:v>422.79648600483881</c:v>
                </c:pt>
                <c:pt idx="44">
                  <c:v>423.04897637532912</c:v>
                </c:pt>
                <c:pt idx="45">
                  <c:v>423.28611019972368</c:v>
                </c:pt>
                <c:pt idx="46">
                  <c:v>423.53769129487739</c:v>
                </c:pt>
                <c:pt idx="47">
                  <c:v>423.77393062869407</c:v>
                </c:pt>
                <c:pt idx="48">
                  <c:v>424.02460244830399</c:v>
                </c:pt>
                <c:pt idx="49">
                  <c:v>424.27481593369424</c:v>
                </c:pt>
                <c:pt idx="50">
                  <c:v>424.47998733587428</c:v>
                </c:pt>
                <c:pt idx="51">
                  <c:v>424.72930633068694</c:v>
                </c:pt>
                <c:pt idx="52">
                  <c:v>424.96332052679196</c:v>
                </c:pt>
                <c:pt idx="53">
                  <c:v>425.21173024626694</c:v>
                </c:pt>
                <c:pt idx="54">
                  <c:v>425.44484995179727</c:v>
                </c:pt>
                <c:pt idx="55">
                  <c:v>425.69235039572902</c:v>
                </c:pt>
                <c:pt idx="56">
                  <c:v>425.93939250544025</c:v>
                </c:pt>
                <c:pt idx="57">
                  <c:v>426.17116677886395</c:v>
                </c:pt>
                <c:pt idx="58">
                  <c:v>426.41729961323779</c:v>
                </c:pt>
                <c:pt idx="59">
                  <c:v>426.64817939608469</c:v>
                </c:pt>
                <c:pt idx="60">
                  <c:v>426.89340295491394</c:v>
                </c:pt>
                <c:pt idx="61">
                  <c:v>427.13816817952528</c:v>
                </c:pt>
                <c:pt idx="62">
                  <c:v>427.3381574503511</c:v>
                </c:pt>
                <c:pt idx="63">
                  <c:v>427.58202818438701</c:v>
                </c:pt>
                <c:pt idx="64">
                  <c:v>427.81068282952174</c:v>
                </c:pt>
                <c:pt idx="65">
                  <c:v>428.05364428821667</c:v>
                </c:pt>
                <c:pt idx="66">
                  <c:v>428.28140444277284</c:v>
                </c:pt>
                <c:pt idx="67">
                  <c:v>428.52345662592631</c:v>
                </c:pt>
                <c:pt idx="68">
                  <c:v>428.76505047485881</c:v>
                </c:pt>
                <c:pt idx="69">
                  <c:v>428.99146519731198</c:v>
                </c:pt>
                <c:pt idx="70">
                  <c:v>429.23214977090413</c:v>
                </c:pt>
                <c:pt idx="71">
                  <c:v>429.45767000278198</c:v>
                </c:pt>
                <c:pt idx="72">
                  <c:v>429.69744530083238</c:v>
                </c:pt>
                <c:pt idx="73">
                  <c:v>429.93676226466226</c:v>
                </c:pt>
                <c:pt idx="74">
                  <c:v>430.1462532343877</c:v>
                </c:pt>
                <c:pt idx="75">
                  <c:v>430.38466831515962</c:v>
                </c:pt>
                <c:pt idx="76">
                  <c:v>430.60795601683901</c:v>
                </c:pt>
                <c:pt idx="77">
                  <c:v>430.84546182227012</c:v>
                </c:pt>
                <c:pt idx="78">
                  <c:v>431.0678550333742</c:v>
                </c:pt>
                <c:pt idx="79">
                  <c:v>431.30445156305785</c:v>
                </c:pt>
                <c:pt idx="80">
                  <c:v>431.54058975893122</c:v>
                </c:pt>
                <c:pt idx="81">
                  <c:v>431.76163753792861</c:v>
                </c:pt>
                <c:pt idx="82">
                  <c:v>431.99686645825619</c:v>
                </c:pt>
                <c:pt idx="83">
                  <c:v>432.21701974667701</c:v>
                </c:pt>
                <c:pt idx="84">
                  <c:v>432.45133939126163</c:v>
                </c:pt>
                <c:pt idx="85">
                  <c:v>432.68520070203351</c:v>
                </c:pt>
                <c:pt idx="86">
                  <c:v>432.87481831767019</c:v>
                </c:pt>
                <c:pt idx="87">
                  <c:v>433.10778513766377</c:v>
                </c:pt>
                <c:pt idx="88">
                  <c:v>433.32571328837076</c:v>
                </c:pt>
                <c:pt idx="89">
                  <c:v>433.55777083302422</c:v>
                </c:pt>
                <c:pt idx="90">
                  <c:v>433.77480449315578</c:v>
                </c:pt>
                <c:pt idx="91">
                  <c:v>434.00595276226193</c:v>
                </c:pt>
                <c:pt idx="92">
                  <c:v>434.23664269715425</c:v>
                </c:pt>
                <c:pt idx="93">
                  <c:v>434.45233092518026</c:v>
                </c:pt>
                <c:pt idx="94">
                  <c:v>434.68211158473031</c:v>
                </c:pt>
                <c:pt idx="95">
                  <c:v>434.8969053221802</c:v>
                </c:pt>
                <c:pt idx="96">
                  <c:v>435.12577670598426</c:v>
                </c:pt>
                <c:pt idx="97">
                  <c:v>435.35418975597622</c:v>
                </c:pt>
                <c:pt idx="98">
                  <c:v>435.53862524025874</c:v>
                </c:pt>
                <c:pt idx="99">
                  <c:v>435.76614379947324</c:v>
                </c:pt>
                <c:pt idx="100">
                  <c:v>435.97871239921164</c:v>
                </c:pt>
                <c:pt idx="101">
                  <c:v>436.20532168308318</c:v>
                </c:pt>
                <c:pt idx="102">
                  <c:v>436.41699579224348</c:v>
                </c:pt>
                <c:pt idx="103">
                  <c:v>436.64269580057208</c:v>
                </c:pt>
                <c:pt idx="104">
                  <c:v>436.86793747468369</c:v>
                </c:pt>
                <c:pt idx="105">
                  <c:v>437.07826615174184</c:v>
                </c:pt>
                <c:pt idx="106">
                  <c:v>437.30259855050969</c:v>
                </c:pt>
                <c:pt idx="107">
                  <c:v>437.51203273698928</c:v>
                </c:pt>
                <c:pt idx="108">
                  <c:v>437.73545586001427</c:v>
                </c:pt>
                <c:pt idx="109">
                  <c:v>437.95842064922618</c:v>
                </c:pt>
                <c:pt idx="110">
                  <c:v>438.13767400215698</c:v>
                </c:pt>
                <c:pt idx="111">
                  <c:v>438.35974430059252</c:v>
                </c:pt>
                <c:pt idx="112">
                  <c:v>438.56695334935927</c:v>
                </c:pt>
                <c:pt idx="113">
                  <c:v>438.78811437244889</c:v>
                </c:pt>
                <c:pt idx="114">
                  <c:v>438.99442893064162</c:v>
                </c:pt>
                <c:pt idx="115">
                  <c:v>439.21468067818927</c:v>
                </c:pt>
                <c:pt idx="116">
                  <c:v>439.43447409152225</c:v>
                </c:pt>
                <c:pt idx="117">
                  <c:v>439.63944321760766</c:v>
                </c:pt>
                <c:pt idx="118">
                  <c:v>439.8583273555966</c:v>
                </c:pt>
                <c:pt idx="119">
                  <c:v>440.06240199110721</c:v>
                </c:pt>
                <c:pt idx="120">
                  <c:v>440.28037685335249</c:v>
                </c:pt>
                <c:pt idx="121">
                  <c:v>440.49789338178334</c:v>
                </c:pt>
                <c:pt idx="122">
                  <c:v>440.68629359417429</c:v>
                </c:pt>
                <c:pt idx="123">
                  <c:v>440.90290823954632</c:v>
                </c:pt>
                <c:pt idx="124">
                  <c:v>441.10475034485938</c:v>
                </c:pt>
                <c:pt idx="125">
                  <c:v>441.32045571468421</c:v>
                </c:pt>
                <c:pt idx="126">
                  <c:v>441.71040202661521</c:v>
                </c:pt>
                <c:pt idx="127">
                  <c:v>442.12029810135078</c:v>
                </c:pt>
                <c:pt idx="128">
                  <c:v>442.52953391210707</c:v>
                </c:pt>
                <c:pt idx="129">
                  <c:v>442.91754202920328</c:v>
                </c:pt>
                <c:pt idx="130">
                  <c:v>443.32546796103395</c:v>
                </c:pt>
                <c:pt idx="131">
                  <c:v>443.71218749804694</c:v>
                </c:pt>
                <c:pt idx="132">
                  <c:v>444.11880355075374</c:v>
                </c:pt>
                <c:pt idx="133">
                  <c:v>444.52475933948182</c:v>
                </c:pt>
                <c:pt idx="134">
                  <c:v>444.86851231729855</c:v>
                </c:pt>
                <c:pt idx="135">
                  <c:v>445.27317952574896</c:v>
                </c:pt>
                <c:pt idx="136">
                  <c:v>445.65669358668725</c:v>
                </c:pt>
                <c:pt idx="137">
                  <c:v>446.06005091640611</c:v>
                </c:pt>
                <c:pt idx="138">
                  <c:v>445.87152383901218</c:v>
                </c:pt>
                <c:pt idx="139">
                  <c:v>445.68439735975738</c:v>
                </c:pt>
                <c:pt idx="140">
                  <c:v>445.49722422716923</c:v>
                </c:pt>
                <c:pt idx="141">
                  <c:v>445.30856019909731</c:v>
                </c:pt>
                <c:pt idx="142">
                  <c:v>445.12129451193039</c:v>
                </c:pt>
                <c:pt idx="143">
                  <c:v>444.93253943423014</c:v>
                </c:pt>
                <c:pt idx="144">
                  <c:v>444.74518119228765</c:v>
                </c:pt>
                <c:pt idx="145">
                  <c:v>444.55777629701339</c:v>
                </c:pt>
                <c:pt idx="146">
                  <c:v>444.36600330967826</c:v>
                </c:pt>
                <c:pt idx="147">
                  <c:v>444.17850736477766</c:v>
                </c:pt>
                <c:pt idx="148">
                  <c:v>443.98952579172396</c:v>
                </c:pt>
                <c:pt idx="149">
                  <c:v>443.80193729224169</c:v>
                </c:pt>
                <c:pt idx="150">
                  <c:v>443.61286466956369</c:v>
                </c:pt>
                <c:pt idx="151">
                  <c:v>443.42518361530534</c:v>
                </c:pt>
                <c:pt idx="152">
                  <c:v>443.23745590771563</c:v>
                </c:pt>
                <c:pt idx="153">
                  <c:v>443.04824633435805</c:v>
                </c:pt>
                <c:pt idx="154">
                  <c:v>442.86042607218826</c:v>
                </c:pt>
                <c:pt idx="155">
                  <c:v>442.67112544920036</c:v>
                </c:pt>
                <c:pt idx="156">
                  <c:v>442.48321263225665</c:v>
                </c:pt>
                <c:pt idx="157">
                  <c:v>442.29525316197868</c:v>
                </c:pt>
                <c:pt idx="158">
                  <c:v>442.10295268878968</c:v>
                </c:pt>
                <c:pt idx="159">
                  <c:v>441.91490216888525</c:v>
                </c:pt>
                <c:pt idx="160">
                  <c:v>441.72537505054407</c:v>
                </c:pt>
                <c:pt idx="161">
                  <c:v>441.53723197606121</c:v>
                </c:pt>
                <c:pt idx="162">
                  <c:v>441.34761380809465</c:v>
                </c:pt>
                <c:pt idx="163">
                  <c:v>441.15937817883685</c:v>
                </c:pt>
                <c:pt idx="164">
                  <c:v>440.97109589624364</c:v>
                </c:pt>
                <c:pt idx="165">
                  <c:v>440.78134077759626</c:v>
                </c:pt>
                <c:pt idx="166">
                  <c:v>440.59296594023169</c:v>
                </c:pt>
                <c:pt idx="167">
                  <c:v>440.40311977215174</c:v>
                </c:pt>
                <c:pt idx="168">
                  <c:v>440.21465238020767</c:v>
                </c:pt>
                <c:pt idx="169">
                  <c:v>440.02613833492819</c:v>
                </c:pt>
                <c:pt idx="170">
                  <c:v>439.83473279602674</c:v>
                </c:pt>
                <c:pt idx="171">
                  <c:v>439.64612694844863</c:v>
                </c:pt>
                <c:pt idx="172">
                  <c:v>439.45605353234635</c:v>
                </c:pt>
                <c:pt idx="173">
                  <c:v>439.26735513038341</c:v>
                </c:pt>
                <c:pt idx="174">
                  <c:v>439.07719066465427</c:v>
                </c:pt>
                <c:pt idx="175">
                  <c:v>438.88839970791668</c:v>
                </c:pt>
                <c:pt idx="176">
                  <c:v>438.69956209784732</c:v>
                </c:pt>
                <c:pt idx="177">
                  <c:v>438.50926068143946</c:v>
                </c:pt>
                <c:pt idx="178">
                  <c:v>438.32033051678866</c:v>
                </c:pt>
                <c:pt idx="179">
                  <c:v>438.12993805075251</c:v>
                </c:pt>
                <c:pt idx="180">
                  <c:v>437.94091533132905</c:v>
                </c:pt>
                <c:pt idx="181">
                  <c:v>437.75184595856956</c:v>
                </c:pt>
                <c:pt idx="182">
                  <c:v>437.55848976119165</c:v>
                </c:pt>
                <c:pt idx="183">
                  <c:v>437.36932933880672</c:v>
                </c:pt>
                <c:pt idx="184">
                  <c:v>437.17871037741679</c:v>
                </c:pt>
                <c:pt idx="185">
                  <c:v>436.9894574004515</c:v>
                </c:pt>
                <c:pt idx="186">
                  <c:v>436.7987473894355</c:v>
                </c:pt>
                <c:pt idx="187">
                  <c:v>436.60940185769789</c:v>
                </c:pt>
                <c:pt idx="188">
                  <c:v>436.42000967262362</c:v>
                </c:pt>
                <c:pt idx="189">
                  <c:v>436.22916271092896</c:v>
                </c:pt>
                <c:pt idx="190">
                  <c:v>436.03967797127598</c:v>
                </c:pt>
                <c:pt idx="191">
                  <c:v>435.84873995995395</c:v>
                </c:pt>
                <c:pt idx="192">
                  <c:v>435.65916266552972</c:v>
                </c:pt>
                <c:pt idx="193">
                  <c:v>435.46953871776924</c:v>
                </c:pt>
                <c:pt idx="194">
                  <c:v>435.27565503453371</c:v>
                </c:pt>
                <c:pt idx="195">
                  <c:v>435.08594003714575</c:v>
                </c:pt>
                <c:pt idx="196">
                  <c:v>434.8947755304693</c:v>
                </c:pt>
                <c:pt idx="197">
                  <c:v>434.70496797850194</c:v>
                </c:pt>
                <c:pt idx="198">
                  <c:v>434.51371242219727</c:v>
                </c:pt>
                <c:pt idx="199">
                  <c:v>434.32381231546032</c:v>
                </c:pt>
                <c:pt idx="200">
                  <c:v>434.13386555538426</c:v>
                </c:pt>
                <c:pt idx="201">
                  <c:v>433.94247304840269</c:v>
                </c:pt>
                <c:pt idx="202">
                  <c:v>433.75243373374855</c:v>
                </c:pt>
                <c:pt idx="203">
                  <c:v>433.56095017713773</c:v>
                </c:pt>
                <c:pt idx="204">
                  <c:v>433.370818307712</c:v>
                </c:pt>
                <c:pt idx="205">
                  <c:v>433.18063978494962</c:v>
                </c:pt>
                <c:pt idx="206">
                  <c:v>432.98622861585761</c:v>
                </c:pt>
                <c:pt idx="207">
                  <c:v>432.79595904346695</c:v>
                </c:pt>
                <c:pt idx="208">
                  <c:v>432.60424899150405</c:v>
                </c:pt>
                <c:pt idx="209">
                  <c:v>432.41388686434431</c:v>
                </c:pt>
                <c:pt idx="210">
                  <c:v>432.22208576294395</c:v>
                </c:pt>
                <c:pt idx="211">
                  <c:v>432.03163108120305</c:v>
                </c:pt>
                <c:pt idx="212">
                  <c:v>431.84112974612464</c:v>
                </c:pt>
                <c:pt idx="213">
                  <c:v>431.6491916938599</c:v>
                </c:pt>
                <c:pt idx="214">
                  <c:v>431.45859780401003</c:v>
                </c:pt>
                <c:pt idx="215">
                  <c:v>431.26656870230329</c:v>
                </c:pt>
                <c:pt idx="216">
                  <c:v>431.07588225787634</c:v>
                </c:pt>
                <c:pt idx="217">
                  <c:v>430.88514916011161</c:v>
                </c:pt>
                <c:pt idx="218">
                  <c:v>430.69159680625427</c:v>
                </c:pt>
                <c:pt idx="219">
                  <c:v>430.50077190638569</c:v>
                </c:pt>
                <c:pt idx="220">
                  <c:v>430.30851555665873</c:v>
                </c:pt>
                <c:pt idx="221">
                  <c:v>430.11759810221196</c:v>
                </c:pt>
                <c:pt idx="222">
                  <c:v>429.92525070285865</c:v>
                </c:pt>
                <c:pt idx="223">
                  <c:v>429.73424069364216</c:v>
                </c:pt>
                <c:pt idx="224">
                  <c:v>429.54318403108397</c:v>
                </c:pt>
                <c:pt idx="225">
                  <c:v>429.35069968105421</c:v>
                </c:pt>
                <c:pt idx="226">
                  <c:v>429.15955046391701</c:v>
                </c:pt>
                <c:pt idx="227">
                  <c:v>428.96697506425699</c:v>
                </c:pt>
                <c:pt idx="228">
                  <c:v>428.77573329235224</c:v>
                </c:pt>
                <c:pt idx="229">
                  <c:v>428.58444486710897</c:v>
                </c:pt>
                <c:pt idx="230">
                  <c:v>428.38897797382839</c:v>
                </c:pt>
                <c:pt idx="231">
                  <c:v>428.19759849895661</c:v>
                </c:pt>
                <c:pt idx="232">
                  <c:v>428.00479660394598</c:v>
                </c:pt>
                <c:pt idx="233">
                  <c:v>427.81332457449327</c:v>
                </c:pt>
                <c:pt idx="234">
                  <c:v>427.62043162985481</c:v>
                </c:pt>
                <c:pt idx="235">
                  <c:v>427.42886704563369</c:v>
                </c:pt>
                <c:pt idx="236">
                  <c:v>427.23725580807513</c:v>
                </c:pt>
                <c:pt idx="237">
                  <c:v>427.04422591275772</c:v>
                </c:pt>
                <c:pt idx="238">
                  <c:v>426.85252212061908</c:v>
                </c:pt>
                <c:pt idx="239">
                  <c:v>426.65940117567271</c:v>
                </c:pt>
              </c:numCache>
            </c:numRef>
          </c:yVal>
        </c:ser>
        <c:axId val="161391360"/>
        <c:axId val="161393664"/>
      </c:scatterChart>
      <c:valAx>
        <c:axId val="161391360"/>
        <c:scaling>
          <c:orientation val="minMax"/>
          <c:max val="2010"/>
          <c:min val="1990"/>
        </c:scaling>
        <c:axPos val="b"/>
        <c:numFmt formatCode="General" sourceLinked="1"/>
        <c:tickLblPos val="nextTo"/>
        <c:txPr>
          <a:bodyPr/>
          <a:lstStyle/>
          <a:p>
            <a:pPr>
              <a:defRPr sz="1400" b="1" i="0"/>
            </a:pPr>
            <a:endParaRPr lang="en-US"/>
          </a:p>
        </c:txPr>
        <c:crossAx val="161393664"/>
        <c:crosses val="autoZero"/>
        <c:crossBetween val="midCat"/>
        <c:majorUnit val="5"/>
      </c:valAx>
      <c:valAx>
        <c:axId val="161393664"/>
        <c:scaling>
          <c:orientation val="minMax"/>
          <c:min val="350"/>
        </c:scaling>
        <c:axPos val="l"/>
        <c:majorGridlines/>
        <c:numFmt formatCode="General" sourceLinked="1"/>
        <c:tickLblPos val="nextTo"/>
        <c:txPr>
          <a:bodyPr/>
          <a:lstStyle/>
          <a:p>
            <a:pPr>
              <a:defRPr sz="1400" b="1" i="0"/>
            </a:pPr>
            <a:endParaRPr lang="en-US"/>
          </a:p>
        </c:txPr>
        <c:crossAx val="161391360"/>
        <c:crosses val="autoZero"/>
        <c:crossBetween val="midCat"/>
      </c:valAx>
    </c:plotArea>
    <c:legend>
      <c:legendPos val="b"/>
      <c:layout/>
    </c:legend>
    <c:plotVisOnly val="1"/>
  </c:chart>
  <c:spPr>
    <a:solidFill>
      <a:schemeClr val="bg1"/>
    </a:solidFill>
    <a:ln>
      <a:solidFill>
        <a:schemeClr val="tx1"/>
      </a:solidFill>
    </a:ln>
  </c:sp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plotArea>
      <c:layout/>
      <c:scatterChart>
        <c:scatterStyle val="lineMarker"/>
        <c:ser>
          <c:idx val="0"/>
          <c:order val="0"/>
          <c:tx>
            <c:v>SCAG Land USe</c:v>
          </c:tx>
          <c:spPr>
            <a:ln>
              <a:solidFill>
                <a:srgbClr val="0000FF"/>
              </a:solidFill>
            </a:ln>
          </c:spPr>
          <c:marker>
            <c:symbol val="diamond"/>
            <c:size val="10"/>
            <c:spPr>
              <a:solidFill>
                <a:srgbClr val="0000FF"/>
              </a:solidFill>
              <a:ln>
                <a:solidFill>
                  <a:srgbClr val="0000FF"/>
                </a:solidFill>
              </a:ln>
            </c:spPr>
          </c:marker>
          <c:xVal>
            <c:numRef>
              <c:f>'8-1'!$B$3:$B$7</c:f>
              <c:numCache>
                <c:formatCode>General</c:formatCode>
                <c:ptCount val="5"/>
                <c:pt idx="0">
                  <c:v>1990.0416666666681</c:v>
                </c:pt>
                <c:pt idx="1">
                  <c:v>1993.4583333333298</c:v>
                </c:pt>
                <c:pt idx="2">
                  <c:v>2001.4583333333228</c:v>
                </c:pt>
                <c:pt idx="3">
                  <c:v>2005.4583333333178</c:v>
                </c:pt>
                <c:pt idx="4">
                  <c:v>2008.4583333333148</c:v>
                </c:pt>
              </c:numCache>
            </c:numRef>
          </c:xVal>
          <c:yVal>
            <c:numRef>
              <c:f>'8-1'!$C$3:$C$7</c:f>
              <c:numCache>
                <c:formatCode>General</c:formatCode>
                <c:ptCount val="5"/>
                <c:pt idx="0">
                  <c:v>14963.129438000014</c:v>
                </c:pt>
                <c:pt idx="1">
                  <c:v>14670.174005000004</c:v>
                </c:pt>
                <c:pt idx="2">
                  <c:v>14669.974216000002</c:v>
                </c:pt>
                <c:pt idx="3">
                  <c:v>14739.851883999969</c:v>
                </c:pt>
                <c:pt idx="4">
                  <c:v>15165.279274</c:v>
                </c:pt>
              </c:numCache>
            </c:numRef>
          </c:yVal>
        </c:ser>
        <c:ser>
          <c:idx val="1"/>
          <c:order val="1"/>
          <c:tx>
            <c:v>Interpolated</c:v>
          </c:tx>
          <c:spPr>
            <a:ln>
              <a:solidFill>
                <a:srgbClr val="FF0000"/>
              </a:solidFill>
              <a:prstDash val="sysDash"/>
            </a:ln>
          </c:spPr>
          <c:marker>
            <c:symbol val="none"/>
          </c:marker>
          <c:xVal>
            <c:numRef>
              <c:f>'8-1'!$I$3:$I$242</c:f>
              <c:numCache>
                <c:formatCode>General</c:formatCode>
                <c:ptCount val="240"/>
                <c:pt idx="0">
                  <c:v>1990.0416666666681</c:v>
                </c:pt>
                <c:pt idx="1">
                  <c:v>1990.125</c:v>
                </c:pt>
                <c:pt idx="2">
                  <c:v>1990.2083333333328</c:v>
                </c:pt>
                <c:pt idx="3">
                  <c:v>1990.2916666666681</c:v>
                </c:pt>
                <c:pt idx="4">
                  <c:v>1990.375</c:v>
                </c:pt>
                <c:pt idx="5">
                  <c:v>1990.4583333333328</c:v>
                </c:pt>
                <c:pt idx="6">
                  <c:v>1990.5416666666661</c:v>
                </c:pt>
                <c:pt idx="7">
                  <c:v>1990.625</c:v>
                </c:pt>
                <c:pt idx="8">
                  <c:v>1990.7083333333328</c:v>
                </c:pt>
                <c:pt idx="9">
                  <c:v>1990.7916666666661</c:v>
                </c:pt>
                <c:pt idx="10">
                  <c:v>1990.8749999999961</c:v>
                </c:pt>
                <c:pt idx="11">
                  <c:v>1990.9583333333328</c:v>
                </c:pt>
                <c:pt idx="12">
                  <c:v>1991.0416666666661</c:v>
                </c:pt>
                <c:pt idx="13">
                  <c:v>1991.1249999999961</c:v>
                </c:pt>
                <c:pt idx="14">
                  <c:v>1991.2083333333308</c:v>
                </c:pt>
                <c:pt idx="15">
                  <c:v>1991.2916666666661</c:v>
                </c:pt>
                <c:pt idx="16">
                  <c:v>1991.3749999999961</c:v>
                </c:pt>
                <c:pt idx="17">
                  <c:v>1991.4583333333308</c:v>
                </c:pt>
                <c:pt idx="18">
                  <c:v>1991.5416666666661</c:v>
                </c:pt>
                <c:pt idx="19">
                  <c:v>1991.6249999999961</c:v>
                </c:pt>
                <c:pt idx="20">
                  <c:v>1991.7083333333308</c:v>
                </c:pt>
                <c:pt idx="21">
                  <c:v>1991.7916666666661</c:v>
                </c:pt>
                <c:pt idx="22">
                  <c:v>1991.8749999999948</c:v>
                </c:pt>
                <c:pt idx="23">
                  <c:v>1991.9583333333308</c:v>
                </c:pt>
                <c:pt idx="24">
                  <c:v>1992.0416666666661</c:v>
                </c:pt>
                <c:pt idx="25">
                  <c:v>1992.1249999999948</c:v>
                </c:pt>
                <c:pt idx="26">
                  <c:v>1992.2083333333308</c:v>
                </c:pt>
                <c:pt idx="27">
                  <c:v>1992.2916666666661</c:v>
                </c:pt>
                <c:pt idx="28">
                  <c:v>1992.3749999999948</c:v>
                </c:pt>
                <c:pt idx="29">
                  <c:v>1992.4583333333308</c:v>
                </c:pt>
                <c:pt idx="30">
                  <c:v>1992.5416666666661</c:v>
                </c:pt>
                <c:pt idx="31">
                  <c:v>1992.6249999999948</c:v>
                </c:pt>
                <c:pt idx="32">
                  <c:v>1992.7083333333308</c:v>
                </c:pt>
                <c:pt idx="33">
                  <c:v>1992.7916666666661</c:v>
                </c:pt>
                <c:pt idx="34">
                  <c:v>1992.8749999999948</c:v>
                </c:pt>
                <c:pt idx="35">
                  <c:v>1992.9583333333308</c:v>
                </c:pt>
                <c:pt idx="36">
                  <c:v>1993.0416666666661</c:v>
                </c:pt>
                <c:pt idx="37">
                  <c:v>1993.1249999999948</c:v>
                </c:pt>
                <c:pt idx="38">
                  <c:v>1993.2083333333308</c:v>
                </c:pt>
                <c:pt idx="39">
                  <c:v>1993.2916666666661</c:v>
                </c:pt>
                <c:pt idx="40">
                  <c:v>1993.3749999999948</c:v>
                </c:pt>
                <c:pt idx="41">
                  <c:v>1993.4583333333298</c:v>
                </c:pt>
                <c:pt idx="42">
                  <c:v>1993.5416666666661</c:v>
                </c:pt>
                <c:pt idx="43">
                  <c:v>1993.6249999999948</c:v>
                </c:pt>
                <c:pt idx="44">
                  <c:v>1993.7083333333298</c:v>
                </c:pt>
                <c:pt idx="45">
                  <c:v>1993.7916666666631</c:v>
                </c:pt>
                <c:pt idx="46">
                  <c:v>1993.8749999999948</c:v>
                </c:pt>
                <c:pt idx="47">
                  <c:v>1993.9583333333298</c:v>
                </c:pt>
                <c:pt idx="48">
                  <c:v>1994.0416666666631</c:v>
                </c:pt>
                <c:pt idx="49">
                  <c:v>1994.1249999999948</c:v>
                </c:pt>
                <c:pt idx="50">
                  <c:v>1994.2083333333298</c:v>
                </c:pt>
                <c:pt idx="51">
                  <c:v>1994.2916666666631</c:v>
                </c:pt>
                <c:pt idx="52">
                  <c:v>1994.3749999999948</c:v>
                </c:pt>
                <c:pt idx="53">
                  <c:v>1994.4583333333278</c:v>
                </c:pt>
                <c:pt idx="54">
                  <c:v>1994.5416666666631</c:v>
                </c:pt>
                <c:pt idx="55">
                  <c:v>1994.6249999999948</c:v>
                </c:pt>
                <c:pt idx="56">
                  <c:v>1994.7083333333278</c:v>
                </c:pt>
                <c:pt idx="57">
                  <c:v>1994.7916666666631</c:v>
                </c:pt>
                <c:pt idx="58">
                  <c:v>1994.8749999999948</c:v>
                </c:pt>
                <c:pt idx="59">
                  <c:v>1994.9583333333278</c:v>
                </c:pt>
                <c:pt idx="60">
                  <c:v>1995.0416666666631</c:v>
                </c:pt>
                <c:pt idx="61">
                  <c:v>1995.1249999999948</c:v>
                </c:pt>
                <c:pt idx="62">
                  <c:v>1995.2083333333278</c:v>
                </c:pt>
                <c:pt idx="63">
                  <c:v>1995.2916666666631</c:v>
                </c:pt>
                <c:pt idx="64">
                  <c:v>1995.3749999999948</c:v>
                </c:pt>
                <c:pt idx="65">
                  <c:v>1995.4583333333278</c:v>
                </c:pt>
                <c:pt idx="66">
                  <c:v>1995.5416666666631</c:v>
                </c:pt>
                <c:pt idx="67">
                  <c:v>1995.6249999999948</c:v>
                </c:pt>
                <c:pt idx="68">
                  <c:v>1995.7083333333278</c:v>
                </c:pt>
                <c:pt idx="69">
                  <c:v>1995.7916666666631</c:v>
                </c:pt>
                <c:pt idx="70">
                  <c:v>1995.8749999999948</c:v>
                </c:pt>
                <c:pt idx="71">
                  <c:v>1995.9583333333278</c:v>
                </c:pt>
                <c:pt idx="72">
                  <c:v>1996.0416666666611</c:v>
                </c:pt>
                <c:pt idx="73">
                  <c:v>1996.1249999999948</c:v>
                </c:pt>
                <c:pt idx="74">
                  <c:v>1996.2083333333278</c:v>
                </c:pt>
                <c:pt idx="75">
                  <c:v>1996.2916666666611</c:v>
                </c:pt>
                <c:pt idx="76">
                  <c:v>1996.3749999999911</c:v>
                </c:pt>
                <c:pt idx="77">
                  <c:v>1996.4583333333278</c:v>
                </c:pt>
                <c:pt idx="78">
                  <c:v>1996.5416666666611</c:v>
                </c:pt>
                <c:pt idx="79">
                  <c:v>1996.6249999999911</c:v>
                </c:pt>
                <c:pt idx="80">
                  <c:v>1996.7083333333258</c:v>
                </c:pt>
                <c:pt idx="81">
                  <c:v>1996.7916666666611</c:v>
                </c:pt>
                <c:pt idx="82">
                  <c:v>1996.8749999999911</c:v>
                </c:pt>
                <c:pt idx="83">
                  <c:v>1996.9583333333258</c:v>
                </c:pt>
                <c:pt idx="84">
                  <c:v>1997.0416666666601</c:v>
                </c:pt>
                <c:pt idx="85">
                  <c:v>1997.1249999999911</c:v>
                </c:pt>
                <c:pt idx="86">
                  <c:v>1997.2083333333258</c:v>
                </c:pt>
                <c:pt idx="87">
                  <c:v>1997.2916666666601</c:v>
                </c:pt>
                <c:pt idx="88">
                  <c:v>1997.3749999999898</c:v>
                </c:pt>
                <c:pt idx="89">
                  <c:v>1997.4583333333258</c:v>
                </c:pt>
                <c:pt idx="90">
                  <c:v>1997.5416666666601</c:v>
                </c:pt>
                <c:pt idx="91">
                  <c:v>1997.6249999999898</c:v>
                </c:pt>
                <c:pt idx="92">
                  <c:v>1997.7083333333258</c:v>
                </c:pt>
                <c:pt idx="93">
                  <c:v>1997.7916666666601</c:v>
                </c:pt>
                <c:pt idx="94">
                  <c:v>1997.8749999999898</c:v>
                </c:pt>
                <c:pt idx="95">
                  <c:v>1997.9583333333258</c:v>
                </c:pt>
                <c:pt idx="96">
                  <c:v>1998.0416666666601</c:v>
                </c:pt>
                <c:pt idx="97">
                  <c:v>1998.1249999999898</c:v>
                </c:pt>
                <c:pt idx="98">
                  <c:v>1998.2083333333258</c:v>
                </c:pt>
                <c:pt idx="99">
                  <c:v>1998.2916666666601</c:v>
                </c:pt>
                <c:pt idx="100">
                  <c:v>1998.3749999999898</c:v>
                </c:pt>
                <c:pt idx="101">
                  <c:v>1998.4583333333258</c:v>
                </c:pt>
                <c:pt idx="102">
                  <c:v>1998.5416666666601</c:v>
                </c:pt>
                <c:pt idx="103">
                  <c:v>1998.6249999999898</c:v>
                </c:pt>
                <c:pt idx="104">
                  <c:v>1998.7083333333258</c:v>
                </c:pt>
                <c:pt idx="105">
                  <c:v>1998.7916666666601</c:v>
                </c:pt>
                <c:pt idx="106">
                  <c:v>1998.8749999999898</c:v>
                </c:pt>
                <c:pt idx="107">
                  <c:v>1998.9583333333248</c:v>
                </c:pt>
                <c:pt idx="108">
                  <c:v>1999.0416666666601</c:v>
                </c:pt>
                <c:pt idx="109">
                  <c:v>1999.1249999999898</c:v>
                </c:pt>
                <c:pt idx="110">
                  <c:v>1999.2083333333248</c:v>
                </c:pt>
                <c:pt idx="111">
                  <c:v>1999.2916666666581</c:v>
                </c:pt>
                <c:pt idx="112">
                  <c:v>1999.3749999999898</c:v>
                </c:pt>
                <c:pt idx="113">
                  <c:v>1999.4583333333248</c:v>
                </c:pt>
                <c:pt idx="114">
                  <c:v>1999.5416666666581</c:v>
                </c:pt>
                <c:pt idx="115">
                  <c:v>1999.6249999999898</c:v>
                </c:pt>
                <c:pt idx="116">
                  <c:v>1999.7083333333248</c:v>
                </c:pt>
                <c:pt idx="117">
                  <c:v>1999.7916666666581</c:v>
                </c:pt>
                <c:pt idx="118">
                  <c:v>1999.8749999999898</c:v>
                </c:pt>
                <c:pt idx="119">
                  <c:v>1999.9583333333228</c:v>
                </c:pt>
                <c:pt idx="120">
                  <c:v>2000.0416666666581</c:v>
                </c:pt>
                <c:pt idx="121">
                  <c:v>2000.1249999999898</c:v>
                </c:pt>
                <c:pt idx="122">
                  <c:v>2000.2083333333228</c:v>
                </c:pt>
                <c:pt idx="123">
                  <c:v>2000.2916666666581</c:v>
                </c:pt>
                <c:pt idx="124">
                  <c:v>2000.3749999999898</c:v>
                </c:pt>
                <c:pt idx="125">
                  <c:v>2000.4583333333228</c:v>
                </c:pt>
                <c:pt idx="126">
                  <c:v>2000.5416666666581</c:v>
                </c:pt>
                <c:pt idx="127">
                  <c:v>2000.6249999999898</c:v>
                </c:pt>
                <c:pt idx="128">
                  <c:v>2000.7083333333228</c:v>
                </c:pt>
                <c:pt idx="129">
                  <c:v>2000.7916666666581</c:v>
                </c:pt>
                <c:pt idx="130">
                  <c:v>2000.8749999999898</c:v>
                </c:pt>
                <c:pt idx="131">
                  <c:v>2000.9583333333228</c:v>
                </c:pt>
                <c:pt idx="132">
                  <c:v>2001.0416666666581</c:v>
                </c:pt>
                <c:pt idx="133">
                  <c:v>2001.1249999999898</c:v>
                </c:pt>
                <c:pt idx="134">
                  <c:v>2001.2083333333228</c:v>
                </c:pt>
                <c:pt idx="135">
                  <c:v>2001.2916666666581</c:v>
                </c:pt>
                <c:pt idx="136">
                  <c:v>2001.3749999999898</c:v>
                </c:pt>
                <c:pt idx="137">
                  <c:v>2001.4583333333228</c:v>
                </c:pt>
                <c:pt idx="138">
                  <c:v>2001.5416666666561</c:v>
                </c:pt>
                <c:pt idx="139">
                  <c:v>2001.6249999999898</c:v>
                </c:pt>
                <c:pt idx="140">
                  <c:v>2001.7083333333228</c:v>
                </c:pt>
                <c:pt idx="141">
                  <c:v>2001.7916666666561</c:v>
                </c:pt>
                <c:pt idx="142">
                  <c:v>2001.8749999999861</c:v>
                </c:pt>
                <c:pt idx="143">
                  <c:v>2001.9583333333228</c:v>
                </c:pt>
                <c:pt idx="144">
                  <c:v>2002.0416666666561</c:v>
                </c:pt>
                <c:pt idx="145">
                  <c:v>2002.1249999999861</c:v>
                </c:pt>
                <c:pt idx="146">
                  <c:v>2002.2083333333208</c:v>
                </c:pt>
                <c:pt idx="147">
                  <c:v>2002.2916666666561</c:v>
                </c:pt>
                <c:pt idx="148">
                  <c:v>2002.3749999999861</c:v>
                </c:pt>
                <c:pt idx="149">
                  <c:v>2002.4583333333208</c:v>
                </c:pt>
                <c:pt idx="150">
                  <c:v>2002.5416666666551</c:v>
                </c:pt>
                <c:pt idx="151">
                  <c:v>2002.6249999999861</c:v>
                </c:pt>
                <c:pt idx="152">
                  <c:v>2002.7083333333208</c:v>
                </c:pt>
                <c:pt idx="153">
                  <c:v>2002.7916666666551</c:v>
                </c:pt>
                <c:pt idx="154">
                  <c:v>2002.8749999999848</c:v>
                </c:pt>
                <c:pt idx="155">
                  <c:v>2002.9583333333208</c:v>
                </c:pt>
                <c:pt idx="156">
                  <c:v>2003.0416666666551</c:v>
                </c:pt>
                <c:pt idx="157">
                  <c:v>2003.1249999999848</c:v>
                </c:pt>
                <c:pt idx="158">
                  <c:v>2003.2083333333208</c:v>
                </c:pt>
                <c:pt idx="159">
                  <c:v>2003.2916666666551</c:v>
                </c:pt>
                <c:pt idx="160">
                  <c:v>2003.3749999999848</c:v>
                </c:pt>
                <c:pt idx="161">
                  <c:v>2003.4583333333208</c:v>
                </c:pt>
                <c:pt idx="162">
                  <c:v>2003.5416666666551</c:v>
                </c:pt>
                <c:pt idx="163">
                  <c:v>2003.6249999999848</c:v>
                </c:pt>
                <c:pt idx="164">
                  <c:v>2003.7083333333208</c:v>
                </c:pt>
                <c:pt idx="165">
                  <c:v>2003.7916666666551</c:v>
                </c:pt>
                <c:pt idx="166">
                  <c:v>2003.8749999999848</c:v>
                </c:pt>
                <c:pt idx="167">
                  <c:v>2003.9583333333208</c:v>
                </c:pt>
                <c:pt idx="168">
                  <c:v>2004.0416666666551</c:v>
                </c:pt>
                <c:pt idx="169">
                  <c:v>2004.1249999999848</c:v>
                </c:pt>
                <c:pt idx="170">
                  <c:v>2004.2083333333208</c:v>
                </c:pt>
                <c:pt idx="171">
                  <c:v>2004.2916666666551</c:v>
                </c:pt>
                <c:pt idx="172">
                  <c:v>2004.3749999999848</c:v>
                </c:pt>
                <c:pt idx="173">
                  <c:v>2004.4583333333198</c:v>
                </c:pt>
                <c:pt idx="174">
                  <c:v>2004.5416666666551</c:v>
                </c:pt>
                <c:pt idx="175">
                  <c:v>2004.6249999999848</c:v>
                </c:pt>
                <c:pt idx="176">
                  <c:v>2004.7083333333198</c:v>
                </c:pt>
                <c:pt idx="177">
                  <c:v>2004.7916666666531</c:v>
                </c:pt>
                <c:pt idx="178">
                  <c:v>2004.8749999999848</c:v>
                </c:pt>
                <c:pt idx="179">
                  <c:v>2004.9583333333198</c:v>
                </c:pt>
                <c:pt idx="180">
                  <c:v>2005.0416666666531</c:v>
                </c:pt>
                <c:pt idx="181">
                  <c:v>2005.1249999999848</c:v>
                </c:pt>
                <c:pt idx="182">
                  <c:v>2005.2083333333198</c:v>
                </c:pt>
                <c:pt idx="183">
                  <c:v>2005.2916666666531</c:v>
                </c:pt>
                <c:pt idx="184">
                  <c:v>2005.3749999999848</c:v>
                </c:pt>
                <c:pt idx="185">
                  <c:v>2005.4583333333178</c:v>
                </c:pt>
                <c:pt idx="186">
                  <c:v>2005.5416666666531</c:v>
                </c:pt>
                <c:pt idx="187">
                  <c:v>2005.6249999999848</c:v>
                </c:pt>
                <c:pt idx="188">
                  <c:v>2005.7083333333178</c:v>
                </c:pt>
                <c:pt idx="189">
                  <c:v>2005.7916666666531</c:v>
                </c:pt>
                <c:pt idx="190">
                  <c:v>2005.8749999999848</c:v>
                </c:pt>
                <c:pt idx="191">
                  <c:v>2005.9583333333178</c:v>
                </c:pt>
                <c:pt idx="192">
                  <c:v>2006.0416666666531</c:v>
                </c:pt>
                <c:pt idx="193">
                  <c:v>2006.1249999999848</c:v>
                </c:pt>
                <c:pt idx="194">
                  <c:v>2006.2083333333178</c:v>
                </c:pt>
                <c:pt idx="195">
                  <c:v>2006.2916666666531</c:v>
                </c:pt>
                <c:pt idx="196">
                  <c:v>2006.3749999999848</c:v>
                </c:pt>
                <c:pt idx="197">
                  <c:v>2006.4583333333178</c:v>
                </c:pt>
                <c:pt idx="198">
                  <c:v>2006.5416666666531</c:v>
                </c:pt>
                <c:pt idx="199">
                  <c:v>2006.6249999999848</c:v>
                </c:pt>
                <c:pt idx="200">
                  <c:v>2006.7083333333178</c:v>
                </c:pt>
                <c:pt idx="201">
                  <c:v>2006.7916666666531</c:v>
                </c:pt>
                <c:pt idx="202">
                  <c:v>2006.8749999999848</c:v>
                </c:pt>
                <c:pt idx="203">
                  <c:v>2006.9583333333178</c:v>
                </c:pt>
                <c:pt idx="204">
                  <c:v>2007.0416666666511</c:v>
                </c:pt>
                <c:pt idx="205">
                  <c:v>2007.1249999999848</c:v>
                </c:pt>
                <c:pt idx="206">
                  <c:v>2007.2083333333178</c:v>
                </c:pt>
                <c:pt idx="207">
                  <c:v>2007.2916666666511</c:v>
                </c:pt>
                <c:pt idx="208">
                  <c:v>2007.3749999999811</c:v>
                </c:pt>
                <c:pt idx="209">
                  <c:v>2007.4583333333178</c:v>
                </c:pt>
                <c:pt idx="210">
                  <c:v>2007.5416666666511</c:v>
                </c:pt>
                <c:pt idx="211">
                  <c:v>2007.6249999999811</c:v>
                </c:pt>
                <c:pt idx="212">
                  <c:v>2007.7083333333148</c:v>
                </c:pt>
                <c:pt idx="213">
                  <c:v>2007.7916666666511</c:v>
                </c:pt>
                <c:pt idx="214">
                  <c:v>2007.8749999999811</c:v>
                </c:pt>
                <c:pt idx="215">
                  <c:v>2007.9583333333148</c:v>
                </c:pt>
                <c:pt idx="216">
                  <c:v>2008.0416666666501</c:v>
                </c:pt>
                <c:pt idx="217">
                  <c:v>2008.1249999999811</c:v>
                </c:pt>
                <c:pt idx="218">
                  <c:v>2008.2083333333148</c:v>
                </c:pt>
                <c:pt idx="219">
                  <c:v>2008.2916666666501</c:v>
                </c:pt>
                <c:pt idx="220">
                  <c:v>2008.3749999999798</c:v>
                </c:pt>
                <c:pt idx="221">
                  <c:v>2008.4583333333148</c:v>
                </c:pt>
                <c:pt idx="222">
                  <c:v>2008.5416666666501</c:v>
                </c:pt>
                <c:pt idx="223">
                  <c:v>2008.6249999999798</c:v>
                </c:pt>
                <c:pt idx="224">
                  <c:v>2008.7083333333148</c:v>
                </c:pt>
                <c:pt idx="225">
                  <c:v>2008.7916666666501</c:v>
                </c:pt>
                <c:pt idx="226">
                  <c:v>2008.8749999999798</c:v>
                </c:pt>
                <c:pt idx="227">
                  <c:v>2008.9583333333148</c:v>
                </c:pt>
                <c:pt idx="228">
                  <c:v>2009.0416666666501</c:v>
                </c:pt>
                <c:pt idx="229">
                  <c:v>2009.1249999999798</c:v>
                </c:pt>
                <c:pt idx="230">
                  <c:v>2009.2083333333148</c:v>
                </c:pt>
                <c:pt idx="231">
                  <c:v>2009.2916666666501</c:v>
                </c:pt>
                <c:pt idx="232">
                  <c:v>2009.3749999999798</c:v>
                </c:pt>
                <c:pt idx="233">
                  <c:v>2009.4583333333148</c:v>
                </c:pt>
                <c:pt idx="234">
                  <c:v>2009.5416666666501</c:v>
                </c:pt>
                <c:pt idx="235">
                  <c:v>2009.6249999999798</c:v>
                </c:pt>
                <c:pt idx="236">
                  <c:v>2009.7083333333148</c:v>
                </c:pt>
                <c:pt idx="237">
                  <c:v>2009.7916666666501</c:v>
                </c:pt>
                <c:pt idx="238">
                  <c:v>2009.8749999999798</c:v>
                </c:pt>
                <c:pt idx="239">
                  <c:v>2009.9583333333148</c:v>
                </c:pt>
              </c:numCache>
            </c:numRef>
          </c:xVal>
          <c:yVal>
            <c:numRef>
              <c:f>'8-1'!$J$3:$J$242</c:f>
              <c:numCache>
                <c:formatCode>General</c:formatCode>
                <c:ptCount val="240"/>
                <c:pt idx="0">
                  <c:v>14963.129438000014</c:v>
                </c:pt>
                <c:pt idx="1">
                  <c:v>14955.846664999985</c:v>
                </c:pt>
                <c:pt idx="2">
                  <c:v>14949.268676</c:v>
                </c:pt>
                <c:pt idx="3">
                  <c:v>14941.985902999981</c:v>
                </c:pt>
                <c:pt idx="4">
                  <c:v>14934.938057000008</c:v>
                </c:pt>
                <c:pt idx="5">
                  <c:v>14927.655283999977</c:v>
                </c:pt>
                <c:pt idx="6">
                  <c:v>14920.607438999999</c:v>
                </c:pt>
                <c:pt idx="7">
                  <c:v>14913.324665</c:v>
                </c:pt>
                <c:pt idx="8">
                  <c:v>14906.041892000008</c:v>
                </c:pt>
                <c:pt idx="9">
                  <c:v>14898.994047000018</c:v>
                </c:pt>
                <c:pt idx="10">
                  <c:v>14891.711273000004</c:v>
                </c:pt>
                <c:pt idx="11">
                  <c:v>14884.663428000014</c:v>
                </c:pt>
                <c:pt idx="12">
                  <c:v>14877.380654999983</c:v>
                </c:pt>
                <c:pt idx="13">
                  <c:v>14870.097881</c:v>
                </c:pt>
                <c:pt idx="14">
                  <c:v>14863.519892</c:v>
                </c:pt>
                <c:pt idx="15">
                  <c:v>14856.237118999999</c:v>
                </c:pt>
                <c:pt idx="16">
                  <c:v>14849.189274</c:v>
                </c:pt>
                <c:pt idx="17">
                  <c:v>14841.906499999985</c:v>
                </c:pt>
                <c:pt idx="18">
                  <c:v>14834.858654999973</c:v>
                </c:pt>
                <c:pt idx="19">
                  <c:v>14827.575881999985</c:v>
                </c:pt>
                <c:pt idx="20">
                  <c:v>14820.293108000014</c:v>
                </c:pt>
                <c:pt idx="21">
                  <c:v>14813.245263000004</c:v>
                </c:pt>
                <c:pt idx="22">
                  <c:v>14805.96249</c:v>
                </c:pt>
                <c:pt idx="23">
                  <c:v>14798.914644</c:v>
                </c:pt>
                <c:pt idx="24">
                  <c:v>14791.631871000012</c:v>
                </c:pt>
                <c:pt idx="25">
                  <c:v>14784.349097</c:v>
                </c:pt>
                <c:pt idx="26">
                  <c:v>14777.536179999985</c:v>
                </c:pt>
                <c:pt idx="27">
                  <c:v>14770.253407000018</c:v>
                </c:pt>
                <c:pt idx="28">
                  <c:v>14763.205562000006</c:v>
                </c:pt>
                <c:pt idx="29">
                  <c:v>14755.922788000014</c:v>
                </c:pt>
                <c:pt idx="30">
                  <c:v>14748.874942999999</c:v>
                </c:pt>
                <c:pt idx="31">
                  <c:v>14741.59217</c:v>
                </c:pt>
                <c:pt idx="32">
                  <c:v>14734.309395999981</c:v>
                </c:pt>
                <c:pt idx="33">
                  <c:v>14727.261551000012</c:v>
                </c:pt>
                <c:pt idx="34">
                  <c:v>14719.978778000002</c:v>
                </c:pt>
                <c:pt idx="35">
                  <c:v>14712.930931999987</c:v>
                </c:pt>
                <c:pt idx="36">
                  <c:v>14705.648159</c:v>
                </c:pt>
                <c:pt idx="37">
                  <c:v>14698.365384999961</c:v>
                </c:pt>
                <c:pt idx="38">
                  <c:v>14691.787397</c:v>
                </c:pt>
                <c:pt idx="39">
                  <c:v>14684.504622999999</c:v>
                </c:pt>
                <c:pt idx="40">
                  <c:v>14677.456778</c:v>
                </c:pt>
                <c:pt idx="41">
                  <c:v>14670.174005000004</c:v>
                </c:pt>
                <c:pt idx="42">
                  <c:v>14670.171952999999</c:v>
                </c:pt>
                <c:pt idx="43">
                  <c:v>14670.169833999973</c:v>
                </c:pt>
                <c:pt idx="44">
                  <c:v>14670.167713999987</c:v>
                </c:pt>
                <c:pt idx="45">
                  <c:v>14670.165662999991</c:v>
                </c:pt>
                <c:pt idx="46">
                  <c:v>14670.163543000002</c:v>
                </c:pt>
                <c:pt idx="47">
                  <c:v>14670.161492000008</c:v>
                </c:pt>
                <c:pt idx="48">
                  <c:v>14670.159372</c:v>
                </c:pt>
                <c:pt idx="49">
                  <c:v>14670.157252999999</c:v>
                </c:pt>
                <c:pt idx="50">
                  <c:v>14670.155337999977</c:v>
                </c:pt>
                <c:pt idx="51">
                  <c:v>14670.153219</c:v>
                </c:pt>
                <c:pt idx="52">
                  <c:v>14670.151168</c:v>
                </c:pt>
                <c:pt idx="53">
                  <c:v>14670.149048000032</c:v>
                </c:pt>
                <c:pt idx="54">
                  <c:v>14670.146997</c:v>
                </c:pt>
                <c:pt idx="55">
                  <c:v>14670.144877000026</c:v>
                </c:pt>
                <c:pt idx="56">
                  <c:v>14670.142758000044</c:v>
                </c:pt>
                <c:pt idx="57">
                  <c:v>14670.140706000018</c:v>
                </c:pt>
                <c:pt idx="58">
                  <c:v>14670.13858700001</c:v>
                </c:pt>
                <c:pt idx="59">
                  <c:v>14670.136536</c:v>
                </c:pt>
                <c:pt idx="60">
                  <c:v>14670.134416000028</c:v>
                </c:pt>
                <c:pt idx="61">
                  <c:v>14670.132296000014</c:v>
                </c:pt>
                <c:pt idx="62">
                  <c:v>14670.130382000008</c:v>
                </c:pt>
                <c:pt idx="63">
                  <c:v>14670.128262000018</c:v>
                </c:pt>
                <c:pt idx="64">
                  <c:v>14670.126211000004</c:v>
                </c:pt>
                <c:pt idx="65">
                  <c:v>14670.124091000012</c:v>
                </c:pt>
                <c:pt idx="66">
                  <c:v>14670.122040000018</c:v>
                </c:pt>
                <c:pt idx="67">
                  <c:v>14670.119921</c:v>
                </c:pt>
                <c:pt idx="68">
                  <c:v>14670.117801</c:v>
                </c:pt>
                <c:pt idx="69">
                  <c:v>14670.115750000004</c:v>
                </c:pt>
                <c:pt idx="70">
                  <c:v>14670.11363</c:v>
                </c:pt>
                <c:pt idx="71">
                  <c:v>14670.111579</c:v>
                </c:pt>
                <c:pt idx="72">
                  <c:v>14670.109459000008</c:v>
                </c:pt>
                <c:pt idx="73">
                  <c:v>14670.10734</c:v>
                </c:pt>
                <c:pt idx="74">
                  <c:v>14670.105357</c:v>
                </c:pt>
                <c:pt idx="75">
                  <c:v>14670.103237000008</c:v>
                </c:pt>
                <c:pt idx="76">
                  <c:v>14670.101186</c:v>
                </c:pt>
                <c:pt idx="77">
                  <c:v>14670.099067000006</c:v>
                </c:pt>
                <c:pt idx="78">
                  <c:v>14670.097014999987</c:v>
                </c:pt>
                <c:pt idx="79">
                  <c:v>14670.094896000002</c:v>
                </c:pt>
                <c:pt idx="80">
                  <c:v>14670.09277600001</c:v>
                </c:pt>
                <c:pt idx="81">
                  <c:v>14670.090725</c:v>
                </c:pt>
                <c:pt idx="82">
                  <c:v>14670.088604999983</c:v>
                </c:pt>
                <c:pt idx="83">
                  <c:v>14670.086554</c:v>
                </c:pt>
                <c:pt idx="84">
                  <c:v>14670.084435000002</c:v>
                </c:pt>
                <c:pt idx="85">
                  <c:v>14670.082315</c:v>
                </c:pt>
                <c:pt idx="86">
                  <c:v>14670.080400000004</c:v>
                </c:pt>
                <c:pt idx="87">
                  <c:v>14670.078281</c:v>
                </c:pt>
                <c:pt idx="88">
                  <c:v>14670.076229999981</c:v>
                </c:pt>
                <c:pt idx="89">
                  <c:v>14670.07411</c:v>
                </c:pt>
                <c:pt idx="90">
                  <c:v>14670.072059</c:v>
                </c:pt>
                <c:pt idx="91">
                  <c:v>14670.069938999985</c:v>
                </c:pt>
                <c:pt idx="92">
                  <c:v>14670.067819999973</c:v>
                </c:pt>
                <c:pt idx="93">
                  <c:v>14670.065768</c:v>
                </c:pt>
                <c:pt idx="94">
                  <c:v>14670.063649</c:v>
                </c:pt>
                <c:pt idx="95">
                  <c:v>14670.061598</c:v>
                </c:pt>
                <c:pt idx="96">
                  <c:v>14670.059478000006</c:v>
                </c:pt>
                <c:pt idx="97">
                  <c:v>14670.057358</c:v>
                </c:pt>
                <c:pt idx="98">
                  <c:v>14670.055444</c:v>
                </c:pt>
                <c:pt idx="99">
                  <c:v>14670.053323999977</c:v>
                </c:pt>
                <c:pt idx="100">
                  <c:v>14670.051272999999</c:v>
                </c:pt>
                <c:pt idx="101">
                  <c:v>14670.049154</c:v>
                </c:pt>
                <c:pt idx="102">
                  <c:v>14670.047102</c:v>
                </c:pt>
                <c:pt idx="103">
                  <c:v>14670.044983</c:v>
                </c:pt>
                <c:pt idx="104">
                  <c:v>14670.042863000002</c:v>
                </c:pt>
                <c:pt idx="105">
                  <c:v>14670.040812000008</c:v>
                </c:pt>
                <c:pt idx="106">
                  <c:v>14670.038692</c:v>
                </c:pt>
                <c:pt idx="107">
                  <c:v>14670.036641000002</c:v>
                </c:pt>
                <c:pt idx="108">
                  <c:v>14670.03452100001</c:v>
                </c:pt>
                <c:pt idx="109">
                  <c:v>14670.032402000028</c:v>
                </c:pt>
                <c:pt idx="110">
                  <c:v>14670.030487000016</c:v>
                </c:pt>
                <c:pt idx="111">
                  <c:v>14670.028368000008</c:v>
                </c:pt>
                <c:pt idx="112">
                  <c:v>14670.026317</c:v>
                </c:pt>
                <c:pt idx="113">
                  <c:v>14670.024197000002</c:v>
                </c:pt>
                <c:pt idx="114">
                  <c:v>14670.022146000008</c:v>
                </c:pt>
                <c:pt idx="115">
                  <c:v>14670.020026</c:v>
                </c:pt>
                <c:pt idx="116">
                  <c:v>14670.017906999989</c:v>
                </c:pt>
                <c:pt idx="117">
                  <c:v>14670.015855</c:v>
                </c:pt>
                <c:pt idx="118">
                  <c:v>14670.013736000004</c:v>
                </c:pt>
                <c:pt idx="119">
                  <c:v>14670.011684999989</c:v>
                </c:pt>
                <c:pt idx="120">
                  <c:v>14670.009565</c:v>
                </c:pt>
                <c:pt idx="121">
                  <c:v>14670.007445000008</c:v>
                </c:pt>
                <c:pt idx="122">
                  <c:v>14670.005463</c:v>
                </c:pt>
                <c:pt idx="123">
                  <c:v>14670.003343</c:v>
                </c:pt>
                <c:pt idx="124">
                  <c:v>14670.001292000004</c:v>
                </c:pt>
                <c:pt idx="125">
                  <c:v>14669.999172</c:v>
                </c:pt>
                <c:pt idx="126">
                  <c:v>14669.997120999977</c:v>
                </c:pt>
                <c:pt idx="127">
                  <c:v>14669.995000999987</c:v>
                </c:pt>
                <c:pt idx="128">
                  <c:v>14669.992882</c:v>
                </c:pt>
                <c:pt idx="129">
                  <c:v>14669.990829999981</c:v>
                </c:pt>
                <c:pt idx="130">
                  <c:v>14669.988711</c:v>
                </c:pt>
                <c:pt idx="131">
                  <c:v>14669.986659999977</c:v>
                </c:pt>
                <c:pt idx="132">
                  <c:v>14669.98454000001</c:v>
                </c:pt>
                <c:pt idx="133">
                  <c:v>14669.98242</c:v>
                </c:pt>
                <c:pt idx="134">
                  <c:v>14669.980506</c:v>
                </c:pt>
                <c:pt idx="135">
                  <c:v>14669.978385999981</c:v>
                </c:pt>
                <c:pt idx="136">
                  <c:v>14669.976334999963</c:v>
                </c:pt>
                <c:pt idx="137">
                  <c:v>14669.974216000002</c:v>
                </c:pt>
                <c:pt idx="138">
                  <c:v>14671.409075</c:v>
                </c:pt>
                <c:pt idx="139">
                  <c:v>14672.891764</c:v>
                </c:pt>
                <c:pt idx="140">
                  <c:v>14674.374452000016</c:v>
                </c:pt>
                <c:pt idx="141">
                  <c:v>14675.809311999987</c:v>
                </c:pt>
                <c:pt idx="142">
                  <c:v>14677.29200000001</c:v>
                </c:pt>
                <c:pt idx="143">
                  <c:v>14678.726860000002</c:v>
                </c:pt>
                <c:pt idx="144">
                  <c:v>14680.209548000028</c:v>
                </c:pt>
                <c:pt idx="145">
                  <c:v>14681.692237000008</c:v>
                </c:pt>
                <c:pt idx="146">
                  <c:v>14683.031439</c:v>
                </c:pt>
                <c:pt idx="147">
                  <c:v>14684.514127</c:v>
                </c:pt>
                <c:pt idx="148">
                  <c:v>14685.948987</c:v>
                </c:pt>
                <c:pt idx="149">
                  <c:v>14687.431675</c:v>
                </c:pt>
                <c:pt idx="150">
                  <c:v>14688.866534999961</c:v>
                </c:pt>
                <c:pt idx="151">
                  <c:v>14690.349224</c:v>
                </c:pt>
                <c:pt idx="152">
                  <c:v>14691.831912</c:v>
                </c:pt>
                <c:pt idx="153">
                  <c:v>14693.266772000004</c:v>
                </c:pt>
                <c:pt idx="154">
                  <c:v>14694.74946000003</c:v>
                </c:pt>
                <c:pt idx="155">
                  <c:v>14696.18432</c:v>
                </c:pt>
                <c:pt idx="156">
                  <c:v>14697.667008</c:v>
                </c:pt>
                <c:pt idx="157">
                  <c:v>14699.149697000004</c:v>
                </c:pt>
                <c:pt idx="158">
                  <c:v>14700.488898999993</c:v>
                </c:pt>
                <c:pt idx="159">
                  <c:v>14701.971587</c:v>
                </c:pt>
                <c:pt idx="160">
                  <c:v>14703.406447000008</c:v>
                </c:pt>
                <c:pt idx="161">
                  <c:v>14704.889134999965</c:v>
                </c:pt>
                <c:pt idx="162">
                  <c:v>14706.323994999981</c:v>
                </c:pt>
                <c:pt idx="163">
                  <c:v>14707.806683999961</c:v>
                </c:pt>
                <c:pt idx="164">
                  <c:v>14709.289372000008</c:v>
                </c:pt>
                <c:pt idx="165">
                  <c:v>14710.724232000024</c:v>
                </c:pt>
                <c:pt idx="166">
                  <c:v>14712.206919999981</c:v>
                </c:pt>
                <c:pt idx="167">
                  <c:v>14713.641780000014</c:v>
                </c:pt>
                <c:pt idx="168">
                  <c:v>14715.124468000044</c:v>
                </c:pt>
                <c:pt idx="169">
                  <c:v>14716.607156</c:v>
                </c:pt>
                <c:pt idx="170">
                  <c:v>14717.994188000002</c:v>
                </c:pt>
                <c:pt idx="171">
                  <c:v>14719.476875999981</c:v>
                </c:pt>
                <c:pt idx="172">
                  <c:v>14720.911736</c:v>
                </c:pt>
                <c:pt idx="173">
                  <c:v>14722.394424</c:v>
                </c:pt>
                <c:pt idx="174">
                  <c:v>14723.829283999989</c:v>
                </c:pt>
                <c:pt idx="175">
                  <c:v>14725.311972</c:v>
                </c:pt>
                <c:pt idx="176">
                  <c:v>14726.79466000001</c:v>
                </c:pt>
                <c:pt idx="177">
                  <c:v>14728.229520000004</c:v>
                </c:pt>
                <c:pt idx="178">
                  <c:v>14729.712209000008</c:v>
                </c:pt>
                <c:pt idx="179">
                  <c:v>14731.147068000018</c:v>
                </c:pt>
                <c:pt idx="180">
                  <c:v>14732.629757000026</c:v>
                </c:pt>
                <c:pt idx="181">
                  <c:v>14734.112445000026</c:v>
                </c:pt>
                <c:pt idx="182">
                  <c:v>14735.451647</c:v>
                </c:pt>
                <c:pt idx="183">
                  <c:v>14736.934336</c:v>
                </c:pt>
                <c:pt idx="184">
                  <c:v>14738.369195999969</c:v>
                </c:pt>
                <c:pt idx="185">
                  <c:v>14739.851883999969</c:v>
                </c:pt>
                <c:pt idx="186">
                  <c:v>14751.496793999981</c:v>
                </c:pt>
                <c:pt idx="187">
                  <c:v>14763.529868000012</c:v>
                </c:pt>
                <c:pt idx="188">
                  <c:v>14775.562942</c:v>
                </c:pt>
                <c:pt idx="189">
                  <c:v>14787.20785200001</c:v>
                </c:pt>
                <c:pt idx="190">
                  <c:v>14799.240926</c:v>
                </c:pt>
                <c:pt idx="191">
                  <c:v>14810.885836999969</c:v>
                </c:pt>
                <c:pt idx="192">
                  <c:v>14822.918910999981</c:v>
                </c:pt>
                <c:pt idx="193">
                  <c:v>14834.951984999969</c:v>
                </c:pt>
                <c:pt idx="194">
                  <c:v>14845.820568000006</c:v>
                </c:pt>
                <c:pt idx="195">
                  <c:v>14857.853642</c:v>
                </c:pt>
                <c:pt idx="196">
                  <c:v>14869.498552000006</c:v>
                </c:pt>
                <c:pt idx="197">
                  <c:v>14881.531626</c:v>
                </c:pt>
                <c:pt idx="198">
                  <c:v>14893.176535999983</c:v>
                </c:pt>
                <c:pt idx="199">
                  <c:v>14905.20961</c:v>
                </c:pt>
                <c:pt idx="200">
                  <c:v>14917.242684000004</c:v>
                </c:pt>
                <c:pt idx="201">
                  <c:v>14928.887594999973</c:v>
                </c:pt>
                <c:pt idx="202">
                  <c:v>14940.920668000002</c:v>
                </c:pt>
                <c:pt idx="203">
                  <c:v>14952.565578999995</c:v>
                </c:pt>
                <c:pt idx="204">
                  <c:v>14964.598652999999</c:v>
                </c:pt>
                <c:pt idx="205">
                  <c:v>14976.631727000016</c:v>
                </c:pt>
                <c:pt idx="206">
                  <c:v>14987.500309999989</c:v>
                </c:pt>
                <c:pt idx="207">
                  <c:v>14999.533384</c:v>
                </c:pt>
                <c:pt idx="208">
                  <c:v>15011.178293999987</c:v>
                </c:pt>
                <c:pt idx="209">
                  <c:v>15023.211368000018</c:v>
                </c:pt>
                <c:pt idx="210">
                  <c:v>15034.856277999987</c:v>
                </c:pt>
                <c:pt idx="211">
                  <c:v>15046.889352</c:v>
                </c:pt>
                <c:pt idx="212">
                  <c:v>15058.922426000006</c:v>
                </c:pt>
                <c:pt idx="213">
                  <c:v>15070.567336999977</c:v>
                </c:pt>
                <c:pt idx="214">
                  <c:v>15082.60041100001</c:v>
                </c:pt>
                <c:pt idx="215">
                  <c:v>15094.245321</c:v>
                </c:pt>
                <c:pt idx="216">
                  <c:v>15106.278394999987</c:v>
                </c:pt>
                <c:pt idx="217">
                  <c:v>15118.311469</c:v>
                </c:pt>
                <c:pt idx="218">
                  <c:v>15129.568214999987</c:v>
                </c:pt>
                <c:pt idx="219">
                  <c:v>15141.601289</c:v>
                </c:pt>
                <c:pt idx="220">
                  <c:v>15153.246200000012</c:v>
                </c:pt>
                <c:pt idx="221">
                  <c:v>15165.279274</c:v>
                </c:pt>
                <c:pt idx="222">
                  <c:v>15176.924184</c:v>
                </c:pt>
                <c:pt idx="223">
                  <c:v>15188.957258</c:v>
                </c:pt>
                <c:pt idx="224">
                  <c:v>15200.990331999987</c:v>
                </c:pt>
                <c:pt idx="225">
                  <c:v>15212.635242000018</c:v>
                </c:pt>
                <c:pt idx="226">
                  <c:v>15224.668315999987</c:v>
                </c:pt>
                <c:pt idx="227">
                  <c:v>15236.313227000002</c:v>
                </c:pt>
                <c:pt idx="228">
                  <c:v>15248.346299999987</c:v>
                </c:pt>
                <c:pt idx="229">
                  <c:v>15260.379373999973</c:v>
                </c:pt>
                <c:pt idx="230">
                  <c:v>15271.247957000012</c:v>
                </c:pt>
                <c:pt idx="231">
                  <c:v>15283.281031</c:v>
                </c:pt>
                <c:pt idx="232">
                  <c:v>15294.925942</c:v>
                </c:pt>
                <c:pt idx="233">
                  <c:v>15306.959015999983</c:v>
                </c:pt>
                <c:pt idx="234">
                  <c:v>15318.603926</c:v>
                </c:pt>
                <c:pt idx="235">
                  <c:v>15330.637000000002</c:v>
                </c:pt>
                <c:pt idx="236">
                  <c:v>15342.670074</c:v>
                </c:pt>
                <c:pt idx="237">
                  <c:v>15354.314983999981</c:v>
                </c:pt>
                <c:pt idx="238">
                  <c:v>15366.34805800001</c:v>
                </c:pt>
                <c:pt idx="239">
                  <c:v>15377.992968999999</c:v>
                </c:pt>
              </c:numCache>
            </c:numRef>
          </c:yVal>
        </c:ser>
        <c:axId val="187702656"/>
        <c:axId val="192341120"/>
      </c:scatterChart>
      <c:valAx>
        <c:axId val="187702656"/>
        <c:scaling>
          <c:orientation val="minMax"/>
          <c:max val="2010"/>
          <c:min val="1990"/>
        </c:scaling>
        <c:axPos val="b"/>
        <c:numFmt formatCode="General" sourceLinked="1"/>
        <c:tickLblPos val="nextTo"/>
        <c:txPr>
          <a:bodyPr/>
          <a:lstStyle/>
          <a:p>
            <a:pPr>
              <a:defRPr sz="1400" b="1" i="0"/>
            </a:pPr>
            <a:endParaRPr lang="en-US"/>
          </a:p>
        </c:txPr>
        <c:crossAx val="192341120"/>
        <c:crosses val="autoZero"/>
        <c:crossBetween val="midCat"/>
      </c:valAx>
      <c:valAx>
        <c:axId val="192341120"/>
        <c:scaling>
          <c:orientation val="minMax"/>
          <c:min val="14000"/>
        </c:scaling>
        <c:axPos val="l"/>
        <c:majorGridlines/>
        <c:numFmt formatCode="General" sourceLinked="1"/>
        <c:tickLblPos val="nextTo"/>
        <c:txPr>
          <a:bodyPr/>
          <a:lstStyle/>
          <a:p>
            <a:pPr>
              <a:defRPr sz="1400" b="1" i="0"/>
            </a:pPr>
            <a:endParaRPr lang="en-US"/>
          </a:p>
        </c:txPr>
        <c:crossAx val="187702656"/>
        <c:crosses val="autoZero"/>
        <c:crossBetween val="midCat"/>
      </c:valAx>
    </c:plotArea>
    <c:legend>
      <c:legendPos val="b"/>
      <c:layout/>
      <c:txPr>
        <a:bodyPr/>
        <a:lstStyle/>
        <a:p>
          <a:pPr>
            <a:defRPr sz="1400" b="1" i="0"/>
          </a:pPr>
          <a:endParaRPr lang="en-US"/>
        </a:p>
      </c:txPr>
    </c:legend>
    <c:plotVisOnly val="1"/>
  </c:chart>
  <c:spPr>
    <a:solidFill>
      <a:schemeClr val="bg1"/>
    </a:solidFill>
    <a:ln>
      <a:solidFill>
        <a:schemeClr val="tx1"/>
      </a:solidFill>
    </a:ln>
  </c:sp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dirty="0"/>
          </a:p>
        </p:txBody>
      </p:sp>
      <p:sp>
        <p:nvSpPr>
          <p:cNvPr id="355331"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pPr>
              <a:defRPr/>
            </a:pPr>
            <a:endParaRPr lang="en-US" dirty="0"/>
          </a:p>
        </p:txBody>
      </p:sp>
      <p:sp>
        <p:nvSpPr>
          <p:cNvPr id="355332"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pPr>
              <a:defRPr/>
            </a:pPr>
            <a:endParaRPr lang="en-US" dirty="0"/>
          </a:p>
        </p:txBody>
      </p:sp>
      <p:sp>
        <p:nvSpPr>
          <p:cNvPr id="355333"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D73087DD-E6E4-6A48-BCE1-C2B4D1B03815}"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dirty="0"/>
          </a:p>
        </p:txBody>
      </p:sp>
      <p:sp>
        <p:nvSpPr>
          <p:cNvPr id="6553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pPr>
              <a:defRPr/>
            </a:pPr>
            <a:endParaRPr lang="en-US" dirty="0"/>
          </a:p>
        </p:txBody>
      </p:sp>
      <p:sp>
        <p:nvSpPr>
          <p:cNvPr id="1843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6554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554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pPr>
              <a:defRPr/>
            </a:pPr>
            <a:endParaRPr lang="en-US" dirty="0"/>
          </a:p>
        </p:txBody>
      </p:sp>
      <p:sp>
        <p:nvSpPr>
          <p:cNvPr id="6554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A388C3E7-2E6F-1947-9373-3435E7F35062}"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ヒラギノ角ゴ Pro W3"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Arial" pitchFamily="-65" charset="0"/>
        <a:ea typeface="ヒラギノ角ゴ Pro W3"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E9A6C7BF-1A18-5440-85F0-61F68F5652F6}" type="slidenum">
              <a:rPr lang="en-US"/>
              <a:pPr/>
              <a:t>1</a:t>
            </a:fld>
            <a:endParaRPr lang="en-US"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r>
              <a:rPr lang="en-US" dirty="0">
                <a:latin typeface="Arial" charset="0"/>
              </a:rPr>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388C3E7-2E6F-1947-9373-3435E7F35062}" type="slidenum">
              <a:rPr lang="en-US" smtClean="0"/>
              <a:pPr>
                <a:defRPr/>
              </a:pPr>
              <a:t>30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388C3E7-2E6F-1947-9373-3435E7F35062}" type="slidenum">
              <a:rPr lang="en-US" smtClean="0"/>
              <a:pPr>
                <a:defRPr/>
              </a:pPr>
              <a:t>31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388C3E7-2E6F-1947-9373-3435E7F35062}" type="slidenum">
              <a:rPr lang="en-US" smtClean="0"/>
              <a:pPr>
                <a:defRPr/>
              </a:pPr>
              <a:t>33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388C3E7-2E6F-1947-9373-3435E7F35062}" type="slidenum">
              <a:rPr lang="en-US" smtClean="0"/>
              <a:pPr>
                <a:defRPr/>
              </a:pPr>
              <a:t>34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388C3E7-2E6F-1947-9373-3435E7F35062}" type="slidenum">
              <a:rPr lang="en-US" smtClean="0"/>
              <a:pPr>
                <a:defRPr/>
              </a:pPr>
              <a:t>35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388C3E7-2E6F-1947-9373-3435E7F35062}" type="slidenum">
              <a:rPr lang="en-US" smtClean="0"/>
              <a:pPr>
                <a:defRPr/>
              </a:pPr>
              <a:t>36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388C3E7-2E6F-1947-9373-3435E7F35062}" type="slidenum">
              <a:rPr lang="en-US" smtClean="0"/>
              <a:pPr>
                <a:defRPr/>
              </a:pPr>
              <a:t>40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388C3E7-2E6F-1947-9373-3435E7F35062}" type="slidenum">
              <a:rPr lang="en-US" smtClean="0"/>
              <a:pPr>
                <a:defRPr/>
              </a:pPr>
              <a:t>42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388C3E7-2E6F-1947-9373-3435E7F35062}" type="slidenum">
              <a:rPr lang="en-US" smtClean="0"/>
              <a:pPr>
                <a:defRPr/>
              </a:pPr>
              <a:t>48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388C3E7-2E6F-1947-9373-3435E7F35062}" type="slidenum">
              <a:rPr lang="en-US" smtClean="0"/>
              <a:pPr>
                <a:defRPr/>
              </a:pPr>
              <a:t>56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r>
              <a:rPr lang="en-US" sz="1400" dirty="0" smtClean="0"/>
              <a:t>Reclamation Climate Change and Water Program has four main components:</a:t>
            </a:r>
          </a:p>
          <a:p>
            <a:pPr marL="348558" indent="-348558">
              <a:buAutoNum type="arabicPeriod"/>
            </a:pPr>
            <a:r>
              <a:rPr lang="en-US" sz="1400" dirty="0" smtClean="0"/>
              <a:t>Coordinating Federal agencies, tribes, states, NGO and other stakeholders</a:t>
            </a:r>
          </a:p>
          <a:p>
            <a:pPr marL="348558" indent="-348558">
              <a:buAutoNum type="arabicPeriod"/>
            </a:pPr>
            <a:r>
              <a:rPr lang="en-US" sz="1400" dirty="0" smtClean="0"/>
              <a:t>Enhancing climate science</a:t>
            </a:r>
          </a:p>
          <a:p>
            <a:pPr marL="348558" indent="-348558">
              <a:buAutoNum type="arabicPeriod"/>
            </a:pPr>
            <a:r>
              <a:rPr lang="en-US" sz="1400" dirty="0" smtClean="0"/>
              <a:t>Assessing the risks and impacts of climate change to water resources</a:t>
            </a:r>
          </a:p>
          <a:p>
            <a:pPr marL="348558" indent="-348558">
              <a:buAutoNum type="arabicPeriod"/>
            </a:pPr>
            <a:r>
              <a:rPr lang="en-US" sz="1400" dirty="0" smtClean="0"/>
              <a:t>Implementing mitigation and adaptation strategies</a:t>
            </a:r>
          </a:p>
          <a:p>
            <a:pPr marL="348558" indent="-348558"/>
            <a:endParaRPr lang="en-US" sz="1400" dirty="0" smtClean="0"/>
          </a:p>
          <a:p>
            <a:r>
              <a:rPr lang="en-US" sz="1400" dirty="0" smtClean="0"/>
              <a:t>WWCRA – associated with global climate change</a:t>
            </a:r>
          </a:p>
          <a:p>
            <a:r>
              <a:rPr lang="en-US" sz="1400" dirty="0" smtClean="0"/>
              <a:t>Quantity of water</a:t>
            </a:r>
          </a:p>
          <a:p>
            <a:r>
              <a:rPr lang="en-US" sz="1400" dirty="0" smtClean="0"/>
              <a:t>Impact on operations</a:t>
            </a:r>
          </a:p>
          <a:p>
            <a:endParaRPr lang="en-US" sz="1400" dirty="0" smtClean="0"/>
          </a:p>
          <a:p>
            <a:r>
              <a:rPr lang="en-US" sz="1400" dirty="0" smtClean="0"/>
              <a:t>Basin Studies  evaluating</a:t>
            </a:r>
          </a:p>
          <a:p>
            <a:r>
              <a:rPr lang="en-US" sz="1400" dirty="0" smtClean="0"/>
              <a:t>Present and futures water needs</a:t>
            </a:r>
          </a:p>
          <a:p>
            <a:r>
              <a:rPr lang="en-US" sz="1400" dirty="0" smtClean="0"/>
              <a:t>Incorporating potential impacts to operations</a:t>
            </a:r>
          </a:p>
          <a:p>
            <a:endParaRPr lang="en-US" sz="1400" dirty="0" smtClean="0"/>
          </a:p>
          <a:p>
            <a:r>
              <a:rPr lang="en-US" sz="1400" dirty="0" smtClean="0"/>
              <a:t>LCCs is about developing and sharing science so that resource managers may address the impacts</a:t>
            </a:r>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486D99-E8EA-47D9-966B-4E4E8150C564}" type="slidenum">
              <a:rPr lang="en-US" smtClean="0"/>
              <a:pPr/>
              <a:t>3</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61A71F8-8684-4887-88CC-76FDE8184F7B}" type="slidenum">
              <a:rPr lang="en-US" smtClean="0"/>
              <a:pPr>
                <a:defRPr/>
              </a:pPr>
              <a:t>95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E9A6C7BF-1A18-5440-85F0-61F68F5652F6}" type="slidenum">
              <a:rPr lang="en-US"/>
              <a:pPr/>
              <a:t>96</a:t>
            </a:fld>
            <a:endParaRPr lang="en-US"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r>
              <a:rPr lang="en-US" dirty="0">
                <a:latin typeface="Arial" charset="0"/>
              </a:rP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ADE8A5-3168-4EF9-8FDB-2F3F3C3E5F3F}" type="slidenum">
              <a:rPr lang="en-US" smtClean="0"/>
              <a:pPr>
                <a:defRPr/>
              </a:pPr>
              <a:t>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ADE8A5-3168-4EF9-8FDB-2F3F3C3E5F3F}" type="slidenum">
              <a:rPr lang="en-US" smtClean="0"/>
              <a:pPr>
                <a:defRPr/>
              </a:pPr>
              <a:t>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E85BE1E-CCBD-4F46-B05D-57F6E7B992EE}" type="slidenum">
              <a:rPr lang="en-US" smtClean="0"/>
              <a:pPr/>
              <a:t>8</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ADE8A5-3168-4EF9-8FDB-2F3F3C3E5F3F}" type="slidenum">
              <a:rPr lang="en-US" smtClean="0"/>
              <a:pPr>
                <a:defRPr/>
              </a:pPr>
              <a:t>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ADE8A5-3168-4EF9-8FDB-2F3F3C3E5F3F}" type="slidenum">
              <a:rPr lang="en-US" smtClean="0"/>
              <a:pPr>
                <a:defRPr/>
              </a:pPr>
              <a:t>10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r>
              <a:rPr lang="en-US" sz="1200" kern="1200" dirty="0" smtClean="0">
                <a:solidFill>
                  <a:schemeClr val="tx1"/>
                </a:solidFill>
                <a:latin typeface="Arial" pitchFamily="-65" charset="0"/>
                <a:ea typeface="ＭＳ Ｐゴシック" charset="-128"/>
                <a:cs typeface="ＭＳ Ｐゴシック" charset="-128"/>
              </a:rPr>
              <a:t>Precipitation is expected to increase from the 1990s level during the 2020s and 2050s, but declines nominally during the 2070s.(though the early to middle 21</a:t>
            </a:r>
            <a:r>
              <a:rPr lang="en-US" sz="1200" kern="1200" baseline="30000" dirty="0" smtClean="0">
                <a:solidFill>
                  <a:schemeClr val="tx1"/>
                </a:solidFill>
                <a:latin typeface="Arial" pitchFamily="-65" charset="0"/>
                <a:ea typeface="ＭＳ Ｐゴシック" charset="-128"/>
                <a:cs typeface="ＭＳ Ｐゴシック" charset="-128"/>
              </a:rPr>
              <a:t>st</a:t>
            </a:r>
            <a:r>
              <a:rPr lang="en-US" sz="1200" kern="1200" dirty="0" smtClean="0">
                <a:solidFill>
                  <a:schemeClr val="tx1"/>
                </a:solidFill>
                <a:latin typeface="Arial" pitchFamily="-65" charset="0"/>
                <a:ea typeface="ＭＳ Ｐゴシック" charset="-128"/>
                <a:cs typeface="ＭＳ Ｐゴシック" charset="-128"/>
              </a:rPr>
              <a:t> century increases could be artifacts of the BCSD climate projections development leading to slightly wetter projections).</a:t>
            </a:r>
          </a:p>
          <a:p>
            <a:pPr lvl="0"/>
            <a:endParaRPr lang="en-US" sz="1200" kern="1200" dirty="0" smtClean="0">
              <a:solidFill>
                <a:schemeClr val="tx1"/>
              </a:solidFill>
              <a:latin typeface="Arial" pitchFamily="-65" charset="0"/>
              <a:ea typeface="ＭＳ Ｐゴシック" charset="-128"/>
              <a:cs typeface="ＭＳ Ｐゴシック" charset="-128"/>
            </a:endParaRPr>
          </a:p>
          <a:p>
            <a:pPr lvl="0"/>
            <a:r>
              <a:rPr lang="en-US" sz="1200" kern="1200" dirty="0" smtClean="0">
                <a:solidFill>
                  <a:schemeClr val="tx1"/>
                </a:solidFill>
                <a:latin typeface="Arial" pitchFamily="-65" charset="0"/>
                <a:ea typeface="ＭＳ Ｐゴシック" charset="-128"/>
                <a:cs typeface="ＭＳ Ｐゴシック" charset="-128"/>
              </a:rPr>
              <a:t>Temperature shows a persistent increasing trend from the 1990s level.</a:t>
            </a:r>
          </a:p>
          <a:p>
            <a:pPr lvl="0"/>
            <a:endParaRPr lang="en-US" sz="1200" kern="1200" dirty="0" smtClean="0">
              <a:solidFill>
                <a:schemeClr val="tx1"/>
              </a:solidFill>
              <a:latin typeface="Arial" pitchFamily="-65" charset="0"/>
              <a:ea typeface="ＭＳ Ｐゴシック" charset="-128"/>
              <a:cs typeface="ＭＳ Ｐゴシック" charset="-128"/>
            </a:endParaRPr>
          </a:p>
          <a:p>
            <a:pPr lvl="0"/>
            <a:r>
              <a:rPr lang="en-US" sz="1200" kern="1200" dirty="0" smtClean="0">
                <a:solidFill>
                  <a:schemeClr val="tx1"/>
                </a:solidFill>
                <a:latin typeface="Arial" pitchFamily="-65" charset="0"/>
                <a:ea typeface="ＭＳ Ｐゴシック" charset="-128"/>
                <a:cs typeface="ＭＳ Ｐゴシック" charset="-128"/>
              </a:rPr>
              <a:t>April 1</a:t>
            </a:r>
            <a:r>
              <a:rPr lang="en-US" sz="1200" kern="1200" baseline="30000" dirty="0" smtClean="0">
                <a:solidFill>
                  <a:schemeClr val="tx1"/>
                </a:solidFill>
                <a:latin typeface="Arial" pitchFamily="-65" charset="0"/>
                <a:ea typeface="ＭＳ Ｐゴシック" charset="-128"/>
                <a:cs typeface="ＭＳ Ｐゴシック" charset="-128"/>
              </a:rPr>
              <a:t>st</a:t>
            </a:r>
            <a:r>
              <a:rPr lang="en-US" sz="1200" kern="1200" dirty="0" smtClean="0">
                <a:solidFill>
                  <a:schemeClr val="tx1"/>
                </a:solidFill>
                <a:latin typeface="Arial" pitchFamily="-65" charset="0"/>
                <a:ea typeface="ＭＳ Ｐゴシック" charset="-128"/>
                <a:cs typeface="ＭＳ Ｐゴシック" charset="-128"/>
              </a:rPr>
              <a:t> SWE shows a persistent decreasing trend from the 1990s level.</a:t>
            </a:r>
          </a:p>
          <a:p>
            <a:pPr lvl="0"/>
            <a:endParaRPr lang="en-US" sz="1200" kern="1200" dirty="0" smtClean="0">
              <a:solidFill>
                <a:schemeClr val="tx1"/>
              </a:solidFill>
              <a:latin typeface="Arial" pitchFamily="-65" charset="0"/>
              <a:ea typeface="ＭＳ Ｐゴシック" charset="-128"/>
              <a:cs typeface="ＭＳ Ｐゴシック" charset="-128"/>
            </a:endParaRPr>
          </a:p>
          <a:p>
            <a:pPr lvl="0"/>
            <a:r>
              <a:rPr lang="en-US" sz="1200" kern="1200" dirty="0" smtClean="0">
                <a:solidFill>
                  <a:schemeClr val="tx1"/>
                </a:solidFill>
                <a:latin typeface="Arial" pitchFamily="-65" charset="0"/>
                <a:ea typeface="ＭＳ Ｐゴシック" charset="-128"/>
                <a:cs typeface="ＭＳ Ｐゴシック" charset="-128"/>
              </a:rPr>
              <a:t>Annual runoff shows some increase for the 2020s decade from the 1990s level, but shows decline moving forward to the 2050s and 2070s decade from the 1990s reference, suggesting that although precipitation changes are projected to remain positive through the 2050s, temperature changes begin to offset these precipitation increases leading to net loss in the water balance through increased evapotranspiration losses. </a:t>
            </a:r>
          </a:p>
          <a:p>
            <a:pPr lvl="0"/>
            <a:endParaRPr lang="en-US" sz="1200" kern="1200" dirty="0" smtClean="0">
              <a:solidFill>
                <a:schemeClr val="tx1"/>
              </a:solidFill>
              <a:latin typeface="Arial" pitchFamily="-65" charset="0"/>
              <a:ea typeface="ＭＳ Ｐゴシック" charset="-128"/>
              <a:cs typeface="ＭＳ Ｐゴシック" charset="-128"/>
            </a:endParaRPr>
          </a:p>
          <a:p>
            <a:pPr lvl="0"/>
            <a:r>
              <a:rPr lang="en-US" sz="1200" kern="1200" dirty="0" smtClean="0">
                <a:solidFill>
                  <a:schemeClr val="tx1"/>
                </a:solidFill>
                <a:latin typeface="Arial" pitchFamily="-65" charset="0"/>
                <a:ea typeface="ＭＳ Ｐゴシック" charset="-128"/>
                <a:cs typeface="ＭＳ Ｐゴシック" charset="-128"/>
              </a:rPr>
              <a:t>Winter season (December-March) runoff shows an increasing trend.</a:t>
            </a:r>
          </a:p>
          <a:p>
            <a:pPr lvl="0"/>
            <a:endParaRPr lang="en-US" sz="1200" kern="1200" dirty="0" smtClean="0">
              <a:solidFill>
                <a:schemeClr val="tx1"/>
              </a:solidFill>
              <a:latin typeface="Arial" pitchFamily="-65" charset="0"/>
              <a:ea typeface="ＭＳ Ｐゴシック" charset="-128"/>
              <a:cs typeface="ＭＳ Ｐゴシック" charset="-128"/>
            </a:endParaRPr>
          </a:p>
          <a:p>
            <a:pPr lvl="0"/>
            <a:r>
              <a:rPr lang="en-US" sz="1200" kern="1200" dirty="0" smtClean="0">
                <a:solidFill>
                  <a:schemeClr val="tx1"/>
                </a:solidFill>
                <a:latin typeface="Arial" pitchFamily="-65" charset="0"/>
                <a:ea typeface="ＭＳ Ｐゴシック" charset="-128"/>
                <a:cs typeface="ＭＳ Ｐゴシック" charset="-128"/>
              </a:rPr>
              <a:t>Spring-summer season (April-July) runoff shows a decreasing trend.</a:t>
            </a:r>
          </a:p>
          <a:p>
            <a:r>
              <a:rPr lang="en-US" sz="1200" kern="1200" dirty="0" smtClean="0">
                <a:solidFill>
                  <a:schemeClr val="tx1"/>
                </a:solidFill>
                <a:latin typeface="Arial" pitchFamily="-65" charset="0"/>
                <a:ea typeface="ＭＳ Ｐゴシック" charset="-128"/>
                <a:cs typeface="ＭＳ Ｐゴシック" charset="-128"/>
              </a:rPr>
              <a:t> </a:t>
            </a:r>
          </a:p>
          <a:p>
            <a:endParaRPr lang="en-US" dirty="0"/>
          </a:p>
        </p:txBody>
      </p:sp>
      <p:sp>
        <p:nvSpPr>
          <p:cNvPr id="4" name="Slide Number Placeholder 3"/>
          <p:cNvSpPr>
            <a:spLocks noGrp="1"/>
          </p:cNvSpPr>
          <p:nvPr>
            <p:ph type="sldNum" sz="quarter" idx="10"/>
          </p:nvPr>
        </p:nvSpPr>
        <p:spPr/>
        <p:txBody>
          <a:bodyPr/>
          <a:lstStyle/>
          <a:p>
            <a:pPr>
              <a:defRPr/>
            </a:pPr>
            <a:fld id="{A388C3E7-2E6F-1947-9373-3435E7F35062}" type="slidenum">
              <a:rPr lang="en-US" smtClean="0"/>
              <a:pPr>
                <a:defRPr/>
              </a:pPr>
              <a:t>15</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388C3E7-2E6F-1947-9373-3435E7F35062}" type="slidenum">
              <a:rPr lang="en-US" smtClean="0"/>
              <a:pPr>
                <a:defRPr/>
              </a:pPr>
              <a:t>29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C9E74E0-B1BD-E645-B1B2-6A4B894090A2}" type="slidenum">
              <a:rPr lang="en-US"/>
              <a:pPr>
                <a:defRPr/>
              </a:pPr>
              <a:t>‹#›</a:t>
            </a:fld>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02C154D-84CB-5D40-8613-2D724FC857E5}" type="slidenum">
              <a:rPr lang="en-US"/>
              <a:pPr>
                <a:defRPr/>
              </a:pPr>
              <a:t>‹#›</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92EB54E-134D-684C-A7BF-3EE53445735C}" type="slidenum">
              <a:rPr lang="en-US"/>
              <a:pPr>
                <a:defRPr/>
              </a:pPr>
              <a:t>‹#›</a:t>
            </a:fld>
            <a:endParaRPr lang="en-US"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E40B79BD-8942-9743-9A08-0891A065ED9A}" type="slidenum">
              <a:rPr lang="en-US"/>
              <a:pPr>
                <a:defRPr/>
              </a:pPr>
              <a:t>‹#›</a:t>
            </a:fld>
            <a:endParaRPr lang="en-US" dirty="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5ACE2F-31D1-3649-A92E-C6857F3EFC60}" type="slidenum">
              <a:rPr lang="en-US"/>
              <a:pPr>
                <a:defRPr/>
              </a:pPr>
              <a:t>‹#›</a:t>
            </a:fld>
            <a:endParaRPr 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BFD0351-8A88-BB47-9FA2-643EE4FB6F19}" type="slidenum">
              <a:rPr lang="en-US"/>
              <a:pPr>
                <a:defRPr/>
              </a:pPr>
              <a:t>‹#›</a:t>
            </a:fld>
            <a:endParaRPr lang="en-US" dirty="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4030275-A087-5440-AF54-427A19DAB786}" type="slidenum">
              <a:rPr lang="en-US"/>
              <a:pPr>
                <a:defRPr/>
              </a:pPr>
              <a:t>‹#›</a:t>
            </a:fld>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3159A3C-B678-6E45-B40F-0722F0061496}" type="slidenum">
              <a:rPr lang="en-US"/>
              <a:pPr>
                <a:defRPr/>
              </a:pPr>
              <a:t>‹#›</a:t>
            </a:fld>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6944AED-68F6-6244-8B54-46E42CC87142}" type="slidenum">
              <a:rPr lang="en-US"/>
              <a:pPr>
                <a:defRPr/>
              </a:pPr>
              <a:t>‹#›</a:t>
            </a:fld>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D955397-037E-B141-9FE8-3BDB7B22AA50}" type="slidenum">
              <a:rPr lang="en-US"/>
              <a:pPr>
                <a:defRPr/>
              </a:pPr>
              <a:t>‹#›</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A08D429C-8C3B-A740-B654-B916717AFE4F}" type="slidenum">
              <a:rPr lang="en-US"/>
              <a:pPr>
                <a:defRPr/>
              </a:pPr>
              <a:t>‹#›</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FC33D37A-4E6C-FD43-8AA9-F21976D1A7D7}" type="slidenum">
              <a:rPr lang="en-US"/>
              <a:pPr>
                <a:defRPr/>
              </a:pPr>
              <a:t>‹#›</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B6D3F48A-6F94-334E-8215-7B36E916A166}" type="slidenum">
              <a:rPr lang="en-US"/>
              <a:pPr>
                <a:defRPr/>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7C1D40D-49D7-E340-86A8-AF368436AFAE}" type="slidenum">
              <a:rPr lang="en-US"/>
              <a:pPr>
                <a:defRPr/>
              </a:pPr>
              <a:t>‹#›</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E84BE4F-E0CE-A246-BDF3-34406BB19622}" type="slidenum">
              <a:rPr lang="en-US"/>
              <a:pPr>
                <a:defRPr/>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1158C7B-80B0-1A4A-9DD7-38FEAD803A9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6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6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6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6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www.usbr.gov/climate"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gis.usbr.gov/streamflow_projections/" TargetMode="External"/><Relationship Id="rId2" Type="http://schemas.openxmlformats.org/officeDocument/2006/relationships/hyperlink" Target="http://gdo-dcp.ucllnl.org/downscaled_cmip3_projection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hyperlink" Target="http://hydrosheds.cr.usgs.gov/" TargetMode="Externa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6.png"/><Relationship Id="rId7"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hyperlink" Target="http://gdo-dcp.ucllnl.org/downscaled_cmip3_projections/dcpInterface.html" TargetMode="Externa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gdo-dcp.ucllnl.org/downscaled_cmip3_projections/dcpInterface.html"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7.pd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47.png"/></Relationships>
</file>

<file path=ppt/slides/_rels/slide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hyperlink" Target="http://www.usbr.gov/WaterSMART/images/E2E_graphic.jp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tiff"/></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tiff"/><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tiff"/></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tif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gdo-dcp.ucllnl.org/downscaled_cmip3_projections"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2.wmf"/><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hyperlink" Target="http://gis.usbr.gov/streamflow_projections/"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96.xml.rels><?xml version="1.0" encoding="UTF-8" standalone="yes"?>
<Relationships xmlns="http://schemas.openxmlformats.org/package/2006/relationships"><Relationship Id="rId3" Type="http://schemas.openxmlformats.org/officeDocument/2006/relationships/hyperlink" Target="mailto:jsimes@usbr.gov"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mailto:sgangopadhyay@usbr.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381000" y="1981200"/>
            <a:ext cx="8382000" cy="1600438"/>
          </a:xfrm>
          <a:prstGeom prst="rect">
            <a:avLst/>
          </a:prstGeom>
          <a:noFill/>
          <a:ln w="9525">
            <a:noFill/>
            <a:miter lim="800000"/>
            <a:headEnd/>
            <a:tailEnd/>
          </a:ln>
        </p:spPr>
        <p:txBody>
          <a:bodyPr>
            <a:prstTxWarp prst="textNoShape">
              <a:avLst/>
            </a:prstTxWarp>
            <a:spAutoFit/>
          </a:bodyPr>
          <a:lstStyle/>
          <a:p>
            <a:pPr algn="ctr">
              <a:spcBef>
                <a:spcPct val="50000"/>
              </a:spcBef>
            </a:pPr>
            <a:r>
              <a:rPr lang="en-US" b="1" dirty="0" smtClean="0">
                <a:solidFill>
                  <a:schemeClr val="bg1"/>
                </a:solidFill>
              </a:rPr>
              <a:t>Hydrology of Climate Change: Telling the LOCAL Story Using Global Climate Models</a:t>
            </a:r>
          </a:p>
          <a:p>
            <a:pPr algn="ctr">
              <a:spcBef>
                <a:spcPct val="50000"/>
              </a:spcBef>
            </a:pPr>
            <a:endParaRPr lang="en-US" b="1" dirty="0" smtClean="0">
              <a:solidFill>
                <a:schemeClr val="bg1"/>
              </a:solidFill>
            </a:endParaRPr>
          </a:p>
        </p:txBody>
      </p:sp>
      <p:sp>
        <p:nvSpPr>
          <p:cNvPr id="19459" name="Rectangle 7"/>
          <p:cNvSpPr>
            <a:spLocks noChangeArrowheads="1"/>
          </p:cNvSpPr>
          <p:nvPr/>
        </p:nvSpPr>
        <p:spPr bwMode="auto">
          <a:xfrm>
            <a:off x="445168" y="5093370"/>
            <a:ext cx="8153400" cy="830997"/>
          </a:xfrm>
          <a:prstGeom prst="rect">
            <a:avLst/>
          </a:prstGeom>
          <a:noFill/>
          <a:ln w="9525">
            <a:noFill/>
            <a:miter lim="800000"/>
            <a:headEnd/>
            <a:tailEnd/>
          </a:ln>
        </p:spPr>
        <p:txBody>
          <a:bodyPr wrap="square">
            <a:prstTxWarp prst="textNoShape">
              <a:avLst/>
            </a:prstTxWarp>
            <a:spAutoFit/>
          </a:bodyPr>
          <a:lstStyle/>
          <a:p>
            <a:pPr algn="ctr"/>
            <a:r>
              <a:rPr lang="en-US" sz="1600" b="1" dirty="0" smtClean="0">
                <a:solidFill>
                  <a:schemeClr val="bg1"/>
                </a:solidFill>
              </a:rPr>
              <a:t>Subhrendu Gangopadhyay, Ian Ferguson, </a:t>
            </a:r>
            <a:r>
              <a:rPr lang="en-US" sz="1600" b="1" dirty="0" smtClean="0">
                <a:solidFill>
                  <a:schemeClr val="bg1"/>
                </a:solidFill>
              </a:rPr>
              <a:t>Tom Pruitt</a:t>
            </a:r>
            <a:endParaRPr lang="en-US" sz="1600" b="1" dirty="0" smtClean="0">
              <a:solidFill>
                <a:schemeClr val="bg1"/>
              </a:solidFill>
            </a:endParaRPr>
          </a:p>
          <a:p>
            <a:pPr algn="ctr"/>
            <a:r>
              <a:rPr lang="en-US" sz="1600" dirty="0" smtClean="0">
                <a:solidFill>
                  <a:schemeClr val="bg1"/>
                </a:solidFill>
              </a:rPr>
              <a:t>Water Resources Planning and Operations Support Group</a:t>
            </a:r>
          </a:p>
          <a:p>
            <a:pPr algn="ctr"/>
            <a:r>
              <a:rPr lang="en-US" sz="1600" dirty="0" smtClean="0">
                <a:solidFill>
                  <a:schemeClr val="bg1"/>
                </a:solidFill>
              </a:rPr>
              <a:t>Technical Service Center, Denver, Colorado</a:t>
            </a:r>
            <a:endParaRPr lang="en-US" sz="1600" dirty="0">
              <a:solidFill>
                <a:schemeClr val="bg1"/>
              </a:solidFill>
            </a:endParaRPr>
          </a:p>
        </p:txBody>
      </p:sp>
      <p:sp>
        <p:nvSpPr>
          <p:cNvPr id="4" name="TextBox 3"/>
          <p:cNvSpPr txBox="1"/>
          <p:nvPr/>
        </p:nvSpPr>
        <p:spPr>
          <a:xfrm>
            <a:off x="576755" y="4083269"/>
            <a:ext cx="7890227" cy="461665"/>
          </a:xfrm>
          <a:prstGeom prst="rect">
            <a:avLst/>
          </a:prstGeom>
          <a:noFill/>
        </p:spPr>
        <p:txBody>
          <a:bodyPr wrap="square" rtlCol="0">
            <a:spAutoFit/>
          </a:bodyPr>
          <a:lstStyle/>
          <a:p>
            <a:pPr algn="ctr"/>
            <a:r>
              <a:rPr lang="en-US" sz="2400" dirty="0" smtClean="0">
                <a:solidFill>
                  <a:schemeClr val="bg1"/>
                </a:solidFill>
              </a:rPr>
              <a:t>May </a:t>
            </a:r>
            <a:r>
              <a:rPr lang="en-US" sz="2400" dirty="0" smtClean="0">
                <a:solidFill>
                  <a:schemeClr val="bg1"/>
                </a:solidFill>
              </a:rPr>
              <a:t>23, </a:t>
            </a:r>
            <a:r>
              <a:rPr lang="en-US" sz="2400" dirty="0" smtClean="0">
                <a:solidFill>
                  <a:schemeClr val="bg1"/>
                </a:solidFill>
              </a:rPr>
              <a:t>2012, </a:t>
            </a:r>
            <a:r>
              <a:rPr lang="en-US" sz="2400" dirty="0" smtClean="0">
                <a:solidFill>
                  <a:schemeClr val="bg1"/>
                </a:solidFill>
              </a:rPr>
              <a:t>Los Angeles</a:t>
            </a:r>
            <a:r>
              <a:rPr lang="en-US" sz="2400" dirty="0" smtClean="0">
                <a:solidFill>
                  <a:schemeClr val="bg1"/>
                </a:solidFill>
              </a:rPr>
              <a:t>,  </a:t>
            </a:r>
            <a:r>
              <a:rPr lang="en-US" sz="2400" dirty="0" smtClean="0">
                <a:solidFill>
                  <a:schemeClr val="bg1"/>
                </a:solidFill>
              </a:rPr>
              <a:t>CA</a:t>
            </a:r>
            <a:endParaRPr lang="en-US" sz="2400" dirty="0">
              <a:solidFill>
                <a:schemeClr val="bg1"/>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73711" y="1455089"/>
            <a:ext cx="7895646" cy="468331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3600" dirty="0" smtClean="0">
                <a:solidFill>
                  <a:schemeClr val="bg1"/>
                </a:solidFill>
              </a:rPr>
              <a:t>Downscaled GCM Output and Hydrologic Modeling</a:t>
            </a:r>
            <a:endParaRPr lang="en-US" sz="3600" dirty="0">
              <a:solidFill>
                <a:schemeClr val="bg1"/>
              </a:solidFill>
            </a:endParaRPr>
          </a:p>
        </p:txBody>
      </p:sp>
      <p:pic>
        <p:nvPicPr>
          <p:cNvPr id="107522" name="Picture 2"/>
          <p:cNvPicPr>
            <a:picLocks noChangeAspect="1" noChangeArrowheads="1"/>
          </p:cNvPicPr>
          <p:nvPr/>
        </p:nvPicPr>
        <p:blipFill>
          <a:blip r:embed="rId3"/>
          <a:srcRect/>
          <a:stretch>
            <a:fillRect/>
          </a:stretch>
        </p:blipFill>
        <p:spPr bwMode="auto">
          <a:xfrm>
            <a:off x="473131" y="1534182"/>
            <a:ext cx="4067175" cy="4514850"/>
          </a:xfrm>
          <a:prstGeom prst="rect">
            <a:avLst/>
          </a:prstGeom>
          <a:noFill/>
          <a:ln w="9525">
            <a:noFill/>
            <a:miter lim="800000"/>
            <a:headEnd/>
            <a:tailEnd/>
          </a:ln>
        </p:spPr>
      </p:pic>
      <p:cxnSp>
        <p:nvCxnSpPr>
          <p:cNvPr id="7" name="Straight Arrow Connector 6"/>
          <p:cNvCxnSpPr/>
          <p:nvPr/>
        </p:nvCxnSpPr>
        <p:spPr>
          <a:xfrm>
            <a:off x="4468633" y="5271716"/>
            <a:ext cx="500932"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4158532" y="1542553"/>
            <a:ext cx="381662" cy="3101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159858" y="5606995"/>
            <a:ext cx="381662" cy="3101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Content Placeholder 6" descr="VIC_grid_cell_schematic.gif"/>
          <p:cNvPicPr>
            <a:picLocks noGrp="1" noChangeAspect="1"/>
          </p:cNvPicPr>
          <p:nvPr>
            <p:ph idx="1"/>
          </p:nvPr>
        </p:nvPicPr>
        <p:blipFill>
          <a:blip r:embed="rId4" cstate="print"/>
          <a:srcRect/>
          <a:stretch>
            <a:fillRect/>
          </a:stretch>
        </p:blipFill>
        <p:spPr>
          <a:xfrm>
            <a:off x="5049248" y="4475653"/>
            <a:ext cx="1200480" cy="1553562"/>
          </a:xfrm>
        </p:spPr>
      </p:pic>
      <p:sp>
        <p:nvSpPr>
          <p:cNvPr id="13" name="TextBox 12"/>
          <p:cNvSpPr txBox="1"/>
          <p:nvPr/>
        </p:nvSpPr>
        <p:spPr>
          <a:xfrm>
            <a:off x="6671132" y="4969572"/>
            <a:ext cx="1288124" cy="830997"/>
          </a:xfrm>
          <a:prstGeom prst="rect">
            <a:avLst/>
          </a:prstGeom>
          <a:noFill/>
          <a:ln>
            <a:solidFill>
              <a:schemeClr val="accent2"/>
            </a:solidFill>
          </a:ln>
        </p:spPr>
        <p:txBody>
          <a:bodyPr wrap="square" rtlCol="0">
            <a:spAutoFit/>
          </a:bodyPr>
          <a:lstStyle/>
          <a:p>
            <a:pPr algn="ctr"/>
            <a:r>
              <a:rPr lang="en-US" sz="1600" dirty="0" smtClean="0">
                <a:solidFill>
                  <a:srgbClr val="0000FF"/>
                </a:solidFill>
              </a:rPr>
              <a:t>Land Surface Simulation</a:t>
            </a:r>
            <a:endParaRPr lang="en-US" sz="1600" dirty="0">
              <a:solidFill>
                <a:srgbClr val="0000FF"/>
              </a:solidFill>
            </a:endParaRPr>
          </a:p>
        </p:txBody>
      </p:sp>
      <p:cxnSp>
        <p:nvCxnSpPr>
          <p:cNvPr id="14" name="Straight Arrow Connector 13"/>
          <p:cNvCxnSpPr/>
          <p:nvPr/>
        </p:nvCxnSpPr>
        <p:spPr>
          <a:xfrm flipH="1" flipV="1">
            <a:off x="5653368" y="3355450"/>
            <a:ext cx="1325" cy="1034994"/>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6" name="Content Placeholder 7" descr="VIC_river_routing_model.jpg"/>
          <p:cNvPicPr>
            <a:picLocks noChangeAspect="1"/>
          </p:cNvPicPr>
          <p:nvPr/>
        </p:nvPicPr>
        <p:blipFill>
          <a:blip r:embed="rId5" cstate="print"/>
          <a:srcRect/>
          <a:stretch>
            <a:fillRect/>
          </a:stretch>
        </p:blipFill>
        <p:spPr>
          <a:xfrm>
            <a:off x="4878203" y="1558458"/>
            <a:ext cx="1384891" cy="1792508"/>
          </a:xfrm>
          <a:prstGeom prst="rect">
            <a:avLst/>
          </a:prstGeom>
        </p:spPr>
      </p:pic>
      <p:sp>
        <p:nvSpPr>
          <p:cNvPr id="17" name="TextBox 16"/>
          <p:cNvSpPr txBox="1"/>
          <p:nvPr/>
        </p:nvSpPr>
        <p:spPr>
          <a:xfrm>
            <a:off x="6465722" y="2100470"/>
            <a:ext cx="1541241" cy="584775"/>
          </a:xfrm>
          <a:prstGeom prst="rect">
            <a:avLst/>
          </a:prstGeom>
          <a:noFill/>
          <a:ln>
            <a:solidFill>
              <a:schemeClr val="accent2"/>
            </a:solidFill>
          </a:ln>
        </p:spPr>
        <p:txBody>
          <a:bodyPr wrap="square" rtlCol="0">
            <a:spAutoFit/>
          </a:bodyPr>
          <a:lstStyle/>
          <a:p>
            <a:pPr algn="ctr"/>
            <a:r>
              <a:rPr lang="en-US" sz="1600" dirty="0" smtClean="0">
                <a:solidFill>
                  <a:srgbClr val="0000FF"/>
                </a:solidFill>
              </a:rPr>
              <a:t>Streamflow Routing</a:t>
            </a:r>
            <a:endParaRPr lang="en-US" sz="1600" dirty="0">
              <a:solidFill>
                <a:srgbClr val="0000FF"/>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0"/>
            <a:ext cx="8229600" cy="1143000"/>
          </a:xfrm>
        </p:spPr>
        <p:txBody>
          <a:bodyPr/>
          <a:lstStyle/>
          <a:p>
            <a:pPr algn="l" eaLnBrk="1" hangingPunct="1"/>
            <a:r>
              <a:rPr lang="en-US" sz="3600" b="1" smtClean="0">
                <a:solidFill>
                  <a:schemeClr val="bg1"/>
                </a:solidFill>
              </a:rPr>
              <a:t>Hydrologic Modeling – VIC Setup, 2 Steps</a:t>
            </a:r>
          </a:p>
        </p:txBody>
      </p:sp>
      <p:sp>
        <p:nvSpPr>
          <p:cNvPr id="5123" name="Text Placeholder 2"/>
          <p:cNvSpPr>
            <a:spLocks noGrp="1"/>
          </p:cNvSpPr>
          <p:nvPr>
            <p:ph type="body" idx="1"/>
          </p:nvPr>
        </p:nvSpPr>
        <p:spPr/>
        <p:txBody>
          <a:bodyPr/>
          <a:lstStyle/>
          <a:p>
            <a:pPr eaLnBrk="1" hangingPunct="1"/>
            <a:r>
              <a:rPr lang="en-US" smtClean="0">
                <a:solidFill>
                  <a:schemeClr val="bg1"/>
                </a:solidFill>
              </a:rPr>
              <a:t>1.Land Surface Simulation</a:t>
            </a:r>
          </a:p>
          <a:p>
            <a:pPr eaLnBrk="1" hangingPunct="1">
              <a:buFontTx/>
              <a:buChar char="•"/>
            </a:pPr>
            <a:r>
              <a:rPr lang="en-US" sz="2000" smtClean="0">
                <a:solidFill>
                  <a:schemeClr val="bg1"/>
                </a:solidFill>
              </a:rPr>
              <a:t> simulate runoff  (and other fluxes) at each grid cell </a:t>
            </a:r>
          </a:p>
        </p:txBody>
      </p:sp>
      <p:pic>
        <p:nvPicPr>
          <p:cNvPr id="5124" name="Content Placeholder 6" descr="VIC_grid_cell_schematic.gif"/>
          <p:cNvPicPr>
            <a:picLocks noGrp="1" noChangeAspect="1"/>
          </p:cNvPicPr>
          <p:nvPr>
            <p:ph sz="half" idx="2"/>
          </p:nvPr>
        </p:nvPicPr>
        <p:blipFill>
          <a:blip r:embed="rId2" cstate="print"/>
          <a:srcRect/>
          <a:stretch>
            <a:fillRect/>
          </a:stretch>
        </p:blipFill>
        <p:spPr>
          <a:xfrm>
            <a:off x="914400" y="2286000"/>
            <a:ext cx="3052763" cy="3951288"/>
          </a:xfrm>
        </p:spPr>
      </p:pic>
      <p:sp>
        <p:nvSpPr>
          <p:cNvPr id="5125" name="Text Placeholder 4"/>
          <p:cNvSpPr>
            <a:spLocks noGrp="1"/>
          </p:cNvSpPr>
          <p:nvPr>
            <p:ph type="body" sz="quarter" idx="3"/>
          </p:nvPr>
        </p:nvSpPr>
        <p:spPr/>
        <p:txBody>
          <a:bodyPr/>
          <a:lstStyle/>
          <a:p>
            <a:pPr algn="just" eaLnBrk="1" hangingPunct="1"/>
            <a:r>
              <a:rPr lang="en-US" smtClean="0">
                <a:solidFill>
                  <a:schemeClr val="bg1"/>
                </a:solidFill>
              </a:rPr>
              <a:t>2. Streamflow Routing</a:t>
            </a:r>
          </a:p>
          <a:p>
            <a:pPr algn="just" eaLnBrk="1" hangingPunct="1">
              <a:buFontTx/>
              <a:buChar char="•"/>
            </a:pPr>
            <a:r>
              <a:rPr lang="en-US" sz="2000" smtClean="0">
                <a:solidFill>
                  <a:schemeClr val="bg1"/>
                </a:solidFill>
              </a:rPr>
              <a:t> transport runoff from grid cell to outlet</a:t>
            </a:r>
          </a:p>
        </p:txBody>
      </p:sp>
      <p:pic>
        <p:nvPicPr>
          <p:cNvPr id="5126" name="Content Placeholder 7" descr="VIC_river_routing_model.jpg"/>
          <p:cNvPicPr>
            <a:picLocks noGrp="1" noChangeAspect="1"/>
          </p:cNvPicPr>
          <p:nvPr>
            <p:ph sz="quarter" idx="4"/>
          </p:nvPr>
        </p:nvPicPr>
        <p:blipFill>
          <a:blip r:embed="rId3" cstate="print"/>
          <a:srcRect/>
          <a:stretch>
            <a:fillRect/>
          </a:stretch>
        </p:blipFill>
        <p:spPr>
          <a:xfrm>
            <a:off x="4800600" y="2286000"/>
            <a:ext cx="3052763" cy="3951288"/>
          </a:xfrm>
        </p:spPr>
      </p:pic>
      <p:pic>
        <p:nvPicPr>
          <p:cNvPr id="7" name="Picture 6" descr="Clipboard01.png"/>
          <p:cNvPicPr>
            <a:picLocks noChangeAspect="1"/>
          </p:cNvPicPr>
          <p:nvPr/>
        </p:nvPicPr>
        <p:blipFill>
          <a:blip r:embed="rId4"/>
          <a:stretch>
            <a:fillRect/>
          </a:stretch>
        </p:blipFill>
        <p:spPr>
          <a:xfrm>
            <a:off x="7864694" y="5675691"/>
            <a:ext cx="1279306" cy="118230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What’s being simulated</a:t>
            </a:r>
            <a:endParaRPr lang="en-US" dirty="0">
              <a:solidFill>
                <a:schemeClr val="bg1"/>
              </a:solidFill>
            </a:endParaRPr>
          </a:p>
        </p:txBody>
      </p:sp>
      <p:sp>
        <p:nvSpPr>
          <p:cNvPr id="3" name="Content Placeholder 2"/>
          <p:cNvSpPr>
            <a:spLocks noGrp="1"/>
          </p:cNvSpPr>
          <p:nvPr>
            <p:ph idx="1"/>
          </p:nvPr>
        </p:nvSpPr>
        <p:spPr/>
        <p:txBody>
          <a:bodyPr/>
          <a:lstStyle/>
          <a:p>
            <a:pPr>
              <a:buNone/>
            </a:pPr>
            <a:endParaRPr lang="en-US" dirty="0" smtClean="0">
              <a:solidFill>
                <a:schemeClr val="bg1"/>
              </a:solidFill>
            </a:endParaRPr>
          </a:p>
          <a:p>
            <a:r>
              <a:rPr lang="en-US" sz="2800" dirty="0" smtClean="0">
                <a:solidFill>
                  <a:schemeClr val="bg1"/>
                </a:solidFill>
              </a:rPr>
              <a:t>112 gridded climate projections </a:t>
            </a:r>
            <a:r>
              <a:rPr lang="en-US" sz="2800" dirty="0" smtClean="0">
                <a:solidFill>
                  <a:schemeClr val="bg1"/>
                </a:solidFill>
                <a:sym typeface="Wingdings" pitchFamily="2" charset="2"/>
              </a:rPr>
              <a:t> </a:t>
            </a:r>
            <a:r>
              <a:rPr lang="en-US" sz="2800" dirty="0" smtClean="0">
                <a:solidFill>
                  <a:srgbClr val="FFFF00"/>
                </a:solidFill>
                <a:sym typeface="Wingdings" pitchFamily="2" charset="2"/>
              </a:rPr>
              <a:t>112 gridded hydrology projections </a:t>
            </a:r>
            <a:r>
              <a:rPr lang="en-US" sz="2800" dirty="0" smtClean="0">
                <a:solidFill>
                  <a:schemeClr val="bg1"/>
                </a:solidFill>
                <a:sym typeface="Wingdings" pitchFamily="2" charset="2"/>
              </a:rPr>
              <a:t>(runoff, swe, et, pet)</a:t>
            </a:r>
          </a:p>
          <a:p>
            <a:endParaRPr lang="en-US" sz="2800" dirty="0" smtClean="0">
              <a:solidFill>
                <a:schemeClr val="bg1"/>
              </a:solidFill>
            </a:endParaRPr>
          </a:p>
          <a:p>
            <a:r>
              <a:rPr lang="en-US" sz="2800" dirty="0" smtClean="0">
                <a:solidFill>
                  <a:schemeClr val="bg1"/>
                </a:solidFill>
              </a:rPr>
              <a:t>Time Period:  daily 1950-2099</a:t>
            </a:r>
          </a:p>
          <a:p>
            <a:endParaRPr lang="en-US" sz="2800" dirty="0" smtClean="0">
              <a:solidFill>
                <a:schemeClr val="bg1"/>
              </a:solidFill>
            </a:endParaRPr>
          </a:p>
          <a:p>
            <a:r>
              <a:rPr lang="en-US" sz="2800" dirty="0" smtClean="0">
                <a:solidFill>
                  <a:schemeClr val="bg1"/>
                </a:solidFill>
              </a:rPr>
              <a:t> ~36,000 grid cells at 1/8</a:t>
            </a:r>
            <a:r>
              <a:rPr lang="en-US" sz="2800" baseline="30000" dirty="0" smtClean="0">
                <a:solidFill>
                  <a:schemeClr val="bg1"/>
                </a:solidFill>
              </a:rPr>
              <a:t>th</a:t>
            </a:r>
            <a:r>
              <a:rPr lang="en-US" sz="2800" dirty="0" smtClean="0">
                <a:solidFill>
                  <a:schemeClr val="bg1"/>
                </a:solidFill>
              </a:rPr>
              <a:t> degree (~12 km) spatial resolution</a:t>
            </a:r>
          </a:p>
          <a:p>
            <a:endParaRPr lang="en-US" dirty="0" smtClean="0">
              <a:solidFill>
                <a:schemeClr val="bg1"/>
              </a:solidFill>
            </a:endParaRPr>
          </a:p>
          <a:p>
            <a:endParaRPr lang="en-US" sz="2000" dirty="0">
              <a:solidFill>
                <a:schemeClr val="bg1"/>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152400"/>
            <a:ext cx="8229600" cy="1143000"/>
          </a:xfrm>
        </p:spPr>
        <p:txBody>
          <a:bodyPr/>
          <a:lstStyle/>
          <a:p>
            <a:pPr algn="l" eaLnBrk="1" hangingPunct="1"/>
            <a:r>
              <a:rPr lang="en-US" sz="3600" dirty="0" smtClean="0">
                <a:solidFill>
                  <a:schemeClr val="bg1"/>
                </a:solidFill>
              </a:rPr>
              <a:t>Hydrologic Modeling - VIC Applications</a:t>
            </a:r>
          </a:p>
        </p:txBody>
      </p:sp>
      <p:pic>
        <p:nvPicPr>
          <p:cNvPr id="15" name="Picture 14" descr="WWCRA_Basins.png"/>
          <p:cNvPicPr>
            <a:picLocks noChangeAspect="1"/>
          </p:cNvPicPr>
          <p:nvPr/>
        </p:nvPicPr>
        <p:blipFill>
          <a:blip r:embed="rId2"/>
          <a:stretch>
            <a:fillRect/>
          </a:stretch>
        </p:blipFill>
        <p:spPr>
          <a:xfrm>
            <a:off x="1227221" y="1010652"/>
            <a:ext cx="6476497" cy="5075421"/>
          </a:xfrm>
          <a:prstGeom prst="rect">
            <a:avLst/>
          </a:prstGeom>
        </p:spPr>
      </p:pic>
      <p:pic>
        <p:nvPicPr>
          <p:cNvPr id="14" name="Picture 13" descr="Fig1_Western_States.jpg"/>
          <p:cNvPicPr>
            <a:picLocks noChangeAspect="1"/>
          </p:cNvPicPr>
          <p:nvPr/>
        </p:nvPicPr>
        <p:blipFill>
          <a:blip r:embed="rId3"/>
          <a:srcRect l="4240" t="9991" r="10080" b="9131"/>
          <a:stretch>
            <a:fillRect/>
          </a:stretch>
        </p:blipFill>
        <p:spPr>
          <a:xfrm>
            <a:off x="96252" y="4836696"/>
            <a:ext cx="2674114" cy="195053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Results - WWCRA</a:t>
            </a:r>
            <a:endParaRPr lang="en-US" dirty="0">
              <a:solidFill>
                <a:schemeClr val="bg1"/>
              </a:solidFill>
            </a:endParaRPr>
          </a:p>
        </p:txBody>
      </p:sp>
      <p:sp>
        <p:nvSpPr>
          <p:cNvPr id="3" name="Content Placeholder 2"/>
          <p:cNvSpPr>
            <a:spLocks noGrp="1"/>
          </p:cNvSpPr>
          <p:nvPr>
            <p:ph idx="1"/>
          </p:nvPr>
        </p:nvSpPr>
        <p:spPr/>
        <p:txBody>
          <a:bodyPr/>
          <a:lstStyle/>
          <a:p>
            <a:r>
              <a:rPr lang="en-US" sz="2400" b="1" dirty="0" smtClean="0">
                <a:solidFill>
                  <a:schemeClr val="bg1"/>
                </a:solidFill>
              </a:rPr>
              <a:t>Precipitation and temperature trends</a:t>
            </a:r>
          </a:p>
          <a:p>
            <a:endParaRPr lang="en-US" sz="2400" b="1" dirty="0" smtClean="0">
              <a:solidFill>
                <a:schemeClr val="bg1"/>
              </a:solidFill>
            </a:endParaRPr>
          </a:p>
          <a:p>
            <a:r>
              <a:rPr lang="en-US" sz="2400" b="1" dirty="0" smtClean="0">
                <a:solidFill>
                  <a:schemeClr val="bg1"/>
                </a:solidFill>
              </a:rPr>
              <a:t>Change in snowpack – SWE</a:t>
            </a:r>
          </a:p>
          <a:p>
            <a:endParaRPr lang="en-US" sz="2400" b="1" dirty="0" smtClean="0">
              <a:solidFill>
                <a:schemeClr val="bg1"/>
              </a:solidFill>
            </a:endParaRPr>
          </a:p>
          <a:p>
            <a:r>
              <a:rPr lang="en-US" sz="2400" b="1" dirty="0" smtClean="0">
                <a:solidFill>
                  <a:schemeClr val="bg1"/>
                </a:solidFill>
              </a:rPr>
              <a:t>Timing of runoff</a:t>
            </a:r>
          </a:p>
          <a:p>
            <a:endParaRPr lang="en-US" sz="2400" b="1" dirty="0" smtClean="0">
              <a:solidFill>
                <a:schemeClr val="bg1"/>
              </a:solidFill>
            </a:endParaRPr>
          </a:p>
          <a:p>
            <a:r>
              <a:rPr lang="en-US" sz="2400" b="1" dirty="0" smtClean="0">
                <a:solidFill>
                  <a:schemeClr val="bg1"/>
                </a:solidFill>
              </a:rPr>
              <a:t>For reporting </a:t>
            </a:r>
          </a:p>
          <a:p>
            <a:pPr lvl="1"/>
            <a:r>
              <a:rPr lang="en-US" sz="2000" b="1" dirty="0" smtClean="0">
                <a:solidFill>
                  <a:schemeClr val="bg1"/>
                </a:solidFill>
              </a:rPr>
              <a:t> 43 WWCRA locations spanning the major Reclamation  basins</a:t>
            </a:r>
          </a:p>
          <a:p>
            <a:pPr lvl="1"/>
            <a:r>
              <a:rPr lang="en-US" sz="2000" b="1" dirty="0" smtClean="0">
                <a:solidFill>
                  <a:schemeClr val="bg1"/>
                </a:solidFill>
              </a:rPr>
              <a:t> 152 HCDN (Hydroclimate Data Network) sites spanning the western US</a:t>
            </a:r>
          </a:p>
          <a:p>
            <a:endParaRPr lang="en-US" sz="2400" b="1" dirty="0" smtClean="0">
              <a:solidFill>
                <a:schemeClr val="bg1"/>
              </a:solidFill>
            </a:endParaRPr>
          </a:p>
          <a:p>
            <a:pPr>
              <a:buNone/>
            </a:pPr>
            <a:endParaRPr lang="en-US" sz="2400" dirty="0" smtClean="0">
              <a:solidFill>
                <a:srgbClr val="FFFF00"/>
              </a:solidFill>
              <a:sym typeface="Wingdings" pitchFamily="2" charset="2"/>
            </a:endParaRPr>
          </a:p>
          <a:p>
            <a:pPr>
              <a:buNone/>
            </a:pPr>
            <a:endParaRPr lang="en-US" sz="2800" dirty="0" smtClean="0">
              <a:solidFill>
                <a:srgbClr val="FFFF00"/>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bg1"/>
                </a:solidFill>
              </a:rPr>
              <a:t>Results – West-Wide Summary</a:t>
            </a:r>
            <a:endParaRPr lang="en-US" sz="3600" dirty="0">
              <a:solidFill>
                <a:schemeClr val="bg1"/>
              </a:solidFill>
            </a:endParaRPr>
          </a:p>
        </p:txBody>
      </p:sp>
      <p:sp>
        <p:nvSpPr>
          <p:cNvPr id="3" name="Content Placeholder 2"/>
          <p:cNvSpPr>
            <a:spLocks noGrp="1"/>
          </p:cNvSpPr>
          <p:nvPr>
            <p:ph idx="1"/>
          </p:nvPr>
        </p:nvSpPr>
        <p:spPr/>
        <p:txBody>
          <a:bodyPr>
            <a:normAutofit fontScale="92500" lnSpcReduction="10000"/>
          </a:bodyPr>
          <a:lstStyle/>
          <a:p>
            <a:pPr lvl="0"/>
            <a:r>
              <a:rPr lang="en-US" sz="1600" dirty="0" smtClean="0">
                <a:solidFill>
                  <a:srgbClr val="FFFF00"/>
                </a:solidFill>
              </a:rPr>
              <a:t>Precipitation is expected to increase from the 1990s level during the 2020s and 2050s, but declines nominally during the 2070s.(</a:t>
            </a:r>
            <a:r>
              <a:rPr lang="en-US" sz="1600" dirty="0" smtClean="0">
                <a:solidFill>
                  <a:schemeClr val="bg1"/>
                </a:solidFill>
              </a:rPr>
              <a:t>though the early to middle 21</a:t>
            </a:r>
            <a:r>
              <a:rPr lang="en-US" sz="1600" baseline="30000" dirty="0" smtClean="0">
                <a:solidFill>
                  <a:schemeClr val="bg1"/>
                </a:solidFill>
              </a:rPr>
              <a:t>st</a:t>
            </a:r>
            <a:r>
              <a:rPr lang="en-US" sz="1600" dirty="0" smtClean="0">
                <a:solidFill>
                  <a:schemeClr val="bg1"/>
                </a:solidFill>
              </a:rPr>
              <a:t> century increases could be artifacts of the BCSD climate projections development leading to slightly wetter projections).</a:t>
            </a:r>
          </a:p>
          <a:p>
            <a:pPr lvl="0"/>
            <a:endParaRPr lang="en-US" sz="1600" dirty="0" smtClean="0">
              <a:solidFill>
                <a:schemeClr val="bg1"/>
              </a:solidFill>
            </a:endParaRPr>
          </a:p>
          <a:p>
            <a:pPr lvl="0"/>
            <a:r>
              <a:rPr lang="en-US" sz="1600" dirty="0" smtClean="0">
                <a:solidFill>
                  <a:srgbClr val="FFFF00"/>
                </a:solidFill>
              </a:rPr>
              <a:t>Temperature</a:t>
            </a:r>
            <a:r>
              <a:rPr lang="en-US" sz="1600" dirty="0" smtClean="0">
                <a:solidFill>
                  <a:schemeClr val="bg1"/>
                </a:solidFill>
              </a:rPr>
              <a:t> shows a persistent</a:t>
            </a:r>
            <a:r>
              <a:rPr lang="en-US" sz="1600" dirty="0" smtClean="0">
                <a:solidFill>
                  <a:srgbClr val="FFFF00"/>
                </a:solidFill>
              </a:rPr>
              <a:t> increasing trend from the 1990s level</a:t>
            </a:r>
            <a:r>
              <a:rPr lang="en-US" sz="1600" dirty="0" smtClean="0">
                <a:solidFill>
                  <a:schemeClr val="bg1"/>
                </a:solidFill>
              </a:rPr>
              <a:t>.</a:t>
            </a:r>
          </a:p>
          <a:p>
            <a:endParaRPr lang="en-US" sz="1600" dirty="0" smtClean="0">
              <a:solidFill>
                <a:schemeClr val="bg1"/>
              </a:solidFill>
            </a:endParaRPr>
          </a:p>
          <a:p>
            <a:r>
              <a:rPr lang="en-US" sz="1600" dirty="0" smtClean="0">
                <a:solidFill>
                  <a:srgbClr val="FFFF00"/>
                </a:solidFill>
              </a:rPr>
              <a:t>April 1</a:t>
            </a:r>
            <a:r>
              <a:rPr lang="en-US" sz="1600" baseline="30000" dirty="0" smtClean="0">
                <a:solidFill>
                  <a:srgbClr val="FFFF00"/>
                </a:solidFill>
              </a:rPr>
              <a:t>st</a:t>
            </a:r>
            <a:r>
              <a:rPr lang="en-US" sz="1600" dirty="0" smtClean="0">
                <a:solidFill>
                  <a:srgbClr val="FFFF00"/>
                </a:solidFill>
              </a:rPr>
              <a:t> SWE </a:t>
            </a:r>
            <a:r>
              <a:rPr lang="en-US" sz="1600" dirty="0" smtClean="0">
                <a:solidFill>
                  <a:schemeClr val="bg1"/>
                </a:solidFill>
              </a:rPr>
              <a:t>shows a persistent </a:t>
            </a:r>
            <a:r>
              <a:rPr lang="en-US" sz="1600" dirty="0" smtClean="0">
                <a:solidFill>
                  <a:srgbClr val="FFFF00"/>
                </a:solidFill>
              </a:rPr>
              <a:t>decreasing trend from the 1990s level</a:t>
            </a:r>
            <a:r>
              <a:rPr lang="en-US" sz="1600" dirty="0" smtClean="0">
                <a:solidFill>
                  <a:schemeClr val="bg1"/>
                </a:solidFill>
              </a:rPr>
              <a:t>.</a:t>
            </a:r>
          </a:p>
          <a:p>
            <a:endParaRPr lang="en-US" sz="1600" dirty="0" smtClean="0">
              <a:solidFill>
                <a:schemeClr val="bg1"/>
              </a:solidFill>
            </a:endParaRPr>
          </a:p>
          <a:p>
            <a:r>
              <a:rPr lang="en-US" sz="1600" dirty="0" smtClean="0">
                <a:solidFill>
                  <a:srgbClr val="FFFF00"/>
                </a:solidFill>
              </a:rPr>
              <a:t>Annual runoff shows some increase for the 2020s decade from the 1990s level, but shows decline moving forward to the 2050s and 2070s decade from the 1990s reference</a:t>
            </a:r>
            <a:r>
              <a:rPr lang="en-US" sz="1600" dirty="0" smtClean="0">
                <a:solidFill>
                  <a:schemeClr val="bg1"/>
                </a:solidFill>
              </a:rPr>
              <a:t>, suggesting that although precipitation changes are projected to remain positive through the 2050s, temperature changes begin to offset these precipitation increases leading to net loss in the water balance through increased evapotranspiration losses.</a:t>
            </a:r>
          </a:p>
          <a:p>
            <a:endParaRPr lang="en-US" sz="1600" dirty="0" smtClean="0">
              <a:solidFill>
                <a:schemeClr val="bg1"/>
              </a:solidFill>
            </a:endParaRPr>
          </a:p>
          <a:p>
            <a:r>
              <a:rPr lang="en-US" sz="1600" dirty="0" smtClean="0">
                <a:solidFill>
                  <a:srgbClr val="FFFF00"/>
                </a:solidFill>
              </a:rPr>
              <a:t>Winter season</a:t>
            </a:r>
            <a:r>
              <a:rPr lang="en-US" sz="1600" dirty="0" smtClean="0">
                <a:solidFill>
                  <a:schemeClr val="bg1"/>
                </a:solidFill>
              </a:rPr>
              <a:t> (December-March) runoff shows an </a:t>
            </a:r>
            <a:r>
              <a:rPr lang="en-US" sz="1600" dirty="0" smtClean="0">
                <a:solidFill>
                  <a:srgbClr val="FFFF00"/>
                </a:solidFill>
              </a:rPr>
              <a:t>increasing trend</a:t>
            </a:r>
            <a:r>
              <a:rPr lang="en-US" sz="1600" dirty="0" smtClean="0">
                <a:solidFill>
                  <a:schemeClr val="bg1"/>
                </a:solidFill>
              </a:rPr>
              <a:t>.</a:t>
            </a:r>
          </a:p>
          <a:p>
            <a:endParaRPr lang="en-US" sz="1600" dirty="0" smtClean="0">
              <a:solidFill>
                <a:schemeClr val="bg1"/>
              </a:solidFill>
            </a:endParaRPr>
          </a:p>
          <a:p>
            <a:r>
              <a:rPr lang="en-US" sz="1600" dirty="0" smtClean="0">
                <a:solidFill>
                  <a:srgbClr val="FFFF00"/>
                </a:solidFill>
              </a:rPr>
              <a:t>Spring-summer season </a:t>
            </a:r>
            <a:r>
              <a:rPr lang="en-US" sz="1600" dirty="0" smtClean="0">
                <a:solidFill>
                  <a:schemeClr val="bg1"/>
                </a:solidFill>
              </a:rPr>
              <a:t>(April-July) runoff shows a </a:t>
            </a:r>
            <a:r>
              <a:rPr lang="en-US" sz="1600" dirty="0" smtClean="0">
                <a:solidFill>
                  <a:srgbClr val="FFFF00"/>
                </a:solidFill>
              </a:rPr>
              <a:t>decreasing trend</a:t>
            </a:r>
            <a:r>
              <a:rPr lang="en-US" sz="1600" dirty="0" smtClean="0">
                <a:solidFill>
                  <a:schemeClr val="bg1"/>
                </a:solidFill>
              </a:rPr>
              <a:t>.</a:t>
            </a:r>
            <a:endParaRPr lang="en-US" sz="1600" dirty="0">
              <a:solidFill>
                <a:schemeClr val="bg1"/>
              </a:solidFill>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731" y="0"/>
            <a:ext cx="8229600" cy="1143000"/>
          </a:xfrm>
        </p:spPr>
        <p:txBody>
          <a:bodyPr/>
          <a:lstStyle/>
          <a:p>
            <a:r>
              <a:rPr lang="en-US" dirty="0" smtClean="0">
                <a:solidFill>
                  <a:schemeClr val="bg1"/>
                </a:solidFill>
              </a:rPr>
              <a:t>Reporting</a:t>
            </a:r>
            <a:endParaRPr lang="en-US" dirty="0">
              <a:solidFill>
                <a:schemeClr val="bg1"/>
              </a:solidFill>
            </a:endParaRPr>
          </a:p>
        </p:txBody>
      </p:sp>
      <p:pic>
        <p:nvPicPr>
          <p:cNvPr id="7" name="Content Placeholder 6" descr="Clipboard01.bmp"/>
          <p:cNvPicPr>
            <a:picLocks noGrp="1" noChangeAspect="1"/>
          </p:cNvPicPr>
          <p:nvPr>
            <p:ph idx="1"/>
          </p:nvPr>
        </p:nvPicPr>
        <p:blipFill>
          <a:blip r:embed="rId2"/>
          <a:stretch>
            <a:fillRect/>
          </a:stretch>
        </p:blipFill>
        <p:spPr>
          <a:xfrm>
            <a:off x="4556169" y="1631731"/>
            <a:ext cx="3500078" cy="4525963"/>
          </a:xfrm>
        </p:spPr>
      </p:pic>
      <p:pic>
        <p:nvPicPr>
          <p:cNvPr id="8" name="Picture 7" descr="Clipboard02.bmp"/>
          <p:cNvPicPr>
            <a:picLocks noChangeAspect="1"/>
          </p:cNvPicPr>
          <p:nvPr/>
        </p:nvPicPr>
        <p:blipFill>
          <a:blip r:embed="rId3"/>
          <a:stretch>
            <a:fillRect/>
          </a:stretch>
        </p:blipFill>
        <p:spPr>
          <a:xfrm>
            <a:off x="302840" y="1631731"/>
            <a:ext cx="3682540" cy="4761905"/>
          </a:xfrm>
          <a:prstGeom prst="rect">
            <a:avLst/>
          </a:prstGeom>
        </p:spPr>
      </p:pic>
      <p:sp>
        <p:nvSpPr>
          <p:cNvPr id="5" name="TextBox 4"/>
          <p:cNvSpPr txBox="1"/>
          <p:nvPr/>
        </p:nvSpPr>
        <p:spPr>
          <a:xfrm>
            <a:off x="2112579" y="945925"/>
            <a:ext cx="5486400" cy="523220"/>
          </a:xfrm>
          <a:prstGeom prst="rect">
            <a:avLst/>
          </a:prstGeom>
          <a:noFill/>
        </p:spPr>
        <p:txBody>
          <a:bodyPr wrap="square" rtlCol="0">
            <a:spAutoFit/>
          </a:bodyPr>
          <a:lstStyle/>
          <a:p>
            <a:r>
              <a:rPr lang="en-US" b="1" dirty="0" smtClean="0">
                <a:solidFill>
                  <a:srgbClr val="FFFF00"/>
                </a:solidFill>
                <a:hlinkClick r:id="rId4"/>
              </a:rPr>
              <a:t>http://www.usbr.gov/climate</a:t>
            </a:r>
            <a:endParaRPr lang="en-US" b="1" dirty="0">
              <a:solidFill>
                <a:srgbClr val="FFFF00"/>
              </a:solidFill>
            </a:endParaRPr>
          </a:p>
        </p:txBody>
      </p:sp>
      <p:sp>
        <p:nvSpPr>
          <p:cNvPr id="6" name="TextBox 5"/>
          <p:cNvSpPr txBox="1"/>
          <p:nvPr/>
        </p:nvSpPr>
        <p:spPr>
          <a:xfrm>
            <a:off x="1734207" y="5738648"/>
            <a:ext cx="1813034" cy="307777"/>
          </a:xfrm>
          <a:prstGeom prst="rect">
            <a:avLst/>
          </a:prstGeom>
          <a:noFill/>
        </p:spPr>
        <p:txBody>
          <a:bodyPr wrap="square" rtlCol="0">
            <a:spAutoFit/>
          </a:bodyPr>
          <a:lstStyle/>
          <a:p>
            <a:r>
              <a:rPr lang="en-US" sz="1400" b="1" dirty="0" smtClean="0">
                <a:solidFill>
                  <a:srgbClr val="FF0000"/>
                </a:solidFill>
              </a:rPr>
              <a:t>Technical Report</a:t>
            </a:r>
            <a:endParaRPr lang="en-US" sz="1400" b="1" dirty="0">
              <a:solidFill>
                <a:srgbClr val="FF0000"/>
              </a:solidFill>
            </a:endParaRPr>
          </a:p>
        </p:txBody>
      </p:sp>
      <p:sp>
        <p:nvSpPr>
          <p:cNvPr id="9" name="TextBox 8"/>
          <p:cNvSpPr txBox="1"/>
          <p:nvPr/>
        </p:nvSpPr>
        <p:spPr>
          <a:xfrm>
            <a:off x="6222122" y="5559975"/>
            <a:ext cx="2133601" cy="307777"/>
          </a:xfrm>
          <a:prstGeom prst="rect">
            <a:avLst/>
          </a:prstGeom>
          <a:noFill/>
        </p:spPr>
        <p:txBody>
          <a:bodyPr wrap="square" rtlCol="0">
            <a:spAutoFit/>
          </a:bodyPr>
          <a:lstStyle/>
          <a:p>
            <a:r>
              <a:rPr lang="en-US" sz="1400" b="1" dirty="0" smtClean="0">
                <a:solidFill>
                  <a:srgbClr val="FF0000"/>
                </a:solidFill>
              </a:rPr>
              <a:t>Report to Congress</a:t>
            </a:r>
            <a:endParaRPr lang="en-US" sz="1400" b="1" dirty="0">
              <a:solidFill>
                <a:srgbClr val="FF0000"/>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srcRect b="4000"/>
          <a:stretch>
            <a:fillRect/>
          </a:stretch>
        </p:blipFill>
        <p:spPr bwMode="auto">
          <a:xfrm>
            <a:off x="344902" y="832582"/>
            <a:ext cx="8799098" cy="5279459"/>
          </a:xfrm>
          <a:prstGeom prst="rect">
            <a:avLst/>
          </a:prstGeom>
          <a:noFill/>
          <a:ln w="9525">
            <a:noFill/>
            <a:miter lim="800000"/>
            <a:headEnd/>
            <a:tailEnd/>
          </a:ln>
        </p:spPr>
      </p:pic>
      <p:sp>
        <p:nvSpPr>
          <p:cNvPr id="3" name="Title 1"/>
          <p:cNvSpPr txBox="1">
            <a:spLocks/>
          </p:cNvSpPr>
          <p:nvPr/>
        </p:nvSpPr>
        <p:spPr>
          <a:xfrm>
            <a:off x="457200" y="148510"/>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chemeClr val="bg1"/>
                </a:solidFill>
                <a:effectLst/>
                <a:uLnTx/>
                <a:uFillTx/>
                <a:latin typeface="+mj-lt"/>
                <a:ea typeface="ＭＳ Ｐゴシック" charset="-128"/>
                <a:cs typeface="ＭＳ Ｐゴシック" charset="-128"/>
              </a:rPr>
              <a:t>Online Data Access</a:t>
            </a:r>
            <a:endParaRPr kumimoji="0" lang="en-US" sz="4400" b="0" i="0" u="none" strike="noStrike" kern="0" cap="none" spc="0" normalizeH="0" baseline="0" noProof="0" dirty="0">
              <a:ln>
                <a:noFill/>
              </a:ln>
              <a:solidFill>
                <a:schemeClr val="bg1"/>
              </a:solidFill>
              <a:effectLst/>
              <a:uLnTx/>
              <a:uFillTx/>
              <a:latin typeface="+mj-lt"/>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Data Dissemination</a:t>
            </a:r>
            <a:endParaRPr lang="en-US" dirty="0">
              <a:solidFill>
                <a:schemeClr val="bg1"/>
              </a:solidFill>
            </a:endParaRPr>
          </a:p>
        </p:txBody>
      </p:sp>
      <p:sp>
        <p:nvSpPr>
          <p:cNvPr id="6" name="Content Placeholder 5"/>
          <p:cNvSpPr>
            <a:spLocks noGrp="1"/>
          </p:cNvSpPr>
          <p:nvPr>
            <p:ph idx="1"/>
          </p:nvPr>
        </p:nvSpPr>
        <p:spPr/>
        <p:txBody>
          <a:bodyPr>
            <a:noAutofit/>
          </a:bodyPr>
          <a:lstStyle/>
          <a:p>
            <a:r>
              <a:rPr lang="en-US" sz="2000" dirty="0" smtClean="0">
                <a:solidFill>
                  <a:schemeClr val="bg1"/>
                </a:solidFill>
              </a:rPr>
              <a:t>Gridded </a:t>
            </a:r>
            <a:r>
              <a:rPr lang="en-US" sz="2000" dirty="0" err="1" smtClean="0">
                <a:solidFill>
                  <a:schemeClr val="bg1"/>
                </a:solidFill>
              </a:rPr>
              <a:t>hydroclimate</a:t>
            </a:r>
            <a:r>
              <a:rPr lang="en-US" sz="2000" dirty="0" smtClean="0">
                <a:solidFill>
                  <a:schemeClr val="bg1"/>
                </a:solidFill>
              </a:rPr>
              <a:t> co-hosted with the current CMIP-3 archive at LLNL</a:t>
            </a:r>
          </a:p>
          <a:p>
            <a:pPr lvl="1">
              <a:buNone/>
            </a:pPr>
            <a:r>
              <a:rPr lang="en-US" sz="1800" dirty="0" smtClean="0">
                <a:solidFill>
                  <a:srgbClr val="FFFF00"/>
                </a:solidFill>
                <a:hlinkClick r:id="rId2"/>
              </a:rPr>
              <a:t>http://gdo-dcp.ucllnl.org/downscaled_cmip3_projections</a:t>
            </a:r>
            <a:endParaRPr lang="en-US" sz="1800" dirty="0" smtClean="0">
              <a:solidFill>
                <a:srgbClr val="FFFF00"/>
              </a:solidFill>
            </a:endParaRPr>
          </a:p>
          <a:p>
            <a:endParaRPr lang="en-US" sz="2000" dirty="0" smtClean="0">
              <a:solidFill>
                <a:schemeClr val="bg1"/>
              </a:solidFill>
            </a:endParaRPr>
          </a:p>
          <a:p>
            <a:r>
              <a:rPr lang="en-US" sz="2000" dirty="0" smtClean="0">
                <a:solidFill>
                  <a:schemeClr val="bg1"/>
                </a:solidFill>
              </a:rPr>
              <a:t>Time-series of streamflow projections, Reclamation GIS/</a:t>
            </a:r>
            <a:r>
              <a:rPr lang="en-US" sz="2000" dirty="0" err="1" smtClean="0">
                <a:solidFill>
                  <a:schemeClr val="bg1"/>
                </a:solidFill>
              </a:rPr>
              <a:t>WaterSMART</a:t>
            </a:r>
            <a:r>
              <a:rPr lang="en-US" sz="2000" dirty="0" smtClean="0">
                <a:solidFill>
                  <a:schemeClr val="bg1"/>
                </a:solidFill>
              </a:rPr>
              <a:t> website</a:t>
            </a:r>
          </a:p>
          <a:p>
            <a:pPr marL="742950" lvl="2" indent="-342900">
              <a:buNone/>
            </a:pPr>
            <a:r>
              <a:rPr lang="en-US" sz="1800" dirty="0" smtClean="0">
                <a:hlinkClick r:id="rId3"/>
              </a:rPr>
              <a:t>http://gis.usbr.gov/streamflow_projections/</a:t>
            </a:r>
            <a:endParaRPr lang="en-US" sz="1800" dirty="0" smtClean="0">
              <a:solidFill>
                <a:srgbClr val="FFFF00"/>
              </a:solidFill>
            </a:endParaRPr>
          </a:p>
          <a:p>
            <a:endParaRPr lang="en-US" sz="2000" dirty="0" smtClean="0">
              <a:solidFill>
                <a:schemeClr val="bg1"/>
              </a:solidFill>
            </a:endParaRPr>
          </a:p>
          <a:p>
            <a:r>
              <a:rPr lang="en-US" sz="2000" dirty="0" smtClean="0">
                <a:solidFill>
                  <a:schemeClr val="bg1"/>
                </a:solidFill>
              </a:rPr>
              <a:t>American Geophysical Union (AGU) Eos Article describing the online  gridded </a:t>
            </a:r>
            <a:r>
              <a:rPr lang="en-US" sz="2000" dirty="0" err="1" smtClean="0">
                <a:solidFill>
                  <a:schemeClr val="bg1"/>
                </a:solidFill>
              </a:rPr>
              <a:t>hydroclimate</a:t>
            </a:r>
            <a:r>
              <a:rPr lang="en-US" sz="2000" dirty="0" smtClean="0">
                <a:solidFill>
                  <a:schemeClr val="bg1"/>
                </a:solidFill>
              </a:rPr>
              <a:t> archive </a:t>
            </a:r>
            <a:r>
              <a:rPr lang="en-US" sz="1600" dirty="0" smtClean="0">
                <a:solidFill>
                  <a:schemeClr val="bg1"/>
                </a:solidFill>
              </a:rPr>
              <a:t>(… more than 61,000 Earth and space scientists worldwide …)</a:t>
            </a:r>
            <a:endParaRPr lang="en-US" sz="2000" dirty="0" smtClean="0">
              <a:solidFill>
                <a:schemeClr val="bg1"/>
              </a:solidFill>
            </a:endParaRPr>
          </a:p>
          <a:p>
            <a:pPr lvl="1">
              <a:buNone/>
            </a:pPr>
            <a:endParaRPr lang="en-US" sz="1400" dirty="0" smtClean="0">
              <a:solidFill>
                <a:schemeClr val="bg1"/>
              </a:solidFill>
            </a:endParaRPr>
          </a:p>
          <a:p>
            <a:pPr>
              <a:buNone/>
            </a:pPr>
            <a:r>
              <a:rPr lang="en-US" sz="1800" dirty="0" smtClean="0">
                <a:solidFill>
                  <a:schemeClr val="bg1"/>
                </a:solidFill>
              </a:rPr>
              <a:t>      </a:t>
            </a:r>
            <a:r>
              <a:rPr lang="en-US" sz="1400" dirty="0" smtClean="0">
                <a:solidFill>
                  <a:srgbClr val="FFFF00"/>
                </a:solidFill>
              </a:rPr>
              <a:t>Gangopadhyay, S., T. Pruitt, L. Brekke, and D. Raff (2011), Hydrologic projections for the western United States, Eos Trans. AGU, 92(48), 441, doi:10.1029/2011EO480001.</a:t>
            </a:r>
            <a:endParaRPr lang="en-US" sz="1800" dirty="0" smtClean="0">
              <a:solidFill>
                <a:srgbClr val="FFFF00"/>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Santa Ana Watershed Basin Study</a:t>
            </a:r>
            <a:endParaRPr lang="en-US" dirty="0">
              <a:solidFill>
                <a:schemeClr val="bg1"/>
              </a:solidFill>
            </a:endParaRPr>
          </a:p>
        </p:txBody>
      </p:sp>
      <p:sp>
        <p:nvSpPr>
          <p:cNvPr id="3" name="Content Placeholder 2"/>
          <p:cNvSpPr>
            <a:spLocks noGrp="1"/>
          </p:cNvSpPr>
          <p:nvPr>
            <p:ph type="body" idx="1"/>
          </p:nvPr>
        </p:nvSpPr>
        <p:spPr/>
        <p:txBody>
          <a:bodyPr>
            <a:normAutofit fontScale="77500" lnSpcReduction="20000"/>
          </a:bodyPr>
          <a:lstStyle/>
          <a:p>
            <a:r>
              <a:rPr lang="en-US" dirty="0" smtClean="0">
                <a:solidFill>
                  <a:schemeClr val="bg1">
                    <a:lumMod val="65000"/>
                  </a:schemeClr>
                </a:solidFill>
              </a:rPr>
              <a:t>West-Wide Climate Risk Assessments (WWCRAs) - foundation for Basin Studies</a:t>
            </a:r>
          </a:p>
          <a:p>
            <a:endParaRPr lang="en-US" dirty="0" smtClean="0">
              <a:solidFill>
                <a:schemeClr val="bg1">
                  <a:lumMod val="65000"/>
                </a:schemeClr>
              </a:solidFill>
            </a:endParaRPr>
          </a:p>
          <a:p>
            <a:r>
              <a:rPr lang="en-US" dirty="0" smtClean="0">
                <a:solidFill>
                  <a:schemeClr val="bg1"/>
                </a:solidFill>
              </a:rPr>
              <a:t>Santa Ana Watershed Basin Study – </a:t>
            </a:r>
            <a:r>
              <a:rPr lang="en-US" dirty="0" smtClean="0">
                <a:solidFill>
                  <a:srgbClr val="FFFF00"/>
                </a:solidFill>
              </a:rPr>
              <a:t>surface water and groundwater hydrology projections</a:t>
            </a:r>
            <a:endParaRPr lang="en-US" dirty="0" smtClean="0">
              <a:solidFill>
                <a:srgbClr val="FFFF00"/>
              </a:solidFill>
            </a:endParaRPr>
          </a:p>
          <a:p>
            <a:endParaRPr lang="en-US" dirty="0" smtClean="0">
              <a:solidFill>
                <a:schemeClr val="bg1">
                  <a:lumMod val="65000"/>
                </a:schemeClr>
              </a:solidFill>
            </a:endParaRPr>
          </a:p>
          <a:p>
            <a:r>
              <a:rPr lang="en-US" dirty="0" smtClean="0">
                <a:solidFill>
                  <a:schemeClr val="bg1">
                    <a:lumMod val="65000"/>
                  </a:schemeClr>
                </a:solidFill>
              </a:rPr>
              <a:t>Reclamation Hydroclimate Datasets and Tools -  PMO and S&amp;T</a:t>
            </a:r>
            <a:endParaRPr lang="en-US" dirty="0" smtClean="0">
              <a:solidFill>
                <a:schemeClr val="bg1">
                  <a:lumMod val="65000"/>
                </a:schemeClr>
              </a:solidFill>
            </a:endParaRPr>
          </a:p>
          <a:p>
            <a:endParaRPr lang="en-US" dirty="0" smtClean="0">
              <a:solidFill>
                <a:schemeClr val="bg1">
                  <a:lumMod val="65000"/>
                </a:schemeClr>
              </a:solidFill>
            </a:endParaRPr>
          </a:p>
          <a:p>
            <a:endParaRPr lang="en-US" dirty="0">
              <a:solidFill>
                <a:schemeClr val="bg1">
                  <a:lumMod val="65000"/>
                </a:schemeClr>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Background</a:t>
            </a:r>
            <a:endParaRPr lang="en-US" dirty="0">
              <a:solidFill>
                <a:schemeClr val="bg1"/>
              </a:solidFill>
            </a:endParaRPr>
          </a:p>
        </p:txBody>
      </p:sp>
      <p:sp>
        <p:nvSpPr>
          <p:cNvPr id="6" name="Text Placeholder 5"/>
          <p:cNvSpPr>
            <a:spLocks noGrp="1"/>
          </p:cNvSpPr>
          <p:nvPr>
            <p:ph type="body" sz="half" idx="1"/>
          </p:nvPr>
        </p:nvSpPr>
        <p:spPr>
          <a:xfrm>
            <a:off x="457199" y="1600200"/>
            <a:ext cx="4764506" cy="4525963"/>
          </a:xfrm>
        </p:spPr>
        <p:txBody>
          <a:bodyPr>
            <a:normAutofit fontScale="55000" lnSpcReduction="20000"/>
          </a:bodyPr>
          <a:lstStyle/>
          <a:p>
            <a:r>
              <a:rPr lang="en-US" dirty="0" smtClean="0">
                <a:solidFill>
                  <a:schemeClr val="bg1"/>
                </a:solidFill>
              </a:rPr>
              <a:t>Public Law 111-11, Subtitle F (SECURE Water Act, </a:t>
            </a:r>
            <a:r>
              <a:rPr lang="en-US" dirty="0" smtClean="0">
                <a:solidFill>
                  <a:srgbClr val="FFFF00"/>
                </a:solidFill>
              </a:rPr>
              <a:t>SWA, 2009</a:t>
            </a:r>
            <a:r>
              <a:rPr lang="en-US" dirty="0" smtClean="0">
                <a:solidFill>
                  <a:schemeClr val="bg1"/>
                </a:solidFill>
              </a:rPr>
              <a:t>) </a:t>
            </a:r>
            <a:r>
              <a:rPr lang="en-US" dirty="0" smtClean="0">
                <a:solidFill>
                  <a:schemeClr val="bg1"/>
                </a:solidFill>
                <a:cs typeface="Courier New"/>
              </a:rPr>
              <a:t>§  9503.</a:t>
            </a:r>
          </a:p>
          <a:p>
            <a:endParaRPr lang="en-US" i="1" dirty="0" smtClean="0">
              <a:solidFill>
                <a:schemeClr val="bg1"/>
              </a:solidFill>
              <a:cs typeface="Courier New"/>
              <a:sym typeface="Wingdings" pitchFamily="2" charset="2"/>
            </a:endParaRPr>
          </a:p>
          <a:p>
            <a:r>
              <a:rPr lang="en-US" dirty="0" smtClean="0">
                <a:solidFill>
                  <a:schemeClr val="bg1"/>
                </a:solidFill>
                <a:cs typeface="Courier New"/>
                <a:sym typeface="Wingdings" pitchFamily="2" charset="2"/>
              </a:rPr>
              <a:t>Climate change risks for water and environmental resources in “</a:t>
            </a:r>
            <a:r>
              <a:rPr lang="en-US" dirty="0" smtClean="0">
                <a:solidFill>
                  <a:srgbClr val="FFFF00"/>
                </a:solidFill>
                <a:cs typeface="Courier New"/>
                <a:sym typeface="Wingdings" pitchFamily="2" charset="2"/>
              </a:rPr>
              <a:t>major Reclamation river basins</a:t>
            </a:r>
            <a:r>
              <a:rPr lang="en-US" dirty="0" smtClean="0">
                <a:solidFill>
                  <a:schemeClr val="bg1"/>
                </a:solidFill>
                <a:cs typeface="Courier New"/>
                <a:sym typeface="Wingdings" pitchFamily="2" charset="2"/>
              </a:rPr>
              <a:t>.”</a:t>
            </a:r>
          </a:p>
          <a:p>
            <a:endParaRPr lang="en-US" dirty="0" smtClean="0">
              <a:solidFill>
                <a:schemeClr val="bg1"/>
              </a:solidFill>
              <a:cs typeface="Courier New"/>
              <a:sym typeface="Wingdings" pitchFamily="2" charset="2"/>
            </a:endParaRPr>
          </a:p>
          <a:p>
            <a:r>
              <a:rPr lang="en-US" dirty="0" smtClean="0">
                <a:solidFill>
                  <a:schemeClr val="bg1"/>
                </a:solidFill>
                <a:cs typeface="Courier New"/>
                <a:sym typeface="Wingdings" pitchFamily="2" charset="2"/>
              </a:rPr>
              <a:t>Reclamation’s </a:t>
            </a:r>
            <a:r>
              <a:rPr lang="en-US" dirty="0" err="1" smtClean="0">
                <a:solidFill>
                  <a:schemeClr val="bg1"/>
                </a:solidFill>
                <a:cs typeface="Courier New"/>
                <a:sym typeface="Wingdings" pitchFamily="2" charset="2"/>
              </a:rPr>
              <a:t>WaterSMART</a:t>
            </a:r>
            <a:r>
              <a:rPr lang="en-US" dirty="0" smtClean="0">
                <a:solidFill>
                  <a:schemeClr val="bg1"/>
                </a:solidFill>
                <a:cs typeface="Courier New"/>
                <a:sym typeface="Wingdings" pitchFamily="2" charset="2"/>
              </a:rPr>
              <a:t> (</a:t>
            </a:r>
            <a:r>
              <a:rPr lang="en-US" dirty="0" smtClean="0">
                <a:solidFill>
                  <a:srgbClr val="FFFF00"/>
                </a:solidFill>
                <a:cs typeface="Courier New"/>
                <a:sym typeface="Wingdings" pitchFamily="2" charset="2"/>
              </a:rPr>
              <a:t>S</a:t>
            </a:r>
            <a:r>
              <a:rPr lang="en-US" dirty="0" smtClean="0">
                <a:solidFill>
                  <a:schemeClr val="bg1"/>
                </a:solidFill>
                <a:cs typeface="Courier New"/>
                <a:sym typeface="Wingdings" pitchFamily="2" charset="2"/>
              </a:rPr>
              <a:t>ustain and </a:t>
            </a:r>
            <a:r>
              <a:rPr lang="en-US" dirty="0" smtClean="0">
                <a:solidFill>
                  <a:srgbClr val="FFFF00"/>
                </a:solidFill>
                <a:cs typeface="Courier New"/>
                <a:sym typeface="Wingdings" pitchFamily="2" charset="2"/>
              </a:rPr>
              <a:t>M</a:t>
            </a:r>
            <a:r>
              <a:rPr lang="en-US" dirty="0" smtClean="0">
                <a:solidFill>
                  <a:schemeClr val="bg1"/>
                </a:solidFill>
                <a:cs typeface="Courier New"/>
                <a:sym typeface="Wingdings" pitchFamily="2" charset="2"/>
              </a:rPr>
              <a:t>anage </a:t>
            </a:r>
            <a:r>
              <a:rPr lang="en-US" dirty="0" smtClean="0">
                <a:solidFill>
                  <a:srgbClr val="FFFF00"/>
                </a:solidFill>
                <a:cs typeface="Courier New"/>
                <a:sym typeface="Wingdings" pitchFamily="2" charset="2"/>
              </a:rPr>
              <a:t>A</a:t>
            </a:r>
            <a:r>
              <a:rPr lang="en-US" dirty="0" smtClean="0">
                <a:solidFill>
                  <a:schemeClr val="bg1"/>
                </a:solidFill>
                <a:cs typeface="Courier New"/>
                <a:sym typeface="Wingdings" pitchFamily="2" charset="2"/>
              </a:rPr>
              <a:t>merica’s </a:t>
            </a:r>
            <a:r>
              <a:rPr lang="en-US" dirty="0" smtClean="0">
                <a:solidFill>
                  <a:srgbClr val="FFFF00"/>
                </a:solidFill>
                <a:cs typeface="Courier New"/>
                <a:sym typeface="Wingdings" pitchFamily="2" charset="2"/>
              </a:rPr>
              <a:t>R</a:t>
            </a:r>
            <a:r>
              <a:rPr lang="en-US" dirty="0" smtClean="0">
                <a:solidFill>
                  <a:schemeClr val="bg1"/>
                </a:solidFill>
                <a:cs typeface="Courier New"/>
                <a:sym typeface="Wingdings" pitchFamily="2" charset="2"/>
              </a:rPr>
              <a:t>esources for </a:t>
            </a:r>
            <a:r>
              <a:rPr lang="en-US" dirty="0" smtClean="0">
                <a:solidFill>
                  <a:srgbClr val="FFFF00"/>
                </a:solidFill>
                <a:cs typeface="Courier New"/>
                <a:sym typeface="Wingdings" pitchFamily="2" charset="2"/>
              </a:rPr>
              <a:t>T</a:t>
            </a:r>
            <a:r>
              <a:rPr lang="en-US" dirty="0" smtClean="0">
                <a:solidFill>
                  <a:schemeClr val="bg1"/>
                </a:solidFill>
                <a:cs typeface="Courier New"/>
                <a:sym typeface="Wingdings" pitchFamily="2" charset="2"/>
              </a:rPr>
              <a:t>omorrow)  Basin Study Program </a:t>
            </a:r>
          </a:p>
          <a:p>
            <a:pPr marL="971550" lvl="1" indent="-514350">
              <a:lnSpc>
                <a:spcPct val="170000"/>
              </a:lnSpc>
              <a:buFont typeface="+mj-lt"/>
              <a:buAutoNum type="arabicPeriod"/>
            </a:pPr>
            <a:r>
              <a:rPr lang="en-US" dirty="0" smtClean="0">
                <a:solidFill>
                  <a:schemeClr val="bg1"/>
                </a:solidFill>
                <a:cs typeface="Courier New"/>
                <a:sym typeface="Wingdings" pitchFamily="2" charset="2"/>
              </a:rPr>
              <a:t>Basin Studies </a:t>
            </a:r>
          </a:p>
          <a:p>
            <a:pPr marL="971550" lvl="1" indent="-514350">
              <a:lnSpc>
                <a:spcPct val="170000"/>
              </a:lnSpc>
              <a:buFont typeface="+mj-lt"/>
              <a:buAutoNum type="arabicPeriod"/>
            </a:pPr>
            <a:r>
              <a:rPr lang="en-US" dirty="0" smtClean="0">
                <a:solidFill>
                  <a:schemeClr val="bg1"/>
                </a:solidFill>
                <a:cs typeface="Courier New"/>
                <a:sym typeface="Wingdings" pitchFamily="2" charset="2"/>
              </a:rPr>
              <a:t>West-Wide Climate Risk Assessments (</a:t>
            </a:r>
            <a:r>
              <a:rPr lang="en-US" dirty="0" smtClean="0">
                <a:solidFill>
                  <a:srgbClr val="FFFF00"/>
                </a:solidFill>
                <a:cs typeface="Courier New"/>
                <a:sym typeface="Wingdings" pitchFamily="2" charset="2"/>
              </a:rPr>
              <a:t>WWCRAs</a:t>
            </a:r>
            <a:r>
              <a:rPr lang="en-US" dirty="0" smtClean="0">
                <a:solidFill>
                  <a:schemeClr val="bg1"/>
                </a:solidFill>
                <a:cs typeface="Courier New"/>
                <a:sym typeface="Wingdings" pitchFamily="2" charset="2"/>
              </a:rPr>
              <a:t>)</a:t>
            </a:r>
          </a:p>
          <a:p>
            <a:pPr marL="971550" lvl="1" indent="-514350">
              <a:lnSpc>
                <a:spcPct val="170000"/>
              </a:lnSpc>
              <a:buFont typeface="+mj-lt"/>
              <a:buAutoNum type="arabicPeriod"/>
            </a:pPr>
            <a:r>
              <a:rPr lang="en-US" dirty="0" smtClean="0">
                <a:solidFill>
                  <a:schemeClr val="bg1"/>
                </a:solidFill>
                <a:cs typeface="Courier New"/>
                <a:sym typeface="Wingdings" pitchFamily="2" charset="2"/>
              </a:rPr>
              <a:t>Landscape Conservation Cooperatives (</a:t>
            </a:r>
            <a:r>
              <a:rPr lang="en-US" dirty="0" smtClean="0">
                <a:solidFill>
                  <a:srgbClr val="FFFF00"/>
                </a:solidFill>
                <a:cs typeface="Courier New"/>
                <a:sym typeface="Wingdings" pitchFamily="2" charset="2"/>
              </a:rPr>
              <a:t>LCCs</a:t>
            </a:r>
            <a:r>
              <a:rPr lang="en-US" dirty="0" smtClean="0">
                <a:solidFill>
                  <a:schemeClr val="bg1"/>
                </a:solidFill>
                <a:cs typeface="Courier New"/>
                <a:sym typeface="Wingdings" pitchFamily="2" charset="2"/>
              </a:rPr>
              <a:t>)</a:t>
            </a:r>
            <a:endParaRPr lang="en-US" dirty="0" smtClean="0">
              <a:solidFill>
                <a:schemeClr val="bg1"/>
              </a:solidFill>
              <a:sym typeface="Wingdings" pitchFamily="2" charset="2"/>
            </a:endParaRPr>
          </a:p>
          <a:p>
            <a:endParaRPr lang="en-US" dirty="0"/>
          </a:p>
        </p:txBody>
      </p:sp>
      <p:sp>
        <p:nvSpPr>
          <p:cNvPr id="3" name="Content Placeholder 2"/>
          <p:cNvSpPr>
            <a:spLocks noGrp="1"/>
          </p:cNvSpPr>
          <p:nvPr>
            <p:ph sz="half" idx="2"/>
          </p:nvPr>
        </p:nvSpPr>
        <p:spPr/>
        <p:txBody>
          <a:bodyPr>
            <a:normAutofit/>
          </a:bodyPr>
          <a:lstStyle/>
          <a:p>
            <a:endParaRPr lang="en-US" sz="2400" dirty="0" smtClean="0">
              <a:solidFill>
                <a:schemeClr val="bg1"/>
              </a:solidFill>
              <a:sym typeface="Wingdings" pitchFamily="2" charset="2"/>
            </a:endParaRPr>
          </a:p>
          <a:p>
            <a:endParaRPr lang="en-US" sz="2400" dirty="0" smtClean="0">
              <a:solidFill>
                <a:schemeClr val="bg1"/>
              </a:solidFill>
              <a:sym typeface="Wingdings" pitchFamily="2" charset="2"/>
            </a:endParaRPr>
          </a:p>
          <a:p>
            <a:pPr>
              <a:buNone/>
            </a:pPr>
            <a:endParaRPr lang="en-US" sz="2800" dirty="0" smtClean="0">
              <a:solidFill>
                <a:srgbClr val="FFFF00"/>
              </a:solidFill>
            </a:endParaRPr>
          </a:p>
        </p:txBody>
      </p:sp>
      <p:pic>
        <p:nvPicPr>
          <p:cNvPr id="5" name="Picture 4" descr="Fig1_Western_States.jpg"/>
          <p:cNvPicPr>
            <a:picLocks noChangeAspect="1"/>
          </p:cNvPicPr>
          <p:nvPr/>
        </p:nvPicPr>
        <p:blipFill>
          <a:blip r:embed="rId2"/>
          <a:srcRect l="4240" t="9991" r="10080" b="9131"/>
          <a:stretch>
            <a:fillRect/>
          </a:stretch>
        </p:blipFill>
        <p:spPr>
          <a:xfrm>
            <a:off x="5053263" y="2045368"/>
            <a:ext cx="4090737" cy="2983832"/>
          </a:xfrm>
          <a:prstGeom prst="rect">
            <a:avLst/>
          </a:prstGeom>
        </p:spPr>
      </p:pic>
      <p:sp>
        <p:nvSpPr>
          <p:cNvPr id="7" name="TextBox 6"/>
          <p:cNvSpPr txBox="1"/>
          <p:nvPr/>
        </p:nvSpPr>
        <p:spPr>
          <a:xfrm>
            <a:off x="425669" y="6022425"/>
            <a:ext cx="4776952" cy="523220"/>
          </a:xfrm>
          <a:prstGeom prst="rect">
            <a:avLst/>
          </a:prstGeom>
          <a:noFill/>
        </p:spPr>
        <p:txBody>
          <a:bodyPr wrap="square" rtlCol="0">
            <a:spAutoFit/>
          </a:bodyPr>
          <a:lstStyle/>
          <a:p>
            <a:r>
              <a:rPr lang="en-US" sz="1400" dirty="0" smtClean="0">
                <a:solidFill>
                  <a:schemeClr val="bg1"/>
                </a:solidFill>
              </a:rPr>
              <a:t>SECURE – Science and Engineering to Comprehensively Understand and Responsibly Enhance</a:t>
            </a:r>
            <a:endParaRPr lang="en-US" sz="1400" dirty="0">
              <a:solidFill>
                <a:schemeClr val="bg1"/>
              </a:solidFill>
            </a:endParaRPr>
          </a:p>
        </p:txBody>
      </p:sp>
      <p:sp>
        <p:nvSpPr>
          <p:cNvPr id="8" name="TextBox 7"/>
          <p:cNvSpPr txBox="1"/>
          <p:nvPr/>
        </p:nvSpPr>
        <p:spPr>
          <a:xfrm>
            <a:off x="5276851" y="5178592"/>
            <a:ext cx="3581400" cy="338554"/>
          </a:xfrm>
          <a:prstGeom prst="rect">
            <a:avLst/>
          </a:prstGeom>
          <a:noFill/>
        </p:spPr>
        <p:txBody>
          <a:bodyPr wrap="square" rtlCol="0">
            <a:spAutoFit/>
          </a:bodyPr>
          <a:lstStyle/>
          <a:p>
            <a:r>
              <a:rPr lang="en-US" sz="1600" dirty="0" smtClean="0">
                <a:solidFill>
                  <a:srgbClr val="FFFF00"/>
                </a:solidFill>
              </a:rPr>
              <a:t>8 major Reclamation River Basin</a:t>
            </a:r>
            <a:endParaRPr lang="en-US" sz="1600" dirty="0">
              <a:solidFill>
                <a:srgbClr val="FFFF00"/>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Santa Ana Watershed Basin Study</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solidFill>
                  <a:schemeClr val="bg1"/>
                </a:solidFill>
              </a:rPr>
              <a:t>Water supply projections - </a:t>
            </a:r>
            <a:r>
              <a:rPr lang="en-US" dirty="0" smtClean="0">
                <a:solidFill>
                  <a:srgbClr val="FFFF00"/>
                </a:solidFill>
              </a:rPr>
              <a:t>S</a:t>
            </a:r>
            <a:r>
              <a:rPr lang="en-US" dirty="0" smtClean="0">
                <a:solidFill>
                  <a:srgbClr val="FFFF00"/>
                </a:solidFill>
              </a:rPr>
              <a:t>urface </a:t>
            </a:r>
            <a:r>
              <a:rPr lang="en-US" dirty="0" smtClean="0">
                <a:solidFill>
                  <a:srgbClr val="FFFF00"/>
                </a:solidFill>
              </a:rPr>
              <a:t>W</a:t>
            </a:r>
            <a:r>
              <a:rPr lang="en-US" dirty="0" smtClean="0">
                <a:solidFill>
                  <a:srgbClr val="FFFF00"/>
                </a:solidFill>
              </a:rPr>
              <a:t>ater</a:t>
            </a:r>
            <a:endParaRPr lang="en-US" dirty="0" smtClean="0">
              <a:solidFill>
                <a:schemeClr val="bg1"/>
              </a:solidFill>
            </a:endParaRPr>
          </a:p>
        </p:txBody>
      </p:sp>
      <p:pic>
        <p:nvPicPr>
          <p:cNvPr id="4" name="Content Placeholder 13" descr="BasinWithStations.png"/>
          <p:cNvPicPr>
            <a:picLocks noChangeAspect="1"/>
          </p:cNvPicPr>
          <p:nvPr/>
        </p:nvPicPr>
        <p:blipFill>
          <a:blip r:embed="rId2"/>
          <a:srcRect l="14791" t="4540" r="11328" b="7426"/>
          <a:stretch>
            <a:fillRect/>
          </a:stretch>
        </p:blipFill>
        <p:spPr bwMode="auto">
          <a:xfrm>
            <a:off x="1997605" y="2653095"/>
            <a:ext cx="5727482" cy="362442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686800" cy="1143000"/>
          </a:xfrm>
        </p:spPr>
        <p:txBody>
          <a:bodyPr>
            <a:normAutofit fontScale="90000"/>
          </a:bodyPr>
          <a:lstStyle/>
          <a:p>
            <a:r>
              <a:rPr lang="en-US" dirty="0" smtClean="0">
                <a:solidFill>
                  <a:schemeClr val="bg1"/>
                </a:solidFill>
              </a:rPr>
              <a:t>Surface Water Hydrology </a:t>
            </a:r>
            <a:r>
              <a:rPr lang="en-US" dirty="0" smtClean="0">
                <a:solidFill>
                  <a:schemeClr val="bg1"/>
                </a:solidFill>
              </a:rPr>
              <a:t>Projections</a:t>
            </a:r>
            <a:br>
              <a:rPr lang="en-US" dirty="0" smtClean="0">
                <a:solidFill>
                  <a:schemeClr val="bg1"/>
                </a:solidFill>
              </a:rPr>
            </a:br>
            <a:r>
              <a:rPr lang="en-US" dirty="0" smtClean="0">
                <a:solidFill>
                  <a:schemeClr val="bg1"/>
                </a:solidFill>
              </a:rPr>
              <a:t>Outline</a:t>
            </a:r>
            <a:endParaRPr lang="en-US" dirty="0">
              <a:solidFill>
                <a:schemeClr val="bg1"/>
              </a:solidFill>
            </a:endParaRPr>
          </a:p>
        </p:txBody>
      </p:sp>
      <p:sp>
        <p:nvSpPr>
          <p:cNvPr id="8" name="Content Placeholder 7"/>
          <p:cNvSpPr>
            <a:spLocks noGrp="1"/>
          </p:cNvSpPr>
          <p:nvPr>
            <p:ph idx="1"/>
          </p:nvPr>
        </p:nvSpPr>
        <p:spPr/>
        <p:txBody>
          <a:bodyPr>
            <a:normAutofit fontScale="55000" lnSpcReduction="20000"/>
          </a:bodyPr>
          <a:lstStyle/>
          <a:p>
            <a:pPr marL="514350" indent="-514350">
              <a:buFont typeface="+mj-lt"/>
              <a:buAutoNum type="arabicPeriod"/>
            </a:pPr>
            <a:r>
              <a:rPr lang="en-US" dirty="0" smtClean="0">
                <a:solidFill>
                  <a:schemeClr val="bg1"/>
                </a:solidFill>
              </a:rPr>
              <a:t>Background. </a:t>
            </a:r>
            <a:r>
              <a:rPr lang="en-US" dirty="0" smtClean="0">
                <a:solidFill>
                  <a:srgbClr val="FFFF00"/>
                </a:solidFill>
              </a:rPr>
              <a:t> Acronyms , definitions, assumptions, and  hydrology model overview.</a:t>
            </a:r>
          </a:p>
          <a:p>
            <a:pPr marL="514350" indent="-514350">
              <a:buFont typeface="+mj-lt"/>
              <a:buAutoNum type="arabicPeriod"/>
            </a:pPr>
            <a:endParaRPr lang="en-US" dirty="0" smtClean="0">
              <a:solidFill>
                <a:schemeClr val="bg1"/>
              </a:solidFill>
            </a:endParaRPr>
          </a:p>
          <a:p>
            <a:pPr marL="514350" indent="-514350">
              <a:buFont typeface="+mj-lt"/>
              <a:buAutoNum type="arabicPeriod"/>
            </a:pPr>
            <a:r>
              <a:rPr lang="en-US" dirty="0" smtClean="0">
                <a:solidFill>
                  <a:schemeClr val="bg1"/>
                </a:solidFill>
              </a:rPr>
              <a:t>How were the hydrologic projections developed for the Santa Ana Watershed? </a:t>
            </a:r>
            <a:r>
              <a:rPr lang="en-US" dirty="0" smtClean="0">
                <a:solidFill>
                  <a:srgbClr val="FFFF00"/>
                </a:solidFill>
              </a:rPr>
              <a:t>Detailed description of the hydrologic projections development process, specifically streamflow.</a:t>
            </a:r>
          </a:p>
          <a:p>
            <a:pPr marL="514350" indent="-514350">
              <a:buFont typeface="+mj-lt"/>
              <a:buAutoNum type="arabicPeriod"/>
            </a:pPr>
            <a:endParaRPr lang="en-US" dirty="0" smtClean="0">
              <a:solidFill>
                <a:srgbClr val="FFFF00"/>
              </a:solidFill>
            </a:endParaRPr>
          </a:p>
          <a:p>
            <a:pPr marL="514350" indent="-514350">
              <a:buFont typeface="+mj-lt"/>
              <a:buAutoNum type="arabicPeriod"/>
            </a:pPr>
            <a:r>
              <a:rPr lang="en-US" dirty="0" smtClean="0">
                <a:solidFill>
                  <a:schemeClr val="bg1"/>
                </a:solidFill>
              </a:rPr>
              <a:t>What analysis was done using the hydrology projections? </a:t>
            </a:r>
            <a:r>
              <a:rPr lang="en-US" dirty="0" smtClean="0">
                <a:solidFill>
                  <a:srgbClr val="FFFF00"/>
                </a:solidFill>
              </a:rPr>
              <a:t>Detailed description of analysis of change  and statistics used.</a:t>
            </a:r>
          </a:p>
          <a:p>
            <a:pPr marL="514350" indent="-514350">
              <a:buFont typeface="+mj-lt"/>
              <a:buAutoNum type="arabicPeriod"/>
            </a:pPr>
            <a:endParaRPr lang="en-US" dirty="0" smtClean="0">
              <a:solidFill>
                <a:schemeClr val="bg1"/>
              </a:solidFill>
            </a:endParaRPr>
          </a:p>
          <a:p>
            <a:pPr marL="514350" indent="-514350">
              <a:buFont typeface="+mj-lt"/>
              <a:buAutoNum type="arabicPeriod"/>
            </a:pPr>
            <a:r>
              <a:rPr lang="en-US" dirty="0" smtClean="0">
                <a:solidFill>
                  <a:schemeClr val="bg1"/>
                </a:solidFill>
              </a:rPr>
              <a:t>Results. </a:t>
            </a:r>
            <a:r>
              <a:rPr lang="en-US" dirty="0" smtClean="0">
                <a:solidFill>
                  <a:srgbClr val="FFFF00"/>
                </a:solidFill>
              </a:rPr>
              <a:t>All results are preliminary and draft.</a:t>
            </a:r>
          </a:p>
          <a:p>
            <a:pPr marL="514350" indent="-514350">
              <a:buFont typeface="+mj-lt"/>
              <a:buAutoNum type="arabicPeriod"/>
            </a:pPr>
            <a:endParaRPr lang="en-US" dirty="0" smtClean="0">
              <a:solidFill>
                <a:schemeClr val="bg1"/>
              </a:solidFill>
            </a:endParaRPr>
          </a:p>
          <a:p>
            <a:pPr marL="514350" indent="-514350">
              <a:buFont typeface="+mj-lt"/>
              <a:buAutoNum type="arabicPeriod"/>
            </a:pPr>
            <a:r>
              <a:rPr lang="en-US" dirty="0" smtClean="0">
                <a:solidFill>
                  <a:schemeClr val="bg1"/>
                </a:solidFill>
              </a:rPr>
              <a:t>Example analysis. </a:t>
            </a:r>
            <a:r>
              <a:rPr lang="en-US" dirty="0" smtClean="0">
                <a:solidFill>
                  <a:srgbClr val="FFFF00"/>
                </a:solidFill>
              </a:rPr>
              <a:t>Change in runoff using the hydrologic projections website hosted at Lawrence Livermore National Lab (LLNL).</a:t>
            </a:r>
          </a:p>
          <a:p>
            <a:pPr marL="514350" indent="-514350">
              <a:buFont typeface="+mj-lt"/>
              <a:buAutoNum type="arabicPeriod"/>
            </a:pPr>
            <a:endParaRPr lang="en-US" dirty="0" smtClean="0">
              <a:solidFill>
                <a:schemeClr val="bg1"/>
              </a:solidFill>
            </a:endParaRPr>
          </a:p>
          <a:p>
            <a:pPr marL="514350" indent="-514350">
              <a:buFont typeface="+mj-lt"/>
              <a:buAutoNum type="arabicPeriod"/>
            </a:pPr>
            <a:r>
              <a:rPr lang="en-US" dirty="0" smtClean="0">
                <a:solidFill>
                  <a:schemeClr val="bg1"/>
                </a:solidFill>
              </a:rPr>
              <a:t>Summary</a:t>
            </a:r>
          </a:p>
          <a:p>
            <a:pPr marL="514350" indent="-514350">
              <a:buFont typeface="+mj-lt"/>
              <a:buAutoNum type="arabicPeriod"/>
            </a:pPr>
            <a:endParaRPr lang="en-US" dirty="0" smtClean="0">
              <a:solidFill>
                <a:schemeClr val="bg1"/>
              </a:solidFill>
            </a:endParaRPr>
          </a:p>
          <a:p>
            <a:pPr marL="514350" indent="-514350">
              <a:buNone/>
            </a:pPr>
            <a:endParaRPr lang="en-US" dirty="0" smtClean="0">
              <a:solidFill>
                <a:schemeClr val="bg1"/>
              </a:solidFill>
            </a:endParaRPr>
          </a:p>
          <a:p>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chemeClr val="bg1"/>
                </a:solidFill>
              </a:rPr>
              <a:t>Background</a:t>
            </a:r>
            <a:endParaRPr lang="en-US" sz="2800" dirty="0"/>
          </a:p>
        </p:txBody>
      </p:sp>
      <p:sp>
        <p:nvSpPr>
          <p:cNvPr id="3" name="Text Placeholder 2"/>
          <p:cNvSpPr>
            <a:spLocks noGrp="1"/>
          </p:cNvSpPr>
          <p:nvPr>
            <p:ph type="body" idx="1"/>
          </p:nvPr>
        </p:nvSpPr>
        <p:spPr/>
        <p:txBody>
          <a:bodyPr>
            <a:noAutofit/>
          </a:bodyPr>
          <a:lstStyle/>
          <a:p>
            <a:pPr marL="342900" indent="-342900">
              <a:buFont typeface="+mj-lt"/>
              <a:buAutoNum type="arabicPeriod"/>
            </a:pPr>
            <a:r>
              <a:rPr lang="en-US" sz="1400" dirty="0" smtClean="0">
                <a:solidFill>
                  <a:schemeClr val="bg1"/>
                </a:solidFill>
              </a:rPr>
              <a:t>Background. </a:t>
            </a:r>
            <a:r>
              <a:rPr lang="en-US" sz="1400" dirty="0" smtClean="0">
                <a:solidFill>
                  <a:srgbClr val="FFFF00"/>
                </a:solidFill>
              </a:rPr>
              <a:t> Acronyms , definitions, assumptions, and  hydrology model overview.</a:t>
            </a:r>
          </a:p>
          <a:p>
            <a:pPr marL="342900" indent="-342900">
              <a:buFont typeface="+mj-lt"/>
              <a:buAutoNum type="arabicPeriod"/>
            </a:pPr>
            <a:endParaRPr lang="en-US" sz="1400" dirty="0" smtClean="0">
              <a:solidFill>
                <a:schemeClr val="bg1"/>
              </a:solidFill>
            </a:endParaRPr>
          </a:p>
          <a:p>
            <a:pPr marL="342900" indent="-342900">
              <a:buFont typeface="+mj-lt"/>
              <a:buAutoNum type="arabicPeriod"/>
            </a:pPr>
            <a:r>
              <a:rPr lang="en-US" sz="1400" dirty="0" smtClean="0">
                <a:solidFill>
                  <a:schemeClr val="bg1">
                    <a:lumMod val="65000"/>
                  </a:schemeClr>
                </a:solidFill>
              </a:rPr>
              <a:t>How were the hydrologic projections developed for the Santa Ana Watershed? Detailed description of the hydrologic projections development process, specifically streamflow.</a:t>
            </a:r>
          </a:p>
          <a:p>
            <a:pPr marL="342900" indent="-342900">
              <a:buFont typeface="+mj-lt"/>
              <a:buAutoNum type="arabicPeriod"/>
            </a:pPr>
            <a:endParaRPr lang="en-US" sz="1400" dirty="0" smtClean="0">
              <a:solidFill>
                <a:schemeClr val="bg1">
                  <a:lumMod val="65000"/>
                </a:schemeClr>
              </a:solidFill>
            </a:endParaRPr>
          </a:p>
          <a:p>
            <a:pPr marL="342900" indent="-342900">
              <a:buFont typeface="+mj-lt"/>
              <a:buAutoNum type="arabicPeriod"/>
            </a:pPr>
            <a:r>
              <a:rPr lang="en-US" sz="1400" dirty="0" smtClean="0">
                <a:solidFill>
                  <a:schemeClr val="bg1">
                    <a:lumMod val="65000"/>
                  </a:schemeClr>
                </a:solidFill>
              </a:rPr>
              <a:t>What analysis was done using the hydrology projections? Detailed description of analysis of change  and statistics used.</a:t>
            </a:r>
          </a:p>
          <a:p>
            <a:pPr marL="342900" indent="-342900">
              <a:buFont typeface="+mj-lt"/>
              <a:buAutoNum type="arabicPeriod"/>
            </a:pPr>
            <a:endParaRPr lang="en-US" sz="1400" dirty="0" smtClean="0">
              <a:solidFill>
                <a:schemeClr val="bg1">
                  <a:lumMod val="65000"/>
                </a:schemeClr>
              </a:solidFill>
            </a:endParaRPr>
          </a:p>
          <a:p>
            <a:pPr marL="342900" indent="-342900">
              <a:buFont typeface="+mj-lt"/>
              <a:buAutoNum type="arabicPeriod"/>
            </a:pPr>
            <a:r>
              <a:rPr lang="en-US" sz="1400" dirty="0" smtClean="0">
                <a:solidFill>
                  <a:schemeClr val="bg1">
                    <a:lumMod val="65000"/>
                  </a:schemeClr>
                </a:solidFill>
              </a:rPr>
              <a:t>Results. All results are preliminary and draft.</a:t>
            </a:r>
          </a:p>
          <a:p>
            <a:pPr marL="342900" indent="-342900">
              <a:buFont typeface="+mj-lt"/>
              <a:buAutoNum type="arabicPeriod"/>
            </a:pPr>
            <a:endParaRPr lang="en-US" sz="1400" dirty="0" smtClean="0">
              <a:solidFill>
                <a:schemeClr val="bg1">
                  <a:lumMod val="65000"/>
                </a:schemeClr>
              </a:solidFill>
            </a:endParaRPr>
          </a:p>
          <a:p>
            <a:pPr marL="342900" indent="-342900">
              <a:buFont typeface="+mj-lt"/>
              <a:buAutoNum type="arabicPeriod"/>
            </a:pPr>
            <a:r>
              <a:rPr lang="en-US" sz="1400" dirty="0" smtClean="0">
                <a:solidFill>
                  <a:schemeClr val="bg1">
                    <a:lumMod val="65000"/>
                  </a:schemeClr>
                </a:solidFill>
              </a:rPr>
              <a:t>Example analysis. Change in runoff using the hydrologic projections website hosted at Lawrence Livermore National Lab (LLNL).</a:t>
            </a:r>
          </a:p>
          <a:p>
            <a:pPr marL="342900" indent="-342900">
              <a:buFont typeface="+mj-lt"/>
              <a:buAutoNum type="arabicPeriod"/>
            </a:pPr>
            <a:endParaRPr lang="en-US" sz="1400" dirty="0" smtClean="0">
              <a:solidFill>
                <a:schemeClr val="bg1">
                  <a:lumMod val="65000"/>
                </a:schemeClr>
              </a:solidFill>
            </a:endParaRPr>
          </a:p>
          <a:p>
            <a:pPr marL="342900" indent="-342900">
              <a:buFont typeface="+mj-lt"/>
              <a:buAutoNum type="arabicPeriod"/>
            </a:pPr>
            <a:r>
              <a:rPr lang="en-US" sz="1400" dirty="0" smtClean="0">
                <a:solidFill>
                  <a:schemeClr val="bg1">
                    <a:lumMod val="65000"/>
                  </a:schemeClr>
                </a:solidFill>
              </a:rPr>
              <a:t>Summary</a:t>
            </a:r>
          </a:p>
          <a:p>
            <a:pPr marL="342900" indent="-342900">
              <a:buFont typeface="+mj-lt"/>
              <a:buAutoNum type="arabicPeriod"/>
            </a:pPr>
            <a:endParaRPr lang="en-US" sz="1400" dirty="0" smtClean="0">
              <a:solidFill>
                <a:schemeClr val="bg1">
                  <a:lumMod val="65000"/>
                </a:schemeClr>
              </a:solidFill>
            </a:endParaRPr>
          </a:p>
          <a:p>
            <a:pPr marL="342900" indent="-342900"/>
            <a:endParaRPr lang="en-US" sz="1400" dirty="0">
              <a:solidFill>
                <a:schemeClr val="bg1">
                  <a:lumMod val="65000"/>
                </a:schemeClr>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Acronyms</a:t>
            </a:r>
            <a:endParaRPr lang="en-US" dirty="0">
              <a:solidFill>
                <a:schemeClr val="bg1"/>
              </a:solidFill>
            </a:endParaRPr>
          </a:p>
        </p:txBody>
      </p:sp>
      <p:sp>
        <p:nvSpPr>
          <p:cNvPr id="3" name="Content Placeholder 2"/>
          <p:cNvSpPr>
            <a:spLocks noGrp="1"/>
          </p:cNvSpPr>
          <p:nvPr>
            <p:ph idx="1"/>
          </p:nvPr>
        </p:nvSpPr>
        <p:spPr/>
        <p:txBody>
          <a:bodyPr>
            <a:normAutofit fontScale="70000" lnSpcReduction="20000"/>
          </a:bodyPr>
          <a:lstStyle/>
          <a:p>
            <a:r>
              <a:rPr lang="en-US" dirty="0" smtClean="0">
                <a:solidFill>
                  <a:schemeClr val="bg1"/>
                </a:solidFill>
              </a:rPr>
              <a:t>VIC – Variable Infiltration Capacity Model. </a:t>
            </a:r>
            <a:r>
              <a:rPr lang="en-US" dirty="0" smtClean="0">
                <a:solidFill>
                  <a:srgbClr val="FFFF00"/>
                </a:solidFill>
              </a:rPr>
              <a:t>Hydrology model.</a:t>
            </a:r>
            <a:endParaRPr lang="en-US" dirty="0" smtClean="0">
              <a:solidFill>
                <a:schemeClr val="bg1"/>
              </a:solidFill>
            </a:endParaRPr>
          </a:p>
          <a:p>
            <a:endParaRPr lang="en-US" dirty="0" smtClean="0">
              <a:solidFill>
                <a:schemeClr val="bg1"/>
              </a:solidFill>
            </a:endParaRPr>
          </a:p>
          <a:p>
            <a:r>
              <a:rPr lang="en-US" dirty="0" smtClean="0">
                <a:solidFill>
                  <a:schemeClr val="bg1"/>
                </a:solidFill>
              </a:rPr>
              <a:t>BCSD – Bias Corrected and Spatially Downscaled.</a:t>
            </a:r>
            <a:r>
              <a:rPr lang="en-US" dirty="0" smtClean="0">
                <a:solidFill>
                  <a:srgbClr val="FFFF00"/>
                </a:solidFill>
              </a:rPr>
              <a:t> Statistical method of developing hydrology model inputs (precipitation and temperature) from global climate model (GCM) runs.</a:t>
            </a:r>
          </a:p>
          <a:p>
            <a:endParaRPr lang="en-US" dirty="0" smtClean="0">
              <a:solidFill>
                <a:srgbClr val="FFFF00"/>
              </a:solidFill>
            </a:endParaRPr>
          </a:p>
          <a:p>
            <a:r>
              <a:rPr lang="en-US" dirty="0" smtClean="0">
                <a:solidFill>
                  <a:schemeClr val="bg1"/>
                </a:solidFill>
              </a:rPr>
              <a:t>CMIP-3 – Coupled Model Intercomparison Project, Phase 3. </a:t>
            </a:r>
            <a:r>
              <a:rPr lang="en-US" dirty="0" smtClean="0">
                <a:solidFill>
                  <a:srgbClr val="FFFF00"/>
                </a:solidFill>
              </a:rPr>
              <a:t>Most current global climate model runs.</a:t>
            </a:r>
            <a:endParaRPr lang="en-US" dirty="0" smtClean="0">
              <a:solidFill>
                <a:schemeClr val="bg1"/>
              </a:solidFill>
            </a:endParaRPr>
          </a:p>
          <a:p>
            <a:endParaRPr lang="en-US" dirty="0" smtClean="0">
              <a:solidFill>
                <a:schemeClr val="bg1"/>
              </a:solidFill>
            </a:endParaRPr>
          </a:p>
          <a:p>
            <a:r>
              <a:rPr lang="en-US" dirty="0" smtClean="0">
                <a:solidFill>
                  <a:schemeClr val="bg1"/>
                </a:solidFill>
              </a:rPr>
              <a:t>WWCRA – West-Wide Climate Risk Assessments (an activity under Reclamation’s </a:t>
            </a:r>
            <a:r>
              <a:rPr lang="en-US" dirty="0" err="1" smtClean="0">
                <a:solidFill>
                  <a:schemeClr val="bg1"/>
                </a:solidFill>
              </a:rPr>
              <a:t>WaterSMART</a:t>
            </a:r>
            <a:r>
              <a:rPr lang="en-US" dirty="0" smtClean="0">
                <a:solidFill>
                  <a:schemeClr val="bg1"/>
                </a:solidFill>
              </a:rPr>
              <a:t> program). </a:t>
            </a:r>
            <a:r>
              <a:rPr lang="en-US" dirty="0" smtClean="0">
                <a:solidFill>
                  <a:srgbClr val="FFFF00"/>
                </a:solidFill>
              </a:rPr>
              <a:t>First SECURE Water Act report - West-wide effort to develop gridded hydrology.</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Definitions</a:t>
            </a:r>
            <a:endParaRPr lang="en-US" dirty="0">
              <a:solidFill>
                <a:schemeClr val="bg1"/>
              </a:solidFill>
            </a:endParaRPr>
          </a:p>
        </p:txBody>
      </p:sp>
      <p:sp>
        <p:nvSpPr>
          <p:cNvPr id="3" name="Content Placeholder 2"/>
          <p:cNvSpPr>
            <a:spLocks noGrp="1"/>
          </p:cNvSpPr>
          <p:nvPr>
            <p:ph idx="1"/>
          </p:nvPr>
        </p:nvSpPr>
        <p:spPr/>
        <p:txBody>
          <a:bodyPr>
            <a:noAutofit/>
          </a:bodyPr>
          <a:lstStyle/>
          <a:p>
            <a:r>
              <a:rPr lang="en-US" sz="1400" dirty="0" smtClean="0">
                <a:solidFill>
                  <a:srgbClr val="FFFF00"/>
                </a:solidFill>
              </a:rPr>
              <a:t>Bias</a:t>
            </a:r>
            <a:r>
              <a:rPr lang="en-US" sz="1400" dirty="0" smtClean="0">
                <a:solidFill>
                  <a:schemeClr val="bg1"/>
                </a:solidFill>
              </a:rPr>
              <a:t> - statistical term meaning a systematic (not random) deviation from the true value. </a:t>
            </a:r>
          </a:p>
          <a:p>
            <a:endParaRPr lang="en-US" sz="1400" dirty="0" smtClean="0">
              <a:solidFill>
                <a:schemeClr val="bg1"/>
              </a:solidFill>
            </a:endParaRPr>
          </a:p>
          <a:p>
            <a:r>
              <a:rPr lang="en-US" sz="1400" dirty="0" smtClean="0">
                <a:solidFill>
                  <a:srgbClr val="FFFF00"/>
                </a:solidFill>
              </a:rPr>
              <a:t>Ensemble</a:t>
            </a:r>
            <a:r>
              <a:rPr lang="en-US" sz="1400" dirty="0" smtClean="0">
                <a:solidFill>
                  <a:schemeClr val="bg1"/>
                </a:solidFill>
              </a:rPr>
              <a:t> – set of model  (e.g., climate or hydrology) runs based on different initial conditions, forcings, and model physics.  The result of each model run is called an Ensemble member.</a:t>
            </a:r>
          </a:p>
          <a:p>
            <a:endParaRPr lang="en-US" sz="1400" dirty="0" smtClean="0">
              <a:solidFill>
                <a:schemeClr val="bg1"/>
              </a:solidFill>
            </a:endParaRPr>
          </a:p>
          <a:p>
            <a:r>
              <a:rPr lang="en-US" sz="1400" dirty="0" smtClean="0">
                <a:solidFill>
                  <a:srgbClr val="FFFF00"/>
                </a:solidFill>
              </a:rPr>
              <a:t>Median</a:t>
            </a:r>
            <a:r>
              <a:rPr lang="en-US" sz="1400" dirty="0" smtClean="0">
                <a:solidFill>
                  <a:schemeClr val="bg1"/>
                </a:solidFill>
              </a:rPr>
              <a:t> - the median is the value that has just as many values above it as below it (50</a:t>
            </a:r>
            <a:r>
              <a:rPr lang="en-US" sz="1400" baseline="30000" dirty="0" smtClean="0">
                <a:solidFill>
                  <a:schemeClr val="bg1"/>
                </a:solidFill>
              </a:rPr>
              <a:t>th</a:t>
            </a:r>
            <a:r>
              <a:rPr lang="en-US" sz="1400" dirty="0" smtClean="0">
                <a:solidFill>
                  <a:schemeClr val="bg1"/>
                </a:solidFill>
              </a:rPr>
              <a:t> percentile).  Measure of central tendency.</a:t>
            </a:r>
          </a:p>
          <a:p>
            <a:endParaRPr lang="en-US" sz="1400" dirty="0" smtClean="0">
              <a:solidFill>
                <a:schemeClr val="bg1"/>
              </a:solidFill>
            </a:endParaRPr>
          </a:p>
          <a:p>
            <a:r>
              <a:rPr lang="en-US" sz="1400" dirty="0" smtClean="0">
                <a:solidFill>
                  <a:srgbClr val="FFFF00"/>
                </a:solidFill>
              </a:rPr>
              <a:t>Runoff</a:t>
            </a:r>
            <a:r>
              <a:rPr lang="en-US" sz="1400" dirty="0" smtClean="0">
                <a:solidFill>
                  <a:schemeClr val="bg1"/>
                </a:solidFill>
              </a:rPr>
              <a:t> – for a gridded hydrology model, is the surface flow (surface runoff) or base flow (sub-surface runoff). Total runoff is the sum of surface and sub-surface runoff.</a:t>
            </a:r>
          </a:p>
          <a:p>
            <a:endParaRPr lang="en-US" sz="1400" dirty="0" smtClean="0">
              <a:solidFill>
                <a:schemeClr val="bg1"/>
              </a:solidFill>
            </a:endParaRPr>
          </a:p>
          <a:p>
            <a:r>
              <a:rPr lang="en-US" sz="1400" dirty="0" smtClean="0">
                <a:solidFill>
                  <a:srgbClr val="FFFF00"/>
                </a:solidFill>
              </a:rPr>
              <a:t>Streamflow</a:t>
            </a:r>
            <a:r>
              <a:rPr lang="en-US" sz="1400" dirty="0" smtClean="0">
                <a:solidFill>
                  <a:schemeClr val="bg1"/>
                </a:solidFill>
              </a:rPr>
              <a:t> – cumulative runoff at a gage location derived by routing  water through a channel network.</a:t>
            </a:r>
          </a:p>
          <a:p>
            <a:endParaRPr lang="en-US" sz="1400" dirty="0" smtClean="0">
              <a:solidFill>
                <a:schemeClr val="bg1"/>
              </a:solidFill>
            </a:endParaRPr>
          </a:p>
          <a:p>
            <a:r>
              <a:rPr lang="en-US" sz="1400" dirty="0" smtClean="0">
                <a:solidFill>
                  <a:srgbClr val="FFFF00"/>
                </a:solidFill>
              </a:rPr>
              <a:t>Ensemble Median </a:t>
            </a:r>
            <a:r>
              <a:rPr lang="en-US" sz="1400" dirty="0" smtClean="0">
                <a:solidFill>
                  <a:schemeClr val="bg1"/>
                </a:solidFill>
              </a:rPr>
              <a:t>– median calculated from all the individual ensemble members.</a:t>
            </a:r>
          </a:p>
          <a:p>
            <a:endParaRPr lang="en-US" sz="1400" dirty="0" smtClean="0">
              <a:solidFill>
                <a:schemeClr val="bg1"/>
              </a:solidFill>
            </a:endParaRPr>
          </a:p>
          <a:p>
            <a:r>
              <a:rPr lang="en-US" sz="1400" dirty="0" smtClean="0">
                <a:solidFill>
                  <a:srgbClr val="FFFF00"/>
                </a:solidFill>
              </a:rPr>
              <a:t>Re-sampling</a:t>
            </a:r>
            <a:r>
              <a:rPr lang="en-US" sz="1400" dirty="0" smtClean="0">
                <a:solidFill>
                  <a:schemeClr val="bg1"/>
                </a:solidFill>
              </a:rPr>
              <a:t> – replicating sample data based on a specified pattern.</a:t>
            </a:r>
            <a:endParaRPr lang="en-US" sz="1400" dirty="0">
              <a:solidFill>
                <a:schemeClr val="bg1"/>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Assumptions</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10-year base or reference hydrology period, water years 1990-1999. </a:t>
            </a:r>
            <a:r>
              <a:rPr lang="en-US" dirty="0" smtClean="0">
                <a:solidFill>
                  <a:srgbClr val="FFFF00"/>
                </a:solidFill>
              </a:rPr>
              <a:t>1990s.</a:t>
            </a:r>
            <a:endParaRPr lang="en-US" dirty="0" smtClean="0">
              <a:solidFill>
                <a:schemeClr val="bg1"/>
              </a:solidFill>
            </a:endParaRPr>
          </a:p>
          <a:p>
            <a:endParaRPr lang="en-US" dirty="0" smtClean="0">
              <a:solidFill>
                <a:schemeClr val="bg1"/>
              </a:solidFill>
            </a:endParaRPr>
          </a:p>
          <a:p>
            <a:r>
              <a:rPr lang="en-US" dirty="0" smtClean="0">
                <a:solidFill>
                  <a:schemeClr val="bg1"/>
                </a:solidFill>
              </a:rPr>
              <a:t>Three (3) future look ahead periods:</a:t>
            </a:r>
          </a:p>
          <a:p>
            <a:pPr lvl="1"/>
            <a:r>
              <a:rPr lang="en-US" dirty="0" smtClean="0">
                <a:solidFill>
                  <a:schemeClr val="bg1"/>
                </a:solidFill>
              </a:rPr>
              <a:t>water years 2020-2029.  </a:t>
            </a:r>
            <a:r>
              <a:rPr lang="en-US" dirty="0" smtClean="0">
                <a:solidFill>
                  <a:srgbClr val="FFFF00"/>
                </a:solidFill>
              </a:rPr>
              <a:t>2020s.</a:t>
            </a:r>
          </a:p>
          <a:p>
            <a:pPr lvl="1"/>
            <a:r>
              <a:rPr lang="en-US" dirty="0" smtClean="0">
                <a:solidFill>
                  <a:schemeClr val="bg1"/>
                </a:solidFill>
              </a:rPr>
              <a:t>water years 2050-2059.  </a:t>
            </a:r>
            <a:r>
              <a:rPr lang="en-US" dirty="0" smtClean="0">
                <a:solidFill>
                  <a:srgbClr val="FFFF00"/>
                </a:solidFill>
              </a:rPr>
              <a:t>2050s.</a:t>
            </a:r>
            <a:endParaRPr lang="en-US" dirty="0" smtClean="0">
              <a:solidFill>
                <a:schemeClr val="bg1"/>
              </a:solidFill>
            </a:endParaRPr>
          </a:p>
          <a:p>
            <a:pPr lvl="1"/>
            <a:r>
              <a:rPr lang="en-US" dirty="0" smtClean="0">
                <a:solidFill>
                  <a:schemeClr val="bg1"/>
                </a:solidFill>
              </a:rPr>
              <a:t>water years 2070-2079.</a:t>
            </a:r>
            <a:r>
              <a:rPr lang="en-US" dirty="0" smtClean="0">
                <a:solidFill>
                  <a:srgbClr val="FFFF00"/>
                </a:solidFill>
              </a:rPr>
              <a:t>  2070s.</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0"/>
            <a:ext cx="8229600" cy="1143000"/>
          </a:xfrm>
        </p:spPr>
        <p:txBody>
          <a:bodyPr/>
          <a:lstStyle/>
          <a:p>
            <a:pPr algn="l" eaLnBrk="1" hangingPunct="1"/>
            <a:r>
              <a:rPr lang="en-US" sz="3600" b="1" smtClean="0">
                <a:solidFill>
                  <a:schemeClr val="bg1"/>
                </a:solidFill>
              </a:rPr>
              <a:t>Hydrologic Modeling – VIC Setup, 2 Steps</a:t>
            </a:r>
          </a:p>
        </p:txBody>
      </p:sp>
      <p:sp>
        <p:nvSpPr>
          <p:cNvPr id="5123" name="Text Placeholder 2"/>
          <p:cNvSpPr>
            <a:spLocks noGrp="1"/>
          </p:cNvSpPr>
          <p:nvPr>
            <p:ph type="body" idx="1"/>
          </p:nvPr>
        </p:nvSpPr>
        <p:spPr/>
        <p:txBody>
          <a:bodyPr/>
          <a:lstStyle/>
          <a:p>
            <a:pPr eaLnBrk="1" hangingPunct="1"/>
            <a:r>
              <a:rPr lang="en-US" smtClean="0">
                <a:solidFill>
                  <a:schemeClr val="bg1"/>
                </a:solidFill>
              </a:rPr>
              <a:t>1.Land Surface Simulation</a:t>
            </a:r>
          </a:p>
          <a:p>
            <a:pPr eaLnBrk="1" hangingPunct="1">
              <a:buFontTx/>
              <a:buChar char="•"/>
            </a:pPr>
            <a:r>
              <a:rPr lang="en-US" sz="2000" smtClean="0">
                <a:solidFill>
                  <a:schemeClr val="bg1"/>
                </a:solidFill>
              </a:rPr>
              <a:t> simulate runoff  (and other fluxes) at each grid cell </a:t>
            </a:r>
          </a:p>
        </p:txBody>
      </p:sp>
      <p:pic>
        <p:nvPicPr>
          <p:cNvPr id="5124" name="Content Placeholder 6" descr="VIC_grid_cell_schematic.gif"/>
          <p:cNvPicPr>
            <a:picLocks noGrp="1" noChangeAspect="1"/>
          </p:cNvPicPr>
          <p:nvPr>
            <p:ph sz="half" idx="2"/>
          </p:nvPr>
        </p:nvPicPr>
        <p:blipFill>
          <a:blip r:embed="rId2" cstate="print"/>
          <a:srcRect/>
          <a:stretch>
            <a:fillRect/>
          </a:stretch>
        </p:blipFill>
        <p:spPr>
          <a:xfrm>
            <a:off x="914400" y="2286000"/>
            <a:ext cx="3052763" cy="3951288"/>
          </a:xfrm>
        </p:spPr>
      </p:pic>
      <p:sp>
        <p:nvSpPr>
          <p:cNvPr id="5125" name="Text Placeholder 4"/>
          <p:cNvSpPr>
            <a:spLocks noGrp="1"/>
          </p:cNvSpPr>
          <p:nvPr>
            <p:ph type="body" sz="quarter" idx="3"/>
          </p:nvPr>
        </p:nvSpPr>
        <p:spPr/>
        <p:txBody>
          <a:bodyPr/>
          <a:lstStyle/>
          <a:p>
            <a:pPr algn="just" eaLnBrk="1" hangingPunct="1"/>
            <a:r>
              <a:rPr lang="en-US" dirty="0" smtClean="0">
                <a:solidFill>
                  <a:schemeClr val="bg1"/>
                </a:solidFill>
              </a:rPr>
              <a:t>2. Streamflow Routing</a:t>
            </a:r>
          </a:p>
          <a:p>
            <a:pPr algn="just" eaLnBrk="1" hangingPunct="1">
              <a:buFontTx/>
              <a:buChar char="•"/>
            </a:pPr>
            <a:r>
              <a:rPr lang="en-US" sz="2000" dirty="0" smtClean="0">
                <a:solidFill>
                  <a:schemeClr val="bg1"/>
                </a:solidFill>
              </a:rPr>
              <a:t> transport runoff from grid cell to outlet</a:t>
            </a:r>
          </a:p>
        </p:txBody>
      </p:sp>
      <p:pic>
        <p:nvPicPr>
          <p:cNvPr id="5126" name="Content Placeholder 7" descr="VIC_river_routing_model.jpg"/>
          <p:cNvPicPr>
            <a:picLocks noGrp="1" noChangeAspect="1"/>
          </p:cNvPicPr>
          <p:nvPr>
            <p:ph sz="quarter" idx="4"/>
          </p:nvPr>
        </p:nvPicPr>
        <p:blipFill>
          <a:blip r:embed="rId3" cstate="print"/>
          <a:srcRect/>
          <a:stretch>
            <a:fillRect/>
          </a:stretch>
        </p:blipFill>
        <p:spPr>
          <a:xfrm>
            <a:off x="4800600" y="2286000"/>
            <a:ext cx="3052763" cy="3951288"/>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algn="l"/>
            <a:r>
              <a:rPr lang="en-US" sz="3600" b="1" smtClean="0">
                <a:solidFill>
                  <a:schemeClr val="bg1"/>
                </a:solidFill>
              </a:rPr>
              <a:t>Hydrologic Modeling - VIC</a:t>
            </a:r>
          </a:p>
        </p:txBody>
      </p:sp>
      <p:sp>
        <p:nvSpPr>
          <p:cNvPr id="6147" name="Content Placeholder 2"/>
          <p:cNvSpPr>
            <a:spLocks noGrp="1"/>
          </p:cNvSpPr>
          <p:nvPr>
            <p:ph idx="1"/>
          </p:nvPr>
        </p:nvSpPr>
        <p:spPr/>
        <p:txBody>
          <a:bodyPr/>
          <a:lstStyle/>
          <a:p>
            <a:r>
              <a:rPr lang="en-US" sz="2400" b="1" dirty="0" smtClean="0">
                <a:solidFill>
                  <a:schemeClr val="bg1"/>
                </a:solidFill>
              </a:rPr>
              <a:t>Calibrated to reproduce monthly to annual runoff in large sub-basins. </a:t>
            </a:r>
          </a:p>
          <a:p>
            <a:pPr>
              <a:buFontTx/>
              <a:buNone/>
            </a:pPr>
            <a:r>
              <a:rPr lang="en-US" sz="2400" b="1" dirty="0" smtClean="0">
                <a:solidFill>
                  <a:schemeClr val="bg1"/>
                </a:solidFill>
              </a:rPr>
              <a:t> </a:t>
            </a:r>
          </a:p>
          <a:p>
            <a:r>
              <a:rPr lang="en-US" sz="2400" b="1" dirty="0" smtClean="0">
                <a:solidFill>
                  <a:schemeClr val="bg1"/>
                </a:solidFill>
              </a:rPr>
              <a:t>These models have </a:t>
            </a:r>
            <a:r>
              <a:rPr lang="en-US" sz="2400" b="1" i="1" dirty="0" smtClean="0">
                <a:solidFill>
                  <a:schemeClr val="bg1"/>
                </a:solidFill>
              </a:rPr>
              <a:t>biases</a:t>
            </a:r>
            <a:r>
              <a:rPr lang="en-US" sz="2400" b="1" i="1" dirty="0" smtClean="0">
                <a:solidFill>
                  <a:schemeClr val="bg1"/>
                </a:solidFill>
              </a:rPr>
              <a:t>.</a:t>
            </a:r>
          </a:p>
          <a:p>
            <a:endParaRPr lang="en-US" sz="2400" b="1" i="1" dirty="0" smtClean="0">
              <a:solidFill>
                <a:schemeClr val="bg1"/>
              </a:solidFill>
            </a:endParaRPr>
          </a:p>
          <a:p>
            <a:r>
              <a:rPr lang="en-US" sz="2400" b="1" dirty="0" smtClean="0">
                <a:solidFill>
                  <a:schemeClr val="bg1"/>
                </a:solidFill>
              </a:rPr>
              <a:t>Relative change in runoff at monthly to annual  time-scales</a:t>
            </a:r>
            <a:endParaRPr lang="en-US" sz="2400" b="1" dirty="0" smtClean="0">
              <a:solidFill>
                <a:schemeClr val="bg1"/>
              </a:solidFill>
            </a:endParaRPr>
          </a:p>
          <a:p>
            <a:endParaRPr lang="en-US" sz="2400" b="1" dirty="0" smtClean="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chemeClr val="bg1"/>
                </a:solidFill>
              </a:rPr>
              <a:t>How were the hydrologic projections developed for the Santa Ana Watershed?</a:t>
            </a:r>
            <a:endParaRPr lang="en-US" sz="2800" dirty="0"/>
          </a:p>
        </p:txBody>
      </p:sp>
      <p:sp>
        <p:nvSpPr>
          <p:cNvPr id="3" name="Text Placeholder 2"/>
          <p:cNvSpPr>
            <a:spLocks noGrp="1"/>
          </p:cNvSpPr>
          <p:nvPr>
            <p:ph type="body" idx="1"/>
          </p:nvPr>
        </p:nvSpPr>
        <p:spPr/>
        <p:txBody>
          <a:bodyPr>
            <a:noAutofit/>
          </a:bodyPr>
          <a:lstStyle/>
          <a:p>
            <a:pPr marL="514350" indent="-514350">
              <a:buFont typeface="+mj-lt"/>
              <a:buAutoNum type="arabicPeriod"/>
            </a:pPr>
            <a:r>
              <a:rPr lang="en-US" sz="1400" dirty="0" smtClean="0">
                <a:solidFill>
                  <a:schemeClr val="bg1">
                    <a:lumMod val="65000"/>
                  </a:schemeClr>
                </a:solidFill>
              </a:rPr>
              <a:t>Background.  Acronyms , definitions, assumptions, and  hydrology model overview.</a:t>
            </a:r>
          </a:p>
          <a:p>
            <a:pPr marL="514350" indent="-514350">
              <a:buFont typeface="+mj-lt"/>
              <a:buAutoNum type="arabicPeriod"/>
            </a:pPr>
            <a:endParaRPr lang="en-US" sz="1400" dirty="0" smtClean="0">
              <a:solidFill>
                <a:schemeClr val="bg1"/>
              </a:solidFill>
            </a:endParaRPr>
          </a:p>
          <a:p>
            <a:pPr marL="514350" indent="-514350">
              <a:buFont typeface="+mj-lt"/>
              <a:buAutoNum type="arabicPeriod"/>
            </a:pPr>
            <a:r>
              <a:rPr lang="en-US" sz="1400" dirty="0" smtClean="0">
                <a:solidFill>
                  <a:schemeClr val="bg1"/>
                </a:solidFill>
              </a:rPr>
              <a:t>How were the hydrologic projections developed for the Santa Ana Watershed? </a:t>
            </a:r>
            <a:r>
              <a:rPr lang="en-US" sz="1400" dirty="0" smtClean="0">
                <a:solidFill>
                  <a:srgbClr val="FFFF00"/>
                </a:solidFill>
              </a:rPr>
              <a:t>Detailed description of the hydrologic projections development process, specifically streamflow.</a:t>
            </a:r>
          </a:p>
          <a:p>
            <a:pPr marL="514350" indent="-514350">
              <a:buFont typeface="+mj-lt"/>
              <a:buAutoNum type="arabicPeriod"/>
            </a:pPr>
            <a:endParaRPr lang="en-US" sz="1400" dirty="0" smtClean="0">
              <a:solidFill>
                <a:srgbClr val="FFFF00"/>
              </a:solidFill>
            </a:endParaRPr>
          </a:p>
          <a:p>
            <a:pPr marL="514350" indent="-514350">
              <a:buFont typeface="+mj-lt"/>
              <a:buAutoNum type="arabicPeriod"/>
            </a:pPr>
            <a:r>
              <a:rPr lang="en-US" sz="1400" dirty="0" smtClean="0">
                <a:solidFill>
                  <a:schemeClr val="bg1">
                    <a:lumMod val="65000"/>
                  </a:schemeClr>
                </a:solidFill>
              </a:rPr>
              <a:t>What analysis was done using the hydrology projections? Detailed description of analysis of change  and statistics used.</a:t>
            </a:r>
          </a:p>
          <a:p>
            <a:pPr marL="514350" indent="-514350">
              <a:buFont typeface="+mj-lt"/>
              <a:buAutoNum type="arabicPeriod"/>
            </a:pPr>
            <a:endParaRPr lang="en-US" sz="1400" dirty="0" smtClean="0">
              <a:solidFill>
                <a:schemeClr val="bg1">
                  <a:lumMod val="65000"/>
                </a:schemeClr>
              </a:solidFill>
            </a:endParaRPr>
          </a:p>
          <a:p>
            <a:pPr marL="514350" indent="-514350">
              <a:buFont typeface="+mj-lt"/>
              <a:buAutoNum type="arabicPeriod"/>
            </a:pPr>
            <a:r>
              <a:rPr lang="en-US" sz="1400" dirty="0" smtClean="0">
                <a:solidFill>
                  <a:schemeClr val="bg1">
                    <a:lumMod val="65000"/>
                  </a:schemeClr>
                </a:solidFill>
              </a:rPr>
              <a:t>Results. All results are preliminary and draft.</a:t>
            </a:r>
          </a:p>
          <a:p>
            <a:pPr marL="514350" indent="-514350">
              <a:buFont typeface="+mj-lt"/>
              <a:buAutoNum type="arabicPeriod"/>
            </a:pPr>
            <a:endParaRPr lang="en-US" sz="1400" dirty="0" smtClean="0">
              <a:solidFill>
                <a:schemeClr val="bg1">
                  <a:lumMod val="65000"/>
                </a:schemeClr>
              </a:solidFill>
            </a:endParaRPr>
          </a:p>
          <a:p>
            <a:pPr marL="514350" indent="-514350">
              <a:buFont typeface="+mj-lt"/>
              <a:buAutoNum type="arabicPeriod"/>
            </a:pPr>
            <a:r>
              <a:rPr lang="en-US" sz="1400" dirty="0" smtClean="0">
                <a:solidFill>
                  <a:schemeClr val="bg1">
                    <a:lumMod val="65000"/>
                  </a:schemeClr>
                </a:solidFill>
              </a:rPr>
              <a:t>Example analysis. Change in runoff using the hydrologic projections website hosted at Lawrence Livermore National Lab (LLNL).</a:t>
            </a:r>
          </a:p>
          <a:p>
            <a:pPr marL="514350" indent="-514350">
              <a:buFont typeface="+mj-lt"/>
              <a:buAutoNum type="arabicPeriod"/>
            </a:pPr>
            <a:endParaRPr lang="en-US" sz="1400" dirty="0" smtClean="0">
              <a:solidFill>
                <a:schemeClr val="bg1">
                  <a:lumMod val="65000"/>
                </a:schemeClr>
              </a:solidFill>
            </a:endParaRPr>
          </a:p>
          <a:p>
            <a:pPr marL="514350" indent="-514350">
              <a:buFont typeface="+mj-lt"/>
              <a:buAutoNum type="arabicPeriod"/>
            </a:pPr>
            <a:r>
              <a:rPr lang="en-US" sz="1400" dirty="0" smtClean="0">
                <a:solidFill>
                  <a:schemeClr val="bg1">
                    <a:lumMod val="65000"/>
                  </a:schemeClr>
                </a:solidFill>
              </a:rPr>
              <a:t>Summary</a:t>
            </a:r>
          </a:p>
          <a:p>
            <a:pPr marL="514350" indent="-514350">
              <a:buFont typeface="+mj-lt"/>
              <a:buAutoNum type="arabicPeriod"/>
            </a:pPr>
            <a:endParaRPr lang="en-US" sz="1400" dirty="0" smtClean="0">
              <a:solidFill>
                <a:schemeClr val="bg1">
                  <a:lumMod val="65000"/>
                </a:schemeClr>
              </a:solidFill>
            </a:endParaRPr>
          </a:p>
          <a:p>
            <a:pPr marL="514350" indent="-514350"/>
            <a:endParaRPr lang="en-US" sz="1400" dirty="0" smtClean="0">
              <a:solidFill>
                <a:schemeClr val="bg1">
                  <a:lumMod val="65000"/>
                </a:schemeClr>
              </a:solidFill>
            </a:endParaRPr>
          </a:p>
          <a:p>
            <a:endParaRPr lang="en-US" sz="1400" dirty="0">
              <a:solidFill>
                <a:schemeClr val="bg1">
                  <a:lumMod val="65000"/>
                </a:schemeClr>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600" dirty="0" smtClean="0">
                <a:solidFill>
                  <a:schemeClr val="bg1"/>
                </a:solidFill>
              </a:rPr>
              <a:t>How were the hydrologic projections developed for the Santa Ana Watershed?</a:t>
            </a:r>
            <a:endParaRPr lang="en-US" sz="3600" dirty="0">
              <a:solidFill>
                <a:schemeClr val="bg1">
                  <a:lumMod val="95000"/>
                </a:schemeClr>
              </a:solidFill>
            </a:endParaRPr>
          </a:p>
        </p:txBody>
      </p:sp>
      <p:sp>
        <p:nvSpPr>
          <p:cNvPr id="5" name="Content Placeholder 4"/>
          <p:cNvSpPr>
            <a:spLocks noGrp="1"/>
          </p:cNvSpPr>
          <p:nvPr>
            <p:ph idx="1"/>
          </p:nvPr>
        </p:nvSpPr>
        <p:spPr/>
        <p:txBody>
          <a:bodyPr>
            <a:normAutofit/>
          </a:bodyPr>
          <a:lstStyle/>
          <a:p>
            <a:r>
              <a:rPr lang="en-US" dirty="0" smtClean="0">
                <a:solidFill>
                  <a:schemeClr val="bg1"/>
                </a:solidFill>
              </a:rPr>
              <a:t>Steps in the hydrology projections development process.</a:t>
            </a:r>
          </a:p>
          <a:p>
            <a:pPr marL="971550" lvl="1" indent="-514350">
              <a:buFont typeface="+mj-lt"/>
              <a:buAutoNum type="arabicPeriod"/>
            </a:pPr>
            <a:r>
              <a:rPr lang="en-US" dirty="0" smtClean="0">
                <a:solidFill>
                  <a:schemeClr val="bg1">
                    <a:lumMod val="95000"/>
                  </a:schemeClr>
                </a:solidFill>
              </a:rPr>
              <a:t>Development of VIC input datasets from the BCSD-CMIP-3 archive</a:t>
            </a:r>
          </a:p>
          <a:p>
            <a:pPr marL="971550" lvl="1" indent="-514350">
              <a:buFont typeface="+mj-lt"/>
              <a:buAutoNum type="arabicPeriod"/>
            </a:pPr>
            <a:r>
              <a:rPr lang="en-US" dirty="0" smtClean="0">
                <a:solidFill>
                  <a:schemeClr val="bg1">
                    <a:lumMod val="95000"/>
                  </a:schemeClr>
                </a:solidFill>
              </a:rPr>
              <a:t>Identification of key locations in the Basin, sub-basins</a:t>
            </a:r>
          </a:p>
          <a:p>
            <a:pPr marL="971550" lvl="1" indent="-514350">
              <a:buFont typeface="+mj-lt"/>
              <a:buAutoNum type="arabicPeriod"/>
            </a:pPr>
            <a:r>
              <a:rPr lang="en-US" dirty="0" smtClean="0">
                <a:solidFill>
                  <a:schemeClr val="bg1">
                    <a:lumMod val="95000"/>
                  </a:schemeClr>
                </a:solidFill>
              </a:rPr>
              <a:t>Sub-basin delineation</a:t>
            </a:r>
          </a:p>
          <a:p>
            <a:pPr marL="971550" lvl="1" indent="-514350">
              <a:buFont typeface="+mj-lt"/>
              <a:buAutoNum type="arabicPeriod"/>
            </a:pPr>
            <a:r>
              <a:rPr lang="en-US" dirty="0" smtClean="0">
                <a:solidFill>
                  <a:schemeClr val="bg1">
                    <a:lumMod val="95000"/>
                  </a:schemeClr>
                </a:solidFill>
              </a:rPr>
              <a:t>Developing the VIC routing models</a:t>
            </a:r>
          </a:p>
          <a:p>
            <a:pPr marL="971550" lvl="1" indent="-514350">
              <a:buFont typeface="+mj-lt"/>
              <a:buAutoNum type="arabicPeriod"/>
            </a:pPr>
            <a:r>
              <a:rPr lang="en-US" dirty="0" smtClean="0">
                <a:solidFill>
                  <a:schemeClr val="bg1">
                    <a:lumMod val="95000"/>
                  </a:schemeClr>
                </a:solidFill>
              </a:rPr>
              <a:t>Flow routing using WWCRA gridded runoff</a:t>
            </a:r>
          </a:p>
          <a:p>
            <a:endParaRPr lang="en-US" dirty="0" smtClean="0">
              <a:solidFill>
                <a:schemeClr val="bg1">
                  <a:lumMod val="95000"/>
                </a:schemeClr>
              </a:solidFill>
            </a:endParaRPr>
          </a:p>
          <a:p>
            <a:endParaRPr lang="en-US" dirty="0">
              <a:solidFill>
                <a:schemeClr val="bg1">
                  <a:lumMod val="95000"/>
                </a:schemeClr>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2514600"/>
            <a:ext cx="7086600" cy="2667000"/>
          </a:xfrm>
          <a:prstGeom prst="rect">
            <a:avLst/>
          </a:prstGeom>
          <a:solidFill>
            <a:srgbClr val="0070C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Rectangle 4"/>
          <p:cNvSpPr/>
          <p:nvPr/>
        </p:nvSpPr>
        <p:spPr>
          <a:xfrm>
            <a:off x="1143000" y="2895600"/>
            <a:ext cx="1447800" cy="1752600"/>
          </a:xfrm>
          <a:prstGeom prst="rect">
            <a:avLst/>
          </a:prstGeom>
          <a:gradFill>
            <a:gsLst>
              <a:gs pos="0">
                <a:srgbClr val="92D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C00000"/>
                </a:solidFill>
              </a:rPr>
              <a:t>Risks</a:t>
            </a:r>
          </a:p>
        </p:txBody>
      </p:sp>
      <p:sp>
        <p:nvSpPr>
          <p:cNvPr id="6" name="Rectangle 5"/>
          <p:cNvSpPr/>
          <p:nvPr/>
        </p:nvSpPr>
        <p:spPr>
          <a:xfrm>
            <a:off x="2743200" y="2895600"/>
            <a:ext cx="1447800" cy="1752600"/>
          </a:xfrm>
          <a:prstGeom prst="rect">
            <a:avLst/>
          </a:prstGeom>
          <a:gradFill>
            <a:gsLst>
              <a:gs pos="0">
                <a:srgbClr val="92D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C00000"/>
                </a:solidFill>
              </a:rPr>
              <a:t>Impacts</a:t>
            </a:r>
          </a:p>
        </p:txBody>
      </p:sp>
      <p:sp>
        <p:nvSpPr>
          <p:cNvPr id="7" name="Rectangle 6"/>
          <p:cNvSpPr/>
          <p:nvPr/>
        </p:nvSpPr>
        <p:spPr>
          <a:xfrm>
            <a:off x="4343400" y="2895600"/>
            <a:ext cx="1447800" cy="1752600"/>
          </a:xfrm>
          <a:prstGeom prst="rect">
            <a:avLst/>
          </a:prstGeom>
          <a:gradFill>
            <a:gsLst>
              <a:gs pos="0">
                <a:srgbClr val="92D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solidFill>
                  <a:srgbClr val="C00000"/>
                </a:solidFill>
              </a:rPr>
              <a:t>Adaptation / Mitigation</a:t>
            </a:r>
          </a:p>
        </p:txBody>
      </p:sp>
      <p:sp>
        <p:nvSpPr>
          <p:cNvPr id="8" name="Rectangle 7"/>
          <p:cNvSpPr/>
          <p:nvPr/>
        </p:nvSpPr>
        <p:spPr>
          <a:xfrm>
            <a:off x="5943600" y="2895600"/>
            <a:ext cx="1447800" cy="1752600"/>
          </a:xfrm>
          <a:prstGeom prst="rect">
            <a:avLst/>
          </a:prstGeom>
          <a:gradFill>
            <a:gsLst>
              <a:gs pos="0">
                <a:srgbClr val="92D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dirty="0">
                <a:solidFill>
                  <a:srgbClr val="C00000"/>
                </a:solidFill>
              </a:rPr>
              <a:t>Feasibility</a:t>
            </a:r>
          </a:p>
        </p:txBody>
      </p:sp>
      <p:sp>
        <p:nvSpPr>
          <p:cNvPr id="9" name="Left Brace 8"/>
          <p:cNvSpPr/>
          <p:nvPr/>
        </p:nvSpPr>
        <p:spPr>
          <a:xfrm rot="16200000">
            <a:off x="2095500" y="3924300"/>
            <a:ext cx="1066800" cy="2971800"/>
          </a:xfrm>
          <a:prstGeom prst="leftBrace">
            <a:avLst>
              <a:gd name="adj1" fmla="val 8333"/>
              <a:gd name="adj2" fmla="val 50366"/>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7176" name="TextBox 9"/>
          <p:cNvSpPr txBox="1">
            <a:spLocks noChangeArrowheads="1"/>
          </p:cNvSpPr>
          <p:nvPr/>
        </p:nvSpPr>
        <p:spPr bwMode="auto">
          <a:xfrm>
            <a:off x="2133600" y="5943600"/>
            <a:ext cx="1447800" cy="461665"/>
          </a:xfrm>
          <a:prstGeom prst="rect">
            <a:avLst/>
          </a:prstGeom>
          <a:noFill/>
          <a:ln w="9525">
            <a:noFill/>
            <a:miter lim="800000"/>
            <a:headEnd/>
            <a:tailEnd/>
          </a:ln>
        </p:spPr>
        <p:txBody>
          <a:bodyPr>
            <a:spAutoFit/>
          </a:bodyPr>
          <a:lstStyle/>
          <a:p>
            <a:r>
              <a:rPr lang="en-US" sz="2400" b="1" dirty="0">
                <a:solidFill>
                  <a:schemeClr val="bg1"/>
                </a:solidFill>
              </a:rPr>
              <a:t>WWCRA</a:t>
            </a:r>
          </a:p>
        </p:txBody>
      </p:sp>
      <p:sp>
        <p:nvSpPr>
          <p:cNvPr id="11" name="Left Brace 10"/>
          <p:cNvSpPr/>
          <p:nvPr/>
        </p:nvSpPr>
        <p:spPr>
          <a:xfrm rot="16200000">
            <a:off x="4762500" y="3314700"/>
            <a:ext cx="990600" cy="4114800"/>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7178" name="TextBox 11"/>
          <p:cNvSpPr txBox="1">
            <a:spLocks noChangeArrowheads="1"/>
          </p:cNvSpPr>
          <p:nvPr/>
        </p:nvSpPr>
        <p:spPr bwMode="auto">
          <a:xfrm>
            <a:off x="4648200" y="5943600"/>
            <a:ext cx="2438400" cy="461665"/>
          </a:xfrm>
          <a:prstGeom prst="rect">
            <a:avLst/>
          </a:prstGeom>
          <a:noFill/>
          <a:ln w="9525">
            <a:noFill/>
            <a:miter lim="800000"/>
            <a:headEnd/>
            <a:tailEnd/>
          </a:ln>
        </p:spPr>
        <p:txBody>
          <a:bodyPr>
            <a:spAutoFit/>
          </a:bodyPr>
          <a:lstStyle/>
          <a:p>
            <a:r>
              <a:rPr lang="en-US" sz="2400" b="1" dirty="0">
                <a:solidFill>
                  <a:schemeClr val="bg1"/>
                </a:solidFill>
              </a:rPr>
              <a:t>Basin Studies</a:t>
            </a:r>
          </a:p>
        </p:txBody>
      </p:sp>
      <p:sp>
        <p:nvSpPr>
          <p:cNvPr id="13" name="Left Brace 12"/>
          <p:cNvSpPr/>
          <p:nvPr/>
        </p:nvSpPr>
        <p:spPr>
          <a:xfrm rot="5400000">
            <a:off x="3771900" y="-647700"/>
            <a:ext cx="838200" cy="6248400"/>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7180" name="TextBox 13"/>
          <p:cNvSpPr txBox="1">
            <a:spLocks noChangeArrowheads="1"/>
          </p:cNvSpPr>
          <p:nvPr/>
        </p:nvSpPr>
        <p:spPr bwMode="auto">
          <a:xfrm>
            <a:off x="990600" y="1379537"/>
            <a:ext cx="6400800" cy="677108"/>
          </a:xfrm>
          <a:prstGeom prst="rect">
            <a:avLst/>
          </a:prstGeom>
          <a:noFill/>
          <a:ln w="9525">
            <a:noFill/>
            <a:miter lim="800000"/>
            <a:headEnd/>
            <a:tailEnd/>
          </a:ln>
        </p:spPr>
        <p:txBody>
          <a:bodyPr>
            <a:spAutoFit/>
          </a:bodyPr>
          <a:lstStyle/>
          <a:p>
            <a:pPr algn="ctr"/>
            <a:r>
              <a:rPr lang="en-US" b="1" dirty="0">
                <a:solidFill>
                  <a:schemeClr val="bg1"/>
                </a:solidFill>
              </a:rPr>
              <a:t>LCCs</a:t>
            </a:r>
            <a:r>
              <a:rPr lang="en-US" dirty="0">
                <a:solidFill>
                  <a:schemeClr val="bg1"/>
                </a:solidFill>
              </a:rPr>
              <a:t> </a:t>
            </a:r>
          </a:p>
          <a:p>
            <a:pPr algn="ctr"/>
            <a:r>
              <a:rPr lang="en-US" sz="2000" dirty="0">
                <a:solidFill>
                  <a:schemeClr val="bg1"/>
                </a:solidFill>
              </a:rPr>
              <a:t>Science / Coordination / Communication</a:t>
            </a:r>
          </a:p>
        </p:txBody>
      </p:sp>
      <p:sp>
        <p:nvSpPr>
          <p:cNvPr id="7181" name="Title 1"/>
          <p:cNvSpPr>
            <a:spLocks noGrp="1"/>
          </p:cNvSpPr>
          <p:nvPr>
            <p:ph type="title"/>
          </p:nvPr>
        </p:nvSpPr>
        <p:spPr/>
        <p:txBody>
          <a:bodyPr/>
          <a:lstStyle/>
          <a:p>
            <a:pPr eaLnBrk="1" hangingPunct="1"/>
            <a:r>
              <a:rPr lang="en-US" sz="3200" dirty="0" smtClean="0">
                <a:solidFill>
                  <a:schemeClr val="bg1"/>
                </a:solidFill>
              </a:rPr>
              <a:t>Reclamation </a:t>
            </a:r>
            <a:r>
              <a:rPr lang="en-US" sz="3200" dirty="0" err="1" smtClean="0">
                <a:solidFill>
                  <a:schemeClr val="bg1"/>
                </a:solidFill>
              </a:rPr>
              <a:t>WaterSMART</a:t>
            </a:r>
            <a:r>
              <a:rPr lang="en-US" sz="3200" dirty="0" smtClean="0">
                <a:solidFill>
                  <a:schemeClr val="bg1"/>
                </a:solidFill>
              </a:rPr>
              <a:t> Program</a:t>
            </a:r>
            <a:endParaRPr lang="en-US" sz="2800" dirty="0" smtClean="0">
              <a:solidFill>
                <a:schemeClr val="bg1"/>
              </a:solidFill>
            </a:endParaRPr>
          </a:p>
        </p:txBody>
      </p:sp>
      <p:sp>
        <p:nvSpPr>
          <p:cNvPr id="14" name="TextBox 4"/>
          <p:cNvSpPr txBox="1">
            <a:spLocks noChangeArrowheads="1"/>
          </p:cNvSpPr>
          <p:nvPr/>
        </p:nvSpPr>
        <p:spPr bwMode="auto">
          <a:xfrm>
            <a:off x="6934200" y="1118937"/>
            <a:ext cx="2209800" cy="1600438"/>
          </a:xfrm>
          <a:prstGeom prst="rect">
            <a:avLst/>
          </a:prstGeom>
          <a:noFill/>
          <a:ln w="9525">
            <a:noFill/>
            <a:miter lim="800000"/>
            <a:headEnd/>
            <a:tailEnd/>
          </a:ln>
        </p:spPr>
        <p:txBody>
          <a:bodyPr wrap="square">
            <a:spAutoFit/>
          </a:bodyPr>
          <a:lstStyle/>
          <a:p>
            <a:pPr marL="0" lvl="3"/>
            <a:r>
              <a:rPr lang="en-US" sz="1400" b="1" i="1" dirty="0">
                <a:solidFill>
                  <a:schemeClr val="bg1"/>
                </a:solidFill>
                <a:latin typeface="Arial Narrow" pitchFamily="34" charset="0"/>
              </a:rPr>
              <a:t>C</a:t>
            </a:r>
            <a:r>
              <a:rPr lang="en-US" sz="1400" b="1" i="1" dirty="0" smtClean="0">
                <a:solidFill>
                  <a:schemeClr val="bg1"/>
                </a:solidFill>
                <a:latin typeface="Arial Narrow" pitchFamily="34" charset="0"/>
              </a:rPr>
              <a:t>omprehensive </a:t>
            </a:r>
            <a:r>
              <a:rPr lang="en-US" sz="1400" b="1" i="1" dirty="0">
                <a:solidFill>
                  <a:schemeClr val="bg1"/>
                </a:solidFill>
                <a:latin typeface="Arial Narrow" pitchFamily="34" charset="0"/>
              </a:rPr>
              <a:t>approach to incorporate the best available science into planning activities for climate change adaptation planning</a:t>
            </a:r>
          </a:p>
          <a:p>
            <a:pPr algn="ctr"/>
            <a:endParaRPr lang="en-US" sz="14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600" dirty="0" smtClean="0">
                <a:solidFill>
                  <a:schemeClr val="bg1"/>
                </a:solidFill>
              </a:rPr>
              <a:t>Step 1: Development </a:t>
            </a:r>
            <a:r>
              <a:rPr lang="en-US" sz="3600" dirty="0" smtClean="0">
                <a:solidFill>
                  <a:schemeClr val="bg1">
                    <a:lumMod val="95000"/>
                  </a:schemeClr>
                </a:solidFill>
              </a:rPr>
              <a:t>of VIC input datasets from the BCSD-CMIP-3 archive</a:t>
            </a:r>
            <a:endParaRPr lang="en-US" sz="3600" dirty="0">
              <a:solidFill>
                <a:schemeClr val="bg1">
                  <a:lumMod val="95000"/>
                </a:schemeClr>
              </a:solidFill>
            </a:endParaRPr>
          </a:p>
        </p:txBody>
      </p:sp>
      <p:sp>
        <p:nvSpPr>
          <p:cNvPr id="5" name="Content Placeholder 4"/>
          <p:cNvSpPr>
            <a:spLocks noGrp="1"/>
          </p:cNvSpPr>
          <p:nvPr>
            <p:ph idx="1"/>
          </p:nvPr>
        </p:nvSpPr>
        <p:spPr/>
        <p:txBody>
          <a:bodyPr>
            <a:normAutofit lnSpcReduction="10000"/>
          </a:bodyPr>
          <a:lstStyle/>
          <a:p>
            <a:pPr marL="457200" indent="-457200" eaLnBrk="1" hangingPunct="1">
              <a:buFont typeface="+mj-lt"/>
              <a:buAutoNum type="arabicPeriod"/>
              <a:defRPr/>
            </a:pPr>
            <a:r>
              <a:rPr lang="en-US" sz="2400" dirty="0" smtClean="0">
                <a:solidFill>
                  <a:schemeClr val="bg1"/>
                </a:solidFill>
              </a:rPr>
              <a:t>Daily precipitation (PRCP), minimum temperature (TMIN), maximum temperature (TMAX), and wind speed (WIND) – daily forcings</a:t>
            </a:r>
          </a:p>
          <a:p>
            <a:pPr marL="457200" indent="-457200" eaLnBrk="1" hangingPunct="1">
              <a:buFont typeface="+mj-lt"/>
              <a:buAutoNum type="arabicPeriod"/>
              <a:defRPr/>
            </a:pPr>
            <a:endParaRPr lang="en-US" sz="2400" dirty="0" smtClean="0">
              <a:solidFill>
                <a:schemeClr val="bg1"/>
              </a:solidFill>
            </a:endParaRPr>
          </a:p>
          <a:p>
            <a:pPr marL="457200" indent="-457200" eaLnBrk="1" hangingPunct="1">
              <a:buFont typeface="+mj-lt"/>
              <a:buAutoNum type="arabicPeriod"/>
              <a:defRPr/>
            </a:pPr>
            <a:r>
              <a:rPr lang="en-US" sz="2400" dirty="0" smtClean="0">
                <a:solidFill>
                  <a:schemeClr val="bg1"/>
                </a:solidFill>
              </a:rPr>
              <a:t>Source of historical daily forcings (PRCP, TMIN, TMAX, WIND) data - </a:t>
            </a:r>
            <a:r>
              <a:rPr lang="en-US" sz="2400" i="1" dirty="0" smtClean="0">
                <a:solidFill>
                  <a:schemeClr val="bg1"/>
                </a:solidFill>
              </a:rPr>
              <a:t>Maurer et al. (2002) </a:t>
            </a:r>
            <a:r>
              <a:rPr lang="en-US" sz="2400" dirty="0" smtClean="0">
                <a:solidFill>
                  <a:schemeClr val="bg1"/>
                </a:solidFill>
              </a:rPr>
              <a:t>[1950-1999], and subsequent extensions.</a:t>
            </a:r>
          </a:p>
          <a:p>
            <a:pPr marL="457200" indent="-457200" eaLnBrk="1" hangingPunct="1">
              <a:buFont typeface="+mj-lt"/>
              <a:buAutoNum type="arabicPeriod"/>
              <a:defRPr/>
            </a:pPr>
            <a:endParaRPr lang="en-US" sz="2400" dirty="0" smtClean="0">
              <a:solidFill>
                <a:schemeClr val="bg1"/>
              </a:solidFill>
            </a:endParaRPr>
          </a:p>
          <a:p>
            <a:pPr marL="457200" indent="-457200" eaLnBrk="1" hangingPunct="1">
              <a:buFont typeface="+mj-lt"/>
              <a:buAutoNum type="arabicPeriod"/>
              <a:defRPr/>
            </a:pPr>
            <a:r>
              <a:rPr lang="en-US" sz="2400" dirty="0" smtClean="0">
                <a:solidFill>
                  <a:schemeClr val="bg1"/>
                </a:solidFill>
              </a:rPr>
              <a:t>For each grid cell daily forcing starting on January 1, 1950, and going out to December 31, 2099 developed based on re-sampling of BCSD-CMIP-3 projections from historical daily forcings data (Step 2, above).</a:t>
            </a:r>
          </a:p>
          <a:p>
            <a:pPr marL="971550" lvl="1" indent="-514350">
              <a:buFont typeface="+mj-lt"/>
              <a:buAutoNum type="arabicPeriod"/>
            </a:pPr>
            <a:endParaRPr lang="en-US" sz="2200" dirty="0" smtClean="0">
              <a:solidFill>
                <a:schemeClr val="bg1">
                  <a:lumMod val="95000"/>
                </a:schemeClr>
              </a:solidFill>
            </a:endParaRPr>
          </a:p>
          <a:p>
            <a:pPr>
              <a:buNone/>
            </a:pPr>
            <a:endParaRPr lang="en-US" dirty="0" smtClean="0">
              <a:solidFill>
                <a:schemeClr val="bg1">
                  <a:lumMod val="95000"/>
                </a:schemeClr>
              </a:solidFill>
            </a:endParaRPr>
          </a:p>
          <a:p>
            <a:endParaRPr lang="en-US" dirty="0">
              <a:solidFill>
                <a:schemeClr val="bg1">
                  <a:lumMod val="95000"/>
                </a:schemeClr>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600" dirty="0" smtClean="0">
                <a:solidFill>
                  <a:schemeClr val="bg1"/>
                </a:solidFill>
              </a:rPr>
              <a:t>Step 2: </a:t>
            </a:r>
            <a:r>
              <a:rPr lang="en-US" sz="3600" dirty="0" smtClean="0">
                <a:solidFill>
                  <a:schemeClr val="bg1">
                    <a:lumMod val="95000"/>
                  </a:schemeClr>
                </a:solidFill>
              </a:rPr>
              <a:t>Identification of key locations in the Basin</a:t>
            </a:r>
            <a:endParaRPr lang="en-US" sz="3600" dirty="0">
              <a:solidFill>
                <a:schemeClr val="bg1">
                  <a:lumMod val="95000"/>
                </a:schemeClr>
              </a:solidFill>
            </a:endParaRPr>
          </a:p>
        </p:txBody>
      </p:sp>
      <p:pic>
        <p:nvPicPr>
          <p:cNvPr id="14" name="Content Placeholder 13" descr="BasinWithStations.png"/>
          <p:cNvPicPr>
            <a:picLocks noGrp="1" noChangeAspect="1"/>
          </p:cNvPicPr>
          <p:nvPr>
            <p:ph idx="1"/>
          </p:nvPr>
        </p:nvPicPr>
        <p:blipFill>
          <a:blip r:embed="rId3"/>
          <a:srcRect l="14791" t="4540" r="11328" b="7426"/>
          <a:stretch>
            <a:fillRect/>
          </a:stretch>
        </p:blipFill>
        <p:spPr>
          <a:xfrm>
            <a:off x="736979" y="1283077"/>
            <a:ext cx="7658876" cy="4846632"/>
          </a:xfrm>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srcRect l="2684" r="2287"/>
          <a:stretch>
            <a:fillRect/>
          </a:stretch>
        </p:blipFill>
        <p:spPr bwMode="auto">
          <a:xfrm>
            <a:off x="204952" y="-32604"/>
            <a:ext cx="7930055" cy="6890604"/>
          </a:xfrm>
          <a:prstGeom prst="rect">
            <a:avLst/>
          </a:prstGeom>
          <a:noFill/>
          <a:ln w="9525">
            <a:noFill/>
            <a:miter lim="800000"/>
            <a:headEnd/>
            <a:tailEnd/>
          </a:ln>
          <a:effectLst/>
        </p:spPr>
      </p:pic>
      <p:pic>
        <p:nvPicPr>
          <p:cNvPr id="5" name="Content Placeholder 13" descr="BasinWithStations.png"/>
          <p:cNvPicPr>
            <a:picLocks noChangeAspect="1"/>
          </p:cNvPicPr>
          <p:nvPr/>
        </p:nvPicPr>
        <p:blipFill>
          <a:blip r:embed="rId3"/>
          <a:srcRect l="14791" t="4540" r="11328" b="7426"/>
          <a:stretch>
            <a:fillRect/>
          </a:stretch>
        </p:blipFill>
        <p:spPr>
          <a:xfrm>
            <a:off x="5564286" y="1341111"/>
            <a:ext cx="3579714" cy="2265287"/>
          </a:xfrm>
          <a:prstGeom prst="rect">
            <a:avLst/>
          </a:prstGeom>
        </p:spPr>
      </p:pic>
      <p:sp>
        <p:nvSpPr>
          <p:cNvPr id="13" name="Oval 12"/>
          <p:cNvSpPr/>
          <p:nvPr/>
        </p:nvSpPr>
        <p:spPr>
          <a:xfrm>
            <a:off x="5913455" y="3044650"/>
            <a:ext cx="120580" cy="120580"/>
          </a:xfrm>
          <a:prstGeom prst="ellipse">
            <a:avLst/>
          </a:prstGeom>
          <a:noFill/>
          <a:ln w="127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Arrow Connector 14"/>
          <p:cNvCxnSpPr>
            <a:endCxn id="13" idx="4"/>
          </p:cNvCxnSpPr>
          <p:nvPr/>
        </p:nvCxnSpPr>
        <p:spPr>
          <a:xfrm flipV="1">
            <a:off x="5873262" y="3165230"/>
            <a:ext cx="100483" cy="773724"/>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lvl="1"/>
            <a:r>
              <a:rPr lang="en-US" sz="4000" dirty="0" smtClean="0">
                <a:solidFill>
                  <a:schemeClr val="bg1"/>
                </a:solidFill>
              </a:rPr>
              <a:t>Step 3: </a:t>
            </a:r>
            <a:r>
              <a:rPr lang="en-US" sz="4000" dirty="0" smtClean="0">
                <a:solidFill>
                  <a:schemeClr val="bg1">
                    <a:lumMod val="95000"/>
                  </a:schemeClr>
                </a:solidFill>
              </a:rPr>
              <a:t>Sub-basin delineation Seven Oaks Dam Outlet</a:t>
            </a:r>
            <a:endParaRPr lang="en-US" sz="4000" dirty="0">
              <a:solidFill>
                <a:schemeClr val="bg1">
                  <a:lumMod val="95000"/>
                </a:schemeClr>
              </a:solidFill>
            </a:endParaRPr>
          </a:p>
        </p:txBody>
      </p:sp>
      <p:pic>
        <p:nvPicPr>
          <p:cNvPr id="8" name="Content Placeholder 7" descr="SevenOaksDam.png"/>
          <p:cNvPicPr>
            <a:picLocks noGrp="1" noChangeAspect="1"/>
          </p:cNvPicPr>
          <p:nvPr>
            <p:ph idx="1"/>
          </p:nvPr>
        </p:nvPicPr>
        <p:blipFill>
          <a:blip r:embed="rId3"/>
          <a:srcRect l="14751" t="4752" r="11111" b="7449"/>
          <a:stretch>
            <a:fillRect/>
          </a:stretch>
        </p:blipFill>
        <p:spPr>
          <a:xfrm>
            <a:off x="1308530" y="1671145"/>
            <a:ext cx="7031421" cy="4422289"/>
          </a:xfrm>
          <a:ln>
            <a:noFill/>
          </a:ln>
        </p:spPr>
      </p:pic>
      <p:sp>
        <p:nvSpPr>
          <p:cNvPr id="9" name="Oval 8"/>
          <p:cNvSpPr/>
          <p:nvPr/>
        </p:nvSpPr>
        <p:spPr>
          <a:xfrm>
            <a:off x="5741721" y="3099461"/>
            <a:ext cx="160317" cy="160317"/>
          </a:xfrm>
          <a:prstGeom prst="ellipse">
            <a:avLst/>
          </a:prstGeom>
          <a:noFill/>
          <a:ln w="222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lvl="1"/>
            <a:r>
              <a:rPr lang="en-US" sz="4000" dirty="0" smtClean="0">
                <a:solidFill>
                  <a:schemeClr val="bg1"/>
                </a:solidFill>
              </a:rPr>
              <a:t>Step 3: </a:t>
            </a:r>
            <a:r>
              <a:rPr lang="en-US" sz="4000" dirty="0" smtClean="0">
                <a:solidFill>
                  <a:schemeClr val="bg1">
                    <a:lumMod val="95000"/>
                  </a:schemeClr>
                </a:solidFill>
              </a:rPr>
              <a:t>Sub-basin delineation Prado Dam Gage</a:t>
            </a:r>
            <a:endParaRPr lang="en-US" sz="4000" dirty="0">
              <a:solidFill>
                <a:schemeClr val="bg1">
                  <a:lumMod val="95000"/>
                </a:schemeClr>
              </a:solidFill>
            </a:endParaRPr>
          </a:p>
        </p:txBody>
      </p:sp>
      <p:sp>
        <p:nvSpPr>
          <p:cNvPr id="9" name="Oval 8"/>
          <p:cNvSpPr/>
          <p:nvPr/>
        </p:nvSpPr>
        <p:spPr>
          <a:xfrm>
            <a:off x="5741721" y="3099461"/>
            <a:ext cx="160317" cy="160317"/>
          </a:xfrm>
          <a:prstGeom prst="ellipse">
            <a:avLst/>
          </a:prstGeom>
          <a:noFill/>
          <a:ln w="222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Content Placeholder 10" descr="PradoDamGage.png"/>
          <p:cNvPicPr>
            <a:picLocks noGrp="1" noChangeAspect="1"/>
          </p:cNvPicPr>
          <p:nvPr>
            <p:ph idx="1"/>
          </p:nvPr>
        </p:nvPicPr>
        <p:blipFill>
          <a:blip r:embed="rId3"/>
          <a:srcRect l="14630" t="4848" r="11481" b="7978"/>
          <a:stretch>
            <a:fillRect/>
          </a:stretch>
        </p:blipFill>
        <p:spPr>
          <a:xfrm>
            <a:off x="1196340" y="1508760"/>
            <a:ext cx="7132320" cy="4468872"/>
          </a:xfrm>
        </p:spPr>
      </p:pic>
      <p:sp>
        <p:nvSpPr>
          <p:cNvPr id="12" name="Oval 11"/>
          <p:cNvSpPr/>
          <p:nvPr/>
        </p:nvSpPr>
        <p:spPr>
          <a:xfrm>
            <a:off x="3252120" y="4001017"/>
            <a:ext cx="140677" cy="140677"/>
          </a:xfrm>
          <a:prstGeom prst="ellipse">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lvl="1"/>
            <a:r>
              <a:rPr lang="en-US" sz="4000" dirty="0" smtClean="0">
                <a:solidFill>
                  <a:schemeClr val="bg1"/>
                </a:solidFill>
              </a:rPr>
              <a:t>Step 3: </a:t>
            </a:r>
            <a:r>
              <a:rPr lang="en-US" sz="4000" dirty="0" smtClean="0">
                <a:solidFill>
                  <a:schemeClr val="bg1">
                    <a:lumMod val="95000"/>
                  </a:schemeClr>
                </a:solidFill>
              </a:rPr>
              <a:t>Sub-basin delineation</a:t>
            </a:r>
            <a:br>
              <a:rPr lang="en-US" sz="4000" dirty="0" smtClean="0">
                <a:solidFill>
                  <a:schemeClr val="bg1">
                    <a:lumMod val="95000"/>
                  </a:schemeClr>
                </a:solidFill>
              </a:rPr>
            </a:br>
            <a:r>
              <a:rPr lang="en-US" sz="4000" dirty="0" smtClean="0">
                <a:solidFill>
                  <a:schemeClr val="bg1">
                    <a:lumMod val="95000"/>
                  </a:schemeClr>
                </a:solidFill>
              </a:rPr>
              <a:t> Adams Street Gage</a:t>
            </a:r>
            <a:endParaRPr lang="en-US" sz="4000" dirty="0">
              <a:solidFill>
                <a:schemeClr val="bg1">
                  <a:lumMod val="95000"/>
                </a:schemeClr>
              </a:solidFill>
            </a:endParaRPr>
          </a:p>
        </p:txBody>
      </p:sp>
      <p:sp>
        <p:nvSpPr>
          <p:cNvPr id="9" name="Oval 8"/>
          <p:cNvSpPr/>
          <p:nvPr/>
        </p:nvSpPr>
        <p:spPr>
          <a:xfrm>
            <a:off x="5741721" y="3099461"/>
            <a:ext cx="160317" cy="160317"/>
          </a:xfrm>
          <a:prstGeom prst="ellipse">
            <a:avLst/>
          </a:prstGeom>
          <a:noFill/>
          <a:ln w="2222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3252120" y="4001017"/>
            <a:ext cx="140677" cy="140677"/>
          </a:xfrm>
          <a:prstGeom prst="ellipse">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Content Placeholder 6" descr="AdamsStGage.png"/>
          <p:cNvPicPr>
            <a:picLocks noGrp="1" noChangeAspect="1"/>
          </p:cNvPicPr>
          <p:nvPr>
            <p:ph idx="1"/>
          </p:nvPr>
        </p:nvPicPr>
        <p:blipFill>
          <a:blip r:embed="rId3"/>
          <a:srcRect l="14380" t="13141" r="11851" b="15877"/>
          <a:stretch>
            <a:fillRect/>
          </a:stretch>
        </p:blipFill>
        <p:spPr>
          <a:xfrm>
            <a:off x="815216" y="1367975"/>
            <a:ext cx="7400801" cy="4698124"/>
          </a:xfrm>
        </p:spPr>
      </p:pic>
      <p:sp>
        <p:nvSpPr>
          <p:cNvPr id="8" name="Oval 7"/>
          <p:cNvSpPr/>
          <p:nvPr/>
        </p:nvSpPr>
        <p:spPr>
          <a:xfrm>
            <a:off x="1544364" y="4895850"/>
            <a:ext cx="299545" cy="299545"/>
          </a:xfrm>
          <a:prstGeom prst="ellipse">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600" dirty="0" smtClean="0">
                <a:solidFill>
                  <a:schemeClr val="bg1"/>
                </a:solidFill>
              </a:rPr>
              <a:t>Step 4: Developing the VIC routing models</a:t>
            </a:r>
            <a:endParaRPr lang="en-US" sz="3600" dirty="0">
              <a:solidFill>
                <a:schemeClr val="bg1">
                  <a:lumMod val="95000"/>
                </a:schemeClr>
              </a:solidFill>
            </a:endParaRPr>
          </a:p>
        </p:txBody>
      </p:sp>
      <p:sp>
        <p:nvSpPr>
          <p:cNvPr id="5" name="Content Placeholder 4"/>
          <p:cNvSpPr>
            <a:spLocks noGrp="1"/>
          </p:cNvSpPr>
          <p:nvPr>
            <p:ph idx="1"/>
          </p:nvPr>
        </p:nvSpPr>
        <p:spPr/>
        <p:txBody>
          <a:bodyPr>
            <a:normAutofit/>
          </a:bodyPr>
          <a:lstStyle/>
          <a:p>
            <a:pPr marL="971550" lvl="1" indent="-514350">
              <a:buNone/>
            </a:pPr>
            <a:r>
              <a:rPr lang="en-US" dirty="0" smtClean="0">
                <a:solidFill>
                  <a:schemeClr val="bg1">
                    <a:lumMod val="95000"/>
                  </a:schemeClr>
                </a:solidFill>
              </a:rPr>
              <a:t>Consists of two parts</a:t>
            </a:r>
          </a:p>
          <a:p>
            <a:pPr marL="971550" lvl="1" indent="-514350">
              <a:buNone/>
            </a:pPr>
            <a:endParaRPr lang="en-US" dirty="0" smtClean="0">
              <a:solidFill>
                <a:schemeClr val="bg1">
                  <a:lumMod val="95000"/>
                </a:schemeClr>
              </a:solidFill>
            </a:endParaRPr>
          </a:p>
          <a:p>
            <a:pPr marL="971550" lvl="1" indent="-514350">
              <a:buFont typeface="+mj-lt"/>
              <a:buAutoNum type="arabicPeriod"/>
            </a:pPr>
            <a:r>
              <a:rPr lang="en-US" dirty="0" smtClean="0">
                <a:solidFill>
                  <a:schemeClr val="bg1">
                    <a:lumMod val="95000"/>
                  </a:schemeClr>
                </a:solidFill>
              </a:rPr>
              <a:t>Developing flow direction files - </a:t>
            </a:r>
            <a:r>
              <a:rPr lang="en-US" dirty="0" smtClean="0">
                <a:solidFill>
                  <a:srgbClr val="FFFF00"/>
                </a:solidFill>
              </a:rPr>
              <a:t>represent the flow network</a:t>
            </a:r>
            <a:endParaRPr lang="en-US" dirty="0" smtClean="0">
              <a:solidFill>
                <a:schemeClr val="bg1">
                  <a:lumMod val="95000"/>
                </a:schemeClr>
              </a:solidFill>
            </a:endParaRPr>
          </a:p>
          <a:p>
            <a:pPr marL="971550" lvl="1" indent="-514350">
              <a:buFont typeface="+mj-lt"/>
              <a:buAutoNum type="arabicPeriod"/>
            </a:pPr>
            <a:endParaRPr lang="en-US" dirty="0" smtClean="0">
              <a:solidFill>
                <a:schemeClr val="bg1">
                  <a:lumMod val="95000"/>
                </a:schemeClr>
              </a:solidFill>
            </a:endParaRPr>
          </a:p>
          <a:p>
            <a:pPr marL="971550" lvl="1" indent="-514350">
              <a:buFont typeface="+mj-lt"/>
              <a:buAutoNum type="arabicPeriod"/>
            </a:pPr>
            <a:r>
              <a:rPr lang="en-US" dirty="0" smtClean="0">
                <a:solidFill>
                  <a:schemeClr val="bg1">
                    <a:lumMod val="95000"/>
                  </a:schemeClr>
                </a:solidFill>
              </a:rPr>
              <a:t>Developing flow fraction files – </a:t>
            </a:r>
            <a:r>
              <a:rPr lang="en-US" dirty="0" smtClean="0">
                <a:solidFill>
                  <a:srgbClr val="FFFF00"/>
                </a:solidFill>
              </a:rPr>
              <a:t>fraction of grid cell covered by the sub-basin</a:t>
            </a:r>
            <a:endParaRPr lang="en-US" dirty="0" smtClean="0">
              <a:solidFill>
                <a:schemeClr val="bg1">
                  <a:lumMod val="95000"/>
                </a:schemeClr>
              </a:solidFill>
            </a:endParaRPr>
          </a:p>
          <a:p>
            <a:pPr marL="971550" lvl="1" indent="-514350">
              <a:buFont typeface="+mj-lt"/>
              <a:buAutoNum type="arabicPeriod"/>
            </a:pPr>
            <a:endParaRPr lang="en-US" dirty="0" smtClean="0">
              <a:solidFill>
                <a:schemeClr val="bg1">
                  <a:lumMod val="95000"/>
                </a:schemeClr>
              </a:solidFill>
            </a:endParaRPr>
          </a:p>
          <a:p>
            <a:pPr marL="971550" lvl="1" indent="-514350">
              <a:buNone/>
            </a:pPr>
            <a:r>
              <a:rPr lang="en-US" sz="2000" dirty="0" smtClean="0">
                <a:solidFill>
                  <a:schemeClr val="bg1">
                    <a:lumMod val="95000"/>
                  </a:schemeClr>
                </a:solidFill>
              </a:rPr>
              <a:t>Use Santa Ana River  Adams Street Gage as the example</a:t>
            </a:r>
          </a:p>
          <a:p>
            <a:pPr>
              <a:buNone/>
            </a:pPr>
            <a:endParaRPr lang="en-US" dirty="0" smtClean="0">
              <a:solidFill>
                <a:schemeClr val="bg1">
                  <a:lumMod val="95000"/>
                </a:schemeClr>
              </a:solidFill>
            </a:endParaRPr>
          </a:p>
          <a:p>
            <a:endParaRPr lang="en-US" dirty="0">
              <a:solidFill>
                <a:schemeClr val="bg1">
                  <a:lumMod val="95000"/>
                </a:schemeClr>
              </a:solidFill>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chemeClr val="bg1"/>
                </a:solidFill>
              </a:rPr>
              <a:t>Step 4: Developing the VIC routing models</a:t>
            </a:r>
            <a:br>
              <a:rPr lang="en-US" sz="3200" dirty="0" smtClean="0">
                <a:solidFill>
                  <a:schemeClr val="bg1"/>
                </a:solidFill>
              </a:rPr>
            </a:br>
            <a:r>
              <a:rPr lang="en-US" sz="3200" dirty="0" smtClean="0">
                <a:solidFill>
                  <a:schemeClr val="bg1"/>
                </a:solidFill>
              </a:rPr>
              <a:t>Adams Street Gage </a:t>
            </a:r>
            <a:endParaRPr lang="en-US" sz="3200" dirty="0">
              <a:solidFill>
                <a:schemeClr val="bg1"/>
              </a:solidFill>
            </a:endParaRPr>
          </a:p>
        </p:txBody>
      </p:sp>
      <p:sp>
        <p:nvSpPr>
          <p:cNvPr id="3" name="Text Placeholder 2"/>
          <p:cNvSpPr>
            <a:spLocks noGrp="1"/>
          </p:cNvSpPr>
          <p:nvPr>
            <p:ph type="body" sz="half" idx="1"/>
          </p:nvPr>
        </p:nvSpPr>
        <p:spPr/>
        <p:txBody>
          <a:bodyPr/>
          <a:lstStyle/>
          <a:p>
            <a:r>
              <a:rPr lang="en-US" sz="2800" dirty="0" smtClean="0">
                <a:solidFill>
                  <a:schemeClr val="bg1">
                    <a:lumMod val="95000"/>
                  </a:schemeClr>
                </a:solidFill>
              </a:rPr>
              <a:t>Developing flow direction files - </a:t>
            </a:r>
            <a:r>
              <a:rPr lang="en-US" sz="2800" dirty="0" smtClean="0">
                <a:solidFill>
                  <a:srgbClr val="FFFF00"/>
                </a:solidFill>
              </a:rPr>
              <a:t>represent the flow network</a:t>
            </a:r>
          </a:p>
          <a:p>
            <a:pPr>
              <a:buNone/>
            </a:pPr>
            <a:endParaRPr lang="en-US" sz="2800" dirty="0" smtClean="0">
              <a:solidFill>
                <a:srgbClr val="FFFF00"/>
              </a:solidFill>
            </a:endParaRPr>
          </a:p>
          <a:p>
            <a:r>
              <a:rPr lang="en-US" sz="2800" dirty="0" smtClean="0">
                <a:solidFill>
                  <a:schemeClr val="bg1"/>
                </a:solidFill>
              </a:rPr>
              <a:t>Model grid, 1/8</a:t>
            </a:r>
            <a:r>
              <a:rPr lang="en-US" sz="2800" baseline="30000" dirty="0" smtClean="0">
                <a:solidFill>
                  <a:schemeClr val="bg1"/>
                </a:solidFill>
              </a:rPr>
              <a:t>th</a:t>
            </a:r>
            <a:r>
              <a:rPr lang="en-US" sz="2800" dirty="0" smtClean="0">
                <a:solidFill>
                  <a:schemeClr val="bg1"/>
                </a:solidFill>
              </a:rPr>
              <a:t> degree x 1/8</a:t>
            </a:r>
            <a:r>
              <a:rPr lang="en-US" sz="2800" baseline="30000" dirty="0" smtClean="0">
                <a:solidFill>
                  <a:schemeClr val="bg1"/>
                </a:solidFill>
              </a:rPr>
              <a:t>th</a:t>
            </a:r>
            <a:r>
              <a:rPr lang="en-US" sz="2800" dirty="0" smtClean="0">
                <a:solidFill>
                  <a:schemeClr val="bg1"/>
                </a:solidFill>
              </a:rPr>
              <a:t> degree (lat x </a:t>
            </a:r>
            <a:r>
              <a:rPr lang="en-US" sz="2800" dirty="0" err="1" smtClean="0">
                <a:solidFill>
                  <a:schemeClr val="bg1"/>
                </a:solidFill>
              </a:rPr>
              <a:t>lon</a:t>
            </a:r>
            <a:r>
              <a:rPr lang="en-US" sz="2800" dirty="0" smtClean="0">
                <a:solidFill>
                  <a:schemeClr val="bg1"/>
                </a:solidFill>
              </a:rPr>
              <a:t>) ~7 mi x 7 mi or ~ 12 km x 12 km</a:t>
            </a:r>
          </a:p>
          <a:p>
            <a:pPr>
              <a:buNone/>
            </a:pPr>
            <a:r>
              <a:rPr lang="en-US" sz="2800" dirty="0" smtClean="0">
                <a:solidFill>
                  <a:schemeClr val="bg1"/>
                </a:solidFill>
              </a:rPr>
              <a:t> </a:t>
            </a:r>
            <a:endParaRPr lang="en-US" sz="2800" dirty="0">
              <a:solidFill>
                <a:schemeClr val="bg1"/>
              </a:solidFill>
            </a:endParaRPr>
          </a:p>
        </p:txBody>
      </p:sp>
      <p:pic>
        <p:nvPicPr>
          <p:cNvPr id="7" name="Content Placeholder 6" descr="BasinWithGridAndBackground.png"/>
          <p:cNvPicPr>
            <a:picLocks noGrp="1" noChangeAspect="1"/>
          </p:cNvPicPr>
          <p:nvPr>
            <p:ph sz="half" idx="2"/>
          </p:nvPr>
        </p:nvPicPr>
        <p:blipFill>
          <a:blip r:embed="rId2"/>
          <a:stretch>
            <a:fillRect/>
          </a:stretch>
        </p:blipFill>
        <p:spPr>
          <a:xfrm>
            <a:off x="4648200" y="2530977"/>
            <a:ext cx="4038600" cy="2664409"/>
          </a:xfrm>
        </p:spPr>
      </p:pic>
      <p:grpSp>
        <p:nvGrpSpPr>
          <p:cNvPr id="4" name="Group 11"/>
          <p:cNvGrpSpPr/>
          <p:nvPr/>
        </p:nvGrpSpPr>
        <p:grpSpPr>
          <a:xfrm>
            <a:off x="5445457" y="4572000"/>
            <a:ext cx="661917" cy="218364"/>
            <a:chOff x="5445457" y="4572000"/>
            <a:chExt cx="661917" cy="218364"/>
          </a:xfrm>
        </p:grpSpPr>
        <p:cxnSp>
          <p:nvCxnSpPr>
            <p:cNvPr id="9" name="Straight Arrow Connector 8"/>
            <p:cNvCxnSpPr/>
            <p:nvPr/>
          </p:nvCxnSpPr>
          <p:spPr>
            <a:xfrm>
              <a:off x="5513696" y="4790364"/>
              <a:ext cx="320722" cy="0"/>
            </a:xfrm>
            <a:prstGeom prst="straightConnector1">
              <a:avLst/>
            </a:prstGeom>
            <a:ln w="6350">
              <a:solidFill>
                <a:schemeClr val="tx1">
                  <a:lumMod val="95000"/>
                  <a:lumOff val="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445457" y="4572000"/>
              <a:ext cx="661917" cy="215444"/>
            </a:xfrm>
            <a:prstGeom prst="rect">
              <a:avLst/>
            </a:prstGeom>
            <a:noFill/>
          </p:spPr>
          <p:txBody>
            <a:bodyPr wrap="square" rtlCol="0">
              <a:spAutoFit/>
            </a:bodyPr>
            <a:lstStyle/>
            <a:p>
              <a:r>
                <a:rPr lang="en-US" sz="800" dirty="0" smtClean="0"/>
                <a:t>~7 mi</a:t>
              </a:r>
              <a:endParaRPr lang="en-US" sz="800" dirty="0"/>
            </a:p>
          </p:txBody>
        </p:sp>
      </p:grpSp>
      <p:grpSp>
        <p:nvGrpSpPr>
          <p:cNvPr id="5" name="Group 12"/>
          <p:cNvGrpSpPr/>
          <p:nvPr/>
        </p:nvGrpSpPr>
        <p:grpSpPr>
          <a:xfrm rot="16200000">
            <a:off x="4956415" y="4553803"/>
            <a:ext cx="661917" cy="218364"/>
            <a:chOff x="5445457" y="4572000"/>
            <a:chExt cx="661917" cy="218364"/>
          </a:xfrm>
        </p:grpSpPr>
        <p:cxnSp>
          <p:nvCxnSpPr>
            <p:cNvPr id="14" name="Straight Arrow Connector 13"/>
            <p:cNvCxnSpPr/>
            <p:nvPr/>
          </p:nvCxnSpPr>
          <p:spPr>
            <a:xfrm>
              <a:off x="5513696" y="4790364"/>
              <a:ext cx="320722" cy="0"/>
            </a:xfrm>
            <a:prstGeom prst="straightConnector1">
              <a:avLst/>
            </a:prstGeom>
            <a:ln w="6350">
              <a:solidFill>
                <a:schemeClr val="tx1">
                  <a:lumMod val="95000"/>
                  <a:lumOff val="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445457" y="4572000"/>
              <a:ext cx="661917" cy="215444"/>
            </a:xfrm>
            <a:prstGeom prst="rect">
              <a:avLst/>
            </a:prstGeom>
            <a:noFill/>
          </p:spPr>
          <p:txBody>
            <a:bodyPr wrap="square" rtlCol="0">
              <a:spAutoFit/>
            </a:bodyPr>
            <a:lstStyle/>
            <a:p>
              <a:r>
                <a:rPr lang="en-US" sz="800" dirty="0" smtClean="0"/>
                <a:t>~7 mi</a:t>
              </a:r>
              <a:endParaRPr lang="en-US" sz="800" dirty="0"/>
            </a:p>
          </p:txBody>
        </p:sp>
      </p:gr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chemeClr val="bg1"/>
                </a:solidFill>
              </a:rPr>
              <a:t>Step 4: Developing the VIC routing models</a:t>
            </a:r>
            <a:br>
              <a:rPr lang="en-US" sz="3200" dirty="0" smtClean="0">
                <a:solidFill>
                  <a:schemeClr val="bg1"/>
                </a:solidFill>
              </a:rPr>
            </a:br>
            <a:r>
              <a:rPr lang="en-US" sz="3200" dirty="0" smtClean="0">
                <a:solidFill>
                  <a:schemeClr val="bg1"/>
                </a:solidFill>
              </a:rPr>
              <a:t>Adams Street Gage </a:t>
            </a:r>
            <a:endParaRPr lang="en-US" sz="3200" dirty="0">
              <a:solidFill>
                <a:schemeClr val="bg1"/>
              </a:solidFill>
            </a:endParaRPr>
          </a:p>
        </p:txBody>
      </p:sp>
      <p:sp>
        <p:nvSpPr>
          <p:cNvPr id="3" name="Text Placeholder 2"/>
          <p:cNvSpPr>
            <a:spLocks noGrp="1"/>
          </p:cNvSpPr>
          <p:nvPr>
            <p:ph type="body" sz="half" idx="1"/>
          </p:nvPr>
        </p:nvSpPr>
        <p:spPr/>
        <p:txBody>
          <a:bodyPr>
            <a:normAutofit fontScale="62500" lnSpcReduction="20000"/>
          </a:bodyPr>
          <a:lstStyle/>
          <a:p>
            <a:r>
              <a:rPr lang="en-US" dirty="0" smtClean="0">
                <a:solidFill>
                  <a:schemeClr val="bg1">
                    <a:lumMod val="95000"/>
                  </a:schemeClr>
                </a:solidFill>
              </a:rPr>
              <a:t>Developing flow direction files - </a:t>
            </a:r>
            <a:r>
              <a:rPr lang="en-US" dirty="0" smtClean="0">
                <a:solidFill>
                  <a:srgbClr val="FFFF00"/>
                </a:solidFill>
              </a:rPr>
              <a:t>represent the flow network</a:t>
            </a:r>
          </a:p>
          <a:p>
            <a:endParaRPr lang="en-US" dirty="0" smtClean="0">
              <a:solidFill>
                <a:srgbClr val="FFFF00"/>
              </a:solidFill>
            </a:endParaRPr>
          </a:p>
          <a:p>
            <a:pPr>
              <a:lnSpc>
                <a:spcPct val="120000"/>
              </a:lnSpc>
            </a:pPr>
            <a:r>
              <a:rPr lang="en-US" dirty="0" smtClean="0">
                <a:solidFill>
                  <a:schemeClr val="bg1"/>
                </a:solidFill>
              </a:rPr>
              <a:t>Model grid, 1/8</a:t>
            </a:r>
            <a:r>
              <a:rPr lang="en-US" baseline="30000" dirty="0" smtClean="0">
                <a:solidFill>
                  <a:schemeClr val="bg1"/>
                </a:solidFill>
              </a:rPr>
              <a:t>th</a:t>
            </a:r>
            <a:r>
              <a:rPr lang="en-US" dirty="0" smtClean="0">
                <a:solidFill>
                  <a:schemeClr val="bg1"/>
                </a:solidFill>
              </a:rPr>
              <a:t> degree x 1/8</a:t>
            </a:r>
            <a:r>
              <a:rPr lang="en-US" baseline="30000" dirty="0" smtClean="0">
                <a:solidFill>
                  <a:schemeClr val="bg1"/>
                </a:solidFill>
              </a:rPr>
              <a:t>th</a:t>
            </a:r>
            <a:r>
              <a:rPr lang="en-US" dirty="0" smtClean="0">
                <a:solidFill>
                  <a:schemeClr val="bg1"/>
                </a:solidFill>
              </a:rPr>
              <a:t> degree (lat x </a:t>
            </a:r>
            <a:r>
              <a:rPr lang="en-US" dirty="0" err="1" smtClean="0">
                <a:solidFill>
                  <a:schemeClr val="bg1"/>
                </a:solidFill>
              </a:rPr>
              <a:t>lon</a:t>
            </a:r>
            <a:r>
              <a:rPr lang="en-US" dirty="0" smtClean="0">
                <a:solidFill>
                  <a:schemeClr val="bg1"/>
                </a:solidFill>
              </a:rPr>
              <a:t>) ~7 mi x 7 mi or ~ 12 km x 12 km</a:t>
            </a:r>
          </a:p>
          <a:p>
            <a:endParaRPr lang="en-US" dirty="0" smtClean="0">
              <a:solidFill>
                <a:schemeClr val="bg1"/>
              </a:solidFill>
            </a:endParaRPr>
          </a:p>
          <a:p>
            <a:r>
              <a:rPr lang="en-US" dirty="0" smtClean="0">
                <a:solidFill>
                  <a:schemeClr val="bg1"/>
                </a:solidFill>
              </a:rPr>
              <a:t>One of eight (8) flow direction assigned to each grid, </a:t>
            </a:r>
            <a:r>
              <a:rPr lang="en-US" dirty="0" smtClean="0">
                <a:solidFill>
                  <a:srgbClr val="FFFF00"/>
                </a:solidFill>
              </a:rPr>
              <a:t> USGS </a:t>
            </a:r>
            <a:r>
              <a:rPr lang="en-US" dirty="0" err="1" smtClean="0">
                <a:solidFill>
                  <a:srgbClr val="FFFF00"/>
                </a:solidFill>
              </a:rPr>
              <a:t>HydroSHEDS</a:t>
            </a:r>
            <a:r>
              <a:rPr lang="en-US" dirty="0" smtClean="0">
                <a:solidFill>
                  <a:srgbClr val="FFFF00"/>
                </a:solidFill>
              </a:rPr>
              <a:t> data, </a:t>
            </a:r>
            <a:r>
              <a:rPr lang="en-US" dirty="0" smtClean="0">
                <a:hlinkClick r:id="rId2"/>
              </a:rPr>
              <a:t>http://hydrosheds.cr.usgs.gov/</a:t>
            </a:r>
            <a:endParaRPr lang="en-US" dirty="0" smtClean="0">
              <a:solidFill>
                <a:schemeClr val="bg1"/>
              </a:solidFill>
            </a:endParaRPr>
          </a:p>
          <a:p>
            <a:endParaRPr lang="en-US" dirty="0" smtClean="0">
              <a:solidFill>
                <a:schemeClr val="bg1"/>
              </a:solidFill>
            </a:endParaRPr>
          </a:p>
          <a:p>
            <a:endParaRPr lang="en-US" dirty="0" smtClean="0">
              <a:solidFill>
                <a:schemeClr val="bg1"/>
              </a:solidFill>
            </a:endParaRPr>
          </a:p>
          <a:p>
            <a:pPr>
              <a:buNone/>
            </a:pPr>
            <a:r>
              <a:rPr lang="en-US" dirty="0" smtClean="0">
                <a:solidFill>
                  <a:schemeClr val="bg1"/>
                </a:solidFill>
              </a:rPr>
              <a:t> </a:t>
            </a:r>
            <a:endParaRPr lang="en-US" dirty="0">
              <a:solidFill>
                <a:schemeClr val="bg1"/>
              </a:solidFill>
            </a:endParaRPr>
          </a:p>
        </p:txBody>
      </p:sp>
      <p:grpSp>
        <p:nvGrpSpPr>
          <p:cNvPr id="4" name="Group 11"/>
          <p:cNvGrpSpPr/>
          <p:nvPr/>
        </p:nvGrpSpPr>
        <p:grpSpPr>
          <a:xfrm>
            <a:off x="5445457" y="4572000"/>
            <a:ext cx="661917" cy="218364"/>
            <a:chOff x="5445457" y="4572000"/>
            <a:chExt cx="661917" cy="218364"/>
          </a:xfrm>
        </p:grpSpPr>
        <p:cxnSp>
          <p:nvCxnSpPr>
            <p:cNvPr id="9" name="Straight Arrow Connector 8"/>
            <p:cNvCxnSpPr/>
            <p:nvPr/>
          </p:nvCxnSpPr>
          <p:spPr>
            <a:xfrm>
              <a:off x="5513696" y="4790364"/>
              <a:ext cx="320722" cy="0"/>
            </a:xfrm>
            <a:prstGeom prst="straightConnector1">
              <a:avLst/>
            </a:prstGeom>
            <a:ln w="6350">
              <a:solidFill>
                <a:schemeClr val="tx1">
                  <a:lumMod val="95000"/>
                  <a:lumOff val="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445457" y="4572000"/>
              <a:ext cx="661917" cy="215444"/>
            </a:xfrm>
            <a:prstGeom prst="rect">
              <a:avLst/>
            </a:prstGeom>
            <a:noFill/>
          </p:spPr>
          <p:txBody>
            <a:bodyPr wrap="square" rtlCol="0">
              <a:spAutoFit/>
            </a:bodyPr>
            <a:lstStyle/>
            <a:p>
              <a:r>
                <a:rPr lang="en-US" sz="800" dirty="0" smtClean="0"/>
                <a:t>~7 mi</a:t>
              </a:r>
              <a:endParaRPr lang="en-US" sz="800" dirty="0"/>
            </a:p>
          </p:txBody>
        </p:sp>
      </p:grpSp>
      <p:grpSp>
        <p:nvGrpSpPr>
          <p:cNvPr id="5" name="Group 12"/>
          <p:cNvGrpSpPr/>
          <p:nvPr/>
        </p:nvGrpSpPr>
        <p:grpSpPr>
          <a:xfrm rot="16200000">
            <a:off x="4956415" y="4553803"/>
            <a:ext cx="661917" cy="218364"/>
            <a:chOff x="5445457" y="4572000"/>
            <a:chExt cx="661917" cy="218364"/>
          </a:xfrm>
        </p:grpSpPr>
        <p:cxnSp>
          <p:nvCxnSpPr>
            <p:cNvPr id="14" name="Straight Arrow Connector 13"/>
            <p:cNvCxnSpPr/>
            <p:nvPr/>
          </p:nvCxnSpPr>
          <p:spPr>
            <a:xfrm>
              <a:off x="5513696" y="4790364"/>
              <a:ext cx="320722" cy="0"/>
            </a:xfrm>
            <a:prstGeom prst="straightConnector1">
              <a:avLst/>
            </a:prstGeom>
            <a:ln w="6350">
              <a:solidFill>
                <a:schemeClr val="tx1">
                  <a:lumMod val="95000"/>
                  <a:lumOff val="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445457" y="4572000"/>
              <a:ext cx="661917" cy="215444"/>
            </a:xfrm>
            <a:prstGeom prst="rect">
              <a:avLst/>
            </a:prstGeom>
            <a:noFill/>
          </p:spPr>
          <p:txBody>
            <a:bodyPr wrap="square" rtlCol="0">
              <a:spAutoFit/>
            </a:bodyPr>
            <a:lstStyle/>
            <a:p>
              <a:r>
                <a:rPr lang="en-US" sz="800" dirty="0" smtClean="0"/>
                <a:t>~7 mi</a:t>
              </a:r>
              <a:endParaRPr lang="en-US" sz="800" dirty="0"/>
            </a:p>
          </p:txBody>
        </p:sp>
      </p:grpSp>
      <p:pic>
        <p:nvPicPr>
          <p:cNvPr id="1026" name="Picture 2"/>
          <p:cNvPicPr>
            <a:picLocks noChangeAspect="1" noChangeArrowheads="1"/>
          </p:cNvPicPr>
          <p:nvPr/>
        </p:nvPicPr>
        <p:blipFill>
          <a:blip r:embed="rId3"/>
          <a:srcRect/>
          <a:stretch>
            <a:fillRect/>
          </a:stretch>
        </p:blipFill>
        <p:spPr bwMode="auto">
          <a:xfrm>
            <a:off x="1451904" y="4887144"/>
            <a:ext cx="1669667" cy="1703398"/>
          </a:xfrm>
          <a:prstGeom prst="rect">
            <a:avLst/>
          </a:prstGeom>
          <a:noFill/>
          <a:ln w="9525">
            <a:noFill/>
            <a:miter lim="800000"/>
            <a:headEnd/>
            <a:tailEnd/>
          </a:ln>
          <a:effectLst/>
        </p:spPr>
      </p:pic>
      <p:pic>
        <p:nvPicPr>
          <p:cNvPr id="27" name="Content Placeholder 26" descr="BasinWithGridAndFlowDirectionThickArrowYellow_fdir2.png"/>
          <p:cNvPicPr>
            <a:picLocks noGrp="1" noChangeAspect="1"/>
          </p:cNvPicPr>
          <p:nvPr>
            <p:ph sz="half" idx="2"/>
          </p:nvPr>
        </p:nvPicPr>
        <p:blipFill>
          <a:blip r:embed="rId4"/>
          <a:stretch>
            <a:fillRect/>
          </a:stretch>
        </p:blipFill>
        <p:spPr>
          <a:xfrm>
            <a:off x="4648200" y="2530977"/>
            <a:ext cx="4038600" cy="2664409"/>
          </a:xfrm>
        </p:spPr>
      </p:pic>
      <p:grpSp>
        <p:nvGrpSpPr>
          <p:cNvPr id="6" name="Group 18"/>
          <p:cNvGrpSpPr/>
          <p:nvPr/>
        </p:nvGrpSpPr>
        <p:grpSpPr>
          <a:xfrm>
            <a:off x="5513326" y="4607537"/>
            <a:ext cx="661917" cy="218364"/>
            <a:chOff x="5445457" y="4572000"/>
            <a:chExt cx="661917" cy="218364"/>
          </a:xfrm>
        </p:grpSpPr>
        <p:cxnSp>
          <p:nvCxnSpPr>
            <p:cNvPr id="20" name="Straight Arrow Connector 19"/>
            <p:cNvCxnSpPr/>
            <p:nvPr/>
          </p:nvCxnSpPr>
          <p:spPr>
            <a:xfrm>
              <a:off x="5513696" y="4790364"/>
              <a:ext cx="320722" cy="0"/>
            </a:xfrm>
            <a:prstGeom prst="straightConnector1">
              <a:avLst/>
            </a:prstGeom>
            <a:ln w="6350">
              <a:solidFill>
                <a:schemeClr val="tx1">
                  <a:lumMod val="95000"/>
                  <a:lumOff val="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445457" y="4572000"/>
              <a:ext cx="661917" cy="215444"/>
            </a:xfrm>
            <a:prstGeom prst="rect">
              <a:avLst/>
            </a:prstGeom>
            <a:noFill/>
          </p:spPr>
          <p:txBody>
            <a:bodyPr wrap="square" rtlCol="0">
              <a:spAutoFit/>
            </a:bodyPr>
            <a:lstStyle/>
            <a:p>
              <a:r>
                <a:rPr lang="en-US" sz="800" dirty="0" smtClean="0"/>
                <a:t>~7 mi</a:t>
              </a:r>
              <a:endParaRPr lang="en-US" sz="800" dirty="0"/>
            </a:p>
          </p:txBody>
        </p:sp>
      </p:grpSp>
      <p:grpSp>
        <p:nvGrpSpPr>
          <p:cNvPr id="7" name="Group 21"/>
          <p:cNvGrpSpPr/>
          <p:nvPr/>
        </p:nvGrpSpPr>
        <p:grpSpPr>
          <a:xfrm rot="16200000">
            <a:off x="5016340" y="4541202"/>
            <a:ext cx="661917" cy="218364"/>
            <a:chOff x="5445457" y="4572000"/>
            <a:chExt cx="661917" cy="218364"/>
          </a:xfrm>
        </p:grpSpPr>
        <p:cxnSp>
          <p:nvCxnSpPr>
            <p:cNvPr id="23" name="Straight Arrow Connector 22"/>
            <p:cNvCxnSpPr/>
            <p:nvPr/>
          </p:nvCxnSpPr>
          <p:spPr>
            <a:xfrm>
              <a:off x="5513696" y="4790364"/>
              <a:ext cx="320722" cy="0"/>
            </a:xfrm>
            <a:prstGeom prst="straightConnector1">
              <a:avLst/>
            </a:prstGeom>
            <a:ln w="6350">
              <a:solidFill>
                <a:schemeClr val="tx1">
                  <a:lumMod val="95000"/>
                  <a:lumOff val="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445457" y="4572000"/>
              <a:ext cx="661917" cy="215444"/>
            </a:xfrm>
            <a:prstGeom prst="rect">
              <a:avLst/>
            </a:prstGeom>
            <a:noFill/>
          </p:spPr>
          <p:txBody>
            <a:bodyPr wrap="square" rtlCol="0">
              <a:spAutoFit/>
            </a:bodyPr>
            <a:lstStyle/>
            <a:p>
              <a:r>
                <a:rPr lang="en-US" sz="800" dirty="0" smtClean="0"/>
                <a:t>~7 mi</a:t>
              </a:r>
              <a:endParaRPr lang="en-US" sz="800" dirty="0"/>
            </a:p>
          </p:txBody>
        </p:sp>
      </p:gr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chemeClr val="bg1"/>
                </a:solidFill>
              </a:rPr>
              <a:t>Step 4: Developing the VIC routing models</a:t>
            </a:r>
            <a:br>
              <a:rPr lang="en-US" sz="3200" dirty="0" smtClean="0">
                <a:solidFill>
                  <a:schemeClr val="bg1"/>
                </a:solidFill>
              </a:rPr>
            </a:br>
            <a:r>
              <a:rPr lang="en-US" sz="3200" dirty="0" smtClean="0">
                <a:solidFill>
                  <a:schemeClr val="bg1"/>
                </a:solidFill>
              </a:rPr>
              <a:t>Adams Street Gage </a:t>
            </a:r>
            <a:endParaRPr lang="en-US" sz="3200" dirty="0">
              <a:solidFill>
                <a:schemeClr val="bg1"/>
              </a:solidFill>
            </a:endParaRPr>
          </a:p>
        </p:txBody>
      </p:sp>
      <p:sp>
        <p:nvSpPr>
          <p:cNvPr id="28" name="TextBox 27"/>
          <p:cNvSpPr txBox="1"/>
          <p:nvPr/>
        </p:nvSpPr>
        <p:spPr>
          <a:xfrm>
            <a:off x="6050666" y="1713262"/>
            <a:ext cx="3216167" cy="3539430"/>
          </a:xfrm>
          <a:prstGeom prst="rect">
            <a:avLst/>
          </a:prstGeom>
          <a:noFill/>
        </p:spPr>
        <p:txBody>
          <a:bodyPr wrap="square" rtlCol="0">
            <a:spAutoFit/>
          </a:bodyPr>
          <a:lstStyle/>
          <a:p>
            <a:r>
              <a:rPr lang="en-US" sz="1600" dirty="0" err="1" smtClean="0">
                <a:solidFill>
                  <a:schemeClr val="bg1"/>
                </a:solidFill>
                <a:latin typeface="Courier New" pitchFamily="49" charset="0"/>
                <a:cs typeface="Courier New" pitchFamily="49" charset="0"/>
              </a:rPr>
              <a:t>ncols</a:t>
            </a:r>
            <a:r>
              <a:rPr lang="en-US" sz="1600" dirty="0" smtClean="0">
                <a:solidFill>
                  <a:schemeClr val="bg1"/>
                </a:solidFill>
                <a:latin typeface="Courier New" pitchFamily="49" charset="0"/>
                <a:cs typeface="Courier New" pitchFamily="49" charset="0"/>
              </a:rPr>
              <a:t>           12</a:t>
            </a:r>
          </a:p>
          <a:p>
            <a:r>
              <a:rPr lang="en-US" sz="1600" dirty="0" err="1" smtClean="0">
                <a:solidFill>
                  <a:schemeClr val="bg1"/>
                </a:solidFill>
                <a:latin typeface="Courier New" pitchFamily="49" charset="0"/>
                <a:cs typeface="Courier New" pitchFamily="49" charset="0"/>
              </a:rPr>
              <a:t>nrows</a:t>
            </a:r>
            <a:r>
              <a:rPr lang="en-US" sz="1600" dirty="0" smtClean="0">
                <a:solidFill>
                  <a:schemeClr val="bg1"/>
                </a:solidFill>
                <a:latin typeface="Courier New" pitchFamily="49" charset="0"/>
                <a:cs typeface="Courier New" pitchFamily="49" charset="0"/>
              </a:rPr>
              <a:t>           8</a:t>
            </a:r>
          </a:p>
          <a:p>
            <a:r>
              <a:rPr lang="en-US" sz="1600" dirty="0" err="1" smtClean="0">
                <a:solidFill>
                  <a:schemeClr val="bg1"/>
                </a:solidFill>
                <a:latin typeface="Courier New" pitchFamily="49" charset="0"/>
                <a:cs typeface="Courier New" pitchFamily="49" charset="0"/>
              </a:rPr>
              <a:t>xllcorner</a:t>
            </a:r>
            <a:r>
              <a:rPr lang="en-US" sz="1600" dirty="0" smtClean="0">
                <a:solidFill>
                  <a:schemeClr val="bg1"/>
                </a:solidFill>
                <a:latin typeface="Courier New" pitchFamily="49" charset="0"/>
                <a:cs typeface="Courier New" pitchFamily="49" charset="0"/>
              </a:rPr>
              <a:t>       -118.0</a:t>
            </a:r>
          </a:p>
          <a:p>
            <a:r>
              <a:rPr lang="en-US" sz="1600" dirty="0" err="1" smtClean="0">
                <a:solidFill>
                  <a:schemeClr val="bg1"/>
                </a:solidFill>
                <a:latin typeface="Courier New" pitchFamily="49" charset="0"/>
                <a:cs typeface="Courier New" pitchFamily="49" charset="0"/>
              </a:rPr>
              <a:t>yllcorner</a:t>
            </a:r>
            <a:r>
              <a:rPr lang="en-US" sz="1600" dirty="0" smtClean="0">
                <a:solidFill>
                  <a:schemeClr val="bg1"/>
                </a:solidFill>
                <a:latin typeface="Courier New" pitchFamily="49" charset="0"/>
                <a:cs typeface="Courier New" pitchFamily="49" charset="0"/>
              </a:rPr>
              <a:t>       33.5</a:t>
            </a:r>
          </a:p>
          <a:p>
            <a:r>
              <a:rPr lang="en-US" sz="1600" dirty="0" err="1" smtClean="0">
                <a:solidFill>
                  <a:schemeClr val="bg1"/>
                </a:solidFill>
                <a:latin typeface="Courier New" pitchFamily="49" charset="0"/>
                <a:cs typeface="Courier New" pitchFamily="49" charset="0"/>
              </a:rPr>
              <a:t>cellsize</a:t>
            </a:r>
            <a:r>
              <a:rPr lang="en-US" sz="1600" dirty="0" smtClean="0">
                <a:solidFill>
                  <a:schemeClr val="bg1"/>
                </a:solidFill>
                <a:latin typeface="Courier New" pitchFamily="49" charset="0"/>
                <a:cs typeface="Courier New" pitchFamily="49" charset="0"/>
              </a:rPr>
              <a:t>        0.125</a:t>
            </a:r>
          </a:p>
          <a:p>
            <a:r>
              <a:rPr lang="en-US" sz="1600" dirty="0" err="1" smtClean="0">
                <a:solidFill>
                  <a:schemeClr val="bg1"/>
                </a:solidFill>
                <a:latin typeface="Courier New" pitchFamily="49" charset="0"/>
                <a:cs typeface="Courier New" pitchFamily="49" charset="0"/>
              </a:rPr>
              <a:t>NODATA_value</a:t>
            </a:r>
            <a:r>
              <a:rPr lang="en-US" sz="1600" dirty="0" smtClean="0">
                <a:solidFill>
                  <a:schemeClr val="bg1"/>
                </a:solidFill>
                <a:latin typeface="Courier New" pitchFamily="49" charset="0"/>
                <a:cs typeface="Courier New" pitchFamily="49" charset="0"/>
              </a:rPr>
              <a:t>    0</a:t>
            </a:r>
          </a:p>
          <a:p>
            <a:r>
              <a:rPr lang="en-US" sz="1600" dirty="0" smtClean="0">
                <a:solidFill>
                  <a:schemeClr val="bg1"/>
                </a:solidFill>
                <a:latin typeface="Courier New" pitchFamily="49" charset="0"/>
                <a:cs typeface="Courier New" pitchFamily="49" charset="0"/>
              </a:rPr>
              <a:t>0 0 0 5 0 0 0 0 0 0 0 0</a:t>
            </a:r>
          </a:p>
          <a:p>
            <a:r>
              <a:rPr lang="en-US" sz="1600" dirty="0" smtClean="0">
                <a:solidFill>
                  <a:schemeClr val="bg1"/>
                </a:solidFill>
                <a:latin typeface="Courier New" pitchFamily="49" charset="0"/>
                <a:cs typeface="Courier New" pitchFamily="49" charset="0"/>
              </a:rPr>
              <a:t>0 0 5 3 5 5 0 5 5 7 0 0</a:t>
            </a:r>
          </a:p>
          <a:p>
            <a:r>
              <a:rPr lang="en-US" sz="1600" dirty="0" smtClean="0">
                <a:solidFill>
                  <a:schemeClr val="bg1"/>
                </a:solidFill>
                <a:latin typeface="Courier New" pitchFamily="49" charset="0"/>
                <a:cs typeface="Courier New" pitchFamily="49" charset="0"/>
              </a:rPr>
              <a:t>0 0 5 3 4 5 5 5 7 7 7 0</a:t>
            </a:r>
          </a:p>
          <a:p>
            <a:r>
              <a:rPr lang="en-US" sz="1600" dirty="0" smtClean="0">
                <a:solidFill>
                  <a:schemeClr val="bg1"/>
                </a:solidFill>
                <a:latin typeface="Courier New" pitchFamily="49" charset="0"/>
                <a:cs typeface="Courier New" pitchFamily="49" charset="0"/>
              </a:rPr>
              <a:t>0 4 5 5 5 6 7 7 7 7 0 0</a:t>
            </a:r>
          </a:p>
          <a:p>
            <a:r>
              <a:rPr lang="en-US" sz="1600" dirty="0" smtClean="0">
                <a:solidFill>
                  <a:schemeClr val="bg1"/>
                </a:solidFill>
                <a:latin typeface="Courier New" pitchFamily="49" charset="0"/>
                <a:cs typeface="Courier New" pitchFamily="49" charset="0"/>
              </a:rPr>
              <a:t>0 5 6 7 7 7 1 8 7 5 0 0</a:t>
            </a:r>
          </a:p>
          <a:p>
            <a:r>
              <a:rPr lang="en-US" sz="1600" dirty="0" smtClean="0">
                <a:solidFill>
                  <a:schemeClr val="bg1"/>
                </a:solidFill>
                <a:latin typeface="Courier New" pitchFamily="49" charset="0"/>
                <a:cs typeface="Courier New" pitchFamily="49" charset="0"/>
              </a:rPr>
              <a:t>5 7 1 1 7 7 6 7 7 7 5 0 -9 7 1 8 1 7 7 7 1 8 7 7</a:t>
            </a:r>
          </a:p>
          <a:p>
            <a:r>
              <a:rPr lang="en-US" sz="1600" dirty="0" smtClean="0">
                <a:solidFill>
                  <a:schemeClr val="bg1"/>
                </a:solidFill>
                <a:latin typeface="Courier New" pitchFamily="49" charset="0"/>
                <a:cs typeface="Courier New" pitchFamily="49" charset="0"/>
              </a:rPr>
              <a:t>0 0 0 0 1 1 8 0 1 1 1 8</a:t>
            </a:r>
            <a:endParaRPr lang="en-US" sz="1600" dirty="0">
              <a:solidFill>
                <a:schemeClr val="bg1"/>
              </a:solidFill>
              <a:latin typeface="Courier New" pitchFamily="49" charset="0"/>
              <a:cs typeface="Courier New" pitchFamily="49" charset="0"/>
            </a:endParaRPr>
          </a:p>
        </p:txBody>
      </p:sp>
      <p:sp>
        <p:nvSpPr>
          <p:cNvPr id="29" name="TextBox 28"/>
          <p:cNvSpPr txBox="1"/>
          <p:nvPr/>
        </p:nvSpPr>
        <p:spPr>
          <a:xfrm>
            <a:off x="394138" y="5675586"/>
            <a:ext cx="8544910" cy="954107"/>
          </a:xfrm>
          <a:prstGeom prst="rect">
            <a:avLst/>
          </a:prstGeom>
          <a:noFill/>
        </p:spPr>
        <p:txBody>
          <a:bodyPr wrap="square" rtlCol="0">
            <a:spAutoFit/>
          </a:bodyPr>
          <a:lstStyle/>
          <a:p>
            <a:r>
              <a:rPr lang="en-US" sz="1400" dirty="0" smtClean="0">
                <a:solidFill>
                  <a:srgbClr val="FFFF00"/>
                </a:solidFill>
              </a:rPr>
              <a:t>Basin outlet represented by -9</a:t>
            </a:r>
          </a:p>
          <a:p>
            <a:endParaRPr lang="en-US" sz="1400" dirty="0" smtClean="0">
              <a:solidFill>
                <a:srgbClr val="FFFF00"/>
              </a:solidFill>
            </a:endParaRPr>
          </a:p>
          <a:p>
            <a:r>
              <a:rPr lang="en-US" sz="1400" dirty="0" smtClean="0">
                <a:solidFill>
                  <a:srgbClr val="FFFF00"/>
                </a:solidFill>
              </a:rPr>
              <a:t>Similar flow direction files  were developed for all </a:t>
            </a:r>
          </a:p>
          <a:p>
            <a:r>
              <a:rPr lang="en-US" sz="1400" dirty="0" smtClean="0">
                <a:solidFill>
                  <a:srgbClr val="FFFF00"/>
                </a:solidFill>
              </a:rPr>
              <a:t> the 36 sites in the Santa  Ana River Basin</a:t>
            </a:r>
            <a:endParaRPr lang="en-US" sz="1400" dirty="0">
              <a:solidFill>
                <a:srgbClr val="FFFF00"/>
              </a:solidFill>
            </a:endParaRPr>
          </a:p>
        </p:txBody>
      </p:sp>
      <p:pic>
        <p:nvPicPr>
          <p:cNvPr id="17" name="Picture 16" descr="BasinWithGridAndFlowDirectionThinBlackArrowBlueBackground_fdir2.png"/>
          <p:cNvPicPr>
            <a:picLocks noChangeAspect="1"/>
          </p:cNvPicPr>
          <p:nvPr/>
        </p:nvPicPr>
        <p:blipFill>
          <a:blip r:embed="rId2"/>
          <a:stretch>
            <a:fillRect/>
          </a:stretch>
        </p:blipFill>
        <p:spPr>
          <a:xfrm>
            <a:off x="1" y="1511027"/>
            <a:ext cx="6005014" cy="3961723"/>
          </a:xfrm>
          <a:prstGeom prst="rect">
            <a:avLst/>
          </a:prstGeom>
        </p:spPr>
      </p:pic>
      <p:pic>
        <p:nvPicPr>
          <p:cNvPr id="1026" name="Picture 2"/>
          <p:cNvPicPr>
            <a:picLocks noChangeAspect="1" noChangeArrowheads="1"/>
          </p:cNvPicPr>
          <p:nvPr/>
        </p:nvPicPr>
        <p:blipFill>
          <a:blip r:embed="rId3"/>
          <a:srcRect/>
          <a:stretch>
            <a:fillRect/>
          </a:stretch>
        </p:blipFill>
        <p:spPr bwMode="auto">
          <a:xfrm>
            <a:off x="7626800" y="5205115"/>
            <a:ext cx="1066824" cy="1088376"/>
          </a:xfrm>
          <a:prstGeom prst="rect">
            <a:avLst/>
          </a:prstGeom>
          <a:noFill/>
          <a:ln w="9525">
            <a:noFill/>
            <a:miter lim="800000"/>
            <a:headEnd/>
            <a:tailEnd/>
          </a:ln>
          <a:effectLst/>
        </p:spPr>
      </p:pic>
      <p:grpSp>
        <p:nvGrpSpPr>
          <p:cNvPr id="3" name="Group 21"/>
          <p:cNvGrpSpPr/>
          <p:nvPr/>
        </p:nvGrpSpPr>
        <p:grpSpPr>
          <a:xfrm rot="16200000">
            <a:off x="241007" y="5001407"/>
            <a:ext cx="854014" cy="218364"/>
            <a:chOff x="5445457" y="4572000"/>
            <a:chExt cx="661917" cy="218364"/>
          </a:xfrm>
        </p:grpSpPr>
        <p:cxnSp>
          <p:nvCxnSpPr>
            <p:cNvPr id="23" name="Straight Arrow Connector 22"/>
            <p:cNvCxnSpPr/>
            <p:nvPr/>
          </p:nvCxnSpPr>
          <p:spPr>
            <a:xfrm>
              <a:off x="5513696" y="4790364"/>
              <a:ext cx="320722" cy="0"/>
            </a:xfrm>
            <a:prstGeom prst="straightConnector1">
              <a:avLst/>
            </a:prstGeom>
            <a:ln w="6350">
              <a:solidFill>
                <a:schemeClr val="tx1">
                  <a:lumMod val="95000"/>
                  <a:lumOff val="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445457" y="4572000"/>
              <a:ext cx="661917" cy="215444"/>
            </a:xfrm>
            <a:prstGeom prst="rect">
              <a:avLst/>
            </a:prstGeom>
            <a:noFill/>
          </p:spPr>
          <p:txBody>
            <a:bodyPr wrap="square" rtlCol="0">
              <a:spAutoFit/>
            </a:bodyPr>
            <a:lstStyle/>
            <a:p>
              <a:r>
                <a:rPr lang="en-US" sz="800" dirty="0" smtClean="0"/>
                <a:t>~7 mi</a:t>
              </a:r>
              <a:endParaRPr lang="en-US" sz="800" dirty="0"/>
            </a:p>
          </p:txBody>
        </p:sp>
      </p:grpSp>
      <p:grpSp>
        <p:nvGrpSpPr>
          <p:cNvPr id="4" name="Group 18"/>
          <p:cNvGrpSpPr/>
          <p:nvPr/>
        </p:nvGrpSpPr>
        <p:grpSpPr>
          <a:xfrm>
            <a:off x="921007" y="5032986"/>
            <a:ext cx="798611" cy="218364"/>
            <a:chOff x="5445457" y="4572000"/>
            <a:chExt cx="661917" cy="218364"/>
          </a:xfrm>
        </p:grpSpPr>
        <p:cxnSp>
          <p:nvCxnSpPr>
            <p:cNvPr id="20" name="Straight Arrow Connector 19"/>
            <p:cNvCxnSpPr/>
            <p:nvPr/>
          </p:nvCxnSpPr>
          <p:spPr>
            <a:xfrm>
              <a:off x="5513696" y="4790364"/>
              <a:ext cx="320722" cy="0"/>
            </a:xfrm>
            <a:prstGeom prst="straightConnector1">
              <a:avLst/>
            </a:prstGeom>
            <a:ln w="6350">
              <a:solidFill>
                <a:schemeClr val="tx1">
                  <a:lumMod val="95000"/>
                  <a:lumOff val="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445457" y="4572000"/>
              <a:ext cx="661917" cy="215444"/>
            </a:xfrm>
            <a:prstGeom prst="rect">
              <a:avLst/>
            </a:prstGeom>
            <a:noFill/>
          </p:spPr>
          <p:txBody>
            <a:bodyPr wrap="square" rtlCol="0">
              <a:spAutoFit/>
            </a:bodyPr>
            <a:lstStyle/>
            <a:p>
              <a:r>
                <a:rPr lang="en-US" sz="800" dirty="0" smtClean="0"/>
                <a:t>~7 mi</a:t>
              </a:r>
              <a:endParaRPr lang="en-US" sz="800" dirty="0"/>
            </a:p>
          </p:txBody>
        </p:sp>
      </p:grpSp>
      <p:sp>
        <p:nvSpPr>
          <p:cNvPr id="14" name="Content Placeholder 13"/>
          <p:cNvSpPr>
            <a:spLocks noGrp="1"/>
          </p:cNvSpPr>
          <p:nvPr>
            <p:ph idx="1"/>
          </p:nvPr>
        </p:nvSpPr>
        <p:spPr/>
        <p:txBody>
          <a:bodyPr/>
          <a:lstStyle/>
          <a:p>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Outline</a:t>
            </a:r>
            <a:endParaRPr lang="en-US" dirty="0">
              <a:solidFill>
                <a:schemeClr val="bg1"/>
              </a:solidFill>
            </a:endParaRPr>
          </a:p>
        </p:txBody>
      </p:sp>
      <p:sp>
        <p:nvSpPr>
          <p:cNvPr id="3" name="Content Placeholder 2"/>
          <p:cNvSpPr>
            <a:spLocks noGrp="1"/>
          </p:cNvSpPr>
          <p:nvPr>
            <p:ph idx="1"/>
          </p:nvPr>
        </p:nvSpPr>
        <p:spPr/>
        <p:txBody>
          <a:bodyPr>
            <a:noAutofit/>
          </a:bodyPr>
          <a:lstStyle/>
          <a:p>
            <a:r>
              <a:rPr lang="en-US" sz="2400" dirty="0" smtClean="0">
                <a:solidFill>
                  <a:schemeClr val="bg1"/>
                </a:solidFill>
              </a:rPr>
              <a:t>West-Wide Climate Risk Assessments (WWCRAs) - </a:t>
            </a:r>
            <a:r>
              <a:rPr lang="en-US" sz="2400" dirty="0" smtClean="0">
                <a:solidFill>
                  <a:srgbClr val="FFFF00"/>
                </a:solidFill>
              </a:rPr>
              <a:t>foundation for Basin Studies</a:t>
            </a:r>
          </a:p>
          <a:p>
            <a:endParaRPr lang="en-US" sz="2400" dirty="0" smtClean="0">
              <a:solidFill>
                <a:schemeClr val="bg1"/>
              </a:solidFill>
            </a:endParaRPr>
          </a:p>
          <a:p>
            <a:r>
              <a:rPr lang="en-US" sz="2400" dirty="0" smtClean="0">
                <a:solidFill>
                  <a:schemeClr val="bg1"/>
                </a:solidFill>
              </a:rPr>
              <a:t>Santa Ana Watershed Basin Study – </a:t>
            </a:r>
            <a:r>
              <a:rPr lang="en-US" sz="2400" dirty="0" smtClean="0">
                <a:solidFill>
                  <a:srgbClr val="FFFF00"/>
                </a:solidFill>
              </a:rPr>
              <a:t>surface water and groundwater hydrologic projections</a:t>
            </a:r>
            <a:endParaRPr lang="en-US" sz="2400" dirty="0" smtClean="0">
              <a:solidFill>
                <a:srgbClr val="FFFF00"/>
              </a:solidFill>
            </a:endParaRPr>
          </a:p>
          <a:p>
            <a:endParaRPr lang="en-US" sz="2400" dirty="0" smtClean="0">
              <a:solidFill>
                <a:schemeClr val="bg1"/>
              </a:solidFill>
            </a:endParaRPr>
          </a:p>
          <a:p>
            <a:r>
              <a:rPr lang="en-US" sz="2400" dirty="0" smtClean="0">
                <a:solidFill>
                  <a:schemeClr val="bg1"/>
                </a:solidFill>
              </a:rPr>
              <a:t>Reclamation Hydroclimate Datasets and Tools – </a:t>
            </a:r>
            <a:r>
              <a:rPr lang="en-US" sz="2400" dirty="0" smtClean="0">
                <a:solidFill>
                  <a:srgbClr val="FFFF00"/>
                </a:solidFill>
              </a:rPr>
              <a:t>Program Management Office (PMO), and the</a:t>
            </a:r>
            <a:r>
              <a:rPr lang="en-US" sz="2400" dirty="0" smtClean="0">
                <a:solidFill>
                  <a:schemeClr val="bg1"/>
                </a:solidFill>
              </a:rPr>
              <a:t> </a:t>
            </a:r>
            <a:r>
              <a:rPr lang="en-US" sz="2400" dirty="0" smtClean="0">
                <a:solidFill>
                  <a:srgbClr val="FFFF00"/>
                </a:solidFill>
              </a:rPr>
              <a:t>Science </a:t>
            </a:r>
            <a:r>
              <a:rPr lang="en-US" sz="2400" dirty="0" smtClean="0">
                <a:solidFill>
                  <a:srgbClr val="FFFF00"/>
                </a:solidFill>
              </a:rPr>
              <a:t>and Technology (S&amp;T) Program</a:t>
            </a:r>
            <a:endParaRPr lang="en-US" sz="2400" dirty="0">
              <a:solidFill>
                <a:schemeClr val="bg1"/>
              </a:solidFil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600" dirty="0" smtClean="0">
                <a:solidFill>
                  <a:schemeClr val="bg1"/>
                </a:solidFill>
              </a:rPr>
              <a:t>Step 4: Developing the VIC routing models</a:t>
            </a:r>
            <a:endParaRPr lang="en-US" sz="3600" dirty="0">
              <a:solidFill>
                <a:schemeClr val="bg1">
                  <a:lumMod val="95000"/>
                </a:schemeClr>
              </a:solidFill>
            </a:endParaRPr>
          </a:p>
        </p:txBody>
      </p:sp>
      <p:sp>
        <p:nvSpPr>
          <p:cNvPr id="5" name="Content Placeholder 4"/>
          <p:cNvSpPr>
            <a:spLocks noGrp="1"/>
          </p:cNvSpPr>
          <p:nvPr>
            <p:ph idx="1"/>
          </p:nvPr>
        </p:nvSpPr>
        <p:spPr/>
        <p:txBody>
          <a:bodyPr>
            <a:normAutofit/>
          </a:bodyPr>
          <a:lstStyle/>
          <a:p>
            <a:pPr marL="971550" lvl="1" indent="-514350">
              <a:buNone/>
            </a:pPr>
            <a:r>
              <a:rPr lang="en-US" dirty="0" smtClean="0">
                <a:solidFill>
                  <a:schemeClr val="bg1">
                    <a:lumMod val="95000"/>
                  </a:schemeClr>
                </a:solidFill>
              </a:rPr>
              <a:t>Consists of two parts</a:t>
            </a:r>
          </a:p>
          <a:p>
            <a:pPr marL="971550" lvl="1" indent="-514350">
              <a:buNone/>
            </a:pPr>
            <a:endParaRPr lang="en-US" dirty="0" smtClean="0">
              <a:solidFill>
                <a:schemeClr val="bg1">
                  <a:lumMod val="95000"/>
                </a:schemeClr>
              </a:solidFill>
            </a:endParaRPr>
          </a:p>
          <a:p>
            <a:pPr marL="971550" lvl="1" indent="-514350">
              <a:buFont typeface="+mj-lt"/>
              <a:buAutoNum type="arabicPeriod"/>
            </a:pPr>
            <a:r>
              <a:rPr lang="en-US" dirty="0" smtClean="0">
                <a:solidFill>
                  <a:srgbClr val="969696"/>
                </a:solidFill>
              </a:rPr>
              <a:t>Developing flow direction files - represent the flow network</a:t>
            </a:r>
          </a:p>
          <a:p>
            <a:pPr marL="971550" lvl="1" indent="-514350">
              <a:buFont typeface="+mj-lt"/>
              <a:buAutoNum type="arabicPeriod"/>
            </a:pPr>
            <a:endParaRPr lang="en-US" dirty="0" smtClean="0">
              <a:solidFill>
                <a:schemeClr val="bg1">
                  <a:lumMod val="95000"/>
                </a:schemeClr>
              </a:solidFill>
            </a:endParaRPr>
          </a:p>
          <a:p>
            <a:pPr marL="971550" lvl="1" indent="-514350">
              <a:buFont typeface="+mj-lt"/>
              <a:buAutoNum type="arabicPeriod"/>
            </a:pPr>
            <a:r>
              <a:rPr lang="en-US" dirty="0" smtClean="0">
                <a:solidFill>
                  <a:schemeClr val="bg1">
                    <a:lumMod val="95000"/>
                  </a:schemeClr>
                </a:solidFill>
              </a:rPr>
              <a:t>Developing flow fraction files – </a:t>
            </a:r>
            <a:r>
              <a:rPr lang="en-US" dirty="0" smtClean="0">
                <a:solidFill>
                  <a:srgbClr val="FFFF00"/>
                </a:solidFill>
              </a:rPr>
              <a:t>fraction of grid cell covered by the sub-basin</a:t>
            </a:r>
            <a:endParaRPr lang="en-US" dirty="0" smtClean="0">
              <a:solidFill>
                <a:schemeClr val="bg1">
                  <a:lumMod val="95000"/>
                </a:schemeClr>
              </a:solidFill>
            </a:endParaRPr>
          </a:p>
          <a:p>
            <a:pPr marL="971550" lvl="1" indent="-514350">
              <a:buFont typeface="+mj-lt"/>
              <a:buAutoNum type="arabicPeriod"/>
            </a:pPr>
            <a:endParaRPr lang="en-US" dirty="0" smtClean="0">
              <a:solidFill>
                <a:schemeClr val="bg1">
                  <a:lumMod val="95000"/>
                </a:schemeClr>
              </a:solidFill>
            </a:endParaRPr>
          </a:p>
          <a:p>
            <a:pPr marL="971550" lvl="1" indent="-514350">
              <a:buNone/>
            </a:pPr>
            <a:r>
              <a:rPr lang="en-US" sz="2000" dirty="0" smtClean="0">
                <a:solidFill>
                  <a:srgbClr val="969696"/>
                </a:solidFill>
              </a:rPr>
              <a:t>Use Santa Ana River  Adams Street Gage as the example</a:t>
            </a:r>
            <a:endParaRPr lang="en-US" sz="2400" dirty="0" smtClean="0">
              <a:solidFill>
                <a:srgbClr val="969696"/>
              </a:solidFill>
            </a:endParaRPr>
          </a:p>
          <a:p>
            <a:pPr>
              <a:buNone/>
            </a:pPr>
            <a:endParaRPr lang="en-US" dirty="0" smtClean="0">
              <a:solidFill>
                <a:schemeClr val="bg1">
                  <a:lumMod val="95000"/>
                </a:schemeClr>
              </a:solidFill>
            </a:endParaRPr>
          </a:p>
          <a:p>
            <a:endParaRPr lang="en-US" dirty="0">
              <a:solidFill>
                <a:schemeClr val="bg1">
                  <a:lumMod val="95000"/>
                </a:schemeClr>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chemeClr val="bg1"/>
                </a:solidFill>
              </a:rPr>
              <a:t>Step 4: Developing the VIC routing models</a:t>
            </a:r>
            <a:br>
              <a:rPr lang="en-US" sz="3200" dirty="0" smtClean="0">
                <a:solidFill>
                  <a:schemeClr val="bg1"/>
                </a:solidFill>
              </a:rPr>
            </a:br>
            <a:r>
              <a:rPr lang="en-US" sz="3200" dirty="0" smtClean="0">
                <a:solidFill>
                  <a:schemeClr val="bg1"/>
                </a:solidFill>
              </a:rPr>
              <a:t>Adams Street Gage </a:t>
            </a:r>
            <a:endParaRPr lang="en-US" sz="3200" dirty="0">
              <a:solidFill>
                <a:schemeClr val="bg1"/>
              </a:solidFill>
            </a:endParaRPr>
          </a:p>
        </p:txBody>
      </p:sp>
      <p:pic>
        <p:nvPicPr>
          <p:cNvPr id="1026" name="Picture 2"/>
          <p:cNvPicPr>
            <a:picLocks noChangeAspect="1" noChangeArrowheads="1"/>
          </p:cNvPicPr>
          <p:nvPr/>
        </p:nvPicPr>
        <p:blipFill>
          <a:blip r:embed="rId2"/>
          <a:srcRect/>
          <a:stretch>
            <a:fillRect/>
          </a:stretch>
        </p:blipFill>
        <p:spPr bwMode="auto">
          <a:xfrm>
            <a:off x="7180044" y="4954971"/>
            <a:ext cx="1066824" cy="1088376"/>
          </a:xfrm>
          <a:prstGeom prst="rect">
            <a:avLst/>
          </a:prstGeom>
          <a:noFill/>
          <a:ln w="9525">
            <a:noFill/>
            <a:miter lim="800000"/>
            <a:headEnd/>
            <a:tailEnd/>
          </a:ln>
          <a:effectLst/>
        </p:spPr>
      </p:pic>
      <p:sp>
        <p:nvSpPr>
          <p:cNvPr id="29" name="TextBox 28"/>
          <p:cNvSpPr txBox="1"/>
          <p:nvPr/>
        </p:nvSpPr>
        <p:spPr>
          <a:xfrm>
            <a:off x="171450" y="6211669"/>
            <a:ext cx="8544910" cy="338554"/>
          </a:xfrm>
          <a:prstGeom prst="rect">
            <a:avLst/>
          </a:prstGeom>
          <a:solidFill>
            <a:srgbClr val="99CCFF"/>
          </a:solidFill>
        </p:spPr>
        <p:txBody>
          <a:bodyPr wrap="square" rtlCol="0">
            <a:spAutoFit/>
          </a:bodyPr>
          <a:lstStyle/>
          <a:p>
            <a:r>
              <a:rPr lang="en-US" sz="1600" b="1" dirty="0" smtClean="0">
                <a:solidFill>
                  <a:schemeClr val="bg1"/>
                </a:solidFill>
              </a:rPr>
              <a:t>Similar flow fraction files  were developed for all the 36 sites in the Santa  Ana Basin</a:t>
            </a:r>
            <a:endParaRPr lang="en-US" sz="1600" b="1" dirty="0">
              <a:solidFill>
                <a:schemeClr val="bg1"/>
              </a:solidFill>
            </a:endParaRPr>
          </a:p>
        </p:txBody>
      </p:sp>
      <p:pic>
        <p:nvPicPr>
          <p:cNvPr id="16" name="Content Placeholder 15" descr="FractionalArea.png"/>
          <p:cNvPicPr>
            <a:picLocks noGrp="1" noChangeAspect="1"/>
          </p:cNvPicPr>
          <p:nvPr>
            <p:ph idx="1"/>
          </p:nvPr>
        </p:nvPicPr>
        <p:blipFill>
          <a:blip r:embed="rId3"/>
          <a:stretch>
            <a:fillRect/>
          </a:stretch>
        </p:blipFill>
        <p:spPr>
          <a:xfrm>
            <a:off x="404321" y="1885950"/>
            <a:ext cx="6340511" cy="4183063"/>
          </a:xfrm>
        </p:spPr>
      </p:pic>
      <p:sp>
        <p:nvSpPr>
          <p:cNvPr id="17" name="TextBox 16"/>
          <p:cNvSpPr txBox="1"/>
          <p:nvPr/>
        </p:nvSpPr>
        <p:spPr>
          <a:xfrm>
            <a:off x="1009650" y="1428750"/>
            <a:ext cx="7829550" cy="400110"/>
          </a:xfrm>
          <a:prstGeom prst="rect">
            <a:avLst/>
          </a:prstGeom>
          <a:noFill/>
        </p:spPr>
        <p:txBody>
          <a:bodyPr wrap="square" rtlCol="0">
            <a:spAutoFit/>
          </a:bodyPr>
          <a:lstStyle/>
          <a:p>
            <a:r>
              <a:rPr lang="en-US" sz="2000" dirty="0" smtClean="0">
                <a:solidFill>
                  <a:srgbClr val="FFFF00"/>
                </a:solidFill>
              </a:rPr>
              <a:t>Fraction of  grid cell covered by the sub-basin, total = 40.2063</a:t>
            </a:r>
          </a:p>
        </p:txBody>
      </p:sp>
      <p:pic>
        <p:nvPicPr>
          <p:cNvPr id="19" name="Picture 18" descr="FlowFractionFile.png"/>
          <p:cNvPicPr>
            <a:picLocks noChangeAspect="1"/>
          </p:cNvPicPr>
          <p:nvPr/>
        </p:nvPicPr>
        <p:blipFill>
          <a:blip r:embed="rId4"/>
          <a:stretch>
            <a:fillRect/>
          </a:stretch>
        </p:blipFill>
        <p:spPr>
          <a:xfrm>
            <a:off x="6358326" y="2767140"/>
            <a:ext cx="2785674" cy="2047619"/>
          </a:xfrm>
          <a:prstGeom prst="rect">
            <a:avLst/>
          </a:prstGeom>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600" dirty="0" smtClean="0">
                <a:solidFill>
                  <a:schemeClr val="bg1"/>
                </a:solidFill>
              </a:rPr>
              <a:t>Step 5: Flow routing using the WWCRA gridded runoff</a:t>
            </a:r>
            <a:endParaRPr lang="en-US" sz="3600" dirty="0">
              <a:solidFill>
                <a:schemeClr val="bg1">
                  <a:lumMod val="95000"/>
                </a:schemeClr>
              </a:solidFill>
            </a:endParaRPr>
          </a:p>
        </p:txBody>
      </p:sp>
      <p:sp>
        <p:nvSpPr>
          <p:cNvPr id="10" name="Text Placeholder 9"/>
          <p:cNvSpPr>
            <a:spLocks noGrp="1"/>
          </p:cNvSpPr>
          <p:nvPr>
            <p:ph type="body" idx="1"/>
          </p:nvPr>
        </p:nvSpPr>
        <p:spPr/>
        <p:txBody>
          <a:bodyPr/>
          <a:lstStyle/>
          <a:p>
            <a:r>
              <a:rPr lang="en-US" dirty="0" smtClean="0">
                <a:solidFill>
                  <a:schemeClr val="bg1"/>
                </a:solidFill>
              </a:rPr>
              <a:t>VIC Routing Model</a:t>
            </a:r>
            <a:endParaRPr lang="en-US" dirty="0">
              <a:solidFill>
                <a:schemeClr val="bg1"/>
              </a:solidFill>
            </a:endParaRPr>
          </a:p>
        </p:txBody>
      </p:sp>
      <p:pic>
        <p:nvPicPr>
          <p:cNvPr id="9" name="Content Placeholder 8" descr="VIC_RoutingGraphics.png"/>
          <p:cNvPicPr>
            <a:picLocks noGrp="1" noChangeAspect="1"/>
          </p:cNvPicPr>
          <p:nvPr>
            <p:ph sz="half" idx="2"/>
          </p:nvPr>
        </p:nvPicPr>
        <p:blipFill>
          <a:blip r:embed="rId3"/>
          <a:stretch>
            <a:fillRect/>
          </a:stretch>
        </p:blipFill>
        <p:spPr>
          <a:xfrm>
            <a:off x="555124" y="2174875"/>
            <a:ext cx="3060590" cy="3951288"/>
          </a:xfrm>
        </p:spPr>
      </p:pic>
      <p:sp>
        <p:nvSpPr>
          <p:cNvPr id="11" name="Text Placeholder 10"/>
          <p:cNvSpPr>
            <a:spLocks noGrp="1"/>
          </p:cNvSpPr>
          <p:nvPr>
            <p:ph type="body" sz="quarter" idx="3"/>
          </p:nvPr>
        </p:nvSpPr>
        <p:spPr/>
        <p:txBody>
          <a:bodyPr/>
          <a:lstStyle/>
          <a:p>
            <a:endParaRPr lang="en-US" dirty="0">
              <a:solidFill>
                <a:schemeClr val="bg1"/>
              </a:solidFill>
            </a:endParaRPr>
          </a:p>
        </p:txBody>
      </p:sp>
      <p:pic>
        <p:nvPicPr>
          <p:cNvPr id="14" name="Picture 13" descr="WWCRA_Basins.png"/>
          <p:cNvPicPr>
            <a:picLocks noChangeAspect="1"/>
          </p:cNvPicPr>
          <p:nvPr/>
        </p:nvPicPr>
        <p:blipFill>
          <a:blip r:embed="rId4"/>
          <a:stretch>
            <a:fillRect/>
          </a:stretch>
        </p:blipFill>
        <p:spPr>
          <a:xfrm>
            <a:off x="5280228" y="1352550"/>
            <a:ext cx="2692196" cy="2109787"/>
          </a:xfrm>
          <a:prstGeom prst="rect">
            <a:avLst/>
          </a:prstGeom>
          <a:ln>
            <a:solidFill>
              <a:schemeClr val="tx1"/>
            </a:solidFill>
          </a:ln>
        </p:spPr>
      </p:pic>
      <p:sp>
        <p:nvSpPr>
          <p:cNvPr id="16" name="TextBox 15"/>
          <p:cNvSpPr txBox="1"/>
          <p:nvPr/>
        </p:nvSpPr>
        <p:spPr>
          <a:xfrm>
            <a:off x="4520773" y="3461794"/>
            <a:ext cx="4540102" cy="415498"/>
          </a:xfrm>
          <a:prstGeom prst="rect">
            <a:avLst/>
          </a:prstGeom>
          <a:solidFill>
            <a:srgbClr val="99CCFF"/>
          </a:solidFill>
        </p:spPr>
        <p:txBody>
          <a:bodyPr wrap="square" rtlCol="0">
            <a:spAutoFit/>
          </a:bodyPr>
          <a:lstStyle/>
          <a:p>
            <a:r>
              <a:rPr lang="en-US" sz="1050" b="1" dirty="0" smtClean="0"/>
              <a:t>BCSD Climate and Hydrology Projections Website</a:t>
            </a:r>
          </a:p>
          <a:p>
            <a:r>
              <a:rPr lang="en-US" sz="1050" dirty="0" smtClean="0">
                <a:solidFill>
                  <a:srgbClr val="FF6600"/>
                </a:solidFill>
                <a:hlinkClick r:id="rId5"/>
              </a:rPr>
              <a:t>http://gdo-dcp.ucllnl.org/downscaled_cmip3_projections/dcpInterface.html</a:t>
            </a:r>
            <a:endParaRPr lang="en-US" sz="1050" dirty="0">
              <a:solidFill>
                <a:srgbClr val="FF6600"/>
              </a:solidFill>
            </a:endParaRPr>
          </a:p>
        </p:txBody>
      </p:sp>
      <p:sp>
        <p:nvSpPr>
          <p:cNvPr id="17" name="TextBox 16"/>
          <p:cNvSpPr txBox="1"/>
          <p:nvPr/>
        </p:nvSpPr>
        <p:spPr>
          <a:xfrm>
            <a:off x="5260773" y="3146961"/>
            <a:ext cx="1662547" cy="276999"/>
          </a:xfrm>
          <a:prstGeom prst="rect">
            <a:avLst/>
          </a:prstGeom>
          <a:noFill/>
        </p:spPr>
        <p:txBody>
          <a:bodyPr wrap="square" rtlCol="0">
            <a:spAutoFit/>
          </a:bodyPr>
          <a:lstStyle/>
          <a:p>
            <a:r>
              <a:rPr lang="en-US" sz="1200" b="1" dirty="0" smtClean="0"/>
              <a:t>~36,000 grid cells</a:t>
            </a:r>
            <a:endParaRPr lang="en-US" sz="1200" b="1" dirty="0"/>
          </a:p>
        </p:txBody>
      </p:sp>
      <p:pic>
        <p:nvPicPr>
          <p:cNvPr id="23" name="Content Placeholder 22" descr="BasinWithGridAndFlowDirectionThinBlackArrowBlueBackground_fdir2.png"/>
          <p:cNvPicPr>
            <a:picLocks noGrp="1" noChangeAspect="1"/>
          </p:cNvPicPr>
          <p:nvPr>
            <p:ph sz="quarter" idx="4"/>
          </p:nvPr>
        </p:nvPicPr>
        <p:blipFill>
          <a:blip r:embed="rId6"/>
          <a:stretch>
            <a:fillRect/>
          </a:stretch>
        </p:blipFill>
        <p:spPr>
          <a:xfrm>
            <a:off x="4713264" y="3863944"/>
            <a:ext cx="4041775" cy="2666504"/>
          </a:xfrm>
        </p:spPr>
      </p:pic>
      <p:sp>
        <p:nvSpPr>
          <p:cNvPr id="19" name="Rounded Rectangular Callout 18"/>
          <p:cNvSpPr/>
          <p:nvPr/>
        </p:nvSpPr>
        <p:spPr>
          <a:xfrm>
            <a:off x="5170890" y="5953509"/>
            <a:ext cx="697292" cy="179094"/>
          </a:xfrm>
          <a:prstGeom prst="wedgeRoundRectCallout">
            <a:avLst>
              <a:gd name="adj1" fmla="val -37914"/>
              <a:gd name="adj2" fmla="val -90086"/>
              <a:gd name="adj3" fmla="val 16667"/>
            </a:avLst>
          </a:prstGeom>
          <a:solidFill>
            <a:srgbClr val="99CC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00" b="1" dirty="0" smtClean="0">
                <a:solidFill>
                  <a:schemeClr val="tx1"/>
                </a:solidFill>
              </a:rPr>
              <a:t>Santa Ana River Adams St. Gage</a:t>
            </a:r>
            <a:endParaRPr lang="en-US" sz="500" b="1" dirty="0">
              <a:solidFill>
                <a:schemeClr val="tx1"/>
              </a:solidFill>
            </a:endParaRPr>
          </a:p>
        </p:txBody>
      </p:sp>
      <p:pic>
        <p:nvPicPr>
          <p:cNvPr id="20" name="Picture 2"/>
          <p:cNvPicPr>
            <a:picLocks noChangeAspect="1" noChangeArrowheads="1"/>
          </p:cNvPicPr>
          <p:nvPr/>
        </p:nvPicPr>
        <p:blipFill>
          <a:blip r:embed="rId7"/>
          <a:srcRect/>
          <a:stretch>
            <a:fillRect/>
          </a:stretch>
        </p:blipFill>
        <p:spPr bwMode="auto">
          <a:xfrm>
            <a:off x="4160000" y="5023208"/>
            <a:ext cx="661382" cy="674743"/>
          </a:xfrm>
          <a:prstGeom prst="rect">
            <a:avLst/>
          </a:prstGeom>
          <a:noFill/>
          <a:ln w="9525">
            <a:noFill/>
            <a:miter lim="800000"/>
            <a:headEnd/>
            <a:tailEnd/>
          </a:ln>
          <a:effectLst/>
        </p:spPr>
      </p:pic>
      <p:pic>
        <p:nvPicPr>
          <p:cNvPr id="24" name="Content Placeholder 15" descr="FractionalArea.png"/>
          <p:cNvPicPr>
            <a:picLocks noChangeAspect="1"/>
          </p:cNvPicPr>
          <p:nvPr/>
        </p:nvPicPr>
        <p:blipFill>
          <a:blip r:embed="rId8"/>
          <a:stretch>
            <a:fillRect/>
          </a:stretch>
        </p:blipFill>
        <p:spPr bwMode="auto">
          <a:xfrm>
            <a:off x="3557423" y="2208809"/>
            <a:ext cx="1693106" cy="111700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chemeClr val="bg1"/>
                </a:solidFill>
              </a:rPr>
              <a:t>What analysis was done using the hydrology projections?</a:t>
            </a:r>
            <a:endParaRPr lang="en-US" sz="2800" dirty="0"/>
          </a:p>
        </p:txBody>
      </p:sp>
      <p:sp>
        <p:nvSpPr>
          <p:cNvPr id="3" name="Text Placeholder 2"/>
          <p:cNvSpPr>
            <a:spLocks noGrp="1"/>
          </p:cNvSpPr>
          <p:nvPr>
            <p:ph type="body" idx="1"/>
          </p:nvPr>
        </p:nvSpPr>
        <p:spPr/>
        <p:txBody>
          <a:bodyPr>
            <a:noAutofit/>
          </a:bodyPr>
          <a:lstStyle/>
          <a:p>
            <a:pPr marL="514350" indent="-514350">
              <a:buFont typeface="+mj-lt"/>
              <a:buAutoNum type="arabicPeriod"/>
            </a:pPr>
            <a:r>
              <a:rPr lang="en-US" sz="1400" dirty="0" smtClean="0">
                <a:solidFill>
                  <a:schemeClr val="bg1">
                    <a:lumMod val="65000"/>
                  </a:schemeClr>
                </a:solidFill>
              </a:rPr>
              <a:t>Background.  Acronyms , definitions, assumptions, and  hydrology model overview.</a:t>
            </a:r>
          </a:p>
          <a:p>
            <a:pPr marL="514350" indent="-514350">
              <a:buFont typeface="+mj-lt"/>
              <a:buAutoNum type="arabicPeriod"/>
            </a:pPr>
            <a:endParaRPr lang="en-US" sz="1400" dirty="0" smtClean="0">
              <a:solidFill>
                <a:schemeClr val="bg1">
                  <a:lumMod val="65000"/>
                </a:schemeClr>
              </a:solidFill>
            </a:endParaRPr>
          </a:p>
          <a:p>
            <a:pPr marL="514350" indent="-514350">
              <a:buFont typeface="+mj-lt"/>
              <a:buAutoNum type="arabicPeriod"/>
            </a:pPr>
            <a:r>
              <a:rPr lang="en-US" sz="1400" dirty="0" smtClean="0">
                <a:solidFill>
                  <a:schemeClr val="bg1">
                    <a:lumMod val="65000"/>
                  </a:schemeClr>
                </a:solidFill>
              </a:rPr>
              <a:t>How were the hydrologic projections developed for the Santa Ana Watershed? Detailed description of the hydrologic projections development process, specifically streamflow.</a:t>
            </a:r>
          </a:p>
          <a:p>
            <a:pPr marL="514350" indent="-514350">
              <a:buFont typeface="+mj-lt"/>
              <a:buAutoNum type="arabicPeriod"/>
            </a:pPr>
            <a:endParaRPr lang="en-US" sz="1400" dirty="0" smtClean="0">
              <a:solidFill>
                <a:srgbClr val="FFFF00"/>
              </a:solidFill>
            </a:endParaRPr>
          </a:p>
          <a:p>
            <a:pPr marL="514350" indent="-514350">
              <a:buFont typeface="+mj-lt"/>
              <a:buAutoNum type="arabicPeriod"/>
            </a:pPr>
            <a:r>
              <a:rPr lang="en-US" sz="1400" dirty="0" smtClean="0">
                <a:solidFill>
                  <a:schemeClr val="bg1"/>
                </a:solidFill>
              </a:rPr>
              <a:t>What analysis was done using the hydrology projections? </a:t>
            </a:r>
            <a:r>
              <a:rPr lang="en-US" sz="1400" dirty="0" smtClean="0">
                <a:solidFill>
                  <a:srgbClr val="FFFF00"/>
                </a:solidFill>
              </a:rPr>
              <a:t>Detailed description of analysis of change  and statistics used.</a:t>
            </a:r>
          </a:p>
          <a:p>
            <a:pPr marL="514350" indent="-514350">
              <a:buFont typeface="+mj-lt"/>
              <a:buAutoNum type="arabicPeriod"/>
            </a:pPr>
            <a:endParaRPr lang="en-US" sz="1400" dirty="0" smtClean="0">
              <a:solidFill>
                <a:schemeClr val="bg1"/>
              </a:solidFill>
            </a:endParaRPr>
          </a:p>
          <a:p>
            <a:pPr marL="514350" indent="-514350">
              <a:buFont typeface="+mj-lt"/>
              <a:buAutoNum type="arabicPeriod"/>
            </a:pPr>
            <a:r>
              <a:rPr lang="en-US" sz="1400" dirty="0" smtClean="0">
                <a:solidFill>
                  <a:schemeClr val="bg1">
                    <a:lumMod val="65000"/>
                  </a:schemeClr>
                </a:solidFill>
              </a:rPr>
              <a:t>Results. All results are preliminary and draft.</a:t>
            </a:r>
          </a:p>
          <a:p>
            <a:pPr marL="514350" indent="-514350">
              <a:buFont typeface="+mj-lt"/>
              <a:buAutoNum type="arabicPeriod"/>
            </a:pPr>
            <a:endParaRPr lang="en-US" sz="1400" dirty="0" smtClean="0">
              <a:solidFill>
                <a:schemeClr val="bg1">
                  <a:lumMod val="65000"/>
                </a:schemeClr>
              </a:solidFill>
            </a:endParaRPr>
          </a:p>
          <a:p>
            <a:pPr marL="514350" indent="-514350">
              <a:buFont typeface="+mj-lt"/>
              <a:buAutoNum type="arabicPeriod"/>
            </a:pPr>
            <a:r>
              <a:rPr lang="en-US" sz="1400" dirty="0" smtClean="0">
                <a:solidFill>
                  <a:schemeClr val="bg1">
                    <a:lumMod val="65000"/>
                  </a:schemeClr>
                </a:solidFill>
              </a:rPr>
              <a:t>Example analysis. Change in runoff using the hydrologic projections website hosted at Lawrence Livermore National Lab (LLNL).</a:t>
            </a:r>
          </a:p>
          <a:p>
            <a:pPr marL="514350" indent="-514350">
              <a:buFont typeface="+mj-lt"/>
              <a:buAutoNum type="arabicPeriod"/>
            </a:pPr>
            <a:endParaRPr lang="en-US" sz="1400" dirty="0" smtClean="0">
              <a:solidFill>
                <a:schemeClr val="bg1">
                  <a:lumMod val="65000"/>
                </a:schemeClr>
              </a:solidFill>
            </a:endParaRPr>
          </a:p>
          <a:p>
            <a:pPr marL="514350" indent="-514350">
              <a:buFont typeface="+mj-lt"/>
              <a:buAutoNum type="arabicPeriod"/>
            </a:pPr>
            <a:r>
              <a:rPr lang="en-US" sz="1400" dirty="0" smtClean="0">
                <a:solidFill>
                  <a:schemeClr val="bg1">
                    <a:lumMod val="65000"/>
                  </a:schemeClr>
                </a:solidFill>
              </a:rPr>
              <a:t>Summary</a:t>
            </a:r>
          </a:p>
          <a:p>
            <a:pPr marL="514350" indent="-514350"/>
            <a:endParaRPr lang="en-US" sz="1400" dirty="0" smtClean="0">
              <a:solidFill>
                <a:schemeClr val="bg1">
                  <a:lumMod val="65000"/>
                </a:schemeClr>
              </a:solidFill>
            </a:endParaRPr>
          </a:p>
          <a:p>
            <a:endParaRPr lang="en-US" sz="1400"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Assumptions</a:t>
            </a:r>
            <a:endParaRPr lang="en-US" dirty="0">
              <a:solidFill>
                <a:schemeClr val="bg1"/>
              </a:solidFill>
            </a:endParaRPr>
          </a:p>
        </p:txBody>
      </p:sp>
      <p:sp>
        <p:nvSpPr>
          <p:cNvPr id="3" name="Content Placeholder 2"/>
          <p:cNvSpPr>
            <a:spLocks noGrp="1"/>
          </p:cNvSpPr>
          <p:nvPr>
            <p:ph idx="1"/>
          </p:nvPr>
        </p:nvSpPr>
        <p:spPr/>
        <p:txBody>
          <a:bodyPr>
            <a:normAutofit fontScale="85000" lnSpcReduction="20000"/>
          </a:bodyPr>
          <a:lstStyle/>
          <a:p>
            <a:r>
              <a:rPr lang="en-US" dirty="0" smtClean="0">
                <a:solidFill>
                  <a:schemeClr val="bg1"/>
                </a:solidFill>
              </a:rPr>
              <a:t>10-year base or reference hydrology period, water years 1990-1999. </a:t>
            </a:r>
            <a:r>
              <a:rPr lang="en-US" dirty="0" smtClean="0">
                <a:solidFill>
                  <a:srgbClr val="FFFF00"/>
                </a:solidFill>
              </a:rPr>
              <a:t>1990s.</a:t>
            </a:r>
            <a:endParaRPr lang="en-US" dirty="0" smtClean="0">
              <a:solidFill>
                <a:schemeClr val="bg1"/>
              </a:solidFill>
            </a:endParaRPr>
          </a:p>
          <a:p>
            <a:endParaRPr lang="en-US" dirty="0" smtClean="0">
              <a:solidFill>
                <a:schemeClr val="bg1"/>
              </a:solidFill>
            </a:endParaRPr>
          </a:p>
          <a:p>
            <a:r>
              <a:rPr lang="en-US" dirty="0" smtClean="0">
                <a:solidFill>
                  <a:schemeClr val="bg1"/>
                </a:solidFill>
              </a:rPr>
              <a:t>Three (3) future look ahead periods:</a:t>
            </a:r>
          </a:p>
          <a:p>
            <a:pPr lvl="1"/>
            <a:r>
              <a:rPr lang="en-US" dirty="0" smtClean="0">
                <a:solidFill>
                  <a:schemeClr val="bg1"/>
                </a:solidFill>
              </a:rPr>
              <a:t>water years 2020-2029.  </a:t>
            </a:r>
            <a:r>
              <a:rPr lang="en-US" dirty="0" smtClean="0">
                <a:solidFill>
                  <a:srgbClr val="FFFF00"/>
                </a:solidFill>
              </a:rPr>
              <a:t>2020s.</a:t>
            </a:r>
          </a:p>
          <a:p>
            <a:pPr lvl="1"/>
            <a:r>
              <a:rPr lang="en-US" dirty="0" smtClean="0">
                <a:solidFill>
                  <a:schemeClr val="bg1"/>
                </a:solidFill>
              </a:rPr>
              <a:t>water years 2050-2059.  </a:t>
            </a:r>
            <a:r>
              <a:rPr lang="en-US" dirty="0" smtClean="0">
                <a:solidFill>
                  <a:srgbClr val="FFFF00"/>
                </a:solidFill>
              </a:rPr>
              <a:t>2050s.</a:t>
            </a:r>
            <a:endParaRPr lang="en-US" dirty="0" smtClean="0">
              <a:solidFill>
                <a:schemeClr val="bg1"/>
              </a:solidFill>
            </a:endParaRPr>
          </a:p>
          <a:p>
            <a:pPr lvl="1"/>
            <a:r>
              <a:rPr lang="en-US" dirty="0" smtClean="0">
                <a:solidFill>
                  <a:schemeClr val="bg1"/>
                </a:solidFill>
              </a:rPr>
              <a:t>water years 2070-2079.</a:t>
            </a:r>
            <a:r>
              <a:rPr lang="en-US" dirty="0" smtClean="0">
                <a:solidFill>
                  <a:srgbClr val="FFFF00"/>
                </a:solidFill>
              </a:rPr>
              <a:t>  2070s.</a:t>
            </a:r>
          </a:p>
          <a:p>
            <a:endParaRPr lang="en-US" dirty="0" smtClean="0">
              <a:solidFill>
                <a:schemeClr val="bg1"/>
              </a:solidFill>
            </a:endParaRPr>
          </a:p>
          <a:p>
            <a:r>
              <a:rPr lang="en-US" dirty="0" smtClean="0">
                <a:solidFill>
                  <a:schemeClr val="bg1"/>
                </a:solidFill>
              </a:rPr>
              <a:t>All analysis are made using modeled data from 112 BCSD CMIP-3 projections and VIC simulations.</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chemeClr val="bg1">
                    <a:lumMod val="95000"/>
                  </a:schemeClr>
                </a:solidFill>
              </a:rPr>
              <a:t>Hydrology Projections</a:t>
            </a:r>
            <a:br>
              <a:rPr lang="en-US" dirty="0" smtClean="0">
                <a:solidFill>
                  <a:schemeClr val="bg1">
                    <a:lumMod val="95000"/>
                  </a:schemeClr>
                </a:solidFill>
              </a:rPr>
            </a:br>
            <a:r>
              <a:rPr lang="en-US" dirty="0" smtClean="0">
                <a:solidFill>
                  <a:schemeClr val="bg1">
                    <a:lumMod val="95000"/>
                  </a:schemeClr>
                </a:solidFill>
              </a:rPr>
              <a:t>Analysis</a:t>
            </a:r>
            <a:endParaRPr lang="en-US" dirty="0">
              <a:solidFill>
                <a:schemeClr val="bg1">
                  <a:lumMod val="95000"/>
                </a:schemeClr>
              </a:solidFill>
            </a:endParaRPr>
          </a:p>
        </p:txBody>
      </p:sp>
      <p:sp>
        <p:nvSpPr>
          <p:cNvPr id="5" name="Content Placeholder 4"/>
          <p:cNvSpPr>
            <a:spLocks noGrp="1"/>
          </p:cNvSpPr>
          <p:nvPr>
            <p:ph idx="1"/>
          </p:nvPr>
        </p:nvSpPr>
        <p:spPr/>
        <p:txBody>
          <a:bodyPr>
            <a:normAutofit/>
          </a:bodyPr>
          <a:lstStyle/>
          <a:p>
            <a:pPr marL="342900" lvl="1" indent="-342900">
              <a:buFontTx/>
              <a:buChar char="•"/>
            </a:pPr>
            <a:r>
              <a:rPr lang="en-US" sz="1400" dirty="0" smtClean="0">
                <a:solidFill>
                  <a:schemeClr val="bg1"/>
                </a:solidFill>
              </a:rPr>
              <a:t>Change analysis between the base period (1990s) and future period (2020s, 2050s, 2070s), </a:t>
            </a:r>
            <a:r>
              <a:rPr lang="en-US" sz="1400" dirty="0" smtClean="0">
                <a:solidFill>
                  <a:srgbClr val="FFFF00"/>
                </a:solidFill>
              </a:rPr>
              <a:t>how were the changes calculated?</a:t>
            </a:r>
          </a:p>
          <a:p>
            <a:pPr marL="342900" lvl="1" indent="-342900">
              <a:buFontTx/>
              <a:buChar char="•"/>
            </a:pPr>
            <a:endParaRPr lang="en-US" sz="1400" dirty="0" smtClean="0">
              <a:solidFill>
                <a:schemeClr val="bg1"/>
              </a:solidFill>
            </a:endParaRPr>
          </a:p>
          <a:p>
            <a:pPr marL="342900" lvl="1" indent="-342900">
              <a:buFontTx/>
              <a:buChar char="•"/>
            </a:pPr>
            <a:r>
              <a:rPr lang="en-US" sz="1400" dirty="0" smtClean="0">
                <a:solidFill>
                  <a:schemeClr val="bg1"/>
                </a:solidFill>
              </a:rPr>
              <a:t>Precipitation  – percentage (%) change. Steps  - for example to estimate change in the 2020s from the 1990s. For a given grid cell in the Basin, and given projection [</a:t>
            </a:r>
            <a:r>
              <a:rPr lang="en-US" sz="1400" dirty="0" err="1" smtClean="0">
                <a:solidFill>
                  <a:schemeClr val="bg1"/>
                </a:solidFill>
              </a:rPr>
              <a:t>iproj</a:t>
            </a:r>
            <a:r>
              <a:rPr lang="en-US" sz="1400" dirty="0" smtClean="0">
                <a:solidFill>
                  <a:schemeClr val="bg1"/>
                </a:solidFill>
              </a:rPr>
              <a:t>] </a:t>
            </a:r>
            <a:r>
              <a:rPr lang="en-US" sz="1400" dirty="0" smtClean="0">
                <a:solidFill>
                  <a:srgbClr val="FFFF00"/>
                </a:solidFill>
              </a:rPr>
              <a:t>(recall, total number of projections  is 112)</a:t>
            </a:r>
          </a:p>
          <a:p>
            <a:pPr marL="342900" lvl="1" indent="-342900">
              <a:buFontTx/>
              <a:buChar char="•"/>
            </a:pPr>
            <a:endParaRPr lang="en-US" sz="1400" dirty="0" smtClean="0">
              <a:solidFill>
                <a:srgbClr val="FFFF00"/>
              </a:solidFill>
            </a:endParaRPr>
          </a:p>
          <a:p>
            <a:pPr marL="914400" lvl="2" indent="-514350">
              <a:buFont typeface="+mj-lt"/>
              <a:buAutoNum type="arabicPeriod"/>
            </a:pPr>
            <a:r>
              <a:rPr lang="en-US" sz="1400" dirty="0" smtClean="0">
                <a:solidFill>
                  <a:schemeClr val="bg1"/>
                </a:solidFill>
              </a:rPr>
              <a:t>Calculate decade mean total precipitation  (P) for the two decades </a:t>
            </a:r>
            <a:r>
              <a:rPr lang="en-US" sz="1400" dirty="0" smtClean="0">
                <a:solidFill>
                  <a:srgbClr val="FFFF00"/>
                </a:solidFill>
              </a:rPr>
              <a:t>1990s </a:t>
            </a:r>
            <a:r>
              <a:rPr lang="en-US" sz="1400" dirty="0" smtClean="0">
                <a:solidFill>
                  <a:schemeClr val="bg1"/>
                </a:solidFill>
              </a:rPr>
              <a:t>(</a:t>
            </a:r>
            <a:r>
              <a:rPr lang="en-US" sz="1400" dirty="0" smtClean="0">
                <a:solidFill>
                  <a:srgbClr val="FFFF00"/>
                </a:solidFill>
              </a:rPr>
              <a:t>water years 1990-1999, </a:t>
            </a:r>
            <a:r>
              <a:rPr lang="en-US" sz="1400" dirty="0" err="1" smtClean="0">
                <a:solidFill>
                  <a:srgbClr val="FFFF00"/>
                </a:solidFill>
              </a:rPr>
              <a:t>iper</a:t>
            </a:r>
            <a:r>
              <a:rPr lang="en-US" sz="1400" dirty="0" smtClean="0">
                <a:solidFill>
                  <a:srgbClr val="FFFF00"/>
                </a:solidFill>
              </a:rPr>
              <a:t>=1</a:t>
            </a:r>
            <a:r>
              <a:rPr lang="en-US" sz="1400" dirty="0" smtClean="0">
                <a:solidFill>
                  <a:schemeClr val="bg1"/>
                </a:solidFill>
              </a:rPr>
              <a:t>) and 2020s (</a:t>
            </a:r>
            <a:r>
              <a:rPr lang="en-US" sz="1400" dirty="0" smtClean="0">
                <a:solidFill>
                  <a:srgbClr val="FFFF00"/>
                </a:solidFill>
              </a:rPr>
              <a:t>water years 2020-2029, </a:t>
            </a:r>
            <a:r>
              <a:rPr lang="en-US" sz="1400" dirty="0" err="1" smtClean="0">
                <a:solidFill>
                  <a:srgbClr val="FFFF00"/>
                </a:solidFill>
              </a:rPr>
              <a:t>iper</a:t>
            </a:r>
            <a:r>
              <a:rPr lang="en-US" sz="1400" dirty="0" smtClean="0">
                <a:solidFill>
                  <a:srgbClr val="FFFF00"/>
                </a:solidFill>
              </a:rPr>
              <a:t>=2</a:t>
            </a:r>
            <a:r>
              <a:rPr lang="en-US" sz="1400" dirty="0" smtClean="0">
                <a:solidFill>
                  <a:schemeClr val="bg1"/>
                </a:solidFill>
              </a:rPr>
              <a:t>).</a:t>
            </a:r>
          </a:p>
          <a:p>
            <a:pPr marL="914400" lvl="2" indent="-514350">
              <a:buFont typeface="+mj-lt"/>
              <a:buAutoNum type="arabicPeriod"/>
            </a:pPr>
            <a:endParaRPr lang="en-US" sz="1400" dirty="0" smtClean="0">
              <a:solidFill>
                <a:schemeClr val="bg1"/>
              </a:solidFill>
            </a:endParaRPr>
          </a:p>
          <a:p>
            <a:pPr marL="914400" lvl="2" indent="-514350">
              <a:buFont typeface="+mj-lt"/>
              <a:buAutoNum type="arabicPeriod"/>
            </a:pPr>
            <a:r>
              <a:rPr lang="en-US" sz="1400" dirty="0" smtClean="0">
                <a:solidFill>
                  <a:schemeClr val="bg1"/>
                </a:solidFill>
              </a:rPr>
              <a:t> Next , calculate percentage change (</a:t>
            </a:r>
            <a:r>
              <a:rPr lang="en-US" sz="1400" dirty="0" err="1" smtClean="0">
                <a:solidFill>
                  <a:schemeClr val="bg1"/>
                </a:solidFill>
              </a:rPr>
              <a:t>pchange</a:t>
            </a:r>
            <a:r>
              <a:rPr lang="en-US" sz="1400" dirty="0" smtClean="0">
                <a:solidFill>
                  <a:schemeClr val="bg1"/>
                </a:solidFill>
              </a:rPr>
              <a:t>) of projection </a:t>
            </a:r>
            <a:r>
              <a:rPr lang="en-US" sz="1400" dirty="0" err="1" smtClean="0">
                <a:solidFill>
                  <a:schemeClr val="bg1"/>
                </a:solidFill>
              </a:rPr>
              <a:t>iproj</a:t>
            </a:r>
            <a:r>
              <a:rPr lang="en-US" sz="1400" dirty="0" smtClean="0">
                <a:solidFill>
                  <a:schemeClr val="bg1"/>
                </a:solidFill>
              </a:rPr>
              <a:t>,</a:t>
            </a:r>
          </a:p>
          <a:p>
            <a:pPr marL="914400" lvl="2" indent="-514350">
              <a:buNone/>
            </a:pPr>
            <a:r>
              <a:rPr lang="en-US" sz="1400" i="1" dirty="0" smtClean="0">
                <a:solidFill>
                  <a:schemeClr val="bg1"/>
                </a:solidFill>
              </a:rPr>
              <a:t>            </a:t>
            </a:r>
          </a:p>
          <a:p>
            <a:pPr marL="914400" lvl="2" indent="-514350">
              <a:buNone/>
            </a:pPr>
            <a:r>
              <a:rPr lang="en-US" sz="1400" i="1" dirty="0" smtClean="0">
                <a:solidFill>
                  <a:schemeClr val="bg1"/>
                </a:solidFill>
              </a:rPr>
              <a:t>                       </a:t>
            </a:r>
            <a:r>
              <a:rPr lang="en-US" sz="1400" i="1" dirty="0" err="1" smtClean="0">
                <a:solidFill>
                  <a:schemeClr val="bg1"/>
                </a:solidFill>
              </a:rPr>
              <a:t>pchange</a:t>
            </a:r>
            <a:r>
              <a:rPr lang="en-US" sz="1400" i="1" dirty="0" smtClean="0">
                <a:solidFill>
                  <a:schemeClr val="bg1"/>
                </a:solidFill>
              </a:rPr>
              <a:t>[</a:t>
            </a:r>
            <a:r>
              <a:rPr lang="en-US" sz="1400" i="1" dirty="0" err="1" smtClean="0">
                <a:solidFill>
                  <a:schemeClr val="bg1"/>
                </a:solidFill>
              </a:rPr>
              <a:t>iproj</a:t>
            </a:r>
            <a:r>
              <a:rPr lang="en-US" sz="1400" i="1" dirty="0" smtClean="0">
                <a:solidFill>
                  <a:schemeClr val="bg1"/>
                </a:solidFill>
              </a:rPr>
              <a:t>]=100*((P[</a:t>
            </a:r>
            <a:r>
              <a:rPr lang="en-US" sz="1400" i="1" dirty="0" err="1" smtClean="0">
                <a:solidFill>
                  <a:schemeClr val="bg1"/>
                </a:solidFill>
              </a:rPr>
              <a:t>iproj</a:t>
            </a:r>
            <a:r>
              <a:rPr lang="en-US" sz="1400" i="1" dirty="0" smtClean="0">
                <a:solidFill>
                  <a:schemeClr val="bg1"/>
                </a:solidFill>
              </a:rPr>
              <a:t>, 2] - P[iproj,1])/P[iproj,1])</a:t>
            </a:r>
            <a:endParaRPr lang="en-US" sz="1400" dirty="0" smtClean="0">
              <a:solidFill>
                <a:schemeClr val="bg1"/>
              </a:solidFill>
            </a:endParaRPr>
          </a:p>
          <a:p>
            <a:pPr marL="914400" lvl="2" indent="-514350">
              <a:buFont typeface="+mj-lt"/>
              <a:buAutoNum type="arabicPeriod"/>
            </a:pPr>
            <a:endParaRPr lang="en-US" sz="1400" dirty="0" smtClean="0">
              <a:solidFill>
                <a:schemeClr val="bg1"/>
              </a:solidFill>
            </a:endParaRPr>
          </a:p>
          <a:p>
            <a:pPr marL="914400" lvl="2" indent="-514350">
              <a:buFont typeface="+mj-lt"/>
              <a:buAutoNum type="arabicPeriod" startAt="3"/>
            </a:pPr>
            <a:r>
              <a:rPr lang="en-US" sz="1400" dirty="0" smtClean="0">
                <a:solidFill>
                  <a:schemeClr val="bg1"/>
                </a:solidFill>
              </a:rPr>
              <a:t>Finally, calculate the median  change  from all the 112 projections  - </a:t>
            </a:r>
            <a:r>
              <a:rPr lang="en-US" sz="1400" dirty="0" smtClean="0">
                <a:solidFill>
                  <a:srgbClr val="FFFF00"/>
                </a:solidFill>
              </a:rPr>
              <a:t>ensemble median change</a:t>
            </a:r>
            <a:r>
              <a:rPr lang="en-US" sz="1400" dirty="0" smtClean="0">
                <a:solidFill>
                  <a:schemeClr val="bg1"/>
                </a:solidFill>
              </a:rPr>
              <a:t>.</a:t>
            </a:r>
          </a:p>
          <a:p>
            <a:pPr marL="914400" lvl="2" indent="-514350">
              <a:buFont typeface="+mj-lt"/>
              <a:buAutoNum type="arabicPeriod" startAt="3"/>
            </a:pPr>
            <a:endParaRPr lang="en-US" sz="1400" dirty="0" smtClean="0">
              <a:solidFill>
                <a:schemeClr val="bg1"/>
              </a:solidFill>
            </a:endParaRPr>
          </a:p>
          <a:p>
            <a:pPr marL="914400" lvl="2" indent="-514350">
              <a:buFont typeface="+mj-lt"/>
              <a:buAutoNum type="arabicPeriod" startAt="3"/>
            </a:pPr>
            <a:r>
              <a:rPr lang="en-US" sz="1400" dirty="0" smtClean="0">
                <a:solidFill>
                  <a:schemeClr val="bg1"/>
                </a:solidFill>
              </a:rPr>
              <a:t>Repeat Steps 1 through 3 for all the grid cells in the Basin.</a:t>
            </a:r>
          </a:p>
          <a:p>
            <a:pPr marL="914400" lvl="2" indent="-514350">
              <a:buFont typeface="+mj-lt"/>
              <a:buAutoNum type="arabicPeriod" startAt="3"/>
            </a:pPr>
            <a:endParaRPr lang="en-US" sz="1400" dirty="0" smtClean="0">
              <a:solidFill>
                <a:schemeClr val="bg1"/>
              </a:solidFill>
            </a:endParaRPr>
          </a:p>
          <a:p>
            <a:pPr marL="914400" lvl="2" indent="-514350">
              <a:buFont typeface="+mj-lt"/>
              <a:buAutoNum type="arabicPeriod" startAt="3"/>
            </a:pPr>
            <a:endParaRPr lang="en-US" sz="1400" dirty="0" smtClean="0">
              <a:solidFill>
                <a:schemeClr val="bg1"/>
              </a:solidFill>
            </a:endParaRPr>
          </a:p>
          <a:p>
            <a:pPr marL="914400" lvl="2" indent="-514350">
              <a:buFont typeface="+mj-lt"/>
              <a:buAutoNum type="arabicPeriod" startAt="3"/>
            </a:pPr>
            <a:endParaRPr lang="en-US" sz="1400" dirty="0" smtClean="0">
              <a:solidFill>
                <a:schemeClr val="bg1"/>
              </a:solidFill>
            </a:endParaRPr>
          </a:p>
          <a:p>
            <a:pPr marL="914400" lvl="2" indent="-514350">
              <a:buFont typeface="+mj-lt"/>
              <a:buAutoNum type="arabicPeriod" startAt="3"/>
            </a:pPr>
            <a:endParaRPr lang="en-US" sz="1400" dirty="0" smtClean="0">
              <a:solidFill>
                <a:schemeClr val="bg1"/>
              </a:solidFill>
            </a:endParaRPr>
          </a:p>
          <a:p>
            <a:pPr marL="914400" lvl="2" indent="-514350">
              <a:buNone/>
            </a:pPr>
            <a:endParaRPr lang="en-US" sz="1400" dirty="0" smtClean="0">
              <a:solidFill>
                <a:schemeClr val="bg1"/>
              </a:solidFill>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chemeClr val="bg1">
                    <a:lumMod val="95000"/>
                  </a:schemeClr>
                </a:solidFill>
              </a:rPr>
              <a:t>Hydrology Projections</a:t>
            </a:r>
            <a:br>
              <a:rPr lang="en-US" dirty="0" smtClean="0">
                <a:solidFill>
                  <a:schemeClr val="bg1">
                    <a:lumMod val="95000"/>
                  </a:schemeClr>
                </a:solidFill>
              </a:rPr>
            </a:br>
            <a:r>
              <a:rPr lang="en-US" dirty="0" smtClean="0">
                <a:solidFill>
                  <a:schemeClr val="bg1">
                    <a:lumMod val="95000"/>
                  </a:schemeClr>
                </a:solidFill>
              </a:rPr>
              <a:t>Analysis</a:t>
            </a:r>
            <a:endParaRPr lang="en-US" dirty="0">
              <a:solidFill>
                <a:schemeClr val="bg1">
                  <a:lumMod val="95000"/>
                </a:schemeClr>
              </a:solidFill>
            </a:endParaRPr>
          </a:p>
        </p:txBody>
      </p:sp>
      <p:sp>
        <p:nvSpPr>
          <p:cNvPr id="5" name="Content Placeholder 4"/>
          <p:cNvSpPr>
            <a:spLocks noGrp="1"/>
          </p:cNvSpPr>
          <p:nvPr>
            <p:ph idx="1"/>
          </p:nvPr>
        </p:nvSpPr>
        <p:spPr/>
        <p:txBody>
          <a:bodyPr>
            <a:normAutofit lnSpcReduction="10000"/>
          </a:bodyPr>
          <a:lstStyle/>
          <a:p>
            <a:pPr marL="342900" lvl="1" indent="-342900">
              <a:buFontTx/>
              <a:buChar char="•"/>
            </a:pPr>
            <a:r>
              <a:rPr lang="en-US" sz="1400" dirty="0" smtClean="0">
                <a:solidFill>
                  <a:schemeClr val="bg1"/>
                </a:solidFill>
              </a:rPr>
              <a:t>Change analysis between the base period (1990s) and future period (2020s, 2050s, 2070s), </a:t>
            </a:r>
            <a:r>
              <a:rPr lang="en-US" sz="1400" dirty="0" smtClean="0">
                <a:solidFill>
                  <a:srgbClr val="FFFF00"/>
                </a:solidFill>
              </a:rPr>
              <a:t>how were the changes calculated?</a:t>
            </a:r>
          </a:p>
          <a:p>
            <a:pPr marL="342900" lvl="1" indent="-342900">
              <a:buFontTx/>
              <a:buChar char="•"/>
            </a:pPr>
            <a:endParaRPr lang="en-US" sz="1400" dirty="0" smtClean="0">
              <a:solidFill>
                <a:srgbClr val="FFFF00"/>
              </a:solidFill>
            </a:endParaRPr>
          </a:p>
          <a:p>
            <a:pPr marL="342900" lvl="1" indent="-342900">
              <a:buFont typeface="Arial" pitchFamily="34" charset="0"/>
              <a:buChar char="•"/>
            </a:pPr>
            <a:r>
              <a:rPr lang="en-US" sz="1400" dirty="0" smtClean="0">
                <a:solidFill>
                  <a:schemeClr val="bg1"/>
                </a:solidFill>
              </a:rPr>
              <a:t>Snow Water Equivalent (SWE) – calculations similar to precipitation.</a:t>
            </a:r>
          </a:p>
          <a:p>
            <a:pPr marL="342900" lvl="1" indent="-342900">
              <a:buFont typeface="Arial" pitchFamily="34" charset="0"/>
              <a:buChar char="•"/>
            </a:pPr>
            <a:endParaRPr lang="en-US" sz="1400" dirty="0" smtClean="0">
              <a:solidFill>
                <a:schemeClr val="bg1"/>
              </a:solidFill>
            </a:endParaRPr>
          </a:p>
          <a:p>
            <a:pPr marL="342900" lvl="1" indent="-342900">
              <a:buFont typeface="Arial" pitchFamily="34" charset="0"/>
              <a:buChar char="•"/>
            </a:pPr>
            <a:r>
              <a:rPr lang="en-US" sz="1400" dirty="0" smtClean="0">
                <a:solidFill>
                  <a:schemeClr val="bg1"/>
                </a:solidFill>
              </a:rPr>
              <a:t>Temperature (T) – steps  similar to precipitation but  not percentage change,</a:t>
            </a:r>
          </a:p>
          <a:p>
            <a:pPr marL="914400" lvl="2" indent="-514350">
              <a:buFont typeface="+mj-lt"/>
              <a:buAutoNum type="arabicPeriod"/>
            </a:pPr>
            <a:r>
              <a:rPr lang="en-US" sz="1400" dirty="0" smtClean="0">
                <a:solidFill>
                  <a:schemeClr val="bg1"/>
                </a:solidFill>
              </a:rPr>
              <a:t>Calculate decade mean temperature (T) for the two decades </a:t>
            </a:r>
            <a:r>
              <a:rPr lang="en-US" sz="1400" dirty="0" smtClean="0">
                <a:solidFill>
                  <a:srgbClr val="FFFF00"/>
                </a:solidFill>
              </a:rPr>
              <a:t>1990s </a:t>
            </a:r>
            <a:r>
              <a:rPr lang="en-US" sz="1400" dirty="0" smtClean="0">
                <a:solidFill>
                  <a:schemeClr val="bg1"/>
                </a:solidFill>
              </a:rPr>
              <a:t>(</a:t>
            </a:r>
            <a:r>
              <a:rPr lang="en-US" sz="1400" dirty="0" smtClean="0">
                <a:solidFill>
                  <a:srgbClr val="FFFF00"/>
                </a:solidFill>
              </a:rPr>
              <a:t>water years 1990-1999, </a:t>
            </a:r>
            <a:r>
              <a:rPr lang="en-US" sz="1400" dirty="0" err="1" smtClean="0">
                <a:solidFill>
                  <a:srgbClr val="FFFF00"/>
                </a:solidFill>
              </a:rPr>
              <a:t>iper</a:t>
            </a:r>
            <a:r>
              <a:rPr lang="en-US" sz="1400" dirty="0" smtClean="0">
                <a:solidFill>
                  <a:srgbClr val="FFFF00"/>
                </a:solidFill>
              </a:rPr>
              <a:t>=1</a:t>
            </a:r>
            <a:r>
              <a:rPr lang="en-US" sz="1400" dirty="0" smtClean="0">
                <a:solidFill>
                  <a:schemeClr val="bg1"/>
                </a:solidFill>
              </a:rPr>
              <a:t>) and 2020s (</a:t>
            </a:r>
            <a:r>
              <a:rPr lang="en-US" sz="1400" dirty="0" smtClean="0">
                <a:solidFill>
                  <a:srgbClr val="FFFF00"/>
                </a:solidFill>
              </a:rPr>
              <a:t>water years 2020-2029, </a:t>
            </a:r>
            <a:r>
              <a:rPr lang="en-US" sz="1400" dirty="0" err="1" smtClean="0">
                <a:solidFill>
                  <a:srgbClr val="FFFF00"/>
                </a:solidFill>
              </a:rPr>
              <a:t>iper</a:t>
            </a:r>
            <a:r>
              <a:rPr lang="en-US" sz="1400" dirty="0" smtClean="0">
                <a:solidFill>
                  <a:srgbClr val="FFFF00"/>
                </a:solidFill>
              </a:rPr>
              <a:t>=2</a:t>
            </a:r>
            <a:r>
              <a:rPr lang="en-US" sz="1400" dirty="0" smtClean="0">
                <a:solidFill>
                  <a:schemeClr val="bg1"/>
                </a:solidFill>
              </a:rPr>
              <a:t>).</a:t>
            </a:r>
          </a:p>
          <a:p>
            <a:pPr marL="914400" lvl="2" indent="-514350">
              <a:buFont typeface="+mj-lt"/>
              <a:buAutoNum type="arabicPeriod"/>
            </a:pPr>
            <a:endParaRPr lang="en-US" sz="1400" dirty="0" smtClean="0">
              <a:solidFill>
                <a:schemeClr val="bg1"/>
              </a:solidFill>
            </a:endParaRPr>
          </a:p>
          <a:p>
            <a:pPr marL="914400" lvl="2" indent="-514350">
              <a:buFont typeface="+mj-lt"/>
              <a:buAutoNum type="arabicPeriod"/>
            </a:pPr>
            <a:r>
              <a:rPr lang="en-US" sz="1400" dirty="0" smtClean="0">
                <a:solidFill>
                  <a:schemeClr val="bg1"/>
                </a:solidFill>
              </a:rPr>
              <a:t> Next , calculate change  in decade mean temperature value for projection </a:t>
            </a:r>
            <a:r>
              <a:rPr lang="en-US" sz="1400" dirty="0" err="1" smtClean="0">
                <a:solidFill>
                  <a:schemeClr val="bg1"/>
                </a:solidFill>
              </a:rPr>
              <a:t>iproj</a:t>
            </a:r>
            <a:r>
              <a:rPr lang="en-US" sz="1400" dirty="0" smtClean="0">
                <a:solidFill>
                  <a:schemeClr val="bg1"/>
                </a:solidFill>
              </a:rPr>
              <a:t>,</a:t>
            </a:r>
          </a:p>
          <a:p>
            <a:pPr marL="342900" lvl="1" indent="-342900">
              <a:buFont typeface="Arial" pitchFamily="34" charset="0"/>
              <a:buChar char="•"/>
            </a:pPr>
            <a:endParaRPr lang="en-US" sz="1400" dirty="0" smtClean="0">
              <a:solidFill>
                <a:schemeClr val="bg1"/>
              </a:solidFill>
            </a:endParaRPr>
          </a:p>
          <a:p>
            <a:pPr marL="342900" lvl="1" indent="-342900">
              <a:buNone/>
            </a:pPr>
            <a:r>
              <a:rPr lang="en-US" sz="1400" dirty="0" smtClean="0">
                <a:solidFill>
                  <a:schemeClr val="bg1"/>
                </a:solidFill>
              </a:rPr>
              <a:t>                    </a:t>
            </a:r>
            <a:r>
              <a:rPr lang="en-US" sz="1400" i="1" dirty="0" smtClean="0">
                <a:solidFill>
                  <a:schemeClr val="bg1"/>
                </a:solidFill>
              </a:rPr>
              <a:t>change = (T[</a:t>
            </a:r>
            <a:r>
              <a:rPr lang="en-US" sz="1400" i="1" dirty="0" err="1" smtClean="0">
                <a:solidFill>
                  <a:schemeClr val="bg1"/>
                </a:solidFill>
              </a:rPr>
              <a:t>iproj</a:t>
            </a:r>
            <a:r>
              <a:rPr lang="en-US" sz="1400" i="1" dirty="0" smtClean="0">
                <a:solidFill>
                  <a:schemeClr val="bg1"/>
                </a:solidFill>
              </a:rPr>
              <a:t>, 2] -  T[iproj,1]) </a:t>
            </a:r>
          </a:p>
          <a:p>
            <a:pPr marL="342900" lvl="1" indent="-342900">
              <a:buNone/>
            </a:pPr>
            <a:endParaRPr lang="en-US" sz="1400" i="1" dirty="0" smtClean="0">
              <a:solidFill>
                <a:schemeClr val="bg1"/>
              </a:solidFill>
            </a:endParaRPr>
          </a:p>
          <a:p>
            <a:pPr marL="914400" lvl="2" indent="-514350">
              <a:buFont typeface="+mj-lt"/>
              <a:buAutoNum type="arabicPeriod" startAt="3"/>
            </a:pPr>
            <a:r>
              <a:rPr lang="en-US" sz="1400" dirty="0" smtClean="0">
                <a:solidFill>
                  <a:schemeClr val="bg1"/>
                </a:solidFill>
              </a:rPr>
              <a:t>Finally, calculate the median  change  from all the 112 projections  - </a:t>
            </a:r>
            <a:r>
              <a:rPr lang="en-US" sz="1400" dirty="0" smtClean="0">
                <a:solidFill>
                  <a:srgbClr val="FFFF00"/>
                </a:solidFill>
              </a:rPr>
              <a:t>ensemble median change.</a:t>
            </a:r>
            <a:endParaRPr lang="en-US" sz="1400" dirty="0" smtClean="0">
              <a:solidFill>
                <a:schemeClr val="bg1"/>
              </a:solidFill>
            </a:endParaRPr>
          </a:p>
          <a:p>
            <a:pPr marL="914400" lvl="2" indent="-514350">
              <a:buFont typeface="+mj-lt"/>
              <a:buAutoNum type="arabicPeriod" startAt="3"/>
            </a:pPr>
            <a:endParaRPr lang="en-US" sz="1400" dirty="0" smtClean="0">
              <a:solidFill>
                <a:schemeClr val="bg1"/>
              </a:solidFill>
            </a:endParaRPr>
          </a:p>
          <a:p>
            <a:pPr marL="914400" lvl="2" indent="-514350">
              <a:buFont typeface="+mj-lt"/>
              <a:buAutoNum type="arabicPeriod" startAt="3"/>
            </a:pPr>
            <a:r>
              <a:rPr lang="en-US" sz="1400" dirty="0" smtClean="0">
                <a:solidFill>
                  <a:schemeClr val="bg1"/>
                </a:solidFill>
              </a:rPr>
              <a:t>Repeat Steps 1 through 3 for all the grid cells in the Basin.</a:t>
            </a:r>
          </a:p>
          <a:p>
            <a:pPr marL="514350" lvl="1" indent="-514350">
              <a:buNone/>
            </a:pPr>
            <a:endParaRPr lang="en-US" sz="1800" dirty="0" smtClean="0">
              <a:solidFill>
                <a:schemeClr val="bg1"/>
              </a:solidFill>
            </a:endParaRPr>
          </a:p>
          <a:p>
            <a:pPr marL="514350" lvl="1" indent="-514350">
              <a:buFont typeface="Arial" pitchFamily="34" charset="0"/>
              <a:buChar char="•"/>
            </a:pPr>
            <a:r>
              <a:rPr lang="en-US" sz="1400" dirty="0" smtClean="0">
                <a:solidFill>
                  <a:schemeClr val="bg1"/>
                </a:solidFill>
              </a:rPr>
              <a:t>More details/examples during presentation of results  in subsequent slides.  </a:t>
            </a:r>
            <a:r>
              <a:rPr lang="en-US" sz="1400" smtClean="0">
                <a:solidFill>
                  <a:schemeClr val="bg1"/>
                </a:solidFill>
              </a:rPr>
              <a:t>… </a:t>
            </a:r>
            <a:endParaRPr lang="en-US" sz="1400" dirty="0" smtClean="0">
              <a:solidFill>
                <a:schemeClr val="bg1"/>
              </a:solidFill>
            </a:endParaRPr>
          </a:p>
          <a:p>
            <a:pPr marL="914400" lvl="2" indent="-514350">
              <a:buNone/>
            </a:pPr>
            <a:endParaRPr lang="en-US" sz="1400" dirty="0" smtClean="0">
              <a:solidFill>
                <a:schemeClr val="bg1"/>
              </a:solidFill>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chemeClr val="bg1"/>
                </a:solidFill>
              </a:rPr>
              <a:t>Results</a:t>
            </a:r>
            <a:endParaRPr lang="en-US" sz="2800" dirty="0"/>
          </a:p>
        </p:txBody>
      </p:sp>
      <p:sp>
        <p:nvSpPr>
          <p:cNvPr id="3" name="Text Placeholder 2"/>
          <p:cNvSpPr>
            <a:spLocks noGrp="1"/>
          </p:cNvSpPr>
          <p:nvPr>
            <p:ph type="body" idx="1"/>
          </p:nvPr>
        </p:nvSpPr>
        <p:spPr/>
        <p:txBody>
          <a:bodyPr>
            <a:noAutofit/>
          </a:bodyPr>
          <a:lstStyle/>
          <a:p>
            <a:pPr marL="514350" indent="-514350">
              <a:buFont typeface="+mj-lt"/>
              <a:buAutoNum type="arabicPeriod"/>
            </a:pPr>
            <a:r>
              <a:rPr lang="en-US" sz="1400" dirty="0" smtClean="0">
                <a:solidFill>
                  <a:schemeClr val="bg1">
                    <a:lumMod val="65000"/>
                  </a:schemeClr>
                </a:solidFill>
              </a:rPr>
              <a:t>Background.  Acronyms , definitions, assumptions, and  hydrology model overview.</a:t>
            </a:r>
          </a:p>
          <a:p>
            <a:pPr marL="514350" indent="-514350">
              <a:buFont typeface="+mj-lt"/>
              <a:buAutoNum type="arabicPeriod"/>
            </a:pPr>
            <a:endParaRPr lang="en-US" sz="1400" dirty="0" smtClean="0">
              <a:solidFill>
                <a:schemeClr val="bg1">
                  <a:lumMod val="65000"/>
                </a:schemeClr>
              </a:solidFill>
            </a:endParaRPr>
          </a:p>
          <a:p>
            <a:pPr marL="514350" indent="-514350">
              <a:buFont typeface="+mj-lt"/>
              <a:buAutoNum type="arabicPeriod"/>
            </a:pPr>
            <a:r>
              <a:rPr lang="en-US" sz="1400" dirty="0" smtClean="0">
                <a:solidFill>
                  <a:schemeClr val="bg1">
                    <a:lumMod val="65000"/>
                  </a:schemeClr>
                </a:solidFill>
              </a:rPr>
              <a:t>How were the hydrologic projections developed for the Santa Ana Watershed? Detailed description of the hydrologic projections development process, specifically streamflow.</a:t>
            </a:r>
          </a:p>
          <a:p>
            <a:pPr marL="514350" indent="-514350">
              <a:buFont typeface="+mj-lt"/>
              <a:buAutoNum type="arabicPeriod"/>
            </a:pPr>
            <a:endParaRPr lang="en-US" sz="1400" dirty="0" smtClean="0">
              <a:solidFill>
                <a:schemeClr val="bg1">
                  <a:lumMod val="65000"/>
                </a:schemeClr>
              </a:solidFill>
            </a:endParaRPr>
          </a:p>
          <a:p>
            <a:pPr marL="514350" indent="-514350">
              <a:buFont typeface="+mj-lt"/>
              <a:buAutoNum type="arabicPeriod"/>
            </a:pPr>
            <a:r>
              <a:rPr lang="en-US" sz="1400" dirty="0" smtClean="0">
                <a:solidFill>
                  <a:schemeClr val="bg1">
                    <a:lumMod val="65000"/>
                  </a:schemeClr>
                </a:solidFill>
              </a:rPr>
              <a:t>What analysis was done using the hydrology projections? Detailed description of analysis of change  and statistics used.</a:t>
            </a:r>
          </a:p>
          <a:p>
            <a:pPr marL="514350" indent="-514350">
              <a:buFont typeface="+mj-lt"/>
              <a:buAutoNum type="arabicPeriod"/>
            </a:pPr>
            <a:endParaRPr lang="en-US" sz="1400" dirty="0" smtClean="0">
              <a:solidFill>
                <a:schemeClr val="bg1"/>
              </a:solidFill>
            </a:endParaRPr>
          </a:p>
          <a:p>
            <a:pPr marL="514350" indent="-514350">
              <a:buFont typeface="+mj-lt"/>
              <a:buAutoNum type="arabicPeriod"/>
            </a:pPr>
            <a:r>
              <a:rPr lang="en-US" sz="1400" dirty="0" smtClean="0">
                <a:solidFill>
                  <a:schemeClr val="bg1"/>
                </a:solidFill>
              </a:rPr>
              <a:t>Results. </a:t>
            </a:r>
            <a:r>
              <a:rPr lang="en-US" sz="1400" dirty="0" smtClean="0">
                <a:solidFill>
                  <a:srgbClr val="FFFF00"/>
                </a:solidFill>
              </a:rPr>
              <a:t>All results are preliminary and draft.</a:t>
            </a:r>
          </a:p>
          <a:p>
            <a:pPr marL="514350" indent="-514350">
              <a:buFont typeface="+mj-lt"/>
              <a:buAutoNum type="arabicPeriod"/>
            </a:pPr>
            <a:endParaRPr lang="en-US" sz="1400" dirty="0" smtClean="0">
              <a:solidFill>
                <a:schemeClr val="bg1"/>
              </a:solidFill>
            </a:endParaRPr>
          </a:p>
          <a:p>
            <a:pPr marL="514350" indent="-514350">
              <a:buFont typeface="+mj-lt"/>
              <a:buAutoNum type="arabicPeriod"/>
            </a:pPr>
            <a:r>
              <a:rPr lang="en-US" sz="1400" dirty="0" smtClean="0">
                <a:solidFill>
                  <a:schemeClr val="bg1">
                    <a:lumMod val="65000"/>
                  </a:schemeClr>
                </a:solidFill>
              </a:rPr>
              <a:t>Example analysis. Change in runoff using the hydrologic projections website hosted at Lawrence Livermore National Lab (LLNL).</a:t>
            </a:r>
          </a:p>
          <a:p>
            <a:pPr marL="514350" indent="-514350">
              <a:buFont typeface="+mj-lt"/>
              <a:buAutoNum type="arabicPeriod"/>
            </a:pPr>
            <a:endParaRPr lang="en-US" sz="1400" dirty="0" smtClean="0">
              <a:solidFill>
                <a:schemeClr val="bg1">
                  <a:lumMod val="65000"/>
                </a:schemeClr>
              </a:solidFill>
            </a:endParaRPr>
          </a:p>
          <a:p>
            <a:pPr marL="514350" indent="-514350">
              <a:buFont typeface="+mj-lt"/>
              <a:buAutoNum type="arabicPeriod"/>
            </a:pPr>
            <a:r>
              <a:rPr lang="en-US" sz="1400" dirty="0" smtClean="0">
                <a:solidFill>
                  <a:schemeClr val="bg1">
                    <a:lumMod val="65000"/>
                  </a:schemeClr>
                </a:solidFill>
              </a:rPr>
              <a:t>Summary</a:t>
            </a:r>
          </a:p>
          <a:p>
            <a:pPr marL="514350" indent="-514350"/>
            <a:endParaRPr lang="en-US" sz="1400" dirty="0" smtClean="0">
              <a:solidFill>
                <a:schemeClr val="bg1">
                  <a:lumMod val="65000"/>
                </a:schemeClr>
              </a:solidFill>
            </a:endParaRPr>
          </a:p>
          <a:p>
            <a:endParaRPr lang="en-US" sz="1400"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Hydrology Projections</a:t>
            </a:r>
            <a:br>
              <a:rPr lang="en-US" dirty="0" smtClean="0">
                <a:solidFill>
                  <a:schemeClr val="bg1"/>
                </a:solidFill>
              </a:rPr>
            </a:br>
            <a:r>
              <a:rPr lang="en-US" dirty="0" smtClean="0">
                <a:solidFill>
                  <a:schemeClr val="bg1"/>
                </a:solidFill>
              </a:rPr>
              <a:t>Results</a:t>
            </a:r>
            <a:endParaRPr lang="en-US" dirty="0">
              <a:solidFill>
                <a:schemeClr val="bg1"/>
              </a:solidFill>
            </a:endParaRPr>
          </a:p>
        </p:txBody>
      </p:sp>
      <p:sp>
        <p:nvSpPr>
          <p:cNvPr id="11" name="Text Placeholder 10"/>
          <p:cNvSpPr>
            <a:spLocks noGrp="1"/>
          </p:cNvSpPr>
          <p:nvPr>
            <p:ph type="body" sz="half" idx="1"/>
          </p:nvPr>
        </p:nvSpPr>
        <p:spPr/>
        <p:txBody>
          <a:bodyPr>
            <a:normAutofit fontScale="62500" lnSpcReduction="20000"/>
          </a:bodyPr>
          <a:lstStyle/>
          <a:p>
            <a:r>
              <a:rPr lang="en-US" dirty="0" smtClean="0">
                <a:solidFill>
                  <a:schemeClr val="bg1"/>
                </a:solidFill>
              </a:rPr>
              <a:t>Change analysis between the base/reference period (</a:t>
            </a:r>
            <a:r>
              <a:rPr lang="en-US" dirty="0" smtClean="0">
                <a:solidFill>
                  <a:srgbClr val="FFFF00"/>
                </a:solidFill>
              </a:rPr>
              <a:t>1990s</a:t>
            </a:r>
            <a:r>
              <a:rPr lang="en-US" dirty="0" smtClean="0">
                <a:solidFill>
                  <a:schemeClr val="bg1"/>
                </a:solidFill>
              </a:rPr>
              <a:t>) and three future periods (</a:t>
            </a:r>
            <a:r>
              <a:rPr lang="en-US" dirty="0" smtClean="0">
                <a:solidFill>
                  <a:srgbClr val="FFFF00"/>
                </a:solidFill>
              </a:rPr>
              <a:t>2020s</a:t>
            </a:r>
            <a:r>
              <a:rPr lang="en-US" dirty="0" smtClean="0">
                <a:solidFill>
                  <a:schemeClr val="bg1"/>
                </a:solidFill>
              </a:rPr>
              <a:t>, </a:t>
            </a:r>
            <a:r>
              <a:rPr lang="en-US" dirty="0" smtClean="0">
                <a:solidFill>
                  <a:srgbClr val="FFFF00"/>
                </a:solidFill>
              </a:rPr>
              <a:t>2050s</a:t>
            </a:r>
            <a:r>
              <a:rPr lang="en-US" dirty="0" smtClean="0">
                <a:solidFill>
                  <a:schemeClr val="bg1"/>
                </a:solidFill>
              </a:rPr>
              <a:t>, </a:t>
            </a:r>
            <a:r>
              <a:rPr lang="en-US" dirty="0" smtClean="0">
                <a:solidFill>
                  <a:srgbClr val="FFFF00"/>
                </a:solidFill>
              </a:rPr>
              <a:t>2070s</a:t>
            </a:r>
            <a:r>
              <a:rPr lang="en-US" dirty="0" smtClean="0">
                <a:solidFill>
                  <a:schemeClr val="bg1"/>
                </a:solidFill>
              </a:rPr>
              <a:t>)</a:t>
            </a:r>
          </a:p>
          <a:p>
            <a:pPr marL="971550" lvl="1" indent="-514350">
              <a:buFont typeface="+mj-lt"/>
              <a:buAutoNum type="arabicPeriod"/>
            </a:pPr>
            <a:r>
              <a:rPr lang="en-US" dirty="0" smtClean="0">
                <a:solidFill>
                  <a:schemeClr val="bg1"/>
                </a:solidFill>
              </a:rPr>
              <a:t>Precipitation</a:t>
            </a:r>
          </a:p>
          <a:p>
            <a:pPr marL="971550" lvl="1" indent="-514350">
              <a:buFont typeface="+mj-lt"/>
              <a:buAutoNum type="arabicPeriod"/>
            </a:pPr>
            <a:r>
              <a:rPr lang="en-US" dirty="0" smtClean="0">
                <a:solidFill>
                  <a:schemeClr val="bg1"/>
                </a:solidFill>
              </a:rPr>
              <a:t>Temperature</a:t>
            </a:r>
          </a:p>
          <a:p>
            <a:pPr marL="971550" lvl="1" indent="-514350">
              <a:buFont typeface="+mj-lt"/>
              <a:buAutoNum type="arabicPeriod"/>
            </a:pPr>
            <a:r>
              <a:rPr lang="en-US" dirty="0" smtClean="0">
                <a:solidFill>
                  <a:schemeClr val="bg1"/>
                </a:solidFill>
              </a:rPr>
              <a:t>April 1</a:t>
            </a:r>
            <a:r>
              <a:rPr lang="en-US" baseline="30000" dirty="0" smtClean="0">
                <a:solidFill>
                  <a:schemeClr val="bg1"/>
                </a:solidFill>
              </a:rPr>
              <a:t>st</a:t>
            </a:r>
            <a:r>
              <a:rPr lang="en-US" dirty="0" smtClean="0">
                <a:solidFill>
                  <a:schemeClr val="bg1"/>
                </a:solidFill>
              </a:rPr>
              <a:t> SWE</a:t>
            </a:r>
          </a:p>
          <a:p>
            <a:pPr marL="971550" lvl="1" indent="-514350">
              <a:buFont typeface="+mj-lt"/>
              <a:buAutoNum type="arabicPeriod"/>
            </a:pPr>
            <a:r>
              <a:rPr lang="en-US" dirty="0" smtClean="0">
                <a:solidFill>
                  <a:schemeClr val="bg1"/>
                </a:solidFill>
              </a:rPr>
              <a:t>Flow</a:t>
            </a:r>
          </a:p>
          <a:p>
            <a:pPr marL="571500" indent="-514350"/>
            <a:endParaRPr lang="en-US" dirty="0" smtClean="0">
              <a:solidFill>
                <a:schemeClr val="bg1"/>
              </a:solidFill>
            </a:endParaRPr>
          </a:p>
          <a:p>
            <a:pPr marL="571500" indent="-514350"/>
            <a:r>
              <a:rPr lang="en-US" dirty="0" smtClean="0">
                <a:solidFill>
                  <a:schemeClr val="bg1"/>
                </a:solidFill>
              </a:rPr>
              <a:t>Spatial distribution and temporal trends</a:t>
            </a:r>
          </a:p>
          <a:p>
            <a:pPr marL="571500" indent="-514350"/>
            <a:endParaRPr lang="en-US" dirty="0" smtClean="0">
              <a:solidFill>
                <a:schemeClr val="bg1"/>
              </a:solidFill>
            </a:endParaRPr>
          </a:p>
          <a:p>
            <a:pPr marL="571500" indent="-514350"/>
            <a:r>
              <a:rPr lang="en-US" dirty="0" smtClean="0">
                <a:solidFill>
                  <a:schemeClr val="bg1"/>
                </a:solidFill>
              </a:rPr>
              <a:t>Santa Ana R. Adams St. Gage</a:t>
            </a:r>
            <a:endParaRPr lang="en-US" dirty="0">
              <a:solidFill>
                <a:schemeClr val="bg1"/>
              </a:solidFill>
            </a:endParaRPr>
          </a:p>
        </p:txBody>
      </p:sp>
      <p:pic>
        <p:nvPicPr>
          <p:cNvPr id="10" name="Content Placeholder 9" descr="AdamsStGage.png"/>
          <p:cNvPicPr>
            <a:picLocks noGrp="1" noChangeAspect="1"/>
          </p:cNvPicPr>
          <p:nvPr>
            <p:ph sz="half" idx="2"/>
          </p:nvPr>
        </p:nvPicPr>
        <p:blipFill>
          <a:blip r:embed="rId3"/>
          <a:srcRect l="14387" t="13327" r="11085" b="15890"/>
          <a:stretch>
            <a:fillRect/>
          </a:stretch>
        </p:blipFill>
        <p:spPr>
          <a:xfrm>
            <a:off x="4342137" y="2386941"/>
            <a:ext cx="4659363" cy="2919474"/>
          </a:xfrm>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chemeClr val="bg1"/>
                </a:solidFill>
              </a:rPr>
              <a:t>Hydrology Projections</a:t>
            </a:r>
            <a:br>
              <a:rPr lang="en-US" sz="3600" dirty="0" smtClean="0">
                <a:solidFill>
                  <a:schemeClr val="bg1"/>
                </a:solidFill>
              </a:rPr>
            </a:br>
            <a:r>
              <a:rPr lang="en-US" sz="3600" dirty="0" smtClean="0">
                <a:solidFill>
                  <a:schemeClr val="bg1"/>
                </a:solidFill>
              </a:rPr>
              <a:t>Spatial Distribution of Precipitation (P)</a:t>
            </a:r>
            <a:endParaRPr lang="en-US" sz="3600" dirty="0">
              <a:solidFill>
                <a:schemeClr val="bg1"/>
              </a:solidFill>
            </a:endParaRPr>
          </a:p>
        </p:txBody>
      </p:sp>
      <p:sp>
        <p:nvSpPr>
          <p:cNvPr id="6" name="Text Placeholder 5"/>
          <p:cNvSpPr>
            <a:spLocks noGrp="1"/>
          </p:cNvSpPr>
          <p:nvPr>
            <p:ph type="body" sz="half" idx="1"/>
          </p:nvPr>
        </p:nvSpPr>
        <p:spPr/>
        <p:txBody>
          <a:bodyPr>
            <a:normAutofit fontScale="70000" lnSpcReduction="20000"/>
          </a:bodyPr>
          <a:lstStyle/>
          <a:p>
            <a:r>
              <a:rPr lang="en-US" dirty="0" smtClean="0">
                <a:solidFill>
                  <a:schemeClr val="bg1"/>
                </a:solidFill>
              </a:rPr>
              <a:t>The ensemble- median change shows some increase in </a:t>
            </a:r>
            <a:r>
              <a:rPr lang="en-US" dirty="0" err="1" smtClean="0">
                <a:solidFill>
                  <a:schemeClr val="bg1"/>
                </a:solidFill>
              </a:rPr>
              <a:t>prcp</a:t>
            </a:r>
            <a:r>
              <a:rPr lang="en-US" dirty="0" smtClean="0">
                <a:solidFill>
                  <a:schemeClr val="bg1"/>
                </a:solidFill>
              </a:rPr>
              <a:t> over the basin during the 2020s’ decade from the 1990s’ reference.</a:t>
            </a:r>
          </a:p>
          <a:p>
            <a:endParaRPr lang="en-US" dirty="0" smtClean="0">
              <a:solidFill>
                <a:schemeClr val="bg1"/>
              </a:solidFill>
            </a:endParaRPr>
          </a:p>
          <a:p>
            <a:r>
              <a:rPr lang="en-US" dirty="0" smtClean="0">
                <a:solidFill>
                  <a:schemeClr val="bg1"/>
                </a:solidFill>
              </a:rPr>
              <a:t>By the 2050s there is decline in </a:t>
            </a:r>
            <a:r>
              <a:rPr lang="en-US" dirty="0" err="1" smtClean="0">
                <a:solidFill>
                  <a:schemeClr val="bg1"/>
                </a:solidFill>
              </a:rPr>
              <a:t>prcp</a:t>
            </a:r>
            <a:r>
              <a:rPr lang="en-US" dirty="0" smtClean="0">
                <a:solidFill>
                  <a:schemeClr val="bg1"/>
                </a:solidFill>
              </a:rPr>
              <a:t> from the 1990s reference decade.</a:t>
            </a:r>
          </a:p>
          <a:p>
            <a:endParaRPr lang="en-US" dirty="0" smtClean="0">
              <a:solidFill>
                <a:schemeClr val="bg1"/>
              </a:solidFill>
            </a:endParaRPr>
          </a:p>
          <a:p>
            <a:r>
              <a:rPr lang="en-US" dirty="0" smtClean="0">
                <a:solidFill>
                  <a:schemeClr val="bg1"/>
                </a:solidFill>
              </a:rPr>
              <a:t>Increased decline in </a:t>
            </a:r>
            <a:r>
              <a:rPr lang="en-US" dirty="0" err="1" smtClean="0">
                <a:solidFill>
                  <a:schemeClr val="bg1"/>
                </a:solidFill>
              </a:rPr>
              <a:t>prcp</a:t>
            </a:r>
            <a:r>
              <a:rPr lang="en-US" dirty="0" smtClean="0">
                <a:solidFill>
                  <a:schemeClr val="bg1"/>
                </a:solidFill>
              </a:rPr>
              <a:t> continues through to the 2070s decade from the 1990s reference decade.</a:t>
            </a:r>
          </a:p>
          <a:p>
            <a:endParaRPr lang="en-US" dirty="0">
              <a:solidFill>
                <a:schemeClr val="bg1"/>
              </a:solidFill>
            </a:endParaRPr>
          </a:p>
        </p:txBody>
      </p:sp>
      <p:pic>
        <p:nvPicPr>
          <p:cNvPr id="5" name="Content Placeholder 4" descr="cali_21_prcp.tif"/>
          <p:cNvPicPr>
            <a:picLocks noGrp="1" noChangeAspect="1"/>
          </p:cNvPicPr>
          <p:nvPr>
            <p:ph sz="half" idx="2"/>
          </p:nvPr>
        </p:nvPicPr>
        <p:blipFill>
          <a:blip r:embed="rId2"/>
          <a:stretch>
            <a:fillRect/>
          </a:stretch>
        </p:blipFill>
        <p:spPr>
          <a:xfrm>
            <a:off x="4648200" y="1847281"/>
            <a:ext cx="4038600" cy="4031801"/>
          </a:xfr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West-wide Climate Risk Assessments</a:t>
            </a:r>
            <a:endParaRPr lang="en-US" dirty="0">
              <a:solidFill>
                <a:schemeClr val="bg1"/>
              </a:solidFill>
            </a:endParaRPr>
          </a:p>
        </p:txBody>
      </p:sp>
      <p:sp>
        <p:nvSpPr>
          <p:cNvPr id="3" name="Content Placeholder 2"/>
          <p:cNvSpPr>
            <a:spLocks noGrp="1"/>
          </p:cNvSpPr>
          <p:nvPr>
            <p:ph type="body" idx="1"/>
          </p:nvPr>
        </p:nvSpPr>
        <p:spPr/>
        <p:txBody>
          <a:bodyPr>
            <a:normAutofit fontScale="77500" lnSpcReduction="20000"/>
          </a:bodyPr>
          <a:lstStyle/>
          <a:p>
            <a:r>
              <a:rPr lang="en-US" dirty="0" smtClean="0">
                <a:solidFill>
                  <a:schemeClr val="bg1"/>
                </a:solidFill>
              </a:rPr>
              <a:t>West-Wide Climate Risk Assessments (WWCRAs)</a:t>
            </a:r>
            <a:r>
              <a:rPr lang="en-US" dirty="0" smtClean="0">
                <a:solidFill>
                  <a:schemeClr val="bg1">
                    <a:lumMod val="65000"/>
                  </a:schemeClr>
                </a:solidFill>
              </a:rPr>
              <a:t> - </a:t>
            </a:r>
            <a:r>
              <a:rPr lang="en-US" dirty="0" smtClean="0">
                <a:solidFill>
                  <a:srgbClr val="FFFF00"/>
                </a:solidFill>
              </a:rPr>
              <a:t>foundation for Basin Studies</a:t>
            </a:r>
          </a:p>
          <a:p>
            <a:endParaRPr lang="en-US" dirty="0" smtClean="0">
              <a:solidFill>
                <a:schemeClr val="bg1">
                  <a:lumMod val="65000"/>
                </a:schemeClr>
              </a:solidFill>
            </a:endParaRPr>
          </a:p>
          <a:p>
            <a:r>
              <a:rPr lang="en-US" dirty="0" smtClean="0">
                <a:solidFill>
                  <a:schemeClr val="bg1">
                    <a:lumMod val="65000"/>
                  </a:schemeClr>
                </a:solidFill>
              </a:rPr>
              <a:t>Santa Ana Watershed Basin Study – surface water and groundwater hydrologic projections</a:t>
            </a:r>
            <a:endParaRPr lang="en-US" dirty="0" smtClean="0">
              <a:solidFill>
                <a:schemeClr val="bg1">
                  <a:lumMod val="65000"/>
                </a:schemeClr>
              </a:solidFill>
            </a:endParaRPr>
          </a:p>
          <a:p>
            <a:endParaRPr lang="en-US" dirty="0" smtClean="0">
              <a:solidFill>
                <a:schemeClr val="bg1">
                  <a:lumMod val="65000"/>
                </a:schemeClr>
              </a:solidFill>
            </a:endParaRPr>
          </a:p>
          <a:p>
            <a:r>
              <a:rPr lang="en-US" dirty="0" smtClean="0">
                <a:solidFill>
                  <a:schemeClr val="bg1">
                    <a:lumMod val="65000"/>
                  </a:schemeClr>
                </a:solidFill>
              </a:rPr>
              <a:t>Reclamation Hydroclimate Datasets and Tools -  PMO and S&amp;T</a:t>
            </a:r>
            <a:endParaRPr lang="en-US" dirty="0" smtClean="0">
              <a:solidFill>
                <a:schemeClr val="bg1">
                  <a:lumMod val="65000"/>
                </a:schemeClr>
              </a:solidFill>
            </a:endParaRPr>
          </a:p>
          <a:p>
            <a:endParaRPr lang="en-US" dirty="0" smtClean="0">
              <a:solidFill>
                <a:schemeClr val="bg1">
                  <a:lumMod val="65000"/>
                </a:schemeClr>
              </a:solidFill>
            </a:endParaRPr>
          </a:p>
          <a:p>
            <a:endParaRPr lang="en-US" dirty="0">
              <a:solidFill>
                <a:schemeClr val="bg1">
                  <a:lumMod val="65000"/>
                </a:schemeClr>
              </a:solidFill>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chemeClr val="bg1"/>
                </a:solidFill>
              </a:rPr>
              <a:t>Hydrology Projections</a:t>
            </a:r>
            <a:br>
              <a:rPr lang="en-US" sz="3600" dirty="0" smtClean="0">
                <a:solidFill>
                  <a:schemeClr val="bg1"/>
                </a:solidFill>
              </a:rPr>
            </a:br>
            <a:r>
              <a:rPr lang="en-US" sz="3600" dirty="0" smtClean="0">
                <a:solidFill>
                  <a:schemeClr val="bg1"/>
                </a:solidFill>
              </a:rPr>
              <a:t>Spatial Distribution of Temperature (T)</a:t>
            </a:r>
            <a:endParaRPr lang="en-US" sz="3600" dirty="0">
              <a:solidFill>
                <a:schemeClr val="bg1"/>
              </a:solidFill>
            </a:endParaRPr>
          </a:p>
        </p:txBody>
      </p:sp>
      <p:sp>
        <p:nvSpPr>
          <p:cNvPr id="5" name="Text Placeholder 4"/>
          <p:cNvSpPr>
            <a:spLocks noGrp="1"/>
          </p:cNvSpPr>
          <p:nvPr>
            <p:ph type="body" sz="half" idx="1"/>
          </p:nvPr>
        </p:nvSpPr>
        <p:spPr/>
        <p:txBody>
          <a:bodyPr>
            <a:normAutofit lnSpcReduction="10000"/>
          </a:bodyPr>
          <a:lstStyle/>
          <a:p>
            <a:r>
              <a:rPr lang="en-US" dirty="0" smtClean="0">
                <a:solidFill>
                  <a:schemeClr val="bg1"/>
                </a:solidFill>
              </a:rPr>
              <a:t>The ensemble median change for the 2020s’, 2050s’, and 2070s’ decades relative to the 1990s shows an increasing temperature value throughout the Basin.</a:t>
            </a:r>
            <a:endParaRPr lang="en-US" dirty="0">
              <a:solidFill>
                <a:schemeClr val="bg1"/>
              </a:solidFill>
            </a:endParaRPr>
          </a:p>
        </p:txBody>
      </p:sp>
      <p:pic>
        <p:nvPicPr>
          <p:cNvPr id="9" name="Content Placeholder 8" descr="cali_21_temp.tif"/>
          <p:cNvPicPr>
            <a:picLocks noGrp="1" noChangeAspect="1"/>
          </p:cNvPicPr>
          <p:nvPr>
            <p:ph sz="half" idx="2"/>
          </p:nvPr>
        </p:nvPicPr>
        <p:blipFill>
          <a:blip r:embed="rId2"/>
          <a:stretch>
            <a:fillRect/>
          </a:stretch>
        </p:blipFill>
        <p:spPr>
          <a:xfrm>
            <a:off x="4648200" y="1847281"/>
            <a:ext cx="4038600" cy="4031801"/>
          </a:xfrm>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chemeClr val="bg1"/>
                </a:solidFill>
              </a:rPr>
              <a:t>Hydrology Projections</a:t>
            </a:r>
            <a:br>
              <a:rPr lang="en-US" sz="3200" dirty="0" smtClean="0">
                <a:solidFill>
                  <a:schemeClr val="bg1"/>
                </a:solidFill>
              </a:rPr>
            </a:br>
            <a:r>
              <a:rPr lang="en-US" sz="3200" dirty="0" smtClean="0">
                <a:solidFill>
                  <a:schemeClr val="bg1"/>
                </a:solidFill>
              </a:rPr>
              <a:t>Snow Water Equivalent (SWE)</a:t>
            </a:r>
            <a:endParaRPr lang="en-US" sz="3200" dirty="0">
              <a:solidFill>
                <a:schemeClr val="bg1"/>
              </a:solidFill>
            </a:endParaRPr>
          </a:p>
        </p:txBody>
      </p:sp>
      <p:sp>
        <p:nvSpPr>
          <p:cNvPr id="5" name="Text Placeholder 4"/>
          <p:cNvSpPr>
            <a:spLocks noGrp="1"/>
          </p:cNvSpPr>
          <p:nvPr>
            <p:ph type="body" sz="half" idx="1"/>
          </p:nvPr>
        </p:nvSpPr>
        <p:spPr/>
        <p:txBody>
          <a:bodyPr/>
          <a:lstStyle/>
          <a:p>
            <a:r>
              <a:rPr lang="en-US" dirty="0" smtClean="0">
                <a:solidFill>
                  <a:schemeClr val="bg1"/>
                </a:solidFill>
              </a:rPr>
              <a:t>Spatial distribution of April 1</a:t>
            </a:r>
            <a:r>
              <a:rPr lang="en-US" baseline="30000" dirty="0" smtClean="0">
                <a:solidFill>
                  <a:schemeClr val="bg1"/>
                </a:solidFill>
              </a:rPr>
              <a:t>st</a:t>
            </a:r>
            <a:r>
              <a:rPr lang="en-US" dirty="0" smtClean="0">
                <a:solidFill>
                  <a:schemeClr val="bg1"/>
                </a:solidFill>
              </a:rPr>
              <a:t> SWE – persistent decline through the future decades (2020s, 2050s, 2070s) from the 1990s’ distribution.</a:t>
            </a:r>
            <a:endParaRPr lang="en-US" dirty="0">
              <a:solidFill>
                <a:schemeClr val="bg1"/>
              </a:solidFill>
            </a:endParaRPr>
          </a:p>
        </p:txBody>
      </p:sp>
      <p:pic>
        <p:nvPicPr>
          <p:cNvPr id="7" name="Content Placeholder 6" descr="cali_21_swe.tif"/>
          <p:cNvPicPr>
            <a:picLocks noGrp="1" noChangeAspect="1"/>
          </p:cNvPicPr>
          <p:nvPr>
            <p:ph sz="half" idx="2"/>
          </p:nvPr>
        </p:nvPicPr>
        <p:blipFill>
          <a:blip r:embed="rId2"/>
          <a:stretch>
            <a:fillRect/>
          </a:stretch>
        </p:blipFill>
        <p:spPr>
          <a:xfrm>
            <a:off x="4648200" y="1847281"/>
            <a:ext cx="4038600" cy="4031801"/>
          </a:xfrm>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Hydrology Projections</a:t>
            </a:r>
            <a:br>
              <a:rPr lang="en-US" dirty="0" smtClean="0">
                <a:solidFill>
                  <a:schemeClr val="bg1"/>
                </a:solidFill>
              </a:rPr>
            </a:br>
            <a:r>
              <a:rPr lang="en-US" dirty="0" smtClean="0">
                <a:solidFill>
                  <a:schemeClr val="bg1"/>
                </a:solidFill>
              </a:rPr>
              <a:t>P, T, SWE, Flow</a:t>
            </a:r>
            <a:endParaRPr lang="en-US" dirty="0">
              <a:solidFill>
                <a:schemeClr val="bg1"/>
              </a:solidFill>
            </a:endParaRPr>
          </a:p>
        </p:txBody>
      </p:sp>
      <p:sp>
        <p:nvSpPr>
          <p:cNvPr id="5" name="Text Placeholder 4"/>
          <p:cNvSpPr>
            <a:spLocks noGrp="1"/>
          </p:cNvSpPr>
          <p:nvPr>
            <p:ph type="body" sz="half" idx="1"/>
          </p:nvPr>
        </p:nvSpPr>
        <p:spPr/>
        <p:txBody>
          <a:bodyPr>
            <a:normAutofit fontScale="70000" lnSpcReduction="20000"/>
          </a:bodyPr>
          <a:lstStyle/>
          <a:p>
            <a:r>
              <a:rPr lang="en-US" dirty="0" smtClean="0">
                <a:solidFill>
                  <a:schemeClr val="bg1"/>
                </a:solidFill>
              </a:rPr>
              <a:t>Temporal trends – solid line is the median, 5</a:t>
            </a:r>
            <a:r>
              <a:rPr lang="en-US" baseline="30000" dirty="0" smtClean="0">
                <a:solidFill>
                  <a:schemeClr val="bg1"/>
                </a:solidFill>
              </a:rPr>
              <a:t>th</a:t>
            </a:r>
            <a:r>
              <a:rPr lang="en-US" dirty="0" smtClean="0">
                <a:solidFill>
                  <a:schemeClr val="bg1"/>
                </a:solidFill>
              </a:rPr>
              <a:t> and 95</a:t>
            </a:r>
            <a:r>
              <a:rPr lang="en-US" baseline="30000" dirty="0" smtClean="0">
                <a:solidFill>
                  <a:schemeClr val="bg1"/>
                </a:solidFill>
              </a:rPr>
              <a:t>th</a:t>
            </a:r>
            <a:r>
              <a:rPr lang="en-US" dirty="0" smtClean="0">
                <a:solidFill>
                  <a:schemeClr val="bg1"/>
                </a:solidFill>
              </a:rPr>
              <a:t> percentile bounds.</a:t>
            </a:r>
          </a:p>
          <a:p>
            <a:endParaRPr lang="en-US" dirty="0" smtClean="0">
              <a:solidFill>
                <a:schemeClr val="bg1"/>
              </a:solidFill>
            </a:endParaRPr>
          </a:p>
          <a:p>
            <a:r>
              <a:rPr lang="en-US" dirty="0" smtClean="0">
                <a:solidFill>
                  <a:schemeClr val="bg1"/>
                </a:solidFill>
              </a:rPr>
              <a:t>P – longer-term decreasing trend</a:t>
            </a:r>
          </a:p>
          <a:p>
            <a:endParaRPr lang="en-US" dirty="0" smtClean="0">
              <a:solidFill>
                <a:schemeClr val="bg1"/>
              </a:solidFill>
            </a:endParaRPr>
          </a:p>
          <a:p>
            <a:r>
              <a:rPr lang="en-US" dirty="0" smtClean="0">
                <a:solidFill>
                  <a:schemeClr val="bg1"/>
                </a:solidFill>
              </a:rPr>
              <a:t>T-  increasing trend</a:t>
            </a:r>
          </a:p>
          <a:p>
            <a:endParaRPr lang="en-US" dirty="0" smtClean="0">
              <a:solidFill>
                <a:schemeClr val="bg1"/>
              </a:solidFill>
            </a:endParaRPr>
          </a:p>
          <a:p>
            <a:r>
              <a:rPr lang="en-US" dirty="0" smtClean="0">
                <a:solidFill>
                  <a:schemeClr val="bg1"/>
                </a:solidFill>
              </a:rPr>
              <a:t>SWE  - decreasing trend</a:t>
            </a:r>
          </a:p>
          <a:p>
            <a:endParaRPr lang="en-US" dirty="0" smtClean="0">
              <a:solidFill>
                <a:schemeClr val="bg1"/>
              </a:solidFill>
            </a:endParaRPr>
          </a:p>
          <a:p>
            <a:r>
              <a:rPr lang="en-US" dirty="0" smtClean="0">
                <a:solidFill>
                  <a:schemeClr val="bg1"/>
                </a:solidFill>
              </a:rPr>
              <a:t>Flow – longer-term decreasing trend</a:t>
            </a:r>
            <a:endParaRPr lang="en-US" dirty="0">
              <a:solidFill>
                <a:schemeClr val="bg1"/>
              </a:solidFill>
            </a:endParaRPr>
          </a:p>
        </p:txBody>
      </p:sp>
      <p:pic>
        <p:nvPicPr>
          <p:cNvPr id="6" name="Content Placeholder 5" descr="cali_21_6vars.tif"/>
          <p:cNvPicPr>
            <a:picLocks noGrp="1" noChangeAspect="1"/>
          </p:cNvPicPr>
          <p:nvPr>
            <p:ph sz="half" idx="2"/>
          </p:nvPr>
        </p:nvPicPr>
        <p:blipFill>
          <a:blip r:embed="rId2"/>
          <a:stretch>
            <a:fillRect/>
          </a:stretch>
        </p:blipFill>
        <p:spPr>
          <a:xfrm>
            <a:off x="4648200" y="1847281"/>
            <a:ext cx="4038600" cy="4031801"/>
          </a:xfrm>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Hydrology Projections</a:t>
            </a:r>
            <a:br>
              <a:rPr lang="en-US" dirty="0" smtClean="0">
                <a:solidFill>
                  <a:schemeClr val="bg1"/>
                </a:solidFill>
              </a:rPr>
            </a:br>
            <a:r>
              <a:rPr lang="en-US" dirty="0" smtClean="0">
                <a:solidFill>
                  <a:schemeClr val="bg1"/>
                </a:solidFill>
              </a:rPr>
              <a:t>Flow Impacts</a:t>
            </a:r>
            <a:endParaRPr lang="en-US" dirty="0">
              <a:solidFill>
                <a:schemeClr val="bg1"/>
              </a:solidFill>
            </a:endParaRPr>
          </a:p>
        </p:txBody>
      </p:sp>
      <p:sp>
        <p:nvSpPr>
          <p:cNvPr id="4" name="Text Placeholder 3"/>
          <p:cNvSpPr>
            <a:spLocks noGrp="1"/>
          </p:cNvSpPr>
          <p:nvPr>
            <p:ph type="body" sz="half" idx="1"/>
          </p:nvPr>
        </p:nvSpPr>
        <p:spPr/>
        <p:txBody>
          <a:bodyPr>
            <a:normAutofit fontScale="62500" lnSpcReduction="20000"/>
          </a:bodyPr>
          <a:lstStyle/>
          <a:p>
            <a:r>
              <a:rPr lang="en-US" dirty="0" smtClean="0">
                <a:solidFill>
                  <a:schemeClr val="bg1"/>
                </a:solidFill>
              </a:rPr>
              <a:t>Annual and seasonal streamflow impacts</a:t>
            </a:r>
          </a:p>
          <a:p>
            <a:endParaRPr lang="en-US" dirty="0" smtClean="0">
              <a:solidFill>
                <a:schemeClr val="bg1"/>
              </a:solidFill>
            </a:endParaRPr>
          </a:p>
          <a:p>
            <a:r>
              <a:rPr lang="en-US" dirty="0" smtClean="0">
                <a:solidFill>
                  <a:schemeClr val="bg1"/>
                </a:solidFill>
              </a:rPr>
              <a:t>2020s – increase in annual runoff and winter (Dec-Mar) runoff, decrease in spring-summer (Apr-Jul) runoff from the 1990s reference</a:t>
            </a:r>
          </a:p>
          <a:p>
            <a:endParaRPr lang="en-US" dirty="0" smtClean="0">
              <a:solidFill>
                <a:schemeClr val="bg1"/>
              </a:solidFill>
            </a:endParaRPr>
          </a:p>
          <a:p>
            <a:r>
              <a:rPr lang="en-US" dirty="0" smtClean="0">
                <a:solidFill>
                  <a:schemeClr val="bg1"/>
                </a:solidFill>
              </a:rPr>
              <a:t>2050s  – decrease in annual, winter, spring-summer runoff from the 1990s reference</a:t>
            </a:r>
          </a:p>
          <a:p>
            <a:endParaRPr lang="en-US" dirty="0" smtClean="0">
              <a:solidFill>
                <a:schemeClr val="bg1"/>
              </a:solidFill>
            </a:endParaRPr>
          </a:p>
          <a:p>
            <a:r>
              <a:rPr lang="en-US" dirty="0" smtClean="0">
                <a:solidFill>
                  <a:schemeClr val="bg1"/>
                </a:solidFill>
              </a:rPr>
              <a:t>2070s - decrease in annual, winter, spring-summer runoff from the 1990s reference</a:t>
            </a:r>
            <a:endParaRPr lang="en-US" dirty="0">
              <a:solidFill>
                <a:schemeClr val="bg1"/>
              </a:solidFill>
            </a:endParaRPr>
          </a:p>
        </p:txBody>
      </p:sp>
      <p:pic>
        <p:nvPicPr>
          <p:cNvPr id="9" name="Content Placeholder 8" descr="flow_24.tif"/>
          <p:cNvPicPr>
            <a:picLocks noGrp="1" noChangeAspect="1"/>
          </p:cNvPicPr>
          <p:nvPr>
            <p:ph sz="half" idx="2"/>
          </p:nvPr>
        </p:nvPicPr>
        <p:blipFill>
          <a:blip r:embed="rId2"/>
          <a:stretch>
            <a:fillRect/>
          </a:stretch>
        </p:blipFill>
        <p:spPr>
          <a:xfrm>
            <a:off x="4648200" y="1846511"/>
            <a:ext cx="4038600" cy="4033341"/>
          </a:xfrm>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solidFill>
                  <a:schemeClr val="bg1"/>
                </a:solidFill>
              </a:rPr>
              <a:t>Summary of Impacts</a:t>
            </a:r>
            <a:br>
              <a:rPr lang="en-US" dirty="0" smtClean="0">
                <a:solidFill>
                  <a:schemeClr val="bg1"/>
                </a:solidFill>
              </a:rPr>
            </a:br>
            <a:r>
              <a:rPr lang="en-US" dirty="0" smtClean="0">
                <a:solidFill>
                  <a:schemeClr val="bg1"/>
                </a:solidFill>
              </a:rPr>
              <a:t>Santa Ana River Adams St. Gage</a:t>
            </a:r>
            <a:endParaRPr lang="en-US" dirty="0">
              <a:solidFill>
                <a:schemeClr val="bg1"/>
              </a:solidFill>
            </a:endParaRPr>
          </a:p>
        </p:txBody>
      </p:sp>
      <p:sp>
        <p:nvSpPr>
          <p:cNvPr id="8" name="Content Placeholder 7"/>
          <p:cNvSpPr>
            <a:spLocks noGrp="1"/>
          </p:cNvSpPr>
          <p:nvPr>
            <p:ph idx="1"/>
          </p:nvPr>
        </p:nvSpPr>
        <p:spPr/>
        <p:txBody>
          <a:bodyPr/>
          <a:lstStyle/>
          <a:p>
            <a:endParaRPr lang="en-US" dirty="0"/>
          </a:p>
        </p:txBody>
      </p:sp>
      <p:pic>
        <p:nvPicPr>
          <p:cNvPr id="2052" name="Picture 4"/>
          <p:cNvPicPr>
            <a:picLocks noChangeAspect="1" noChangeArrowheads="1"/>
          </p:cNvPicPr>
          <p:nvPr/>
        </p:nvPicPr>
        <p:blipFill>
          <a:blip r:embed="rId2"/>
          <a:srcRect/>
          <a:stretch>
            <a:fillRect/>
          </a:stretch>
        </p:blipFill>
        <p:spPr bwMode="auto">
          <a:xfrm>
            <a:off x="1011291" y="1856882"/>
            <a:ext cx="6981825" cy="4098028"/>
          </a:xfrm>
          <a:prstGeom prst="rect">
            <a:avLst/>
          </a:prstGeom>
          <a:noFill/>
          <a:ln w="9525">
            <a:noFill/>
            <a:miter lim="800000"/>
            <a:headEnd/>
            <a:tailEnd/>
          </a:ln>
          <a:effectLst/>
        </p:spPr>
      </p:pic>
      <p:sp>
        <p:nvSpPr>
          <p:cNvPr id="5" name="TextBox 4"/>
          <p:cNvSpPr txBox="1"/>
          <p:nvPr/>
        </p:nvSpPr>
        <p:spPr>
          <a:xfrm>
            <a:off x="171450" y="6211669"/>
            <a:ext cx="8544910" cy="338554"/>
          </a:xfrm>
          <a:prstGeom prst="rect">
            <a:avLst/>
          </a:prstGeom>
          <a:solidFill>
            <a:srgbClr val="99CCFF"/>
          </a:solidFill>
        </p:spPr>
        <p:txBody>
          <a:bodyPr wrap="square" rtlCol="0">
            <a:spAutoFit/>
          </a:bodyPr>
          <a:lstStyle/>
          <a:p>
            <a:r>
              <a:rPr lang="en-US" sz="1600" b="1" dirty="0" smtClean="0">
                <a:solidFill>
                  <a:schemeClr val="bg1"/>
                </a:solidFill>
              </a:rPr>
              <a:t>Similar analysis was done for all the 36 sites in the Santa  Ana Basin</a:t>
            </a:r>
            <a:endParaRPr lang="en-US" sz="1600" b="1" dirty="0">
              <a:solidFill>
                <a:schemeClr val="bg1"/>
              </a:solidFill>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chemeClr val="bg1"/>
                </a:solidFill>
              </a:rPr>
              <a:t>Example ANALYSIS</a:t>
            </a:r>
            <a:endParaRPr lang="en-US" sz="2800" dirty="0"/>
          </a:p>
        </p:txBody>
      </p:sp>
      <p:sp>
        <p:nvSpPr>
          <p:cNvPr id="3" name="Text Placeholder 2"/>
          <p:cNvSpPr>
            <a:spLocks noGrp="1"/>
          </p:cNvSpPr>
          <p:nvPr>
            <p:ph type="body" idx="1"/>
          </p:nvPr>
        </p:nvSpPr>
        <p:spPr/>
        <p:txBody>
          <a:bodyPr>
            <a:noAutofit/>
          </a:bodyPr>
          <a:lstStyle/>
          <a:p>
            <a:pPr marL="514350" indent="-514350">
              <a:buFont typeface="+mj-lt"/>
              <a:buAutoNum type="arabicPeriod"/>
            </a:pPr>
            <a:r>
              <a:rPr lang="en-US" sz="1400" dirty="0" smtClean="0">
                <a:solidFill>
                  <a:schemeClr val="bg1">
                    <a:lumMod val="65000"/>
                  </a:schemeClr>
                </a:solidFill>
              </a:rPr>
              <a:t>Background.  Acronyms , definitions, assumptions, and  hydrology model overview.</a:t>
            </a:r>
          </a:p>
          <a:p>
            <a:pPr marL="514350" indent="-514350">
              <a:buFont typeface="+mj-lt"/>
              <a:buAutoNum type="arabicPeriod"/>
            </a:pPr>
            <a:endParaRPr lang="en-US" sz="1400" dirty="0" smtClean="0">
              <a:solidFill>
                <a:schemeClr val="bg1">
                  <a:lumMod val="65000"/>
                </a:schemeClr>
              </a:solidFill>
            </a:endParaRPr>
          </a:p>
          <a:p>
            <a:pPr marL="514350" indent="-514350">
              <a:buFont typeface="+mj-lt"/>
              <a:buAutoNum type="arabicPeriod"/>
            </a:pPr>
            <a:r>
              <a:rPr lang="en-US" sz="1400" dirty="0" smtClean="0">
                <a:solidFill>
                  <a:schemeClr val="bg1">
                    <a:lumMod val="65000"/>
                  </a:schemeClr>
                </a:solidFill>
              </a:rPr>
              <a:t>How were the hydrologic projections developed for the Santa Ana Watershed? Detailed description of the hydrologic projections development process, specifically streamflow.</a:t>
            </a:r>
          </a:p>
          <a:p>
            <a:pPr marL="514350" indent="-514350">
              <a:buFont typeface="+mj-lt"/>
              <a:buAutoNum type="arabicPeriod"/>
            </a:pPr>
            <a:endParaRPr lang="en-US" sz="1400" dirty="0" smtClean="0">
              <a:solidFill>
                <a:schemeClr val="bg1">
                  <a:lumMod val="65000"/>
                </a:schemeClr>
              </a:solidFill>
            </a:endParaRPr>
          </a:p>
          <a:p>
            <a:pPr marL="514350" indent="-514350">
              <a:buFont typeface="+mj-lt"/>
              <a:buAutoNum type="arabicPeriod"/>
            </a:pPr>
            <a:r>
              <a:rPr lang="en-US" sz="1400" dirty="0" smtClean="0">
                <a:solidFill>
                  <a:schemeClr val="bg1">
                    <a:lumMod val="65000"/>
                  </a:schemeClr>
                </a:solidFill>
              </a:rPr>
              <a:t>What analysis was done using the hydrology projections? Detailed description of analysis of change  and statistics used.</a:t>
            </a:r>
          </a:p>
          <a:p>
            <a:pPr marL="514350" indent="-514350">
              <a:buFont typeface="+mj-lt"/>
              <a:buAutoNum type="arabicPeriod"/>
            </a:pPr>
            <a:endParaRPr lang="en-US" sz="1400" dirty="0" smtClean="0">
              <a:solidFill>
                <a:schemeClr val="bg1">
                  <a:lumMod val="65000"/>
                </a:schemeClr>
              </a:solidFill>
            </a:endParaRPr>
          </a:p>
          <a:p>
            <a:pPr marL="514350" indent="-514350">
              <a:buFont typeface="+mj-lt"/>
              <a:buAutoNum type="arabicPeriod"/>
            </a:pPr>
            <a:r>
              <a:rPr lang="en-US" sz="1400" dirty="0" smtClean="0">
                <a:solidFill>
                  <a:schemeClr val="bg1">
                    <a:lumMod val="65000"/>
                  </a:schemeClr>
                </a:solidFill>
              </a:rPr>
              <a:t>Results. All results are preliminary and draft.</a:t>
            </a:r>
          </a:p>
          <a:p>
            <a:pPr marL="514350" indent="-514350">
              <a:buFont typeface="+mj-lt"/>
              <a:buAutoNum type="arabicPeriod"/>
            </a:pPr>
            <a:endParaRPr lang="en-US" sz="1400" dirty="0" smtClean="0">
              <a:solidFill>
                <a:schemeClr val="bg1"/>
              </a:solidFill>
            </a:endParaRPr>
          </a:p>
          <a:p>
            <a:pPr marL="514350" indent="-514350">
              <a:buFont typeface="+mj-lt"/>
              <a:buAutoNum type="arabicPeriod"/>
            </a:pPr>
            <a:r>
              <a:rPr lang="en-US" sz="1400" dirty="0" smtClean="0">
                <a:solidFill>
                  <a:schemeClr val="bg1"/>
                </a:solidFill>
              </a:rPr>
              <a:t>Example analysis. </a:t>
            </a:r>
            <a:r>
              <a:rPr lang="en-US" sz="1400" dirty="0" smtClean="0">
                <a:solidFill>
                  <a:srgbClr val="FFFF00"/>
                </a:solidFill>
              </a:rPr>
              <a:t>Change in runoff using the hydrologic projections website hosted at Lawrence Livermore National Lab (LLNL).</a:t>
            </a:r>
          </a:p>
          <a:p>
            <a:pPr marL="514350" indent="-514350">
              <a:buFont typeface="+mj-lt"/>
              <a:buAutoNum type="arabicPeriod"/>
            </a:pPr>
            <a:endParaRPr lang="en-US" sz="1400" dirty="0" smtClean="0">
              <a:solidFill>
                <a:schemeClr val="bg1"/>
              </a:solidFill>
            </a:endParaRPr>
          </a:p>
          <a:p>
            <a:pPr marL="514350" indent="-514350">
              <a:buFont typeface="+mj-lt"/>
              <a:buAutoNum type="arabicPeriod"/>
            </a:pPr>
            <a:r>
              <a:rPr lang="en-US" sz="1400" dirty="0" smtClean="0">
                <a:solidFill>
                  <a:schemeClr val="bg1">
                    <a:lumMod val="65000"/>
                  </a:schemeClr>
                </a:solidFill>
              </a:rPr>
              <a:t>Summary</a:t>
            </a:r>
          </a:p>
          <a:p>
            <a:pPr marL="514350" indent="-514350">
              <a:buFont typeface="+mj-lt"/>
              <a:buAutoNum type="arabicPeriod"/>
            </a:pPr>
            <a:endParaRPr lang="en-US" sz="1400" dirty="0" smtClean="0">
              <a:solidFill>
                <a:schemeClr val="bg1">
                  <a:lumMod val="65000"/>
                </a:schemeClr>
              </a:solidFill>
            </a:endParaRPr>
          </a:p>
          <a:p>
            <a:endParaRPr lang="en-US" sz="1400" dirty="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solidFill>
                  <a:schemeClr val="bg1"/>
                </a:solidFill>
              </a:rPr>
              <a:t>Example: Runoff Impact </a:t>
            </a:r>
            <a:br>
              <a:rPr lang="en-US" dirty="0" smtClean="0">
                <a:solidFill>
                  <a:schemeClr val="bg1"/>
                </a:solidFill>
              </a:rPr>
            </a:br>
            <a:r>
              <a:rPr lang="en-US" dirty="0" smtClean="0">
                <a:solidFill>
                  <a:schemeClr val="bg1"/>
                </a:solidFill>
              </a:rPr>
              <a:t>Santa Ana R. Adams St. Gage</a:t>
            </a:r>
            <a:endParaRPr lang="en-US" dirty="0">
              <a:solidFill>
                <a:schemeClr val="bg1"/>
              </a:solidFill>
            </a:endParaRPr>
          </a:p>
        </p:txBody>
      </p:sp>
      <p:pic>
        <p:nvPicPr>
          <p:cNvPr id="6" name="Content Placeholder 5" descr="cali_21_GoogleMap.png"/>
          <p:cNvPicPr>
            <a:picLocks noGrp="1" noChangeAspect="1"/>
          </p:cNvPicPr>
          <p:nvPr>
            <p:ph idx="1"/>
          </p:nvPr>
        </p:nvPicPr>
        <p:blipFill>
          <a:blip r:embed="rId3"/>
          <a:stretch>
            <a:fillRect/>
          </a:stretch>
        </p:blipFill>
        <p:spPr>
          <a:xfrm>
            <a:off x="1411082" y="1600200"/>
            <a:ext cx="6321836" cy="4525963"/>
          </a:xfrm>
        </p:spPr>
      </p:pic>
      <p:sp>
        <p:nvSpPr>
          <p:cNvPr id="7" name="TextBox 6"/>
          <p:cNvSpPr txBox="1"/>
          <p:nvPr/>
        </p:nvSpPr>
        <p:spPr>
          <a:xfrm>
            <a:off x="1119328" y="6132814"/>
            <a:ext cx="7330990" cy="338554"/>
          </a:xfrm>
          <a:prstGeom prst="rect">
            <a:avLst/>
          </a:prstGeom>
          <a:solidFill>
            <a:srgbClr val="FFFF00"/>
          </a:solidFill>
        </p:spPr>
        <p:txBody>
          <a:bodyPr wrap="square" rtlCol="0">
            <a:spAutoFit/>
          </a:bodyPr>
          <a:lstStyle/>
          <a:p>
            <a:r>
              <a:rPr lang="en-US" sz="1600" dirty="0" smtClean="0">
                <a:solidFill>
                  <a:srgbClr val="FFFF00"/>
                </a:solidFill>
                <a:hlinkClick r:id="rId4"/>
              </a:rPr>
              <a:t>http://gdo-dcp.ucllnl.org/downscaled_cmip3_projections/dcpInterface.html</a:t>
            </a:r>
            <a:endParaRPr lang="en-US" sz="1600" dirty="0">
              <a:solidFill>
                <a:srgbClr val="FFFF00"/>
              </a:solidFill>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chemeClr val="bg1"/>
                </a:solidFill>
              </a:rPr>
              <a:t>Summary</a:t>
            </a:r>
            <a:endParaRPr lang="en-US" sz="2800" dirty="0"/>
          </a:p>
        </p:txBody>
      </p:sp>
      <p:sp>
        <p:nvSpPr>
          <p:cNvPr id="3" name="Text Placeholder 2"/>
          <p:cNvSpPr>
            <a:spLocks noGrp="1"/>
          </p:cNvSpPr>
          <p:nvPr>
            <p:ph type="body" idx="1"/>
          </p:nvPr>
        </p:nvSpPr>
        <p:spPr/>
        <p:txBody>
          <a:bodyPr>
            <a:noAutofit/>
          </a:bodyPr>
          <a:lstStyle/>
          <a:p>
            <a:pPr marL="514350" indent="-514350">
              <a:buFont typeface="+mj-lt"/>
              <a:buAutoNum type="arabicPeriod"/>
            </a:pPr>
            <a:r>
              <a:rPr lang="en-US" sz="1400" dirty="0" smtClean="0">
                <a:solidFill>
                  <a:schemeClr val="bg1">
                    <a:lumMod val="65000"/>
                  </a:schemeClr>
                </a:solidFill>
              </a:rPr>
              <a:t>Background.  Acronyms , definitions, assumptions, and  hydrology model overview.</a:t>
            </a:r>
          </a:p>
          <a:p>
            <a:pPr marL="514350" indent="-514350">
              <a:buFont typeface="+mj-lt"/>
              <a:buAutoNum type="arabicPeriod"/>
            </a:pPr>
            <a:endParaRPr lang="en-US" sz="1400" dirty="0" smtClean="0">
              <a:solidFill>
                <a:schemeClr val="bg1">
                  <a:lumMod val="65000"/>
                </a:schemeClr>
              </a:solidFill>
            </a:endParaRPr>
          </a:p>
          <a:p>
            <a:pPr marL="514350" indent="-514350">
              <a:buFont typeface="+mj-lt"/>
              <a:buAutoNum type="arabicPeriod"/>
            </a:pPr>
            <a:r>
              <a:rPr lang="en-US" sz="1400" dirty="0" smtClean="0">
                <a:solidFill>
                  <a:schemeClr val="bg1">
                    <a:lumMod val="65000"/>
                  </a:schemeClr>
                </a:solidFill>
              </a:rPr>
              <a:t>How were the hydrologic projections developed for the Santa Ana Watershed? Detailed description of the hydrologic projections development process, specifically streamflow.</a:t>
            </a:r>
          </a:p>
          <a:p>
            <a:pPr marL="514350" indent="-514350">
              <a:buFont typeface="+mj-lt"/>
              <a:buAutoNum type="arabicPeriod"/>
            </a:pPr>
            <a:endParaRPr lang="en-US" sz="1400" dirty="0" smtClean="0">
              <a:solidFill>
                <a:schemeClr val="bg1">
                  <a:lumMod val="65000"/>
                </a:schemeClr>
              </a:solidFill>
            </a:endParaRPr>
          </a:p>
          <a:p>
            <a:pPr marL="514350" indent="-514350">
              <a:buFont typeface="+mj-lt"/>
              <a:buAutoNum type="arabicPeriod"/>
            </a:pPr>
            <a:r>
              <a:rPr lang="en-US" sz="1400" dirty="0" smtClean="0">
                <a:solidFill>
                  <a:schemeClr val="bg1">
                    <a:lumMod val="65000"/>
                  </a:schemeClr>
                </a:solidFill>
              </a:rPr>
              <a:t>What analysis was done using the hydrology projections? Detailed description of analysis of change  and statistics used.</a:t>
            </a:r>
          </a:p>
          <a:p>
            <a:pPr marL="514350" indent="-514350">
              <a:buFont typeface="+mj-lt"/>
              <a:buAutoNum type="arabicPeriod"/>
            </a:pPr>
            <a:endParaRPr lang="en-US" sz="1400" dirty="0" smtClean="0">
              <a:solidFill>
                <a:schemeClr val="bg1">
                  <a:lumMod val="65000"/>
                </a:schemeClr>
              </a:solidFill>
            </a:endParaRPr>
          </a:p>
          <a:p>
            <a:pPr marL="514350" indent="-514350">
              <a:buFont typeface="+mj-lt"/>
              <a:buAutoNum type="arabicPeriod"/>
            </a:pPr>
            <a:r>
              <a:rPr lang="en-US" sz="1400" dirty="0" smtClean="0">
                <a:solidFill>
                  <a:schemeClr val="bg1">
                    <a:lumMod val="65000"/>
                  </a:schemeClr>
                </a:solidFill>
              </a:rPr>
              <a:t>Results. All results are preliminary and draft.</a:t>
            </a:r>
          </a:p>
          <a:p>
            <a:pPr marL="514350" indent="-514350">
              <a:buFont typeface="+mj-lt"/>
              <a:buAutoNum type="arabicPeriod"/>
            </a:pPr>
            <a:endParaRPr lang="en-US" sz="1400" dirty="0" smtClean="0">
              <a:solidFill>
                <a:schemeClr val="bg1">
                  <a:lumMod val="65000"/>
                </a:schemeClr>
              </a:solidFill>
            </a:endParaRPr>
          </a:p>
          <a:p>
            <a:pPr marL="514350" indent="-514350">
              <a:buFont typeface="+mj-lt"/>
              <a:buAutoNum type="arabicPeriod"/>
            </a:pPr>
            <a:r>
              <a:rPr lang="en-US" sz="1400" dirty="0" smtClean="0">
                <a:solidFill>
                  <a:schemeClr val="bg1">
                    <a:lumMod val="65000"/>
                  </a:schemeClr>
                </a:solidFill>
              </a:rPr>
              <a:t>Example analysis. Change in runoff using the hydrologic projections website hosted at Lawrence Livermore National Lab (LLNL).</a:t>
            </a:r>
          </a:p>
          <a:p>
            <a:pPr marL="514350" indent="-514350">
              <a:buFont typeface="+mj-lt"/>
              <a:buAutoNum type="arabicPeriod"/>
            </a:pPr>
            <a:endParaRPr lang="en-US" sz="1400" dirty="0" smtClean="0">
              <a:solidFill>
                <a:schemeClr val="bg1"/>
              </a:solidFill>
            </a:endParaRPr>
          </a:p>
          <a:p>
            <a:pPr marL="514350" indent="-514350">
              <a:buFont typeface="+mj-lt"/>
              <a:buAutoNum type="arabicPeriod"/>
            </a:pPr>
            <a:r>
              <a:rPr lang="en-US" sz="1400" dirty="0" smtClean="0">
                <a:solidFill>
                  <a:schemeClr val="bg1"/>
                </a:solidFill>
              </a:rPr>
              <a:t>Summary</a:t>
            </a:r>
            <a:endParaRPr lang="en-US" sz="1400" dirty="0" smtClean="0">
              <a:solidFill>
                <a:schemeClr val="bg1">
                  <a:lumMod val="65000"/>
                </a:schemeClr>
              </a:solidFill>
            </a:endParaRPr>
          </a:p>
          <a:p>
            <a:pPr marL="514350" indent="-514350">
              <a:buFont typeface="+mj-lt"/>
              <a:buAutoNum type="arabicPeriod"/>
            </a:pPr>
            <a:endParaRPr lang="en-US" sz="1400" dirty="0" smtClean="0">
              <a:solidFill>
                <a:schemeClr val="bg1">
                  <a:lumMod val="65000"/>
                </a:schemeClr>
              </a:solidFill>
            </a:endParaRPr>
          </a:p>
          <a:p>
            <a:pPr marL="514350" indent="-514350"/>
            <a:endParaRPr lang="en-US" sz="1400" dirty="0" smtClean="0">
              <a:solidFill>
                <a:schemeClr val="bg1">
                  <a:lumMod val="65000"/>
                </a:schemeClr>
              </a:solidFill>
            </a:endParaRPr>
          </a:p>
          <a:p>
            <a:endParaRPr lang="en-US" sz="1400"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Summary</a:t>
            </a:r>
            <a:endParaRPr lang="en-US" dirty="0">
              <a:solidFill>
                <a:schemeClr val="bg1"/>
              </a:solidFill>
            </a:endParaRPr>
          </a:p>
        </p:txBody>
      </p:sp>
      <p:sp>
        <p:nvSpPr>
          <p:cNvPr id="3" name="Content Placeholder 2"/>
          <p:cNvSpPr>
            <a:spLocks noGrp="1"/>
          </p:cNvSpPr>
          <p:nvPr>
            <p:ph idx="1"/>
          </p:nvPr>
        </p:nvSpPr>
        <p:spPr/>
        <p:txBody>
          <a:bodyPr>
            <a:normAutofit fontScale="85000" lnSpcReduction="10000"/>
          </a:bodyPr>
          <a:lstStyle/>
          <a:p>
            <a:r>
              <a:rPr lang="en-US" dirty="0" smtClean="0">
                <a:solidFill>
                  <a:schemeClr val="bg1"/>
                </a:solidFill>
              </a:rPr>
              <a:t>Developed hydrologic projections from climate change projections for the Santa Ana Watershed. </a:t>
            </a:r>
            <a:r>
              <a:rPr lang="en-US" dirty="0" smtClean="0">
                <a:solidFill>
                  <a:srgbClr val="FFFF00"/>
                </a:solidFill>
              </a:rPr>
              <a:t>36 sites across the Santa Ana Basin.</a:t>
            </a:r>
            <a:endParaRPr lang="en-US" dirty="0" smtClean="0">
              <a:solidFill>
                <a:schemeClr val="bg1"/>
              </a:solidFill>
            </a:endParaRPr>
          </a:p>
          <a:p>
            <a:endParaRPr lang="en-US" dirty="0" smtClean="0">
              <a:solidFill>
                <a:schemeClr val="bg1"/>
              </a:solidFill>
            </a:endParaRPr>
          </a:p>
          <a:p>
            <a:r>
              <a:rPr lang="en-US" dirty="0" smtClean="0">
                <a:solidFill>
                  <a:schemeClr val="bg1"/>
                </a:solidFill>
              </a:rPr>
              <a:t>Analyzed the hydrologic projections to support updating of the IRWMP plan, i.e. </a:t>
            </a:r>
            <a:r>
              <a:rPr lang="en-US" dirty="0" smtClean="0">
                <a:solidFill>
                  <a:srgbClr val="FFFF00"/>
                </a:solidFill>
              </a:rPr>
              <a:t>OWOW 2.0</a:t>
            </a:r>
            <a:r>
              <a:rPr lang="en-US" dirty="0" smtClean="0">
                <a:solidFill>
                  <a:schemeClr val="bg1"/>
                </a:solidFill>
              </a:rPr>
              <a:t>.</a:t>
            </a:r>
          </a:p>
          <a:p>
            <a:endParaRPr lang="en-US" dirty="0" smtClean="0">
              <a:solidFill>
                <a:schemeClr val="bg1"/>
              </a:solidFill>
            </a:endParaRPr>
          </a:p>
          <a:p>
            <a:r>
              <a:rPr lang="en-US" dirty="0" smtClean="0">
                <a:solidFill>
                  <a:schemeClr val="bg1"/>
                </a:solidFill>
              </a:rPr>
              <a:t>Example analysis on how runoff impacts can be calculated from the WWCRA gridded hydrology.</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Santa Ana Watershed Basin Study</a:t>
            </a:r>
            <a:endParaRPr lang="en-US" dirty="0">
              <a:solidFill>
                <a:schemeClr val="bg1"/>
              </a:solidFill>
            </a:endParaRPr>
          </a:p>
        </p:txBody>
      </p:sp>
      <p:sp>
        <p:nvSpPr>
          <p:cNvPr id="3" name="Content Placeholder 2"/>
          <p:cNvSpPr>
            <a:spLocks noGrp="1"/>
          </p:cNvSpPr>
          <p:nvPr>
            <p:ph idx="1"/>
          </p:nvPr>
        </p:nvSpPr>
        <p:spPr/>
        <p:txBody>
          <a:bodyPr>
            <a:normAutofit/>
          </a:bodyPr>
          <a:lstStyle/>
          <a:p>
            <a:r>
              <a:rPr lang="en-US" dirty="0" smtClean="0">
                <a:solidFill>
                  <a:schemeClr val="bg1"/>
                </a:solidFill>
              </a:rPr>
              <a:t>Water supply projections - </a:t>
            </a:r>
            <a:r>
              <a:rPr lang="en-US" dirty="0" smtClean="0">
                <a:solidFill>
                  <a:srgbClr val="FFFF00"/>
                </a:solidFill>
              </a:rPr>
              <a:t>Groundw</a:t>
            </a:r>
            <a:r>
              <a:rPr lang="en-US" dirty="0" smtClean="0">
                <a:solidFill>
                  <a:srgbClr val="FFFF00"/>
                </a:solidFill>
              </a:rPr>
              <a:t>ater</a:t>
            </a:r>
            <a:endParaRPr lang="en-US" dirty="0" smtClean="0">
              <a:solidFill>
                <a:schemeClr val="bg1"/>
              </a:solidFill>
            </a:endParaRPr>
          </a:p>
        </p:txBody>
      </p:sp>
      <p:pic>
        <p:nvPicPr>
          <p:cNvPr id="4" name="Content Placeholder 13" descr="BasinWithStations.png"/>
          <p:cNvPicPr>
            <a:picLocks noChangeAspect="1"/>
          </p:cNvPicPr>
          <p:nvPr/>
        </p:nvPicPr>
        <p:blipFill>
          <a:blip r:embed="rId2"/>
          <a:srcRect l="14791" t="4540" r="11328" b="7426"/>
          <a:stretch>
            <a:fillRect/>
          </a:stretch>
        </p:blipFill>
        <p:spPr bwMode="auto">
          <a:xfrm>
            <a:off x="1997605" y="2653095"/>
            <a:ext cx="5727482" cy="362442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SECURE Water Act, 2009</a:t>
            </a:r>
            <a:endParaRPr lang="en-US" dirty="0">
              <a:solidFill>
                <a:schemeClr val="bg1"/>
              </a:solidFill>
            </a:endParaRPr>
          </a:p>
        </p:txBody>
      </p:sp>
      <p:sp>
        <p:nvSpPr>
          <p:cNvPr id="3" name="Content Placeholder 2"/>
          <p:cNvSpPr>
            <a:spLocks noGrp="1"/>
          </p:cNvSpPr>
          <p:nvPr>
            <p:ph idx="1"/>
          </p:nvPr>
        </p:nvSpPr>
        <p:spPr>
          <a:xfrm>
            <a:off x="457200" y="1524000"/>
            <a:ext cx="8229600" cy="4602163"/>
          </a:xfrm>
        </p:spPr>
        <p:txBody>
          <a:bodyPr/>
          <a:lstStyle/>
          <a:p>
            <a:r>
              <a:rPr lang="en-US" sz="2000" dirty="0" smtClean="0">
                <a:solidFill>
                  <a:schemeClr val="bg1"/>
                </a:solidFill>
              </a:rPr>
              <a:t>Risks</a:t>
            </a:r>
          </a:p>
          <a:p>
            <a:pPr lvl="1"/>
            <a:r>
              <a:rPr lang="en-US" sz="1800" dirty="0" smtClean="0">
                <a:solidFill>
                  <a:schemeClr val="bg1"/>
                </a:solidFill>
              </a:rPr>
              <a:t>Change in snowpack</a:t>
            </a:r>
          </a:p>
          <a:p>
            <a:pPr lvl="1"/>
            <a:r>
              <a:rPr lang="en-US" sz="1800" dirty="0" smtClean="0">
                <a:solidFill>
                  <a:schemeClr val="bg1"/>
                </a:solidFill>
              </a:rPr>
              <a:t>Groundwater recharge and discharge</a:t>
            </a:r>
          </a:p>
          <a:p>
            <a:pPr lvl="1"/>
            <a:r>
              <a:rPr lang="en-US" sz="1800" dirty="0" smtClean="0">
                <a:solidFill>
                  <a:schemeClr val="bg1"/>
                </a:solidFill>
              </a:rPr>
              <a:t>Increases in water demand  or reservoir evaporation as result of increasing temperature</a:t>
            </a:r>
          </a:p>
          <a:p>
            <a:r>
              <a:rPr lang="en-US" sz="2000" dirty="0" smtClean="0">
                <a:solidFill>
                  <a:schemeClr val="bg1"/>
                </a:solidFill>
              </a:rPr>
              <a:t>Impacts</a:t>
            </a:r>
          </a:p>
          <a:p>
            <a:pPr lvl="1"/>
            <a:r>
              <a:rPr lang="en-US" sz="1800" dirty="0" smtClean="0">
                <a:solidFill>
                  <a:schemeClr val="bg1"/>
                </a:solidFill>
              </a:rPr>
              <a:t>Ability to deliver water</a:t>
            </a:r>
          </a:p>
          <a:p>
            <a:pPr lvl="1"/>
            <a:r>
              <a:rPr lang="en-US" sz="1800" dirty="0" smtClean="0">
                <a:solidFill>
                  <a:schemeClr val="bg1"/>
                </a:solidFill>
              </a:rPr>
              <a:t>Hydroelectric power generation</a:t>
            </a:r>
          </a:p>
          <a:p>
            <a:pPr lvl="1"/>
            <a:r>
              <a:rPr lang="en-US" sz="1800" dirty="0" smtClean="0">
                <a:solidFill>
                  <a:schemeClr val="bg1"/>
                </a:solidFill>
              </a:rPr>
              <a:t>Recreation at Reclamation facilities</a:t>
            </a:r>
          </a:p>
          <a:p>
            <a:pPr lvl="1"/>
            <a:r>
              <a:rPr lang="en-US" sz="1800" dirty="0" smtClean="0">
                <a:solidFill>
                  <a:schemeClr val="bg1"/>
                </a:solidFill>
              </a:rPr>
              <a:t>Fish and wildlife habitat</a:t>
            </a:r>
          </a:p>
          <a:p>
            <a:pPr lvl="1"/>
            <a:r>
              <a:rPr lang="en-US" sz="1800" dirty="0" smtClean="0">
                <a:solidFill>
                  <a:schemeClr val="bg1"/>
                </a:solidFill>
              </a:rPr>
              <a:t>Endangered, threatened, candidate species</a:t>
            </a:r>
          </a:p>
          <a:p>
            <a:pPr lvl="1"/>
            <a:r>
              <a:rPr lang="en-US" sz="1800" dirty="0" smtClean="0">
                <a:solidFill>
                  <a:schemeClr val="bg1"/>
                </a:solidFill>
              </a:rPr>
              <a:t>Water quality issues</a:t>
            </a:r>
          </a:p>
          <a:p>
            <a:pPr lvl="1"/>
            <a:r>
              <a:rPr lang="en-US" sz="1800" dirty="0" smtClean="0">
                <a:solidFill>
                  <a:schemeClr val="bg1"/>
                </a:solidFill>
              </a:rPr>
              <a:t>Flow  dependent ecological resiliency</a:t>
            </a:r>
          </a:p>
          <a:p>
            <a:pPr lvl="1"/>
            <a:r>
              <a:rPr lang="en-US" sz="1800" dirty="0" smtClean="0">
                <a:solidFill>
                  <a:schemeClr val="bg1"/>
                </a:solidFill>
              </a:rPr>
              <a:t>Flood control management</a:t>
            </a:r>
            <a:endParaRPr lang="en-US" sz="1800" dirty="0">
              <a:solidFill>
                <a:schemeClr val="bg1"/>
              </a:solidFill>
            </a:endParaRPr>
          </a:p>
        </p:txBody>
      </p:sp>
      <p:pic>
        <p:nvPicPr>
          <p:cNvPr id="4" name="Picture 2" descr="SECURE_Cover.tiff"/>
          <p:cNvPicPr>
            <a:picLocks noChangeAspect="1"/>
          </p:cNvPicPr>
          <p:nvPr/>
        </p:nvPicPr>
        <p:blipFill>
          <a:blip r:embed="rId3" cstate="print"/>
          <a:srcRect l="5091" t="49325" r="13447" b="14138"/>
          <a:stretch>
            <a:fillRect/>
          </a:stretch>
        </p:blipFill>
        <p:spPr bwMode="auto">
          <a:xfrm>
            <a:off x="6096000" y="4419600"/>
            <a:ext cx="292608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5794" y="-1145"/>
            <a:ext cx="3174267" cy="707886"/>
          </a:xfrm>
          <a:prstGeom prst="rect">
            <a:avLst/>
          </a:prstGeom>
        </p:spPr>
        <p:txBody>
          <a:bodyPr wrap="none">
            <a:spAutoFit/>
          </a:bodyPr>
          <a:lstStyle/>
          <a:p>
            <a:r>
              <a:rPr lang="en-US" sz="4000" b="1" dirty="0" smtClean="0">
                <a:solidFill>
                  <a:schemeClr val="bg1"/>
                </a:solidFill>
              </a:rPr>
              <a:t>Introduction</a:t>
            </a:r>
            <a:endParaRPr lang="en-US" sz="4000" b="1" dirty="0">
              <a:solidFill>
                <a:schemeClr val="bg1"/>
              </a:solidFill>
            </a:endParaRPr>
          </a:p>
        </p:txBody>
      </p:sp>
      <p:cxnSp>
        <p:nvCxnSpPr>
          <p:cNvPr id="6" name="Straight Connector 5"/>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4634" y="827026"/>
            <a:ext cx="8591550" cy="830997"/>
          </a:xfrm>
          <a:prstGeom prst="rect">
            <a:avLst/>
          </a:prstGeom>
          <a:noFill/>
        </p:spPr>
        <p:txBody>
          <a:bodyPr wrap="square" rtlCol="0">
            <a:spAutoFit/>
          </a:bodyPr>
          <a:lstStyle/>
          <a:p>
            <a:r>
              <a:rPr lang="en-US" sz="2400" dirty="0" smtClean="0">
                <a:solidFill>
                  <a:schemeClr val="bg1"/>
                </a:solidFill>
              </a:rPr>
              <a:t>Groundwater is the single largest water source within the Santa Ana Watershed</a:t>
            </a:r>
            <a:endParaRPr lang="en-US" sz="2400" dirty="0">
              <a:solidFill>
                <a:schemeClr val="bg1"/>
              </a:solidFill>
            </a:endParaRPr>
          </a:p>
        </p:txBody>
      </p:sp>
      <p:pic>
        <p:nvPicPr>
          <p:cNvPr id="1026" name="Picture 2"/>
          <p:cNvPicPr>
            <a:picLocks noChangeAspect="1" noChangeArrowheads="1"/>
          </p:cNvPicPr>
          <p:nvPr/>
        </p:nvPicPr>
        <p:blipFill>
          <a:blip r:embed="rId2"/>
          <a:srcRect/>
          <a:stretch>
            <a:fillRect/>
          </a:stretch>
        </p:blipFill>
        <p:spPr bwMode="auto">
          <a:xfrm>
            <a:off x="1244190" y="1694979"/>
            <a:ext cx="6623460" cy="4574122"/>
          </a:xfrm>
          <a:prstGeom prst="rect">
            <a:avLst/>
          </a:prstGeom>
          <a:noFill/>
          <a:ln w="9525">
            <a:noFill/>
            <a:miter lim="800000"/>
            <a:headEnd/>
            <a:tailEnd/>
          </a:ln>
        </p:spPr>
      </p:pic>
      <p:sp>
        <p:nvSpPr>
          <p:cNvPr id="10" name="TextBox 9"/>
          <p:cNvSpPr txBox="1"/>
          <p:nvPr/>
        </p:nvSpPr>
        <p:spPr>
          <a:xfrm>
            <a:off x="1142999" y="6233696"/>
            <a:ext cx="3171825" cy="338554"/>
          </a:xfrm>
          <a:prstGeom prst="rect">
            <a:avLst/>
          </a:prstGeom>
          <a:noFill/>
        </p:spPr>
        <p:txBody>
          <a:bodyPr wrap="square" rtlCol="0">
            <a:spAutoFit/>
          </a:bodyPr>
          <a:lstStyle/>
          <a:p>
            <a:r>
              <a:rPr lang="en-US" sz="1600" dirty="0" smtClean="0">
                <a:solidFill>
                  <a:schemeClr val="bg1"/>
                </a:solidFill>
              </a:rPr>
              <a:t>SAWPA 2010</a:t>
            </a:r>
            <a:endParaRPr lang="en-US" sz="1600" dirty="0">
              <a:solidFill>
                <a:schemeClr val="bg1"/>
              </a:solidFill>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5794" y="-1145"/>
            <a:ext cx="3174267" cy="707886"/>
          </a:xfrm>
          <a:prstGeom prst="rect">
            <a:avLst/>
          </a:prstGeom>
        </p:spPr>
        <p:txBody>
          <a:bodyPr wrap="none">
            <a:spAutoFit/>
          </a:bodyPr>
          <a:lstStyle/>
          <a:p>
            <a:r>
              <a:rPr lang="en-US" sz="4000" b="1" dirty="0" smtClean="0">
                <a:solidFill>
                  <a:schemeClr val="bg1"/>
                </a:solidFill>
              </a:rPr>
              <a:t>Introduction</a:t>
            </a:r>
            <a:endParaRPr lang="en-US" sz="4000" b="1" dirty="0">
              <a:solidFill>
                <a:schemeClr val="bg1"/>
              </a:solidFill>
            </a:endParaRPr>
          </a:p>
        </p:txBody>
      </p:sp>
      <p:cxnSp>
        <p:nvCxnSpPr>
          <p:cNvPr id="6" name="Straight Connector 5"/>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7" name="Picture 212" descr="Physical_processesi.mod2.jpg"/>
          <p:cNvPicPr>
            <a:picLocks noChangeAspect="1"/>
          </p:cNvPicPr>
          <p:nvPr/>
        </p:nvPicPr>
        <p:blipFill>
          <a:blip r:embed="rId2"/>
          <a:srcRect l="21667" t="14987" r="6667" b="6385"/>
          <a:stretch>
            <a:fillRect/>
          </a:stretch>
        </p:blipFill>
        <p:spPr bwMode="auto">
          <a:xfrm>
            <a:off x="294166" y="1781175"/>
            <a:ext cx="8591550" cy="4505325"/>
          </a:xfrm>
          <a:prstGeom prst="rect">
            <a:avLst/>
          </a:prstGeom>
          <a:noFill/>
          <a:ln w="9525">
            <a:noFill/>
            <a:miter lim="800000"/>
            <a:headEnd/>
            <a:tailEnd/>
          </a:ln>
        </p:spPr>
      </p:pic>
      <p:sp>
        <p:nvSpPr>
          <p:cNvPr id="8" name="Rectangle 7"/>
          <p:cNvSpPr/>
          <p:nvPr/>
        </p:nvSpPr>
        <p:spPr>
          <a:xfrm>
            <a:off x="397528" y="4646567"/>
            <a:ext cx="8373622" cy="1549165"/>
          </a:xfrm>
          <a:prstGeom prst="rect">
            <a:avLst/>
          </a:prstGeom>
          <a:noFill/>
          <a:ln w="47625">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397528" y="3602581"/>
            <a:ext cx="8373622" cy="969264"/>
          </a:xfrm>
          <a:prstGeom prst="rect">
            <a:avLst/>
          </a:prstGeom>
          <a:noFill/>
          <a:ln w="47625">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97528" y="1844971"/>
            <a:ext cx="8373622" cy="1680536"/>
          </a:xfrm>
          <a:prstGeom prst="rect">
            <a:avLst/>
          </a:prstGeom>
          <a:noFill/>
          <a:ln w="476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64634" y="827026"/>
            <a:ext cx="8591550" cy="830997"/>
          </a:xfrm>
          <a:prstGeom prst="rect">
            <a:avLst/>
          </a:prstGeom>
          <a:noFill/>
        </p:spPr>
        <p:txBody>
          <a:bodyPr wrap="square" rtlCol="0">
            <a:spAutoFit/>
          </a:bodyPr>
          <a:lstStyle/>
          <a:p>
            <a:r>
              <a:rPr lang="en-US" sz="2400" dirty="0" smtClean="0">
                <a:solidFill>
                  <a:schemeClr val="bg1"/>
                </a:solidFill>
              </a:rPr>
              <a:t>Climate change will affect the hydrologic processes that govern water resources – including groundwater </a:t>
            </a:r>
            <a:endParaRPr lang="en-US" sz="24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5794" y="-1145"/>
            <a:ext cx="3174267" cy="707886"/>
          </a:xfrm>
          <a:prstGeom prst="rect">
            <a:avLst/>
          </a:prstGeom>
        </p:spPr>
        <p:txBody>
          <a:bodyPr wrap="none">
            <a:spAutoFit/>
          </a:bodyPr>
          <a:lstStyle/>
          <a:p>
            <a:r>
              <a:rPr lang="en-US" sz="4000" b="1" dirty="0" smtClean="0">
                <a:solidFill>
                  <a:schemeClr val="bg1"/>
                </a:solidFill>
              </a:rPr>
              <a:t>Introduction</a:t>
            </a:r>
            <a:endParaRPr lang="en-US" sz="4000" b="1" dirty="0">
              <a:solidFill>
                <a:schemeClr val="bg1"/>
              </a:solidFill>
            </a:endParaRPr>
          </a:p>
        </p:txBody>
      </p:sp>
      <p:cxnSp>
        <p:nvCxnSpPr>
          <p:cNvPr id="6" name="Straight Connector 5"/>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4634" y="827026"/>
            <a:ext cx="8591550" cy="461665"/>
          </a:xfrm>
          <a:prstGeom prst="rect">
            <a:avLst/>
          </a:prstGeom>
          <a:noFill/>
        </p:spPr>
        <p:txBody>
          <a:bodyPr wrap="square" rtlCol="0">
            <a:spAutoFit/>
          </a:bodyPr>
          <a:lstStyle/>
          <a:p>
            <a:r>
              <a:rPr lang="en-US" sz="2400" dirty="0" smtClean="0">
                <a:solidFill>
                  <a:schemeClr val="bg1"/>
                </a:solidFill>
              </a:rPr>
              <a:t>The objective of this work is to</a:t>
            </a:r>
            <a:endParaRPr lang="en-US" sz="2400" dirty="0">
              <a:solidFill>
                <a:schemeClr val="bg1"/>
              </a:solidFill>
            </a:endParaRPr>
          </a:p>
        </p:txBody>
      </p:sp>
      <p:sp>
        <p:nvSpPr>
          <p:cNvPr id="8" name="TextBox 7"/>
          <p:cNvSpPr txBox="1"/>
          <p:nvPr/>
        </p:nvSpPr>
        <p:spPr>
          <a:xfrm>
            <a:off x="270331" y="1481538"/>
            <a:ext cx="8591550" cy="1938992"/>
          </a:xfrm>
          <a:prstGeom prst="rect">
            <a:avLst/>
          </a:prstGeom>
          <a:noFill/>
        </p:spPr>
        <p:txBody>
          <a:bodyPr wrap="square" rtlCol="0">
            <a:spAutoFit/>
          </a:bodyPr>
          <a:lstStyle/>
          <a:p>
            <a:pPr marL="280988" indent="-280988">
              <a:buFont typeface="Arial"/>
              <a:buChar char="•"/>
            </a:pPr>
            <a:r>
              <a:rPr lang="en-US" sz="2400" dirty="0" smtClean="0">
                <a:solidFill>
                  <a:schemeClr val="bg1"/>
                </a:solidFill>
              </a:rPr>
              <a:t>Develop a simplified modeling framework for evaluating climate change impacts on groundwater levels</a:t>
            </a:r>
          </a:p>
          <a:p>
            <a:pPr marL="280988" indent="-280988"/>
            <a:endParaRPr lang="en-US" sz="2400" dirty="0" smtClean="0">
              <a:solidFill>
                <a:schemeClr val="bg1"/>
              </a:solidFill>
            </a:endParaRPr>
          </a:p>
          <a:p>
            <a:pPr marL="280988" indent="-280988">
              <a:buFont typeface="Arial"/>
              <a:buChar char="•"/>
            </a:pPr>
            <a:r>
              <a:rPr lang="en-US" sz="2400" dirty="0" smtClean="0">
                <a:solidFill>
                  <a:schemeClr val="bg1"/>
                </a:solidFill>
              </a:rPr>
              <a:t>Apply this framework to evaluate potential impacts of climate change, as well as mitigation/adaptation alternatives</a:t>
            </a:r>
          </a:p>
        </p:txBody>
      </p:sp>
      <p:pic>
        <p:nvPicPr>
          <p:cNvPr id="9" name="Picture 8" descr="CA-Aqueduct.jpg"/>
          <p:cNvPicPr>
            <a:picLocks noChangeAspect="1"/>
          </p:cNvPicPr>
          <p:nvPr/>
        </p:nvPicPr>
        <p:blipFill>
          <a:blip r:embed="rId2"/>
          <a:stretch>
            <a:fillRect/>
          </a:stretch>
        </p:blipFill>
        <p:spPr>
          <a:xfrm>
            <a:off x="103362" y="4060920"/>
            <a:ext cx="2708069" cy="2175630"/>
          </a:xfrm>
          <a:prstGeom prst="rect">
            <a:avLst/>
          </a:prstGeom>
        </p:spPr>
      </p:pic>
      <p:pic>
        <p:nvPicPr>
          <p:cNvPr id="10" name="Picture 9" descr="OC-GW-Replinishment.jpg"/>
          <p:cNvPicPr>
            <a:picLocks noChangeAspect="1"/>
          </p:cNvPicPr>
          <p:nvPr/>
        </p:nvPicPr>
        <p:blipFill>
          <a:blip r:embed="rId3"/>
          <a:stretch>
            <a:fillRect/>
          </a:stretch>
        </p:blipFill>
        <p:spPr>
          <a:xfrm>
            <a:off x="2897207" y="4060920"/>
            <a:ext cx="3378451" cy="2175630"/>
          </a:xfrm>
          <a:prstGeom prst="rect">
            <a:avLst/>
          </a:prstGeom>
        </p:spPr>
      </p:pic>
      <p:pic>
        <p:nvPicPr>
          <p:cNvPr id="11" name="Picture 10" descr="OC-Conservation.tiff"/>
          <p:cNvPicPr>
            <a:picLocks/>
          </p:cNvPicPr>
          <p:nvPr/>
        </p:nvPicPr>
        <p:blipFill>
          <a:blip r:embed="rId4"/>
          <a:stretch>
            <a:fillRect/>
          </a:stretch>
        </p:blipFill>
        <p:spPr>
          <a:xfrm>
            <a:off x="6349488" y="4060278"/>
            <a:ext cx="2706624" cy="2176272"/>
          </a:xfrm>
          <a:prstGeom prst="rect">
            <a:avLst/>
          </a:prstGeom>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8906" y="884030"/>
            <a:ext cx="8591550" cy="3570208"/>
          </a:xfrm>
          <a:prstGeom prst="rect">
            <a:avLst/>
          </a:prstGeom>
          <a:noFill/>
        </p:spPr>
        <p:txBody>
          <a:bodyPr wrap="square" rtlCol="0">
            <a:spAutoFit/>
          </a:bodyPr>
          <a:lstStyle/>
          <a:p>
            <a:pPr marL="280988" indent="-280988">
              <a:spcAft>
                <a:spcPts val="1200"/>
              </a:spcAft>
              <a:buFont typeface="Arial"/>
              <a:buChar char="•"/>
            </a:pPr>
            <a:r>
              <a:rPr lang="en-US" sz="2400" dirty="0" smtClean="0">
                <a:solidFill>
                  <a:schemeClr val="bg1"/>
                </a:solidFill>
              </a:rPr>
              <a:t>Brief overview of “traditional” groundwater modeling </a:t>
            </a:r>
          </a:p>
          <a:p>
            <a:pPr marL="280988" indent="-280988">
              <a:spcAft>
                <a:spcPts val="1200"/>
              </a:spcAft>
              <a:buFont typeface="Arial"/>
              <a:buChar char="•"/>
            </a:pPr>
            <a:r>
              <a:rPr lang="en-US" sz="2400" dirty="0" smtClean="0">
                <a:solidFill>
                  <a:schemeClr val="bg1"/>
                </a:solidFill>
              </a:rPr>
              <a:t>Development of simplified modeling framework </a:t>
            </a:r>
          </a:p>
          <a:p>
            <a:pPr marL="280988" indent="-280988">
              <a:spcAft>
                <a:spcPts val="1200"/>
              </a:spcAft>
              <a:buFont typeface="Arial"/>
              <a:buChar char="•"/>
            </a:pPr>
            <a:r>
              <a:rPr lang="en-US" sz="2400" dirty="0" smtClean="0">
                <a:solidFill>
                  <a:schemeClr val="bg1"/>
                </a:solidFill>
              </a:rPr>
              <a:t>Model input data and pre-processing</a:t>
            </a:r>
          </a:p>
          <a:p>
            <a:pPr marL="280988" indent="-280988">
              <a:spcAft>
                <a:spcPts val="1200"/>
              </a:spcAft>
              <a:buFont typeface="Arial"/>
              <a:buChar char="•"/>
            </a:pPr>
            <a:r>
              <a:rPr lang="en-US" sz="2400" dirty="0" smtClean="0">
                <a:solidFill>
                  <a:schemeClr val="bg1"/>
                </a:solidFill>
              </a:rPr>
              <a:t>Preliminary results</a:t>
            </a:r>
          </a:p>
          <a:p>
            <a:pPr marL="280988" indent="-280988">
              <a:spcAft>
                <a:spcPts val="1200"/>
              </a:spcAft>
              <a:buFont typeface="Arial"/>
              <a:buChar char="•"/>
            </a:pPr>
            <a:r>
              <a:rPr lang="en-US" sz="2400" dirty="0" smtClean="0">
                <a:solidFill>
                  <a:schemeClr val="bg1"/>
                </a:solidFill>
              </a:rPr>
              <a:t>Ongoing work</a:t>
            </a:r>
          </a:p>
          <a:p>
            <a:pPr marL="280988" indent="-280988">
              <a:buFont typeface="Arial"/>
              <a:buChar char="•"/>
            </a:pPr>
            <a:endParaRPr lang="en-US" sz="2800" dirty="0" smtClean="0">
              <a:solidFill>
                <a:schemeClr val="bg1"/>
              </a:solidFill>
            </a:endParaRPr>
          </a:p>
          <a:p>
            <a:pPr marL="280988" indent="-280988">
              <a:buFont typeface="Arial"/>
              <a:buChar char="•"/>
            </a:pPr>
            <a:endParaRPr lang="en-US" sz="2800" dirty="0" smtClean="0">
              <a:solidFill>
                <a:schemeClr val="bg1"/>
              </a:solidFill>
            </a:endParaRPr>
          </a:p>
        </p:txBody>
      </p:sp>
      <p:cxnSp>
        <p:nvCxnSpPr>
          <p:cNvPr id="6" name="Straight Connector 5"/>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265794" y="-1145"/>
            <a:ext cx="1951175" cy="707886"/>
          </a:xfrm>
          <a:prstGeom prst="rect">
            <a:avLst/>
          </a:prstGeom>
        </p:spPr>
        <p:txBody>
          <a:bodyPr wrap="none">
            <a:spAutoFit/>
          </a:bodyPr>
          <a:lstStyle/>
          <a:p>
            <a:r>
              <a:rPr lang="en-US" sz="4000" b="1" dirty="0" smtClean="0">
                <a:solidFill>
                  <a:schemeClr val="bg1"/>
                </a:solidFill>
              </a:rPr>
              <a:t>Outline</a:t>
            </a:r>
            <a:endParaRPr lang="en-US" sz="4000" b="1" dirty="0">
              <a:solidFill>
                <a:schemeClr val="bg1"/>
              </a:solidFill>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100"/>
          <p:cNvSpPr/>
          <p:nvPr/>
        </p:nvSpPr>
        <p:spPr>
          <a:xfrm>
            <a:off x="279400" y="736600"/>
            <a:ext cx="8648700" cy="6045200"/>
          </a:xfrm>
          <a:prstGeom prst="rect">
            <a:avLst/>
          </a:prstGeom>
          <a:solidFill>
            <a:schemeClr val="accent3">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p:nvPr/>
        </p:nvSpPr>
        <p:spPr>
          <a:xfrm>
            <a:off x="-39007" y="-1145"/>
            <a:ext cx="9116331" cy="707886"/>
          </a:xfrm>
          <a:prstGeom prst="rect">
            <a:avLst/>
          </a:prstGeom>
        </p:spPr>
        <p:txBody>
          <a:bodyPr wrap="square">
            <a:spAutoFit/>
          </a:bodyPr>
          <a:lstStyle/>
          <a:p>
            <a:r>
              <a:rPr lang="en-US" sz="4000" b="1" dirty="0" smtClean="0">
                <a:solidFill>
                  <a:schemeClr val="bg1"/>
                </a:solidFill>
              </a:rPr>
              <a:t>“Traditional” Groundwater Modeling</a:t>
            </a:r>
            <a:endParaRPr lang="en-US" sz="4000" b="1" dirty="0">
              <a:solidFill>
                <a:schemeClr val="bg1"/>
              </a:solidFill>
            </a:endParaRPr>
          </a:p>
        </p:txBody>
      </p:sp>
      <p:grpSp>
        <p:nvGrpSpPr>
          <p:cNvPr id="2" name="Group 4"/>
          <p:cNvGrpSpPr/>
          <p:nvPr/>
        </p:nvGrpSpPr>
        <p:grpSpPr>
          <a:xfrm>
            <a:off x="306825" y="777040"/>
            <a:ext cx="7827525" cy="6080960"/>
            <a:chOff x="1421250" y="1101993"/>
            <a:chExt cx="7827525" cy="6080960"/>
          </a:xfrm>
        </p:grpSpPr>
        <p:sp>
          <p:nvSpPr>
            <p:cNvPr id="6" name="Rectangle 5"/>
            <p:cNvSpPr/>
            <p:nvPr/>
          </p:nvSpPr>
          <p:spPr>
            <a:xfrm>
              <a:off x="2022980" y="1114693"/>
              <a:ext cx="5116732" cy="13701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82"/>
            <p:cNvGrpSpPr/>
            <p:nvPr/>
          </p:nvGrpSpPr>
          <p:grpSpPr>
            <a:xfrm>
              <a:off x="2022982" y="3856390"/>
              <a:ext cx="5116778" cy="3326563"/>
              <a:chOff x="2022982" y="3437290"/>
              <a:chExt cx="5116778" cy="3326563"/>
            </a:xfrm>
          </p:grpSpPr>
          <p:sp>
            <p:nvSpPr>
              <p:cNvPr id="69" name="Cube 7"/>
              <p:cNvSpPr/>
              <p:nvPr/>
            </p:nvSpPr>
            <p:spPr>
              <a:xfrm rot="16200000">
                <a:off x="2933485" y="2557624"/>
                <a:ext cx="3295726" cy="5116731"/>
              </a:xfrm>
              <a:prstGeom prst="cube">
                <a:avLst>
                  <a:gd name="adj" fmla="val 34755"/>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2"/>
              <p:cNvGrpSpPr/>
              <p:nvPr/>
            </p:nvGrpSpPr>
            <p:grpSpPr>
              <a:xfrm>
                <a:off x="2209800" y="3437290"/>
                <a:ext cx="4762246" cy="3326563"/>
                <a:chOff x="2209800" y="1957740"/>
                <a:chExt cx="4762246" cy="3326563"/>
              </a:xfrm>
            </p:grpSpPr>
            <p:cxnSp>
              <p:nvCxnSpPr>
                <p:cNvPr id="77" name="Straight Connector 76"/>
                <p:cNvCxnSpPr/>
                <p:nvPr/>
              </p:nvCxnSpPr>
              <p:spPr>
                <a:xfrm rot="21480000">
                  <a:off x="2550170" y="1967788"/>
                  <a:ext cx="1107468" cy="118872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21480000">
                  <a:off x="3083812" y="1961438"/>
                  <a:ext cx="1107468" cy="118872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21480000">
                  <a:off x="3603296" y="1957740"/>
                  <a:ext cx="1107468" cy="118872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21480000">
                  <a:off x="4115366" y="1961438"/>
                  <a:ext cx="1107468" cy="118872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21480000">
                  <a:off x="4622150" y="1966158"/>
                  <a:ext cx="1107468" cy="118872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21480000">
                  <a:off x="5155792" y="1966158"/>
                  <a:ext cx="1107468" cy="118872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21480000">
                  <a:off x="5649876" y="1962460"/>
                  <a:ext cx="1107468" cy="118872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2209800" y="2178050"/>
                  <a:ext cx="3968496"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2482850" y="2444750"/>
                  <a:ext cx="3968496"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2743200" y="2705100"/>
                  <a:ext cx="3968496"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3003550" y="2965450"/>
                  <a:ext cx="3968496"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16200000" flipH="1">
                  <a:off x="2599951" y="4206210"/>
                  <a:ext cx="2149836" cy="63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5400000">
                  <a:off x="3123530" y="4208093"/>
                  <a:ext cx="214884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5400000">
                  <a:off x="3637880" y="4208093"/>
                  <a:ext cx="214884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5400000">
                  <a:off x="4164930" y="4208093"/>
                  <a:ext cx="214884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5400000">
                  <a:off x="4660230" y="4208093"/>
                  <a:ext cx="214884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5400000">
                  <a:off x="5187280" y="4208093"/>
                  <a:ext cx="214884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5400000">
                  <a:off x="5682580" y="4208093"/>
                  <a:ext cx="214884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5400000">
                  <a:off x="1136174" y="3253264"/>
                  <a:ext cx="214884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5400000">
                  <a:off x="1415574" y="3532664"/>
                  <a:ext cx="214884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5400000">
                  <a:off x="1675924" y="3780314"/>
                  <a:ext cx="214884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rot="5400000">
                  <a:off x="1928336" y="4040664"/>
                  <a:ext cx="214884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71" name="Straight Connector 70"/>
              <p:cNvCxnSpPr/>
              <p:nvPr/>
            </p:nvCxnSpPr>
            <p:spPr>
              <a:xfrm rot="21480000">
                <a:off x="2043390" y="4019657"/>
                <a:ext cx="1107468" cy="118872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21480000">
                <a:off x="2043390" y="4600345"/>
                <a:ext cx="1107468" cy="118872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21480000">
                <a:off x="2043390" y="5127396"/>
                <a:ext cx="1107468" cy="118872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171264" y="5181302"/>
                <a:ext cx="3968496"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171216" y="5759450"/>
                <a:ext cx="3968496"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3171216" y="6286500"/>
                <a:ext cx="3968496"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7" name="Group 83"/>
            <p:cNvGrpSpPr/>
            <p:nvPr/>
          </p:nvGrpSpPr>
          <p:grpSpPr>
            <a:xfrm>
              <a:off x="2022980" y="2491140"/>
              <a:ext cx="5116735" cy="2000148"/>
              <a:chOff x="2022980" y="1957740"/>
              <a:chExt cx="5116735" cy="2000148"/>
            </a:xfrm>
          </p:grpSpPr>
          <p:grpSp>
            <p:nvGrpSpPr>
              <p:cNvPr id="8" name="Group 9"/>
              <p:cNvGrpSpPr/>
              <p:nvPr/>
            </p:nvGrpSpPr>
            <p:grpSpPr>
              <a:xfrm>
                <a:off x="2022980" y="1986588"/>
                <a:ext cx="5116735" cy="1971300"/>
                <a:chOff x="2451194" y="1824140"/>
                <a:chExt cx="5116735" cy="1971300"/>
              </a:xfrm>
            </p:grpSpPr>
            <p:sp>
              <p:nvSpPr>
                <p:cNvPr id="67" name="Cube 4"/>
                <p:cNvSpPr/>
                <p:nvPr/>
              </p:nvSpPr>
              <p:spPr>
                <a:xfrm rot="16200000">
                  <a:off x="4023911" y="251425"/>
                  <a:ext cx="1971298" cy="5116731"/>
                </a:xfrm>
                <a:prstGeom prst="cube">
                  <a:avLst>
                    <a:gd name="adj" fmla="val 58053"/>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Cube 6"/>
                <p:cNvSpPr/>
                <p:nvPr/>
              </p:nvSpPr>
              <p:spPr>
                <a:xfrm rot="16200000">
                  <a:off x="4370969" y="-95631"/>
                  <a:ext cx="1277190" cy="5116731"/>
                </a:xfrm>
                <a:prstGeom prst="cube">
                  <a:avLst>
                    <a:gd name="adj" fmla="val 89635"/>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41"/>
              <p:cNvGrpSpPr/>
              <p:nvPr/>
            </p:nvGrpSpPr>
            <p:grpSpPr>
              <a:xfrm>
                <a:off x="2209800" y="1957740"/>
                <a:ext cx="4762246" cy="1999687"/>
                <a:chOff x="2209800" y="1957740"/>
                <a:chExt cx="4762246" cy="1999687"/>
              </a:xfrm>
            </p:grpSpPr>
            <p:cxnSp>
              <p:nvCxnSpPr>
                <p:cNvPr id="45" name="Straight Connector 44"/>
                <p:cNvCxnSpPr/>
                <p:nvPr/>
              </p:nvCxnSpPr>
              <p:spPr>
                <a:xfrm rot="21480000">
                  <a:off x="2550170" y="1967788"/>
                  <a:ext cx="1107468" cy="118872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21480000">
                  <a:off x="3083812" y="1961438"/>
                  <a:ext cx="1107468" cy="118872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21480000">
                  <a:off x="3603296" y="1957740"/>
                  <a:ext cx="1107468" cy="118872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21480000">
                  <a:off x="4115366" y="1961438"/>
                  <a:ext cx="1107468" cy="118872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21480000">
                  <a:off x="4622150" y="1966158"/>
                  <a:ext cx="1107468" cy="118872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21480000">
                  <a:off x="5155792" y="1966158"/>
                  <a:ext cx="1107468" cy="118872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21480000">
                  <a:off x="5649876" y="1962460"/>
                  <a:ext cx="1107468" cy="118872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209800" y="2178050"/>
                  <a:ext cx="3968496"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2482850" y="2444750"/>
                  <a:ext cx="3968496"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2743200" y="2705100"/>
                  <a:ext cx="3968496"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003550" y="2965450"/>
                  <a:ext cx="3968496"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a:off x="3259420" y="3545153"/>
                  <a:ext cx="82296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5400000">
                  <a:off x="3786470" y="3545153"/>
                  <a:ext cx="82296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a:off x="4300820" y="3545153"/>
                  <a:ext cx="82296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a:off x="4827870" y="3545153"/>
                  <a:ext cx="82296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a:off x="5323170" y="3545153"/>
                  <a:ext cx="82296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5400000">
                  <a:off x="5850220" y="3545153"/>
                  <a:ext cx="82296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5400000">
                  <a:off x="6345520" y="3545153"/>
                  <a:ext cx="82296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5400000">
                  <a:off x="1799114" y="2590324"/>
                  <a:ext cx="82296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a:off x="2078514" y="2869724"/>
                  <a:ext cx="82296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39"/>
                <p:cNvCxnSpPr/>
                <p:nvPr/>
              </p:nvCxnSpPr>
              <p:spPr>
                <a:xfrm rot="5400000">
                  <a:off x="2338864" y="3117374"/>
                  <a:ext cx="82296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40"/>
                <p:cNvCxnSpPr/>
                <p:nvPr/>
              </p:nvCxnSpPr>
              <p:spPr>
                <a:xfrm rot="5400000">
                  <a:off x="2591276" y="3377724"/>
                  <a:ext cx="82296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43" name="Group 89"/>
            <p:cNvGrpSpPr/>
            <p:nvPr/>
          </p:nvGrpSpPr>
          <p:grpSpPr>
            <a:xfrm rot="21213958">
              <a:off x="2111472" y="1202853"/>
              <a:ext cx="2608820" cy="1203345"/>
              <a:chOff x="2022984" y="1023730"/>
              <a:chExt cx="2355133" cy="895039"/>
            </a:xfrm>
          </p:grpSpPr>
          <p:pic>
            <p:nvPicPr>
              <p:cNvPr id="38" name="Picture 2" descr="2d integrated"/>
              <p:cNvPicPr>
                <a:picLocks noChangeAspect="1" noChangeArrowheads="1"/>
              </p:cNvPicPr>
              <p:nvPr/>
            </p:nvPicPr>
            <p:blipFill>
              <a:blip r:embed="rId2"/>
              <a:srcRect r="82143" b="69510"/>
              <a:stretch>
                <a:fillRect/>
              </a:stretch>
            </p:blipFill>
            <p:spPr bwMode="auto">
              <a:xfrm>
                <a:off x="2022984" y="1023730"/>
                <a:ext cx="541338" cy="757873"/>
              </a:xfrm>
              <a:prstGeom prst="rect">
                <a:avLst/>
              </a:prstGeom>
              <a:noFill/>
              <a:ln w="9525">
                <a:noFill/>
                <a:miter lim="800000"/>
                <a:headEnd/>
                <a:tailEnd/>
              </a:ln>
            </p:spPr>
          </p:pic>
          <p:pic>
            <p:nvPicPr>
              <p:cNvPr id="39" name="Picture 2" descr="2d integrated"/>
              <p:cNvPicPr>
                <a:picLocks noChangeAspect="1" noChangeArrowheads="1"/>
              </p:cNvPicPr>
              <p:nvPr/>
            </p:nvPicPr>
            <p:blipFill>
              <a:blip r:embed="rId2"/>
              <a:srcRect r="82143" b="75360"/>
              <a:stretch>
                <a:fillRect/>
              </a:stretch>
            </p:blipFill>
            <p:spPr bwMode="auto">
              <a:xfrm>
                <a:off x="2500970" y="1221963"/>
                <a:ext cx="541338" cy="612469"/>
              </a:xfrm>
              <a:prstGeom prst="rect">
                <a:avLst/>
              </a:prstGeom>
              <a:noFill/>
              <a:ln w="9525">
                <a:noFill/>
                <a:miter lim="800000"/>
                <a:headEnd/>
                <a:tailEnd/>
              </a:ln>
            </p:spPr>
          </p:pic>
          <p:pic>
            <p:nvPicPr>
              <p:cNvPr id="40" name="Picture 2" descr="2d integrated"/>
              <p:cNvPicPr>
                <a:picLocks noChangeAspect="1" noChangeArrowheads="1"/>
              </p:cNvPicPr>
              <p:nvPr/>
            </p:nvPicPr>
            <p:blipFill>
              <a:blip r:embed="rId2"/>
              <a:srcRect r="82143" b="69510"/>
              <a:stretch>
                <a:fillRect/>
              </a:stretch>
            </p:blipFill>
            <p:spPr bwMode="auto">
              <a:xfrm>
                <a:off x="2976562" y="1023730"/>
                <a:ext cx="541338" cy="757873"/>
              </a:xfrm>
              <a:prstGeom prst="rect">
                <a:avLst/>
              </a:prstGeom>
              <a:noFill/>
              <a:ln w="9525">
                <a:noFill/>
                <a:miter lim="800000"/>
                <a:headEnd/>
                <a:tailEnd/>
              </a:ln>
            </p:spPr>
          </p:pic>
          <p:pic>
            <p:nvPicPr>
              <p:cNvPr id="41" name="Picture 2" descr="2d integrated"/>
              <p:cNvPicPr>
                <a:picLocks noChangeAspect="1" noChangeArrowheads="1"/>
              </p:cNvPicPr>
              <p:nvPr/>
            </p:nvPicPr>
            <p:blipFill>
              <a:blip r:embed="rId2"/>
              <a:srcRect r="82143" b="73827"/>
              <a:stretch>
                <a:fillRect/>
              </a:stretch>
            </p:blipFill>
            <p:spPr bwMode="auto">
              <a:xfrm>
                <a:off x="3364565" y="1268201"/>
                <a:ext cx="541338" cy="650568"/>
              </a:xfrm>
              <a:prstGeom prst="rect">
                <a:avLst/>
              </a:prstGeom>
              <a:noFill/>
              <a:ln w="9525">
                <a:noFill/>
                <a:miter lim="800000"/>
                <a:headEnd/>
                <a:tailEnd/>
              </a:ln>
            </p:spPr>
          </p:pic>
          <p:pic>
            <p:nvPicPr>
              <p:cNvPr id="42" name="Picture 2" descr="2d integrated"/>
              <p:cNvPicPr>
                <a:picLocks noChangeAspect="1" noChangeArrowheads="1"/>
              </p:cNvPicPr>
              <p:nvPr/>
            </p:nvPicPr>
            <p:blipFill>
              <a:blip r:embed="rId2"/>
              <a:srcRect r="82143" b="69510"/>
              <a:stretch>
                <a:fillRect/>
              </a:stretch>
            </p:blipFill>
            <p:spPr bwMode="auto">
              <a:xfrm>
                <a:off x="3836779" y="1089065"/>
                <a:ext cx="541338" cy="757873"/>
              </a:xfrm>
              <a:prstGeom prst="rect">
                <a:avLst/>
              </a:prstGeom>
              <a:noFill/>
              <a:ln w="9525">
                <a:noFill/>
                <a:miter lim="800000"/>
                <a:headEnd/>
                <a:tailEnd/>
              </a:ln>
            </p:spPr>
          </p:pic>
        </p:grpSp>
        <p:cxnSp>
          <p:nvCxnSpPr>
            <p:cNvPr id="10" name="Straight Connector 9"/>
            <p:cNvCxnSpPr/>
            <p:nvPr/>
          </p:nvCxnSpPr>
          <p:spPr>
            <a:xfrm rot="10800000" flipV="1">
              <a:off x="5568757" y="1303130"/>
              <a:ext cx="564493" cy="378936"/>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5652209" y="1478361"/>
              <a:ext cx="605474" cy="55981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5808827" y="1720673"/>
              <a:ext cx="754669" cy="452982"/>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6128073" y="1879809"/>
              <a:ext cx="759661" cy="215902"/>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4" name="Right Brace 13"/>
            <p:cNvSpPr/>
            <p:nvPr/>
          </p:nvSpPr>
          <p:spPr>
            <a:xfrm>
              <a:off x="7239001" y="1187718"/>
              <a:ext cx="266700" cy="1243184"/>
            </a:xfrm>
            <a:prstGeom prst="rightBrace">
              <a:avLst>
                <a:gd name="adj1" fmla="val 29821"/>
                <a:gd name="adj2" fmla="val 5399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24-Point Star 14"/>
            <p:cNvSpPr/>
            <p:nvPr/>
          </p:nvSpPr>
          <p:spPr>
            <a:xfrm>
              <a:off x="5980849" y="1101993"/>
              <a:ext cx="762254" cy="757873"/>
            </a:xfrm>
            <a:prstGeom prst="star24">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518399" y="1684129"/>
              <a:ext cx="1237381" cy="338554"/>
            </a:xfrm>
            <a:prstGeom prst="rect">
              <a:avLst/>
            </a:prstGeom>
            <a:noFill/>
          </p:spPr>
          <p:txBody>
            <a:bodyPr wrap="square" rtlCol="0">
              <a:spAutoFit/>
            </a:bodyPr>
            <a:lstStyle/>
            <a:p>
              <a:r>
                <a:rPr lang="en-US" sz="1600" b="1" dirty="0" smtClean="0">
                  <a:solidFill>
                    <a:srgbClr val="FF0000"/>
                  </a:solidFill>
                </a:rPr>
                <a:t>Climate </a:t>
              </a:r>
              <a:endParaRPr lang="en-US" sz="1600" b="1" dirty="0">
                <a:solidFill>
                  <a:srgbClr val="FF0000"/>
                </a:solidFill>
              </a:endParaRPr>
            </a:p>
          </p:txBody>
        </p:sp>
        <p:sp>
          <p:nvSpPr>
            <p:cNvPr id="17" name="Right Brace 16"/>
            <p:cNvSpPr/>
            <p:nvPr/>
          </p:nvSpPr>
          <p:spPr>
            <a:xfrm>
              <a:off x="7251701" y="3248293"/>
              <a:ext cx="266700" cy="1243184"/>
            </a:xfrm>
            <a:prstGeom prst="rightBrace">
              <a:avLst>
                <a:gd name="adj1" fmla="val 29821"/>
                <a:gd name="adj2" fmla="val 5399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7531099" y="3462129"/>
              <a:ext cx="1565276" cy="830997"/>
            </a:xfrm>
            <a:prstGeom prst="rect">
              <a:avLst/>
            </a:prstGeom>
            <a:noFill/>
          </p:spPr>
          <p:txBody>
            <a:bodyPr wrap="square" rtlCol="0">
              <a:spAutoFit/>
            </a:bodyPr>
            <a:lstStyle/>
            <a:p>
              <a:r>
                <a:rPr lang="en-US" sz="1600" b="1" dirty="0" smtClean="0">
                  <a:solidFill>
                    <a:srgbClr val="FF0000"/>
                  </a:solidFill>
                </a:rPr>
                <a:t>Vegetation, Root Zone, Vadose Zone</a:t>
              </a:r>
              <a:endParaRPr lang="en-US" sz="1600" b="1" dirty="0">
                <a:solidFill>
                  <a:srgbClr val="FF0000"/>
                </a:solidFill>
              </a:endParaRPr>
            </a:p>
          </p:txBody>
        </p:sp>
        <p:sp>
          <p:nvSpPr>
            <p:cNvPr id="19" name="Right Brace 18"/>
            <p:cNvSpPr/>
            <p:nvPr/>
          </p:nvSpPr>
          <p:spPr>
            <a:xfrm>
              <a:off x="7270751" y="5024848"/>
              <a:ext cx="266700" cy="1833152"/>
            </a:xfrm>
            <a:prstGeom prst="rightBrace">
              <a:avLst>
                <a:gd name="adj1" fmla="val 29821"/>
                <a:gd name="adj2" fmla="val 53998"/>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p:cNvSpPr txBox="1"/>
            <p:nvPr/>
          </p:nvSpPr>
          <p:spPr>
            <a:xfrm>
              <a:off x="7550148" y="5416483"/>
              <a:ext cx="1698627" cy="1077218"/>
            </a:xfrm>
            <a:prstGeom prst="rect">
              <a:avLst/>
            </a:prstGeom>
            <a:noFill/>
          </p:spPr>
          <p:txBody>
            <a:bodyPr wrap="square" rtlCol="0">
              <a:spAutoFit/>
            </a:bodyPr>
            <a:lstStyle/>
            <a:p>
              <a:r>
                <a:rPr lang="en-US" sz="1600" b="1" dirty="0" smtClean="0">
                  <a:solidFill>
                    <a:srgbClr val="FF0000"/>
                  </a:solidFill>
                </a:rPr>
                <a:t>Sub-surface </a:t>
              </a:r>
            </a:p>
            <a:p>
              <a:r>
                <a:rPr lang="en-US" sz="1600" b="1" dirty="0" smtClean="0">
                  <a:solidFill>
                    <a:srgbClr val="FF0000"/>
                  </a:solidFill>
                </a:rPr>
                <a:t>Parameters + </a:t>
              </a:r>
            </a:p>
            <a:p>
              <a:r>
                <a:rPr lang="en-US" sz="1600" b="1" dirty="0" smtClean="0">
                  <a:solidFill>
                    <a:srgbClr val="FF0000"/>
                  </a:solidFill>
                </a:rPr>
                <a:t>Boundary Conditions</a:t>
              </a:r>
              <a:endParaRPr lang="en-US" sz="1600" b="1" dirty="0">
                <a:solidFill>
                  <a:srgbClr val="FF0000"/>
                </a:solidFill>
              </a:endParaRPr>
            </a:p>
          </p:txBody>
        </p:sp>
        <p:sp>
          <p:nvSpPr>
            <p:cNvPr id="21" name="Down Arrow 20"/>
            <p:cNvSpPr/>
            <p:nvPr/>
          </p:nvSpPr>
          <p:spPr>
            <a:xfrm>
              <a:off x="3296418" y="4323398"/>
              <a:ext cx="286472" cy="1048702"/>
            </a:xfrm>
            <a:prstGeom prst="downArrow">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Down Arrow 21"/>
            <p:cNvSpPr/>
            <p:nvPr/>
          </p:nvSpPr>
          <p:spPr>
            <a:xfrm>
              <a:off x="3791718" y="4336098"/>
              <a:ext cx="286472" cy="1048702"/>
            </a:xfrm>
            <a:prstGeom prst="downArrow">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own Arrow 22"/>
            <p:cNvSpPr/>
            <p:nvPr/>
          </p:nvSpPr>
          <p:spPr>
            <a:xfrm>
              <a:off x="4327972" y="4323398"/>
              <a:ext cx="286472" cy="1048702"/>
            </a:xfrm>
            <a:prstGeom prst="downArrow">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Down Arrow 23"/>
            <p:cNvSpPr/>
            <p:nvPr/>
          </p:nvSpPr>
          <p:spPr>
            <a:xfrm>
              <a:off x="4836214" y="4323398"/>
              <a:ext cx="286472" cy="1048702"/>
            </a:xfrm>
            <a:prstGeom prst="downArrow">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Down Arrow 24"/>
            <p:cNvSpPr/>
            <p:nvPr/>
          </p:nvSpPr>
          <p:spPr>
            <a:xfrm>
              <a:off x="5350469" y="4323398"/>
              <a:ext cx="286472" cy="1048702"/>
            </a:xfrm>
            <a:prstGeom prst="downArrow">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Down Arrow 25"/>
            <p:cNvSpPr/>
            <p:nvPr/>
          </p:nvSpPr>
          <p:spPr>
            <a:xfrm>
              <a:off x="5885004" y="4323398"/>
              <a:ext cx="286472" cy="1048702"/>
            </a:xfrm>
            <a:prstGeom prst="downArrow">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Down Arrow 26"/>
            <p:cNvSpPr/>
            <p:nvPr/>
          </p:nvSpPr>
          <p:spPr>
            <a:xfrm>
              <a:off x="6361852" y="4323398"/>
              <a:ext cx="286472" cy="1048702"/>
            </a:xfrm>
            <a:prstGeom prst="downArrow">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Down Arrow 27"/>
            <p:cNvSpPr/>
            <p:nvPr/>
          </p:nvSpPr>
          <p:spPr>
            <a:xfrm>
              <a:off x="6815188" y="4323398"/>
              <a:ext cx="286472" cy="1048702"/>
            </a:xfrm>
            <a:prstGeom prst="downArrow">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7162801" y="4565650"/>
              <a:ext cx="1237381" cy="338554"/>
            </a:xfrm>
            <a:prstGeom prst="rect">
              <a:avLst/>
            </a:prstGeom>
            <a:noFill/>
          </p:spPr>
          <p:txBody>
            <a:bodyPr wrap="square" rtlCol="0">
              <a:spAutoFit/>
            </a:bodyPr>
            <a:lstStyle/>
            <a:p>
              <a:r>
                <a:rPr lang="en-US" sz="1600" b="1" dirty="0" smtClean="0">
                  <a:solidFill>
                    <a:srgbClr val="FF0000"/>
                  </a:solidFill>
                </a:rPr>
                <a:t>Recharge</a:t>
              </a:r>
              <a:endParaRPr lang="en-US" sz="1600" b="1" dirty="0">
                <a:solidFill>
                  <a:srgbClr val="FF0000"/>
                </a:solidFill>
              </a:endParaRPr>
            </a:p>
          </p:txBody>
        </p:sp>
        <p:sp>
          <p:nvSpPr>
            <p:cNvPr id="30" name="Rectangle 29"/>
            <p:cNvSpPr/>
            <p:nvPr/>
          </p:nvSpPr>
          <p:spPr>
            <a:xfrm>
              <a:off x="3228976" y="5646440"/>
              <a:ext cx="3803650" cy="1107739"/>
            </a:xfrm>
            <a:prstGeom prst="rect">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t>Groundwater </a:t>
              </a:r>
            </a:p>
            <a:p>
              <a:pPr algn="ctr"/>
              <a:r>
                <a:rPr lang="en-US" sz="2200" b="1" dirty="0" smtClean="0"/>
                <a:t>(Flow, Storage, Head, Etc.)</a:t>
              </a:r>
            </a:p>
          </p:txBody>
        </p:sp>
        <p:sp>
          <p:nvSpPr>
            <p:cNvPr id="32" name="TextBox 31"/>
            <p:cNvSpPr txBox="1"/>
            <p:nvPr/>
          </p:nvSpPr>
          <p:spPr>
            <a:xfrm>
              <a:off x="7175501" y="2559050"/>
              <a:ext cx="1580279" cy="338554"/>
            </a:xfrm>
            <a:prstGeom prst="rect">
              <a:avLst/>
            </a:prstGeom>
            <a:noFill/>
          </p:spPr>
          <p:txBody>
            <a:bodyPr wrap="square" rtlCol="0">
              <a:spAutoFit/>
            </a:bodyPr>
            <a:lstStyle/>
            <a:p>
              <a:r>
                <a:rPr lang="en-US" sz="1600" b="1" dirty="0" smtClean="0">
                  <a:solidFill>
                    <a:srgbClr val="FF0000"/>
                  </a:solidFill>
                </a:rPr>
                <a:t>Streamflow</a:t>
              </a:r>
              <a:endParaRPr lang="en-US" sz="1600" b="1" dirty="0">
                <a:solidFill>
                  <a:srgbClr val="FF0000"/>
                </a:solidFill>
              </a:endParaRPr>
            </a:p>
          </p:txBody>
        </p:sp>
        <p:sp>
          <p:nvSpPr>
            <p:cNvPr id="33" name="Oval 32"/>
            <p:cNvSpPr/>
            <p:nvPr/>
          </p:nvSpPr>
          <p:spPr>
            <a:xfrm>
              <a:off x="3162301" y="5638502"/>
              <a:ext cx="4181474" cy="1281410"/>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Down Arrow 33"/>
            <p:cNvSpPr/>
            <p:nvPr/>
          </p:nvSpPr>
          <p:spPr>
            <a:xfrm>
              <a:off x="2267018" y="2699553"/>
              <a:ext cx="239644" cy="3067537"/>
            </a:xfrm>
            <a:prstGeom prst="down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Down Arrow 34"/>
            <p:cNvSpPr/>
            <p:nvPr/>
          </p:nvSpPr>
          <p:spPr>
            <a:xfrm rot="10800000">
              <a:off x="1987548" y="2559050"/>
              <a:ext cx="279469" cy="3054052"/>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rot="16200000">
              <a:off x="590868" y="4576328"/>
              <a:ext cx="2030096" cy="369332"/>
            </a:xfrm>
            <a:prstGeom prst="rect">
              <a:avLst/>
            </a:prstGeom>
            <a:noFill/>
          </p:spPr>
          <p:txBody>
            <a:bodyPr wrap="square" rtlCol="0">
              <a:spAutoFit/>
            </a:bodyPr>
            <a:lstStyle/>
            <a:p>
              <a:r>
                <a:rPr lang="en-US" sz="1800" b="1" dirty="0" smtClean="0">
                  <a:solidFill>
                    <a:srgbClr val="FF0000"/>
                  </a:solidFill>
                </a:rPr>
                <a:t>Abstraction</a:t>
              </a:r>
              <a:endParaRPr lang="en-US" sz="1800" b="1" dirty="0">
                <a:solidFill>
                  <a:srgbClr val="FF0000"/>
                </a:solidFill>
              </a:endParaRPr>
            </a:p>
          </p:txBody>
        </p:sp>
        <p:sp>
          <p:nvSpPr>
            <p:cNvPr id="37" name="TextBox 36"/>
            <p:cNvSpPr txBox="1"/>
            <p:nvPr/>
          </p:nvSpPr>
          <p:spPr>
            <a:xfrm rot="16200000">
              <a:off x="504384" y="4273942"/>
              <a:ext cx="2660263" cy="369332"/>
            </a:xfrm>
            <a:prstGeom prst="rect">
              <a:avLst/>
            </a:prstGeom>
            <a:noFill/>
          </p:spPr>
          <p:txBody>
            <a:bodyPr wrap="square" rtlCol="0">
              <a:spAutoFit/>
            </a:bodyPr>
            <a:lstStyle/>
            <a:p>
              <a:r>
                <a:rPr lang="en-US" sz="1800" b="1" dirty="0" smtClean="0">
                  <a:solidFill>
                    <a:srgbClr val="FF0000"/>
                  </a:solidFill>
                </a:rPr>
                <a:t>&amp; Managed Recharge</a:t>
              </a:r>
              <a:endParaRPr lang="en-US" sz="1800" b="1" dirty="0">
                <a:solidFill>
                  <a:srgbClr val="FF0000"/>
                </a:solidFill>
              </a:endParaRPr>
            </a:p>
          </p:txBody>
        </p:sp>
        <p:sp>
          <p:nvSpPr>
            <p:cNvPr id="31" name="Freeform 30"/>
            <p:cNvSpPr/>
            <p:nvPr/>
          </p:nvSpPr>
          <p:spPr>
            <a:xfrm>
              <a:off x="1574800" y="2902982"/>
              <a:ext cx="5626101" cy="208518"/>
            </a:xfrm>
            <a:custGeom>
              <a:avLst/>
              <a:gdLst>
                <a:gd name="connsiteX0" fmla="*/ 5867400 w 5867400"/>
                <a:gd name="connsiteY0" fmla="*/ 0 h 495300"/>
                <a:gd name="connsiteX1" fmla="*/ 5689600 w 5867400"/>
                <a:gd name="connsiteY1" fmla="*/ 342900 h 495300"/>
                <a:gd name="connsiteX2" fmla="*/ 5346700 w 5867400"/>
                <a:gd name="connsiteY2" fmla="*/ 469900 h 495300"/>
                <a:gd name="connsiteX3" fmla="*/ 4838700 w 5867400"/>
                <a:gd name="connsiteY3" fmla="*/ 482600 h 495300"/>
                <a:gd name="connsiteX4" fmla="*/ 0 w 5867400"/>
                <a:gd name="connsiteY4" fmla="*/ 495300 h 495300"/>
                <a:gd name="connsiteX5" fmla="*/ 0 w 586740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7400" h="495300">
                  <a:moveTo>
                    <a:pt x="5867400" y="0"/>
                  </a:moveTo>
                  <a:lnTo>
                    <a:pt x="5689600" y="342900"/>
                  </a:lnTo>
                  <a:lnTo>
                    <a:pt x="5346700" y="469900"/>
                  </a:lnTo>
                  <a:lnTo>
                    <a:pt x="4838700" y="482600"/>
                  </a:lnTo>
                  <a:lnTo>
                    <a:pt x="0" y="495300"/>
                  </a:lnTo>
                  <a:lnTo>
                    <a:pt x="0" y="495300"/>
                  </a:lnTo>
                </a:path>
              </a:pathLst>
            </a:custGeom>
            <a:ln w="133350">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99" name="Straight Connector 98"/>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007" y="-1145"/>
            <a:ext cx="9116331" cy="707886"/>
          </a:xfrm>
          <a:prstGeom prst="rect">
            <a:avLst/>
          </a:prstGeom>
        </p:spPr>
        <p:txBody>
          <a:bodyPr wrap="square">
            <a:spAutoFit/>
          </a:bodyPr>
          <a:lstStyle/>
          <a:p>
            <a:r>
              <a:rPr lang="en-US" sz="4000" b="1" dirty="0" smtClean="0">
                <a:solidFill>
                  <a:schemeClr val="bg1"/>
                </a:solidFill>
              </a:rPr>
              <a:t>“Traditional” Groundwater Modeling</a:t>
            </a:r>
            <a:endParaRPr lang="en-US" sz="4000" b="1" dirty="0">
              <a:solidFill>
                <a:schemeClr val="bg1"/>
              </a:solidFill>
            </a:endParaRPr>
          </a:p>
        </p:txBody>
      </p:sp>
      <p:cxnSp>
        <p:nvCxnSpPr>
          <p:cNvPr id="7" name="Straight Connector 6"/>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98906" y="807830"/>
            <a:ext cx="8591550" cy="5078313"/>
          </a:xfrm>
          <a:prstGeom prst="rect">
            <a:avLst/>
          </a:prstGeom>
          <a:noFill/>
        </p:spPr>
        <p:txBody>
          <a:bodyPr wrap="square" rtlCol="0">
            <a:spAutoFit/>
          </a:bodyPr>
          <a:lstStyle/>
          <a:p>
            <a:pPr marL="280988" indent="-280988">
              <a:spcAft>
                <a:spcPts val="1200"/>
              </a:spcAft>
              <a:buFont typeface="Arial"/>
              <a:buChar char="•"/>
            </a:pPr>
            <a:r>
              <a:rPr lang="en-US" sz="2400" b="1" dirty="0" smtClean="0">
                <a:solidFill>
                  <a:schemeClr val="bg1"/>
                </a:solidFill>
              </a:rPr>
              <a:t>Advantages	</a:t>
            </a:r>
          </a:p>
          <a:p>
            <a:pPr marL="685800" lvl="1" indent="-393700">
              <a:spcAft>
                <a:spcPts val="1200"/>
              </a:spcAft>
              <a:buFont typeface="Wingdings" charset="2"/>
              <a:buChar char="Ø"/>
            </a:pPr>
            <a:r>
              <a:rPr lang="en-US" sz="2400" dirty="0" smtClean="0">
                <a:solidFill>
                  <a:schemeClr val="bg1"/>
                </a:solidFill>
              </a:rPr>
              <a:t>Explicitly considers all groundwater inflows and outflows – e.g., recharge, loss, abstraction, etc.</a:t>
            </a:r>
          </a:p>
          <a:p>
            <a:pPr marL="685800" lvl="1" indent="-393700">
              <a:spcAft>
                <a:spcPts val="1200"/>
              </a:spcAft>
              <a:buFont typeface="Wingdings" charset="2"/>
              <a:buChar char="Ø"/>
            </a:pPr>
            <a:r>
              <a:rPr lang="en-US" sz="2400" dirty="0" smtClean="0">
                <a:solidFill>
                  <a:schemeClr val="bg1"/>
                </a:solidFill>
              </a:rPr>
              <a:t>Spatially distributed (gridded) information                          – e.g., change in water table distribution</a:t>
            </a:r>
          </a:p>
          <a:p>
            <a:pPr marL="280988" indent="-280988">
              <a:spcAft>
                <a:spcPts val="1200"/>
              </a:spcAft>
              <a:buFont typeface="Arial"/>
              <a:buChar char="•"/>
            </a:pPr>
            <a:r>
              <a:rPr lang="en-US" sz="2400" b="1" dirty="0" smtClean="0">
                <a:solidFill>
                  <a:schemeClr val="bg1"/>
                </a:solidFill>
              </a:rPr>
              <a:t>Disadvantages</a:t>
            </a:r>
          </a:p>
          <a:p>
            <a:pPr marL="685800" lvl="1" indent="-393700">
              <a:spcAft>
                <a:spcPts val="1200"/>
              </a:spcAft>
              <a:buFont typeface="Wingdings" charset="2"/>
              <a:buChar char="Ø"/>
            </a:pPr>
            <a:r>
              <a:rPr lang="en-US" sz="2400" dirty="0" smtClean="0">
                <a:solidFill>
                  <a:schemeClr val="bg1"/>
                </a:solidFill>
              </a:rPr>
              <a:t>Data requirements – spatially distributed climate, vegetation, land cover/use, soils, geology, etc., etc.</a:t>
            </a:r>
          </a:p>
          <a:p>
            <a:pPr marL="685800" lvl="1" indent="-393700">
              <a:spcAft>
                <a:spcPts val="1200"/>
              </a:spcAft>
              <a:buFont typeface="Wingdings" charset="2"/>
              <a:buChar char="Ø"/>
            </a:pPr>
            <a:r>
              <a:rPr lang="en-US" sz="2400" dirty="0" smtClean="0">
                <a:solidFill>
                  <a:schemeClr val="bg1"/>
                </a:solidFill>
              </a:rPr>
              <a:t>Computational expense – pre-processing to compute recharge, model calibration, simulation of 2D/3D flow</a:t>
            </a:r>
          </a:p>
          <a:p>
            <a:pPr marL="685800" lvl="1" indent="-393700">
              <a:spcAft>
                <a:spcPts val="1200"/>
              </a:spcAft>
              <a:buFont typeface="Wingdings" charset="2"/>
              <a:buChar char="Ø"/>
            </a:pPr>
            <a:r>
              <a:rPr lang="en-US" sz="2400" dirty="0" smtClean="0">
                <a:solidFill>
                  <a:schemeClr val="bg1"/>
                </a:solidFill>
              </a:rPr>
              <a:t>Accumulation of uncertainties during each step</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66700" y="736600"/>
            <a:ext cx="8661400" cy="6045200"/>
          </a:xfrm>
          <a:prstGeom prst="rect">
            <a:avLst/>
          </a:prstGeom>
          <a:solidFill>
            <a:schemeClr val="accent3">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4"/>
          <p:cNvGrpSpPr/>
          <p:nvPr/>
        </p:nvGrpSpPr>
        <p:grpSpPr>
          <a:xfrm>
            <a:off x="314781" y="941180"/>
            <a:ext cx="8591550" cy="5904197"/>
            <a:chOff x="629106" y="1036430"/>
            <a:chExt cx="8591550" cy="5904197"/>
          </a:xfrm>
        </p:grpSpPr>
        <p:sp>
          <p:nvSpPr>
            <p:cNvPr id="6" name="TextBox 5"/>
            <p:cNvSpPr txBox="1"/>
            <p:nvPr/>
          </p:nvSpPr>
          <p:spPr>
            <a:xfrm>
              <a:off x="629106" y="1036430"/>
              <a:ext cx="8591550" cy="1569660"/>
            </a:xfrm>
            <a:prstGeom prst="rect">
              <a:avLst/>
            </a:prstGeom>
            <a:noFill/>
          </p:spPr>
          <p:txBody>
            <a:bodyPr wrap="square" rtlCol="0">
              <a:spAutoFit/>
            </a:bodyPr>
            <a:lstStyle/>
            <a:p>
              <a:pPr marL="280988" indent="-280988"/>
              <a:r>
                <a:rPr lang="en-US" sz="2400" b="1" dirty="0" smtClean="0"/>
                <a:t>Supply (Inputs)</a:t>
              </a:r>
            </a:p>
            <a:p>
              <a:pPr marL="280988" indent="-280988">
                <a:buFont typeface="Wingdings" charset="2"/>
                <a:buChar char="Ø"/>
              </a:pPr>
              <a:r>
                <a:rPr lang="en-US" sz="2400" dirty="0" smtClean="0"/>
                <a:t>  Precipitation</a:t>
              </a:r>
            </a:p>
            <a:p>
              <a:pPr marL="280988" indent="-280988">
                <a:buFont typeface="Wingdings" charset="2"/>
                <a:buChar char="Ø"/>
              </a:pPr>
              <a:r>
                <a:rPr lang="en-US" sz="2400" dirty="0" smtClean="0"/>
                <a:t>  Streamflow</a:t>
              </a:r>
            </a:p>
            <a:p>
              <a:pPr marL="280988" indent="-280988">
                <a:buFont typeface="Wingdings" charset="2"/>
                <a:buChar char="Ø"/>
              </a:pPr>
              <a:r>
                <a:rPr lang="en-US" sz="2400" dirty="0" smtClean="0"/>
                <a:t>  Imports </a:t>
              </a:r>
            </a:p>
          </p:txBody>
        </p:sp>
        <p:grpSp>
          <p:nvGrpSpPr>
            <p:cNvPr id="3" name="Group 13"/>
            <p:cNvGrpSpPr/>
            <p:nvPr/>
          </p:nvGrpSpPr>
          <p:grpSpPr>
            <a:xfrm>
              <a:off x="1432610" y="2824790"/>
              <a:ext cx="7692339" cy="4115837"/>
              <a:chOff x="810310" y="2685090"/>
              <a:chExt cx="7692339" cy="4115837"/>
            </a:xfrm>
          </p:grpSpPr>
          <p:sp>
            <p:nvSpPr>
              <p:cNvPr id="16" name="Cube 15"/>
              <p:cNvSpPr/>
              <p:nvPr/>
            </p:nvSpPr>
            <p:spPr>
              <a:xfrm rot="16200000">
                <a:off x="1720813" y="2594698"/>
                <a:ext cx="3295726" cy="5116731"/>
              </a:xfrm>
              <a:prstGeom prst="cube">
                <a:avLst>
                  <a:gd name="adj" fmla="val 34755"/>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rot="16200000">
                <a:off x="2389197" y="1112373"/>
                <a:ext cx="1971298" cy="5116731"/>
              </a:xfrm>
              <a:prstGeom prst="cube">
                <a:avLst>
                  <a:gd name="adj" fmla="val 58053"/>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Extract 10"/>
              <p:cNvSpPr/>
              <p:nvPr/>
            </p:nvSpPr>
            <p:spPr>
              <a:xfrm rot="10800000">
                <a:off x="3559328" y="4435099"/>
                <a:ext cx="495300" cy="221289"/>
              </a:xfrm>
              <a:prstGeom prst="flowChartExtract">
                <a:avLst/>
              </a:prstGeom>
              <a:solidFill>
                <a:srgbClr val="1A0EB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Up-Down Arrow 18"/>
              <p:cNvSpPr/>
              <p:nvPr/>
            </p:nvSpPr>
            <p:spPr>
              <a:xfrm>
                <a:off x="5969000" y="4219199"/>
                <a:ext cx="393700" cy="883089"/>
              </a:xfrm>
              <a:prstGeom prst="upDownArrow">
                <a:avLst>
                  <a:gd name="adj1" fmla="val 38710"/>
                  <a:gd name="adj2" fmla="val 50000"/>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6045200" y="4071672"/>
                <a:ext cx="2457449" cy="1200329"/>
              </a:xfrm>
              <a:prstGeom prst="rect">
                <a:avLst/>
              </a:prstGeom>
              <a:noFill/>
            </p:spPr>
            <p:txBody>
              <a:bodyPr wrap="square" rtlCol="0">
                <a:spAutoFit/>
              </a:bodyPr>
              <a:lstStyle/>
              <a:p>
                <a:pPr algn="ctr"/>
                <a:r>
                  <a:rPr lang="en-US" sz="2400" b="1" dirty="0" smtClean="0">
                    <a:solidFill>
                      <a:srgbClr val="000000"/>
                    </a:solidFill>
                  </a:rPr>
                  <a:t>Change in Water Table Elevation</a:t>
                </a:r>
                <a:endParaRPr lang="en-US" sz="2400" b="1" dirty="0">
                  <a:solidFill>
                    <a:srgbClr val="000000"/>
                  </a:solidFill>
                </a:endParaRPr>
              </a:p>
            </p:txBody>
          </p:sp>
        </p:grpSp>
        <p:grpSp>
          <p:nvGrpSpPr>
            <p:cNvPr id="5" name="Group 16"/>
            <p:cNvGrpSpPr/>
            <p:nvPr/>
          </p:nvGrpSpPr>
          <p:grpSpPr>
            <a:xfrm>
              <a:off x="2959100" y="1473200"/>
              <a:ext cx="977900" cy="3324352"/>
              <a:chOff x="2768600" y="1600200"/>
              <a:chExt cx="977900" cy="3324352"/>
            </a:xfrm>
          </p:grpSpPr>
          <p:sp>
            <p:nvSpPr>
              <p:cNvPr id="14" name="Right Brace 13"/>
              <p:cNvSpPr/>
              <p:nvPr/>
            </p:nvSpPr>
            <p:spPr>
              <a:xfrm>
                <a:off x="2768600" y="1600200"/>
                <a:ext cx="320548" cy="1188720"/>
              </a:xfrm>
              <a:prstGeom prst="rightBrace">
                <a:avLst/>
              </a:prstGeom>
              <a:ln w="88900">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Bent Arrow 14"/>
              <p:cNvSpPr/>
              <p:nvPr/>
            </p:nvSpPr>
            <p:spPr>
              <a:xfrm rot="5400000">
                <a:off x="2015998" y="3194050"/>
                <a:ext cx="2816352" cy="644652"/>
              </a:xfrm>
              <a:prstGeom prst="bentArrow">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9" name="Right Brace 8"/>
            <p:cNvSpPr/>
            <p:nvPr/>
          </p:nvSpPr>
          <p:spPr>
            <a:xfrm flipH="1">
              <a:off x="5808766" y="1460500"/>
              <a:ext cx="325333" cy="1188720"/>
            </a:xfrm>
            <a:prstGeom prst="rightBrace">
              <a:avLst/>
            </a:prstGeom>
            <a:ln w="889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6090106" y="1049130"/>
              <a:ext cx="3041194" cy="1569660"/>
            </a:xfrm>
            <a:prstGeom prst="rect">
              <a:avLst/>
            </a:prstGeom>
            <a:noFill/>
          </p:spPr>
          <p:txBody>
            <a:bodyPr wrap="square" rtlCol="0">
              <a:spAutoFit/>
            </a:bodyPr>
            <a:lstStyle/>
            <a:p>
              <a:pPr marL="280988" indent="-280988"/>
              <a:r>
                <a:rPr lang="en-US" sz="2400" b="1" dirty="0" smtClean="0">
                  <a:solidFill>
                    <a:srgbClr val="000000"/>
                  </a:solidFill>
                </a:rPr>
                <a:t>Demand (Outputs)</a:t>
              </a:r>
            </a:p>
            <a:p>
              <a:pPr marL="280988" indent="-280988">
                <a:buFont typeface="Wingdings" charset="2"/>
                <a:buChar char="Ø"/>
              </a:pPr>
              <a:r>
                <a:rPr lang="en-US" sz="2400" dirty="0" smtClean="0">
                  <a:solidFill>
                    <a:srgbClr val="000000"/>
                  </a:solidFill>
                </a:rPr>
                <a:t>  M&amp;I</a:t>
              </a:r>
            </a:p>
            <a:p>
              <a:pPr marL="280988" indent="-280988">
                <a:buFont typeface="Wingdings" charset="2"/>
                <a:buChar char="Ø"/>
              </a:pPr>
              <a:r>
                <a:rPr lang="en-US" sz="2400" dirty="0" smtClean="0">
                  <a:solidFill>
                    <a:srgbClr val="000000"/>
                  </a:solidFill>
                </a:rPr>
                <a:t>  Agriculture</a:t>
              </a:r>
            </a:p>
            <a:p>
              <a:pPr marL="280988" indent="-280988">
                <a:buFont typeface="Wingdings" charset="2"/>
                <a:buChar char="Ø"/>
              </a:pPr>
              <a:r>
                <a:rPr lang="en-US" sz="2400" dirty="0" smtClean="0">
                  <a:solidFill>
                    <a:srgbClr val="000000"/>
                  </a:solidFill>
                </a:rPr>
                <a:t>  Potential ET</a:t>
              </a:r>
            </a:p>
          </p:txBody>
        </p:sp>
        <p:sp>
          <p:nvSpPr>
            <p:cNvPr id="11" name="Bent Arrow 10"/>
            <p:cNvSpPr/>
            <p:nvPr/>
          </p:nvSpPr>
          <p:spPr>
            <a:xfrm>
              <a:off x="5168900" y="1892300"/>
              <a:ext cx="649224" cy="2889504"/>
            </a:xfrm>
            <a:prstGeom prst="ben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Oval 11"/>
            <p:cNvSpPr/>
            <p:nvPr/>
          </p:nvSpPr>
          <p:spPr>
            <a:xfrm>
              <a:off x="6048374" y="4105275"/>
              <a:ext cx="3041651" cy="1381125"/>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050672" y="5241988"/>
              <a:ext cx="2899734" cy="1107739"/>
            </a:xfrm>
            <a:prstGeom prst="rect">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Storage </a:t>
              </a:r>
            </a:p>
          </p:txBody>
        </p:sp>
      </p:grpSp>
      <p:cxnSp>
        <p:nvCxnSpPr>
          <p:cNvPr id="21" name="Straight Connector 20"/>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265794" y="-1145"/>
            <a:ext cx="7907934" cy="707886"/>
          </a:xfrm>
          <a:prstGeom prst="rect">
            <a:avLst/>
          </a:prstGeom>
        </p:spPr>
        <p:txBody>
          <a:bodyPr wrap="none">
            <a:spAutoFit/>
          </a:bodyPr>
          <a:lstStyle/>
          <a:p>
            <a:r>
              <a:rPr lang="en-US" sz="4000" b="1" dirty="0" smtClean="0">
                <a:solidFill>
                  <a:schemeClr val="bg1"/>
                </a:solidFill>
              </a:rPr>
              <a:t>Simplified Modeling Framework</a:t>
            </a:r>
            <a:endParaRPr lang="en-US" sz="4000" b="1" dirty="0">
              <a:solidFill>
                <a:schemeClr val="bg1"/>
              </a:solidFill>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eft Brace 4"/>
          <p:cNvSpPr/>
          <p:nvPr/>
        </p:nvSpPr>
        <p:spPr>
          <a:xfrm rot="5400000">
            <a:off x="4168793" y="-1557443"/>
            <a:ext cx="786494" cy="8781181"/>
          </a:xfrm>
          <a:prstGeom prst="leftBrac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6" name="TextBox 5"/>
          <p:cNvSpPr txBox="1"/>
          <p:nvPr/>
        </p:nvSpPr>
        <p:spPr>
          <a:xfrm>
            <a:off x="2438399" y="1743075"/>
            <a:ext cx="4257675" cy="461665"/>
          </a:xfrm>
          <a:prstGeom prst="rect">
            <a:avLst/>
          </a:prstGeom>
          <a:noFill/>
        </p:spPr>
        <p:txBody>
          <a:bodyPr wrap="square" rtlCol="0">
            <a:spAutoFit/>
          </a:bodyPr>
          <a:lstStyle/>
          <a:p>
            <a:pPr algn="ctr"/>
            <a:r>
              <a:rPr lang="en-US" sz="2400" b="1" dirty="0" smtClean="0">
                <a:solidFill>
                  <a:schemeClr val="bg1"/>
                </a:solidFill>
              </a:rPr>
              <a:t>ΔS = Inputs - Outputs</a:t>
            </a:r>
            <a:endParaRPr lang="en-US" sz="2400" b="1" dirty="0">
              <a:solidFill>
                <a:schemeClr val="bg1"/>
              </a:solidFill>
            </a:endParaRPr>
          </a:p>
        </p:txBody>
      </p:sp>
      <p:grpSp>
        <p:nvGrpSpPr>
          <p:cNvPr id="2" name="Group 6"/>
          <p:cNvGrpSpPr/>
          <p:nvPr/>
        </p:nvGrpSpPr>
        <p:grpSpPr>
          <a:xfrm>
            <a:off x="373744" y="3314699"/>
            <a:ext cx="8382906" cy="1649293"/>
            <a:chOff x="392794" y="2400299"/>
            <a:chExt cx="8382906" cy="1649293"/>
          </a:xfrm>
        </p:grpSpPr>
        <p:grpSp>
          <p:nvGrpSpPr>
            <p:cNvPr id="3" name="Group 11"/>
            <p:cNvGrpSpPr/>
            <p:nvPr/>
          </p:nvGrpSpPr>
          <p:grpSpPr>
            <a:xfrm>
              <a:off x="392794" y="2400299"/>
              <a:ext cx="8382906" cy="1649293"/>
              <a:chOff x="392794" y="3060699"/>
              <a:chExt cx="8382906" cy="1649293"/>
            </a:xfrm>
          </p:grpSpPr>
          <p:sp>
            <p:nvSpPr>
              <p:cNvPr id="10" name="TextBox 9"/>
              <p:cNvSpPr txBox="1"/>
              <p:nvPr/>
            </p:nvSpPr>
            <p:spPr>
              <a:xfrm>
                <a:off x="392794" y="3512145"/>
                <a:ext cx="1638300" cy="830997"/>
              </a:xfrm>
              <a:prstGeom prst="rect">
                <a:avLst/>
              </a:prstGeom>
              <a:noFill/>
            </p:spPr>
            <p:txBody>
              <a:bodyPr wrap="square" rtlCol="0">
                <a:spAutoFit/>
              </a:bodyPr>
              <a:lstStyle/>
              <a:p>
                <a:pPr algn="ctr"/>
                <a:r>
                  <a:rPr lang="en-US" sz="1600" b="1" dirty="0" smtClean="0">
                    <a:solidFill>
                      <a:schemeClr val="bg1"/>
                    </a:solidFill>
                  </a:rPr>
                  <a:t>Change in Basin-Average GW Elevation</a:t>
                </a:r>
                <a:endParaRPr lang="en-US" sz="1600" b="1" dirty="0">
                  <a:solidFill>
                    <a:schemeClr val="bg1"/>
                  </a:solidFill>
                </a:endParaRPr>
              </a:p>
            </p:txBody>
          </p:sp>
          <p:sp>
            <p:nvSpPr>
              <p:cNvPr id="11" name="TextBox 10"/>
              <p:cNvSpPr txBox="1"/>
              <p:nvPr/>
            </p:nvSpPr>
            <p:spPr>
              <a:xfrm>
                <a:off x="3009900" y="3190875"/>
                <a:ext cx="2413000" cy="1477328"/>
              </a:xfrm>
              <a:prstGeom prst="rect">
                <a:avLst/>
              </a:prstGeom>
              <a:noFill/>
            </p:spPr>
            <p:txBody>
              <a:bodyPr wrap="square" rtlCol="0">
                <a:spAutoFit/>
              </a:bodyPr>
              <a:lstStyle/>
              <a:p>
                <a:pPr algn="ctr"/>
                <a:r>
                  <a:rPr lang="en-US" sz="1800" b="1" i="1" dirty="0" err="1" smtClean="0">
                    <a:solidFill>
                      <a:schemeClr val="bg1"/>
                    </a:solidFill>
                  </a:rPr>
                  <a:t>f{</a:t>
                </a:r>
                <a:r>
                  <a:rPr lang="en-US" sz="1800" b="1" dirty="0" err="1" smtClean="0">
                    <a:solidFill>
                      <a:schemeClr val="bg1"/>
                    </a:solidFill>
                  </a:rPr>
                  <a:t>Precipitation</a:t>
                </a:r>
                <a:r>
                  <a:rPr lang="en-US" sz="1800" b="1" dirty="0" smtClean="0">
                    <a:solidFill>
                      <a:schemeClr val="bg1"/>
                    </a:solidFill>
                  </a:rPr>
                  <a:t>}</a:t>
                </a:r>
              </a:p>
              <a:p>
                <a:pPr algn="ctr"/>
                <a:r>
                  <a:rPr lang="en-US" sz="1800" b="1" dirty="0" smtClean="0">
                    <a:solidFill>
                      <a:schemeClr val="bg1"/>
                    </a:solidFill>
                  </a:rPr>
                  <a:t>+</a:t>
                </a:r>
              </a:p>
              <a:p>
                <a:pPr algn="ctr"/>
                <a:r>
                  <a:rPr lang="en-US" sz="1800" b="1" i="1" dirty="0" err="1" smtClean="0">
                    <a:solidFill>
                      <a:schemeClr val="bg1"/>
                    </a:solidFill>
                  </a:rPr>
                  <a:t>f{</a:t>
                </a:r>
                <a:r>
                  <a:rPr lang="en-US" sz="1800" b="1" dirty="0" err="1" smtClean="0">
                    <a:solidFill>
                      <a:schemeClr val="bg1"/>
                    </a:solidFill>
                  </a:rPr>
                  <a:t>Streamflow</a:t>
                </a:r>
                <a:r>
                  <a:rPr lang="en-US" sz="1800" b="1" dirty="0" smtClean="0">
                    <a:solidFill>
                      <a:schemeClr val="bg1"/>
                    </a:solidFill>
                  </a:rPr>
                  <a:t>}</a:t>
                </a:r>
              </a:p>
              <a:p>
                <a:pPr algn="ctr"/>
                <a:r>
                  <a:rPr lang="en-US" sz="1800" b="1" dirty="0" smtClean="0">
                    <a:solidFill>
                      <a:schemeClr val="bg1"/>
                    </a:solidFill>
                  </a:rPr>
                  <a:t>+ </a:t>
                </a:r>
              </a:p>
              <a:p>
                <a:pPr algn="ctr"/>
                <a:r>
                  <a:rPr lang="en-US" sz="1800" b="1" i="1" dirty="0" err="1" smtClean="0">
                    <a:solidFill>
                      <a:schemeClr val="bg1"/>
                    </a:solidFill>
                  </a:rPr>
                  <a:t>f{</a:t>
                </a:r>
                <a:r>
                  <a:rPr lang="en-US" sz="1800" b="1" dirty="0" err="1" smtClean="0">
                    <a:solidFill>
                      <a:schemeClr val="bg1"/>
                    </a:solidFill>
                  </a:rPr>
                  <a:t>Imports</a:t>
                </a:r>
                <a:r>
                  <a:rPr lang="en-US" sz="1800" b="1" dirty="0" smtClean="0">
                    <a:solidFill>
                      <a:schemeClr val="bg1"/>
                    </a:solidFill>
                  </a:rPr>
                  <a:t>}</a:t>
                </a:r>
                <a:endParaRPr lang="en-US" sz="1800" b="1" dirty="0">
                  <a:solidFill>
                    <a:schemeClr val="bg1"/>
                  </a:solidFill>
                </a:endParaRPr>
              </a:p>
            </p:txBody>
          </p:sp>
          <p:sp>
            <p:nvSpPr>
              <p:cNvPr id="12" name="TextBox 11"/>
              <p:cNvSpPr txBox="1"/>
              <p:nvPr/>
            </p:nvSpPr>
            <p:spPr>
              <a:xfrm>
                <a:off x="6337300" y="3194050"/>
                <a:ext cx="2438400" cy="1477328"/>
              </a:xfrm>
              <a:prstGeom prst="rect">
                <a:avLst/>
              </a:prstGeom>
              <a:noFill/>
            </p:spPr>
            <p:txBody>
              <a:bodyPr wrap="square" rtlCol="0">
                <a:spAutoFit/>
              </a:bodyPr>
              <a:lstStyle/>
              <a:p>
                <a:pPr algn="ctr"/>
                <a:r>
                  <a:rPr lang="en-US" sz="1800" b="1" i="1" dirty="0" err="1" smtClean="0">
                    <a:solidFill>
                      <a:schemeClr val="bg1"/>
                    </a:solidFill>
                  </a:rPr>
                  <a:t>f</a:t>
                </a:r>
                <a:r>
                  <a:rPr lang="en-US" sz="1800" b="1" dirty="0" err="1" smtClean="0">
                    <a:solidFill>
                      <a:schemeClr val="bg1"/>
                    </a:solidFill>
                  </a:rPr>
                  <a:t>{Potential</a:t>
                </a:r>
                <a:r>
                  <a:rPr lang="en-US" sz="1800" b="1" dirty="0" smtClean="0">
                    <a:solidFill>
                      <a:schemeClr val="bg1"/>
                    </a:solidFill>
                  </a:rPr>
                  <a:t> ET}</a:t>
                </a:r>
              </a:p>
              <a:p>
                <a:pPr algn="ctr"/>
                <a:r>
                  <a:rPr lang="en-US" sz="1800" b="1" dirty="0" smtClean="0">
                    <a:solidFill>
                      <a:schemeClr val="bg1"/>
                    </a:solidFill>
                  </a:rPr>
                  <a:t>+</a:t>
                </a:r>
              </a:p>
              <a:p>
                <a:pPr algn="ctr"/>
                <a:r>
                  <a:rPr lang="en-US" sz="1800" b="1" i="1" dirty="0" err="1" smtClean="0">
                    <a:solidFill>
                      <a:schemeClr val="bg1"/>
                    </a:solidFill>
                  </a:rPr>
                  <a:t>f</a:t>
                </a:r>
                <a:r>
                  <a:rPr lang="en-US" sz="1800" b="1" dirty="0" err="1" smtClean="0">
                    <a:solidFill>
                      <a:schemeClr val="bg1"/>
                    </a:solidFill>
                  </a:rPr>
                  <a:t>{M&amp;I</a:t>
                </a:r>
                <a:r>
                  <a:rPr lang="en-US" sz="1800" b="1" dirty="0" smtClean="0">
                    <a:solidFill>
                      <a:schemeClr val="bg1"/>
                    </a:solidFill>
                  </a:rPr>
                  <a:t> Demand}</a:t>
                </a:r>
              </a:p>
              <a:p>
                <a:pPr algn="ctr"/>
                <a:r>
                  <a:rPr lang="en-US" sz="1800" b="1" dirty="0" smtClean="0">
                    <a:solidFill>
                      <a:schemeClr val="bg1"/>
                    </a:solidFill>
                  </a:rPr>
                  <a:t>+</a:t>
                </a:r>
              </a:p>
              <a:p>
                <a:pPr algn="ctr"/>
                <a:r>
                  <a:rPr lang="en-US" sz="1800" b="1" i="1" dirty="0" err="1" smtClean="0">
                    <a:solidFill>
                      <a:schemeClr val="bg1"/>
                    </a:solidFill>
                  </a:rPr>
                  <a:t>f</a:t>
                </a:r>
                <a:r>
                  <a:rPr lang="en-US" sz="1800" b="1" dirty="0" err="1" smtClean="0">
                    <a:solidFill>
                      <a:schemeClr val="bg1"/>
                    </a:solidFill>
                  </a:rPr>
                  <a:t>{Ag</a:t>
                </a:r>
                <a:r>
                  <a:rPr lang="en-US" sz="1800" b="1" dirty="0" smtClean="0">
                    <a:solidFill>
                      <a:schemeClr val="bg1"/>
                    </a:solidFill>
                  </a:rPr>
                  <a:t> Demand}</a:t>
                </a:r>
              </a:p>
            </p:txBody>
          </p:sp>
          <p:sp>
            <p:nvSpPr>
              <p:cNvPr id="13" name="Double Bracket 12"/>
              <p:cNvSpPr/>
              <p:nvPr/>
            </p:nvSpPr>
            <p:spPr>
              <a:xfrm>
                <a:off x="392794" y="3060699"/>
                <a:ext cx="1638300" cy="1649293"/>
              </a:xfrm>
              <a:prstGeom prst="bracketPair">
                <a:avLst/>
              </a:prstGeom>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14" name="Double Bracket 13"/>
              <p:cNvSpPr/>
              <p:nvPr/>
            </p:nvSpPr>
            <p:spPr>
              <a:xfrm>
                <a:off x="3009900" y="3060699"/>
                <a:ext cx="2413000" cy="1649293"/>
              </a:xfrm>
              <a:prstGeom prst="bracketPair">
                <a:avLst/>
              </a:prstGeom>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sp>
            <p:nvSpPr>
              <p:cNvPr id="15" name="TextBox 14"/>
              <p:cNvSpPr txBox="1"/>
              <p:nvPr/>
            </p:nvSpPr>
            <p:spPr>
              <a:xfrm>
                <a:off x="1713594" y="3688834"/>
                <a:ext cx="1638300" cy="461665"/>
              </a:xfrm>
              <a:prstGeom prst="rect">
                <a:avLst/>
              </a:prstGeom>
              <a:noFill/>
            </p:spPr>
            <p:txBody>
              <a:bodyPr wrap="square" rtlCol="0">
                <a:spAutoFit/>
              </a:bodyPr>
              <a:lstStyle/>
              <a:p>
                <a:pPr algn="ctr"/>
                <a:r>
                  <a:rPr lang="en-US" sz="2400" b="1" dirty="0" smtClean="0">
                    <a:solidFill>
                      <a:schemeClr val="bg1"/>
                    </a:solidFill>
                  </a:rPr>
                  <a:t>=</a:t>
                </a:r>
                <a:endParaRPr lang="en-US" sz="2400" b="1" dirty="0">
                  <a:solidFill>
                    <a:schemeClr val="bg1"/>
                  </a:solidFill>
                </a:endParaRPr>
              </a:p>
            </p:txBody>
          </p:sp>
          <p:sp>
            <p:nvSpPr>
              <p:cNvPr id="16" name="TextBox 15"/>
              <p:cNvSpPr txBox="1"/>
              <p:nvPr/>
            </p:nvSpPr>
            <p:spPr>
              <a:xfrm>
                <a:off x="5015594" y="3688834"/>
                <a:ext cx="1638300" cy="461665"/>
              </a:xfrm>
              <a:prstGeom prst="rect">
                <a:avLst/>
              </a:prstGeom>
              <a:noFill/>
            </p:spPr>
            <p:txBody>
              <a:bodyPr wrap="square" rtlCol="0">
                <a:spAutoFit/>
              </a:bodyPr>
              <a:lstStyle/>
              <a:p>
                <a:pPr algn="ctr"/>
                <a:r>
                  <a:rPr lang="en-US" sz="2400" b="1" dirty="0" smtClean="0">
                    <a:solidFill>
                      <a:schemeClr val="bg1"/>
                    </a:solidFill>
                  </a:rPr>
                  <a:t>-</a:t>
                </a:r>
                <a:endParaRPr lang="en-US" sz="2400" b="1" dirty="0">
                  <a:solidFill>
                    <a:schemeClr val="bg1"/>
                  </a:solidFill>
                </a:endParaRPr>
              </a:p>
            </p:txBody>
          </p:sp>
        </p:grpSp>
        <p:sp>
          <p:nvSpPr>
            <p:cNvPr id="9" name="Double Bracket 8"/>
            <p:cNvSpPr/>
            <p:nvPr/>
          </p:nvSpPr>
          <p:spPr>
            <a:xfrm>
              <a:off x="6278309" y="2400299"/>
              <a:ext cx="2413000" cy="1649293"/>
            </a:xfrm>
            <a:prstGeom prst="bracketPair">
              <a:avLst/>
            </a:prstGeom>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1"/>
                </a:solidFill>
              </a:endParaRPr>
            </a:p>
          </p:txBody>
        </p:sp>
      </p:grpSp>
      <p:cxnSp>
        <p:nvCxnSpPr>
          <p:cNvPr id="17" name="Straight Connector 16"/>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265794" y="-1145"/>
            <a:ext cx="7907934" cy="707886"/>
          </a:xfrm>
          <a:prstGeom prst="rect">
            <a:avLst/>
          </a:prstGeom>
        </p:spPr>
        <p:txBody>
          <a:bodyPr wrap="none">
            <a:spAutoFit/>
          </a:bodyPr>
          <a:lstStyle/>
          <a:p>
            <a:r>
              <a:rPr lang="en-US" sz="4000" b="1" dirty="0" smtClean="0">
                <a:solidFill>
                  <a:schemeClr val="bg1"/>
                </a:solidFill>
              </a:rPr>
              <a:t>Simplified Modeling Framework</a:t>
            </a:r>
            <a:endParaRPr lang="en-US" sz="4000" b="1" dirty="0">
              <a:solidFill>
                <a:schemeClr val="bg1"/>
              </a:solidFill>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4634" y="877826"/>
            <a:ext cx="8591550" cy="461665"/>
          </a:xfrm>
          <a:prstGeom prst="rect">
            <a:avLst/>
          </a:prstGeom>
          <a:noFill/>
        </p:spPr>
        <p:txBody>
          <a:bodyPr wrap="square" rtlCol="0">
            <a:spAutoFit/>
          </a:bodyPr>
          <a:lstStyle/>
          <a:p>
            <a:r>
              <a:rPr lang="en-US" sz="2400" b="1" dirty="0" smtClean="0">
                <a:solidFill>
                  <a:srgbClr val="FF0000"/>
                </a:solidFill>
              </a:rPr>
              <a:t>ΔS</a:t>
            </a:r>
            <a:r>
              <a:rPr lang="en-US" sz="2400" b="1" dirty="0" smtClean="0"/>
              <a:t> 	</a:t>
            </a:r>
            <a:r>
              <a:rPr lang="en-US" sz="2400" b="1" dirty="0" smtClean="0">
                <a:solidFill>
                  <a:schemeClr val="bg1"/>
                </a:solidFill>
              </a:rPr>
              <a:t>= Inputs - Outputs</a:t>
            </a:r>
            <a:endParaRPr lang="en-US" sz="2400" b="1" dirty="0">
              <a:solidFill>
                <a:schemeClr val="bg1"/>
              </a:solidFill>
            </a:endParaRPr>
          </a:p>
        </p:txBody>
      </p:sp>
      <p:cxnSp>
        <p:nvCxnSpPr>
          <p:cNvPr id="6" name="Straight Connector 5"/>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265794" y="-1145"/>
            <a:ext cx="7907934" cy="707886"/>
          </a:xfrm>
          <a:prstGeom prst="rect">
            <a:avLst/>
          </a:prstGeom>
        </p:spPr>
        <p:txBody>
          <a:bodyPr wrap="none">
            <a:spAutoFit/>
          </a:bodyPr>
          <a:lstStyle/>
          <a:p>
            <a:r>
              <a:rPr lang="en-US" sz="4000" b="1" dirty="0" smtClean="0">
                <a:solidFill>
                  <a:schemeClr val="bg1"/>
                </a:solidFill>
              </a:rPr>
              <a:t>Simplified Modeling Framework</a:t>
            </a:r>
            <a:endParaRPr lang="en-US" sz="4000" b="1" dirty="0">
              <a:solidFill>
                <a:schemeClr val="bg1"/>
              </a:solidFill>
            </a:endParaRPr>
          </a:p>
        </p:txBody>
      </p:sp>
      <p:sp>
        <p:nvSpPr>
          <p:cNvPr id="8" name="TextBox 7"/>
          <p:cNvSpPr txBox="1"/>
          <p:nvPr/>
        </p:nvSpPr>
        <p:spPr>
          <a:xfrm>
            <a:off x="273506" y="1481538"/>
            <a:ext cx="8591550" cy="3877985"/>
          </a:xfrm>
          <a:prstGeom prst="rect">
            <a:avLst/>
          </a:prstGeom>
          <a:noFill/>
        </p:spPr>
        <p:txBody>
          <a:bodyPr wrap="square" rtlCol="0">
            <a:spAutoFit/>
          </a:bodyPr>
          <a:lstStyle/>
          <a:p>
            <a:pPr marL="280988" indent="-280988"/>
            <a:r>
              <a:rPr lang="en-US" sz="2400" dirty="0" smtClean="0">
                <a:solidFill>
                  <a:schemeClr val="bg1"/>
                </a:solidFill>
              </a:rPr>
              <a:t>ΔS 	≈ Change in Basin-Average Groundwater Elevation </a:t>
            </a:r>
          </a:p>
          <a:p>
            <a:pPr marL="280988" indent="-280988"/>
            <a:endParaRPr lang="en-US" sz="2400" dirty="0" smtClean="0">
              <a:solidFill>
                <a:schemeClr val="bg1"/>
              </a:solidFill>
            </a:endParaRPr>
          </a:p>
          <a:p>
            <a:pPr marL="280988" indent="-280988">
              <a:spcAft>
                <a:spcPts val="1200"/>
              </a:spcAft>
              <a:buFont typeface="Arial"/>
              <a:buChar char="•"/>
            </a:pPr>
            <a:r>
              <a:rPr lang="en-US" sz="2400" dirty="0" smtClean="0">
                <a:solidFill>
                  <a:schemeClr val="bg1"/>
                </a:solidFill>
              </a:rPr>
              <a:t>Fluctuation in groundwater levels represents change in groundwater storage</a:t>
            </a:r>
          </a:p>
          <a:p>
            <a:pPr marL="280988" indent="-280988">
              <a:spcAft>
                <a:spcPts val="1200"/>
              </a:spcAft>
              <a:buFont typeface="Arial"/>
              <a:buChar char="•"/>
            </a:pPr>
            <a:r>
              <a:rPr lang="en-US" sz="2400" dirty="0" smtClean="0">
                <a:solidFill>
                  <a:schemeClr val="bg1"/>
                </a:solidFill>
              </a:rPr>
              <a:t>But…</a:t>
            </a:r>
          </a:p>
          <a:p>
            <a:pPr marL="685800" indent="-393700">
              <a:spcAft>
                <a:spcPts val="1200"/>
              </a:spcAft>
              <a:buFont typeface="Wingdings" charset="2"/>
              <a:buChar char="Ø"/>
            </a:pPr>
            <a:r>
              <a:rPr lang="en-US" sz="2400" dirty="0" smtClean="0">
                <a:solidFill>
                  <a:schemeClr val="bg1"/>
                </a:solidFill>
              </a:rPr>
              <a:t>Does not require specific information regarding soil properties (porosity, permeability, specific yield)</a:t>
            </a:r>
          </a:p>
          <a:p>
            <a:pPr marL="685800" indent="-393700">
              <a:spcAft>
                <a:spcPts val="1200"/>
              </a:spcAft>
              <a:buFont typeface="Wingdings" charset="2"/>
              <a:buChar char="Ø"/>
            </a:pPr>
            <a:r>
              <a:rPr lang="en-US" sz="2400" dirty="0" smtClean="0">
                <a:solidFill>
                  <a:schemeClr val="bg1"/>
                </a:solidFill>
              </a:rPr>
              <a:t>Does not require actual volume of groundwater gains (recharge) and losses (abstraction, baseflow, ET, etc.) </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265794" y="-1145"/>
            <a:ext cx="7907934" cy="707886"/>
          </a:xfrm>
          <a:prstGeom prst="rect">
            <a:avLst/>
          </a:prstGeom>
        </p:spPr>
        <p:txBody>
          <a:bodyPr wrap="none">
            <a:spAutoFit/>
          </a:bodyPr>
          <a:lstStyle/>
          <a:p>
            <a:r>
              <a:rPr lang="en-US" sz="4000" b="1" dirty="0" smtClean="0">
                <a:solidFill>
                  <a:schemeClr val="bg1"/>
                </a:solidFill>
              </a:rPr>
              <a:t>Simplified Modeling Framework</a:t>
            </a:r>
            <a:endParaRPr lang="en-US" sz="4000" b="1" dirty="0">
              <a:solidFill>
                <a:schemeClr val="bg1"/>
              </a:solidFill>
            </a:endParaRPr>
          </a:p>
        </p:txBody>
      </p:sp>
      <p:sp>
        <p:nvSpPr>
          <p:cNvPr id="8" name="TextBox 7"/>
          <p:cNvSpPr txBox="1"/>
          <p:nvPr/>
        </p:nvSpPr>
        <p:spPr>
          <a:xfrm>
            <a:off x="264634" y="877826"/>
            <a:ext cx="8591550" cy="461665"/>
          </a:xfrm>
          <a:prstGeom prst="rect">
            <a:avLst/>
          </a:prstGeom>
          <a:noFill/>
        </p:spPr>
        <p:txBody>
          <a:bodyPr wrap="square" rtlCol="0">
            <a:spAutoFit/>
          </a:bodyPr>
          <a:lstStyle/>
          <a:p>
            <a:r>
              <a:rPr lang="en-US" sz="2400" b="1" dirty="0" smtClean="0">
                <a:solidFill>
                  <a:schemeClr val="bg1"/>
                </a:solidFill>
              </a:rPr>
              <a:t>ΔS = </a:t>
            </a:r>
            <a:r>
              <a:rPr lang="en-US" sz="2400" b="1" dirty="0" smtClean="0">
                <a:solidFill>
                  <a:srgbClr val="FF0000"/>
                </a:solidFill>
              </a:rPr>
              <a:t>Inputs </a:t>
            </a:r>
            <a:r>
              <a:rPr lang="en-US" sz="2400" b="1" dirty="0" smtClean="0">
                <a:solidFill>
                  <a:schemeClr val="bg1"/>
                </a:solidFill>
              </a:rPr>
              <a:t>- Outputs</a:t>
            </a:r>
            <a:endParaRPr lang="en-US" sz="2400" b="1" dirty="0">
              <a:solidFill>
                <a:schemeClr val="bg1"/>
              </a:solidFill>
            </a:endParaRPr>
          </a:p>
        </p:txBody>
      </p:sp>
      <p:sp>
        <p:nvSpPr>
          <p:cNvPr id="9" name="TextBox 8"/>
          <p:cNvSpPr txBox="1"/>
          <p:nvPr/>
        </p:nvSpPr>
        <p:spPr>
          <a:xfrm>
            <a:off x="273506" y="1481538"/>
            <a:ext cx="8870494" cy="4462760"/>
          </a:xfrm>
          <a:prstGeom prst="rect">
            <a:avLst/>
          </a:prstGeom>
          <a:noFill/>
        </p:spPr>
        <p:txBody>
          <a:bodyPr wrap="square" rtlCol="0">
            <a:spAutoFit/>
          </a:bodyPr>
          <a:lstStyle/>
          <a:p>
            <a:pPr marL="280988" indent="-280988">
              <a:tabLst>
                <a:tab pos="2057400" algn="l"/>
              </a:tabLst>
            </a:pPr>
            <a:r>
              <a:rPr lang="en-US" sz="2400" dirty="0" smtClean="0">
                <a:solidFill>
                  <a:schemeClr val="bg1"/>
                </a:solidFill>
              </a:rPr>
              <a:t>Inputs 	≈ 	</a:t>
            </a:r>
            <a:r>
              <a:rPr lang="en-US" sz="2400" i="1" dirty="0" smtClean="0">
                <a:solidFill>
                  <a:schemeClr val="bg1"/>
                </a:solidFill>
              </a:rPr>
              <a:t>f</a:t>
            </a:r>
            <a:r>
              <a:rPr lang="en-US" sz="2400" dirty="0" smtClean="0">
                <a:solidFill>
                  <a:schemeClr val="bg1"/>
                </a:solidFill>
              </a:rPr>
              <a:t>{precipitation}</a:t>
            </a:r>
          </a:p>
          <a:p>
            <a:pPr marL="280988" indent="-280988">
              <a:tabLst>
                <a:tab pos="2057400" algn="l"/>
              </a:tabLst>
            </a:pPr>
            <a:r>
              <a:rPr lang="en-US" sz="2400" i="1" dirty="0" smtClean="0">
                <a:solidFill>
                  <a:schemeClr val="bg1"/>
                </a:solidFill>
              </a:rPr>
              <a:t>		+	f</a:t>
            </a:r>
            <a:r>
              <a:rPr lang="en-US" sz="2400" dirty="0" smtClean="0">
                <a:solidFill>
                  <a:schemeClr val="bg1"/>
                </a:solidFill>
              </a:rPr>
              <a:t>{streamflow}</a:t>
            </a:r>
          </a:p>
          <a:p>
            <a:pPr marL="280988" indent="-280988">
              <a:tabLst>
                <a:tab pos="2057400" algn="l"/>
              </a:tabLst>
            </a:pPr>
            <a:r>
              <a:rPr lang="en-US" sz="2400" dirty="0" smtClean="0">
                <a:solidFill>
                  <a:schemeClr val="bg1"/>
                </a:solidFill>
              </a:rPr>
              <a:t>		</a:t>
            </a:r>
            <a:r>
              <a:rPr lang="en-US" sz="2400" i="1" dirty="0" smtClean="0">
                <a:solidFill>
                  <a:schemeClr val="bg1"/>
                </a:solidFill>
              </a:rPr>
              <a:t>+</a:t>
            </a:r>
            <a:r>
              <a:rPr lang="en-US" sz="2400" dirty="0" smtClean="0">
                <a:solidFill>
                  <a:schemeClr val="bg1"/>
                </a:solidFill>
              </a:rPr>
              <a:t>	</a:t>
            </a:r>
            <a:r>
              <a:rPr lang="en-US" sz="2400" i="1" dirty="0" smtClean="0">
                <a:solidFill>
                  <a:schemeClr val="bg1"/>
                </a:solidFill>
              </a:rPr>
              <a:t>f</a:t>
            </a:r>
            <a:r>
              <a:rPr lang="en-US" sz="2400" dirty="0" smtClean="0">
                <a:solidFill>
                  <a:schemeClr val="bg1"/>
                </a:solidFill>
              </a:rPr>
              <a:t>{imports}</a:t>
            </a:r>
          </a:p>
          <a:p>
            <a:pPr marL="280988" indent="-280988"/>
            <a:endParaRPr lang="en-US" sz="2400" dirty="0" smtClean="0">
              <a:solidFill>
                <a:schemeClr val="bg1"/>
              </a:solidFill>
            </a:endParaRPr>
          </a:p>
          <a:p>
            <a:pPr marL="280988" indent="-280988">
              <a:buFont typeface="Arial"/>
              <a:buChar char="•"/>
              <a:tabLst>
                <a:tab pos="2057400" algn="l"/>
              </a:tabLst>
            </a:pPr>
            <a:r>
              <a:rPr lang="en-US" sz="2400" dirty="0" smtClean="0">
                <a:solidFill>
                  <a:schemeClr val="bg1"/>
                </a:solidFill>
              </a:rPr>
              <a:t>Precipitation	– 	contributes to recharge within basin; </a:t>
            </a:r>
          </a:p>
          <a:p>
            <a:pPr marL="280988" indent="-280988">
              <a:spcAft>
                <a:spcPts val="1200"/>
              </a:spcAft>
            </a:pPr>
            <a:r>
              <a:rPr lang="en-US" sz="2400" dirty="0" smtClean="0">
                <a:solidFill>
                  <a:schemeClr val="bg1"/>
                </a:solidFill>
              </a:rPr>
              <a:t>				reduces GW abstraction for irrigation</a:t>
            </a:r>
          </a:p>
          <a:p>
            <a:pPr marL="280988" indent="-280988">
              <a:buFont typeface="Arial"/>
              <a:buChar char="•"/>
              <a:tabLst>
                <a:tab pos="2057400" algn="l"/>
              </a:tabLst>
            </a:pPr>
            <a:r>
              <a:rPr lang="en-US" sz="2400" dirty="0" smtClean="0">
                <a:solidFill>
                  <a:schemeClr val="bg1"/>
                </a:solidFill>
              </a:rPr>
              <a:t>Streamflow	– 	may contribute to recharge within basin; </a:t>
            </a:r>
          </a:p>
          <a:p>
            <a:pPr marL="280988" indent="-280988"/>
            <a:r>
              <a:rPr lang="en-US" sz="2400" dirty="0" smtClean="0">
                <a:solidFill>
                  <a:schemeClr val="bg1"/>
                </a:solidFill>
              </a:rPr>
              <a:t>				SW use reduces GW abstraction;</a:t>
            </a:r>
          </a:p>
          <a:p>
            <a:pPr marL="280988" indent="-280988">
              <a:spcAft>
                <a:spcPts val="1200"/>
              </a:spcAft>
            </a:pPr>
            <a:r>
              <a:rPr lang="en-US" sz="2400" dirty="0" smtClean="0">
                <a:solidFill>
                  <a:schemeClr val="bg1"/>
                </a:solidFill>
              </a:rPr>
              <a:t>				SW may be used for recharge</a:t>
            </a:r>
          </a:p>
          <a:p>
            <a:pPr marL="280988" indent="-280988">
              <a:buFont typeface="Arial"/>
              <a:buChar char="•"/>
              <a:tabLst>
                <a:tab pos="2057400" algn="l"/>
              </a:tabLst>
            </a:pPr>
            <a:r>
              <a:rPr lang="en-US" sz="2400" dirty="0" smtClean="0">
                <a:solidFill>
                  <a:schemeClr val="bg1"/>
                </a:solidFill>
              </a:rPr>
              <a:t>Imports	– 	imports reduce GW abstraction;</a:t>
            </a:r>
          </a:p>
          <a:p>
            <a:pPr marL="280988" indent="-280988">
              <a:spcAft>
                <a:spcPts val="1200"/>
              </a:spcAft>
            </a:pPr>
            <a:r>
              <a:rPr lang="en-US" sz="2400" dirty="0" smtClean="0">
                <a:solidFill>
                  <a:schemeClr val="bg1"/>
                </a:solidFill>
              </a:rPr>
              <a:t>				imports may be used for managed recharge</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West Wide Climate Risk Assessments</a:t>
            </a:r>
            <a:endParaRPr lang="en-US" dirty="0">
              <a:solidFill>
                <a:schemeClr val="bg1"/>
              </a:solidFill>
            </a:endParaRPr>
          </a:p>
        </p:txBody>
      </p:sp>
      <p:sp>
        <p:nvSpPr>
          <p:cNvPr id="3" name="Content Placeholder 2"/>
          <p:cNvSpPr>
            <a:spLocks noGrp="1"/>
          </p:cNvSpPr>
          <p:nvPr>
            <p:ph idx="1"/>
          </p:nvPr>
        </p:nvSpPr>
        <p:spPr/>
        <p:txBody>
          <a:bodyPr>
            <a:normAutofit fontScale="85000" lnSpcReduction="10000"/>
          </a:bodyPr>
          <a:lstStyle/>
          <a:p>
            <a:pPr>
              <a:buNone/>
            </a:pPr>
            <a:r>
              <a:rPr lang="en-US" i="1" dirty="0" smtClean="0">
                <a:solidFill>
                  <a:schemeClr val="bg1"/>
                </a:solidFill>
              </a:rPr>
              <a:t>Baseline Assessments of Risks and Impacts</a:t>
            </a:r>
            <a:endParaRPr lang="en-US" dirty="0" smtClean="0">
              <a:solidFill>
                <a:schemeClr val="bg1"/>
              </a:solidFill>
            </a:endParaRPr>
          </a:p>
          <a:p>
            <a:pPr lvl="1"/>
            <a:r>
              <a:rPr lang="en-US" dirty="0" smtClean="0">
                <a:solidFill>
                  <a:schemeClr val="bg1"/>
                </a:solidFill>
              </a:rPr>
              <a:t>Transforming General Circulation Model information into a spatial and temporal scale relevant to a planning context</a:t>
            </a:r>
          </a:p>
          <a:p>
            <a:pPr lvl="1"/>
            <a:r>
              <a:rPr lang="en-US" dirty="0" smtClean="0">
                <a:solidFill>
                  <a:schemeClr val="bg1"/>
                </a:solidFill>
              </a:rPr>
              <a:t>Projections of Future Water Supply</a:t>
            </a:r>
          </a:p>
          <a:p>
            <a:pPr lvl="1"/>
            <a:r>
              <a:rPr lang="en-US" dirty="0" smtClean="0">
                <a:solidFill>
                  <a:schemeClr val="bg1"/>
                </a:solidFill>
              </a:rPr>
              <a:t>Projections of Future Water Demand</a:t>
            </a:r>
          </a:p>
          <a:p>
            <a:pPr lvl="1"/>
            <a:r>
              <a:rPr lang="en-US" dirty="0" smtClean="0">
                <a:solidFill>
                  <a:schemeClr val="bg1"/>
                </a:solidFill>
              </a:rPr>
              <a:t>Simulating future operations of Reclamation facilities</a:t>
            </a:r>
          </a:p>
          <a:p>
            <a:pPr lvl="2"/>
            <a:r>
              <a:rPr lang="en-US" dirty="0" smtClean="0">
                <a:solidFill>
                  <a:schemeClr val="bg1"/>
                </a:solidFill>
              </a:rPr>
              <a:t>Hydropower, flood control, … etc.</a:t>
            </a:r>
          </a:p>
          <a:p>
            <a:pPr lvl="1"/>
            <a:r>
              <a:rPr lang="en-US" dirty="0" smtClean="0">
                <a:solidFill>
                  <a:schemeClr val="bg1"/>
                </a:solidFill>
              </a:rPr>
              <a:t>Determining Ecosystem Responses and Resiliency</a:t>
            </a:r>
          </a:p>
          <a:p>
            <a:pPr lvl="1"/>
            <a:endParaRPr lang="en-US" dirty="0" smtClean="0">
              <a:solidFill>
                <a:schemeClr val="bg1"/>
              </a:solidFill>
            </a:endParaRPr>
          </a:p>
          <a:p>
            <a:pPr>
              <a:buNone/>
            </a:pPr>
            <a:r>
              <a:rPr lang="en-US" dirty="0" smtClean="0">
                <a:solidFill>
                  <a:schemeClr val="bg1"/>
                </a:solidFill>
              </a:rPr>
              <a:t>* </a:t>
            </a:r>
            <a:r>
              <a:rPr lang="en-US" sz="2000" dirty="0" smtClean="0">
                <a:solidFill>
                  <a:schemeClr val="bg1"/>
                </a:solidFill>
              </a:rPr>
              <a:t>Consistent approach across 8 major Reclamation River Basins</a:t>
            </a:r>
            <a:endParaRPr lang="en-US" dirty="0" smtClean="0">
              <a:solidFill>
                <a:schemeClr val="bg1"/>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265794" y="-1145"/>
            <a:ext cx="7907934" cy="707886"/>
          </a:xfrm>
          <a:prstGeom prst="rect">
            <a:avLst/>
          </a:prstGeom>
        </p:spPr>
        <p:txBody>
          <a:bodyPr wrap="none">
            <a:spAutoFit/>
          </a:bodyPr>
          <a:lstStyle/>
          <a:p>
            <a:r>
              <a:rPr lang="en-US" sz="4000" b="1" dirty="0" smtClean="0">
                <a:solidFill>
                  <a:schemeClr val="bg1"/>
                </a:solidFill>
              </a:rPr>
              <a:t>Simplified Modeling Framework</a:t>
            </a:r>
            <a:endParaRPr lang="en-US" sz="4000" b="1" dirty="0">
              <a:solidFill>
                <a:schemeClr val="bg1"/>
              </a:solidFill>
            </a:endParaRPr>
          </a:p>
        </p:txBody>
      </p:sp>
      <p:sp>
        <p:nvSpPr>
          <p:cNvPr id="8" name="TextBox 7"/>
          <p:cNvSpPr txBox="1"/>
          <p:nvPr/>
        </p:nvSpPr>
        <p:spPr>
          <a:xfrm>
            <a:off x="264634" y="877826"/>
            <a:ext cx="8591550" cy="461665"/>
          </a:xfrm>
          <a:prstGeom prst="rect">
            <a:avLst/>
          </a:prstGeom>
          <a:noFill/>
        </p:spPr>
        <p:txBody>
          <a:bodyPr wrap="square" rtlCol="0">
            <a:spAutoFit/>
          </a:bodyPr>
          <a:lstStyle/>
          <a:p>
            <a:r>
              <a:rPr lang="en-US" sz="2400" b="1" dirty="0" smtClean="0">
                <a:solidFill>
                  <a:schemeClr val="bg1"/>
                </a:solidFill>
              </a:rPr>
              <a:t>ΔS = Inputs</a:t>
            </a:r>
            <a:r>
              <a:rPr lang="en-US" sz="2400" b="1" dirty="0" smtClean="0">
                <a:solidFill>
                  <a:srgbClr val="FF0000"/>
                </a:solidFill>
              </a:rPr>
              <a:t> </a:t>
            </a:r>
            <a:r>
              <a:rPr lang="en-US" sz="2400" b="1" dirty="0" smtClean="0">
                <a:solidFill>
                  <a:schemeClr val="bg1"/>
                </a:solidFill>
              </a:rPr>
              <a:t>- </a:t>
            </a:r>
            <a:r>
              <a:rPr lang="en-US" sz="2400" b="1" dirty="0" smtClean="0">
                <a:solidFill>
                  <a:srgbClr val="FF0000"/>
                </a:solidFill>
              </a:rPr>
              <a:t>Outputs</a:t>
            </a:r>
            <a:endParaRPr lang="en-US" sz="2400" b="1" dirty="0">
              <a:solidFill>
                <a:srgbClr val="FF0000"/>
              </a:solidFill>
            </a:endParaRPr>
          </a:p>
        </p:txBody>
      </p:sp>
      <p:sp>
        <p:nvSpPr>
          <p:cNvPr id="10" name="TextBox 9"/>
          <p:cNvSpPr txBox="1"/>
          <p:nvPr/>
        </p:nvSpPr>
        <p:spPr>
          <a:xfrm>
            <a:off x="273506" y="1481538"/>
            <a:ext cx="8870494" cy="4462760"/>
          </a:xfrm>
          <a:prstGeom prst="rect">
            <a:avLst/>
          </a:prstGeom>
          <a:noFill/>
        </p:spPr>
        <p:txBody>
          <a:bodyPr wrap="square" rtlCol="0">
            <a:spAutoFit/>
          </a:bodyPr>
          <a:lstStyle/>
          <a:p>
            <a:pPr marL="280988" indent="-280988"/>
            <a:r>
              <a:rPr lang="en-US" sz="2400" dirty="0" smtClean="0">
                <a:solidFill>
                  <a:schemeClr val="bg1"/>
                </a:solidFill>
              </a:rPr>
              <a:t>Outputs		≈ 	</a:t>
            </a:r>
            <a:r>
              <a:rPr lang="en-US" sz="2400" i="1" dirty="0" smtClean="0">
                <a:solidFill>
                  <a:schemeClr val="bg1"/>
                </a:solidFill>
              </a:rPr>
              <a:t>f</a:t>
            </a:r>
            <a:r>
              <a:rPr lang="en-US" sz="2400" dirty="0" smtClean="0">
                <a:solidFill>
                  <a:schemeClr val="bg1"/>
                </a:solidFill>
              </a:rPr>
              <a:t>{Potential ET}</a:t>
            </a:r>
          </a:p>
          <a:p>
            <a:pPr marL="280988" indent="-280988"/>
            <a:r>
              <a:rPr lang="en-US" sz="2400" i="1" dirty="0" smtClean="0">
                <a:solidFill>
                  <a:schemeClr val="bg1"/>
                </a:solidFill>
              </a:rPr>
              <a:t>				+	</a:t>
            </a:r>
            <a:r>
              <a:rPr lang="en-US" sz="2400" i="1" dirty="0" err="1" smtClean="0">
                <a:solidFill>
                  <a:schemeClr val="bg1"/>
                </a:solidFill>
              </a:rPr>
              <a:t>f</a:t>
            </a:r>
            <a:r>
              <a:rPr lang="en-US" sz="2400" dirty="0" err="1" smtClean="0">
                <a:solidFill>
                  <a:schemeClr val="bg1"/>
                </a:solidFill>
              </a:rPr>
              <a:t>{M&amp;I</a:t>
            </a:r>
            <a:r>
              <a:rPr lang="en-US" sz="2400" dirty="0" smtClean="0">
                <a:solidFill>
                  <a:schemeClr val="bg1"/>
                </a:solidFill>
              </a:rPr>
              <a:t> Demand}</a:t>
            </a:r>
          </a:p>
          <a:p>
            <a:pPr marL="280988" indent="-280988"/>
            <a:r>
              <a:rPr lang="en-US" sz="2400" dirty="0" smtClean="0">
                <a:solidFill>
                  <a:schemeClr val="bg1"/>
                </a:solidFill>
              </a:rPr>
              <a:t>				</a:t>
            </a:r>
            <a:r>
              <a:rPr lang="en-US" sz="2400" i="1" dirty="0" smtClean="0">
                <a:solidFill>
                  <a:schemeClr val="bg1"/>
                </a:solidFill>
              </a:rPr>
              <a:t>+</a:t>
            </a:r>
            <a:r>
              <a:rPr lang="en-US" sz="2400" dirty="0" smtClean="0">
                <a:solidFill>
                  <a:schemeClr val="bg1"/>
                </a:solidFill>
              </a:rPr>
              <a:t>	</a:t>
            </a:r>
            <a:r>
              <a:rPr lang="en-US" sz="2400" i="1" dirty="0" err="1" smtClean="0">
                <a:solidFill>
                  <a:schemeClr val="bg1"/>
                </a:solidFill>
              </a:rPr>
              <a:t>f</a:t>
            </a:r>
            <a:r>
              <a:rPr lang="en-US" sz="2400" dirty="0" err="1" smtClean="0">
                <a:solidFill>
                  <a:schemeClr val="bg1"/>
                </a:solidFill>
              </a:rPr>
              <a:t>{Ag</a:t>
            </a:r>
            <a:r>
              <a:rPr lang="en-US" sz="2400" dirty="0" smtClean="0">
                <a:solidFill>
                  <a:schemeClr val="bg1"/>
                </a:solidFill>
              </a:rPr>
              <a:t> Demand}</a:t>
            </a:r>
          </a:p>
          <a:p>
            <a:pPr marL="280988" indent="-280988"/>
            <a:endParaRPr lang="en-US" sz="2400" dirty="0" smtClean="0">
              <a:solidFill>
                <a:schemeClr val="bg1"/>
              </a:solidFill>
            </a:endParaRPr>
          </a:p>
          <a:p>
            <a:pPr marL="280988" indent="-280988">
              <a:spcAft>
                <a:spcPts val="1200"/>
              </a:spcAft>
              <a:buFont typeface="Arial"/>
              <a:buChar char="•"/>
            </a:pPr>
            <a:r>
              <a:rPr lang="en-US" sz="2400" dirty="0" smtClean="0">
                <a:solidFill>
                  <a:schemeClr val="bg1"/>
                </a:solidFill>
              </a:rPr>
              <a:t>Potential ET	– 	high evaporative demand increases 			 	water use by natural, landscaping, &amp; 				agricultural; reduces recharge</a:t>
            </a:r>
          </a:p>
          <a:p>
            <a:pPr marL="280988" indent="-280988">
              <a:spcAft>
                <a:spcPts val="1200"/>
              </a:spcAft>
              <a:buFont typeface="Arial"/>
              <a:buChar char="•"/>
            </a:pPr>
            <a:r>
              <a:rPr lang="en-US" sz="2400" dirty="0" smtClean="0">
                <a:solidFill>
                  <a:schemeClr val="bg1"/>
                </a:solidFill>
              </a:rPr>
              <a:t>M&amp;I Demand	– 	high demand increases abstraction; 				decreases SW available for recharge </a:t>
            </a:r>
          </a:p>
          <a:p>
            <a:pPr marL="280988" indent="-280988">
              <a:buFont typeface="Arial"/>
              <a:buChar char="•"/>
            </a:pPr>
            <a:r>
              <a:rPr lang="en-US" sz="2400" dirty="0" smtClean="0">
                <a:solidFill>
                  <a:schemeClr val="bg1"/>
                </a:solidFill>
              </a:rPr>
              <a:t>Ag Demand	– 	high demand increases abstraction; 				decreases SW available for recharge </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265794" y="-1145"/>
            <a:ext cx="7907934" cy="707886"/>
          </a:xfrm>
          <a:prstGeom prst="rect">
            <a:avLst/>
          </a:prstGeom>
        </p:spPr>
        <p:txBody>
          <a:bodyPr wrap="none">
            <a:spAutoFit/>
          </a:bodyPr>
          <a:lstStyle/>
          <a:p>
            <a:r>
              <a:rPr lang="en-US" sz="4000" b="1" dirty="0" smtClean="0">
                <a:solidFill>
                  <a:schemeClr val="bg1"/>
                </a:solidFill>
              </a:rPr>
              <a:t>Simplified Modeling Framework</a:t>
            </a:r>
            <a:endParaRPr lang="en-US" sz="4000" b="1" dirty="0">
              <a:solidFill>
                <a:schemeClr val="bg1"/>
              </a:solidFill>
            </a:endParaRPr>
          </a:p>
        </p:txBody>
      </p:sp>
      <p:sp>
        <p:nvSpPr>
          <p:cNvPr id="8" name="TextBox 7"/>
          <p:cNvSpPr txBox="1"/>
          <p:nvPr/>
        </p:nvSpPr>
        <p:spPr>
          <a:xfrm>
            <a:off x="264634" y="877826"/>
            <a:ext cx="8591550" cy="461665"/>
          </a:xfrm>
          <a:prstGeom prst="rect">
            <a:avLst/>
          </a:prstGeom>
          <a:noFill/>
        </p:spPr>
        <p:txBody>
          <a:bodyPr wrap="square" rtlCol="0">
            <a:spAutoFit/>
          </a:bodyPr>
          <a:lstStyle/>
          <a:p>
            <a:r>
              <a:rPr lang="en-US" sz="2400" b="1" dirty="0" smtClean="0">
                <a:solidFill>
                  <a:schemeClr val="bg1"/>
                </a:solidFill>
              </a:rPr>
              <a:t>Representative  Quantities</a:t>
            </a:r>
            <a:endParaRPr lang="en-US" sz="2400" b="1" dirty="0">
              <a:solidFill>
                <a:srgbClr val="FF0000"/>
              </a:solidFill>
            </a:endParaRPr>
          </a:p>
        </p:txBody>
      </p:sp>
      <p:sp>
        <p:nvSpPr>
          <p:cNvPr id="9" name="TextBox 8"/>
          <p:cNvSpPr txBox="1"/>
          <p:nvPr/>
        </p:nvSpPr>
        <p:spPr>
          <a:xfrm>
            <a:off x="273506" y="1481538"/>
            <a:ext cx="5162094" cy="1938992"/>
          </a:xfrm>
          <a:prstGeom prst="rect">
            <a:avLst/>
          </a:prstGeom>
          <a:noFill/>
        </p:spPr>
        <p:txBody>
          <a:bodyPr wrap="square" rtlCol="0">
            <a:spAutoFit/>
          </a:bodyPr>
          <a:lstStyle/>
          <a:p>
            <a:pPr marL="280988" indent="-280988">
              <a:tabLst>
                <a:tab pos="1257300" algn="l"/>
              </a:tabLst>
            </a:pPr>
            <a:r>
              <a:rPr lang="en-US" sz="2400" dirty="0" smtClean="0">
                <a:solidFill>
                  <a:schemeClr val="bg1"/>
                </a:solidFill>
              </a:rPr>
              <a:t>Inputs ≈ 	</a:t>
            </a:r>
            <a:r>
              <a:rPr lang="en-US" sz="2400" i="1" dirty="0" smtClean="0">
                <a:solidFill>
                  <a:schemeClr val="bg1"/>
                </a:solidFill>
              </a:rPr>
              <a:t>f</a:t>
            </a:r>
            <a:r>
              <a:rPr lang="en-US" sz="2400" dirty="0" smtClean="0">
                <a:solidFill>
                  <a:schemeClr val="bg1"/>
                </a:solidFill>
              </a:rPr>
              <a:t>{precipitation}</a:t>
            </a:r>
          </a:p>
          <a:p>
            <a:pPr marL="280988" indent="-280988">
              <a:tabLst>
                <a:tab pos="914400" algn="l"/>
                <a:tab pos="1257300" algn="l"/>
              </a:tabLst>
            </a:pPr>
            <a:r>
              <a:rPr lang="en-US" sz="2400" i="1" dirty="0" smtClean="0">
                <a:solidFill>
                  <a:schemeClr val="bg1"/>
                </a:solidFill>
              </a:rPr>
              <a:t>		+	f</a:t>
            </a:r>
            <a:r>
              <a:rPr lang="en-US" sz="2400" dirty="0" smtClean="0">
                <a:solidFill>
                  <a:schemeClr val="bg1"/>
                </a:solidFill>
              </a:rPr>
              <a:t>{streamflow}</a:t>
            </a:r>
          </a:p>
          <a:p>
            <a:pPr marL="280988" indent="-280988">
              <a:tabLst>
                <a:tab pos="914400" algn="l"/>
                <a:tab pos="1200150" algn="l"/>
              </a:tabLst>
            </a:pPr>
            <a:r>
              <a:rPr lang="en-US" sz="2400" dirty="0" smtClean="0">
                <a:solidFill>
                  <a:schemeClr val="bg1"/>
                </a:solidFill>
              </a:rPr>
              <a:t>		</a:t>
            </a:r>
            <a:r>
              <a:rPr lang="en-US" sz="2400" i="1" dirty="0" smtClean="0">
                <a:solidFill>
                  <a:schemeClr val="bg1"/>
                </a:solidFill>
              </a:rPr>
              <a:t>+	f</a:t>
            </a:r>
            <a:r>
              <a:rPr lang="en-US" sz="2400" dirty="0" smtClean="0">
                <a:solidFill>
                  <a:schemeClr val="bg1"/>
                </a:solidFill>
              </a:rPr>
              <a:t>{imports}</a:t>
            </a:r>
          </a:p>
          <a:p>
            <a:pPr marL="280988" indent="-280988"/>
            <a:endParaRPr lang="en-US" sz="2400" dirty="0" smtClean="0">
              <a:solidFill>
                <a:schemeClr val="bg1"/>
              </a:solidFill>
            </a:endParaRPr>
          </a:p>
          <a:p>
            <a:pPr marL="280988" indent="-280988">
              <a:spcAft>
                <a:spcPts val="1200"/>
              </a:spcAft>
            </a:pPr>
            <a:endParaRPr lang="en-US" sz="2400" dirty="0" smtClean="0">
              <a:solidFill>
                <a:schemeClr val="bg1"/>
              </a:solidFill>
            </a:endParaRPr>
          </a:p>
        </p:txBody>
      </p:sp>
      <p:sp>
        <p:nvSpPr>
          <p:cNvPr id="11" name="TextBox 10"/>
          <p:cNvSpPr txBox="1"/>
          <p:nvPr/>
        </p:nvSpPr>
        <p:spPr>
          <a:xfrm>
            <a:off x="4464506" y="1481538"/>
            <a:ext cx="4349294" cy="1569660"/>
          </a:xfrm>
          <a:prstGeom prst="rect">
            <a:avLst/>
          </a:prstGeom>
          <a:noFill/>
        </p:spPr>
        <p:txBody>
          <a:bodyPr wrap="square" rtlCol="0">
            <a:spAutoFit/>
          </a:bodyPr>
          <a:lstStyle/>
          <a:p>
            <a:pPr marL="280988" indent="-280988">
              <a:tabLst>
                <a:tab pos="1143000" algn="l"/>
              </a:tabLst>
            </a:pPr>
            <a:r>
              <a:rPr lang="en-US" sz="2400" dirty="0" smtClean="0">
                <a:solidFill>
                  <a:schemeClr val="bg1"/>
                </a:solidFill>
              </a:rPr>
              <a:t>Outputs	≈  </a:t>
            </a:r>
            <a:r>
              <a:rPr lang="en-US" sz="2400" i="1" dirty="0" smtClean="0">
                <a:solidFill>
                  <a:schemeClr val="bg1"/>
                </a:solidFill>
              </a:rPr>
              <a:t>f</a:t>
            </a:r>
            <a:r>
              <a:rPr lang="en-US" sz="2400" dirty="0" smtClean="0">
                <a:solidFill>
                  <a:schemeClr val="bg1"/>
                </a:solidFill>
              </a:rPr>
              <a:t>{Potential ET}</a:t>
            </a:r>
          </a:p>
          <a:p>
            <a:pPr marL="280988" indent="-280988">
              <a:tabLst>
                <a:tab pos="1143000" algn="l"/>
              </a:tabLst>
            </a:pPr>
            <a:r>
              <a:rPr lang="en-US" sz="2400" i="1" dirty="0" smtClean="0">
                <a:solidFill>
                  <a:schemeClr val="bg1"/>
                </a:solidFill>
              </a:rPr>
              <a:t>		+  f</a:t>
            </a:r>
            <a:r>
              <a:rPr lang="en-US" sz="2400" dirty="0" smtClean="0">
                <a:solidFill>
                  <a:schemeClr val="bg1"/>
                </a:solidFill>
              </a:rPr>
              <a:t>{M&amp;I Demand}</a:t>
            </a:r>
          </a:p>
          <a:p>
            <a:pPr marL="280988" indent="-280988">
              <a:tabLst>
                <a:tab pos="1143000" algn="l"/>
              </a:tabLst>
            </a:pPr>
            <a:r>
              <a:rPr lang="en-US" sz="2400" dirty="0" smtClean="0">
                <a:solidFill>
                  <a:schemeClr val="bg1"/>
                </a:solidFill>
              </a:rPr>
              <a:t>		</a:t>
            </a:r>
            <a:r>
              <a:rPr lang="en-US" sz="2400" i="1" dirty="0" smtClean="0">
                <a:solidFill>
                  <a:schemeClr val="bg1"/>
                </a:solidFill>
              </a:rPr>
              <a:t>+</a:t>
            </a:r>
            <a:r>
              <a:rPr lang="en-US" sz="2400" dirty="0" smtClean="0">
                <a:solidFill>
                  <a:schemeClr val="bg1"/>
                </a:solidFill>
              </a:rPr>
              <a:t>  </a:t>
            </a:r>
            <a:r>
              <a:rPr lang="en-US" sz="2400" i="1" dirty="0" smtClean="0">
                <a:solidFill>
                  <a:schemeClr val="bg1"/>
                </a:solidFill>
              </a:rPr>
              <a:t>f</a:t>
            </a:r>
            <a:r>
              <a:rPr lang="en-US" sz="2400" dirty="0" smtClean="0">
                <a:solidFill>
                  <a:schemeClr val="bg1"/>
                </a:solidFill>
              </a:rPr>
              <a:t>{Ag Demand}</a:t>
            </a:r>
          </a:p>
          <a:p>
            <a:pPr marL="280988" indent="-280988"/>
            <a:endParaRPr lang="en-US" sz="2400" dirty="0" smtClean="0">
              <a:solidFill>
                <a:schemeClr val="bg1"/>
              </a:solidFill>
            </a:endParaRPr>
          </a:p>
        </p:txBody>
      </p:sp>
      <p:graphicFrame>
        <p:nvGraphicFramePr>
          <p:cNvPr id="12" name="Object 11"/>
          <p:cNvGraphicFramePr>
            <a:graphicFrameLocks noChangeAspect="1"/>
          </p:cNvGraphicFramePr>
          <p:nvPr/>
        </p:nvGraphicFramePr>
        <p:xfrm>
          <a:off x="1766888" y="3170238"/>
          <a:ext cx="5591175" cy="1166812"/>
        </p:xfrm>
        <a:graphic>
          <a:graphicData uri="http://schemas.openxmlformats.org/presentationml/2006/ole">
            <p:oleObj spid="_x0000_s106498" name="Equation" r:id="rId3" imgW="2552400" imgH="533160" progId="Equation.3">
              <p:embed/>
            </p:oleObj>
          </a:graphicData>
        </a:graphic>
      </p:graphicFrame>
      <p:sp>
        <p:nvSpPr>
          <p:cNvPr id="13" name="TextBox 12"/>
          <p:cNvSpPr txBox="1"/>
          <p:nvPr/>
        </p:nvSpPr>
        <p:spPr>
          <a:xfrm>
            <a:off x="126587" y="4559975"/>
            <a:ext cx="8806994" cy="1938992"/>
          </a:xfrm>
          <a:prstGeom prst="rect">
            <a:avLst/>
          </a:prstGeom>
          <a:noFill/>
        </p:spPr>
        <p:txBody>
          <a:bodyPr wrap="square" rtlCol="0">
            <a:spAutoFit/>
          </a:bodyPr>
          <a:lstStyle/>
          <a:p>
            <a:pPr algn="ctr"/>
            <a:r>
              <a:rPr lang="en-US" sz="2400" b="1" dirty="0" smtClean="0">
                <a:solidFill>
                  <a:schemeClr val="bg1"/>
                </a:solidFill>
              </a:rPr>
              <a:t>The use of </a:t>
            </a:r>
            <a:r>
              <a:rPr lang="en-US" sz="2400" b="1" u="sng" dirty="0" smtClean="0">
                <a:solidFill>
                  <a:schemeClr val="bg1"/>
                </a:solidFill>
              </a:rPr>
              <a:t>standardized representative values</a:t>
            </a:r>
            <a:r>
              <a:rPr lang="en-US" sz="2400" b="1" dirty="0" smtClean="0">
                <a:solidFill>
                  <a:schemeClr val="bg1"/>
                </a:solidFill>
              </a:rPr>
              <a:t> – rather than actual volumes – for each term significantly reduces data collection and pre-processing requirements and provides a more flexible modeling framework </a:t>
            </a:r>
          </a:p>
          <a:p>
            <a:pPr marL="280988" indent="-280988"/>
            <a:endParaRPr lang="en-US" sz="2400" dirty="0" smtClean="0">
              <a:solidFill>
                <a:schemeClr val="bg1"/>
              </a:solidFill>
            </a:endParaRPr>
          </a:p>
        </p:txBody>
      </p:sp>
      <p:sp>
        <p:nvSpPr>
          <p:cNvPr id="14" name="Oval 13"/>
          <p:cNvSpPr/>
          <p:nvPr/>
        </p:nvSpPr>
        <p:spPr>
          <a:xfrm>
            <a:off x="1339850" y="1414863"/>
            <a:ext cx="647700" cy="1426762"/>
          </a:xfrm>
          <a:prstGeom prst="ellipse">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797550" y="1414863"/>
            <a:ext cx="647700" cy="1426762"/>
          </a:xfrm>
          <a:prstGeom prst="ellipse">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265794" y="-1145"/>
            <a:ext cx="7907934" cy="707886"/>
          </a:xfrm>
          <a:prstGeom prst="rect">
            <a:avLst/>
          </a:prstGeom>
        </p:spPr>
        <p:txBody>
          <a:bodyPr wrap="none">
            <a:spAutoFit/>
          </a:bodyPr>
          <a:lstStyle/>
          <a:p>
            <a:r>
              <a:rPr lang="en-US" sz="4000" b="1" dirty="0" smtClean="0">
                <a:solidFill>
                  <a:schemeClr val="bg1"/>
                </a:solidFill>
              </a:rPr>
              <a:t>Simplified Modeling Framework</a:t>
            </a:r>
            <a:endParaRPr lang="en-US" sz="4000" b="1" dirty="0">
              <a:solidFill>
                <a:schemeClr val="bg1"/>
              </a:solidFill>
            </a:endParaRPr>
          </a:p>
        </p:txBody>
      </p:sp>
      <p:sp>
        <p:nvSpPr>
          <p:cNvPr id="8" name="TextBox 7"/>
          <p:cNvSpPr txBox="1"/>
          <p:nvPr/>
        </p:nvSpPr>
        <p:spPr>
          <a:xfrm>
            <a:off x="264634" y="877826"/>
            <a:ext cx="8591550" cy="830997"/>
          </a:xfrm>
          <a:prstGeom prst="rect">
            <a:avLst/>
          </a:prstGeom>
          <a:noFill/>
        </p:spPr>
        <p:txBody>
          <a:bodyPr wrap="square" rtlCol="0">
            <a:spAutoFit/>
          </a:bodyPr>
          <a:lstStyle/>
          <a:p>
            <a:r>
              <a:rPr lang="en-US" sz="2400" b="1" dirty="0" smtClean="0">
                <a:solidFill>
                  <a:schemeClr val="bg1"/>
                </a:solidFill>
              </a:rPr>
              <a:t>Model Formulation: </a:t>
            </a:r>
          </a:p>
          <a:p>
            <a:r>
              <a:rPr lang="en-US" sz="2400" b="1" dirty="0" smtClean="0">
                <a:solidFill>
                  <a:schemeClr val="bg1"/>
                </a:solidFill>
              </a:rPr>
              <a:t>Autoregressive + Multiple Linear Regression</a:t>
            </a:r>
            <a:endParaRPr lang="en-US" sz="2400" b="1" dirty="0">
              <a:solidFill>
                <a:srgbClr val="FF0000"/>
              </a:solidFill>
            </a:endParaRPr>
          </a:p>
        </p:txBody>
      </p:sp>
      <p:graphicFrame>
        <p:nvGraphicFramePr>
          <p:cNvPr id="4099" name="Object 3"/>
          <p:cNvGraphicFramePr>
            <a:graphicFrameLocks noChangeAspect="1"/>
          </p:cNvGraphicFramePr>
          <p:nvPr/>
        </p:nvGraphicFramePr>
        <p:xfrm>
          <a:off x="209747" y="2943226"/>
          <a:ext cx="8709155" cy="1150938"/>
        </p:xfrm>
        <a:graphic>
          <a:graphicData uri="http://schemas.openxmlformats.org/presentationml/2006/ole">
            <p:oleObj spid="_x0000_s107522" name="Equation" r:id="rId3" imgW="3377880" imgH="457200" progId="Equation.3">
              <p:embed/>
            </p:oleObj>
          </a:graphicData>
        </a:graphic>
      </p:graphicFrame>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4634" y="877826"/>
            <a:ext cx="8591550" cy="461665"/>
          </a:xfrm>
          <a:prstGeom prst="rect">
            <a:avLst/>
          </a:prstGeom>
          <a:noFill/>
        </p:spPr>
        <p:txBody>
          <a:bodyPr wrap="square" rtlCol="0">
            <a:spAutoFit/>
          </a:bodyPr>
          <a:lstStyle/>
          <a:p>
            <a:r>
              <a:rPr lang="en-US" sz="2400" b="1" dirty="0" smtClean="0">
                <a:solidFill>
                  <a:schemeClr val="bg1"/>
                </a:solidFill>
              </a:rPr>
              <a:t>Groundwater Elevation</a:t>
            </a:r>
            <a:endParaRPr lang="en-US" sz="2400" b="1" dirty="0">
              <a:solidFill>
                <a:schemeClr val="bg1"/>
              </a:solidFill>
            </a:endParaRPr>
          </a:p>
        </p:txBody>
      </p:sp>
      <p:cxnSp>
        <p:nvCxnSpPr>
          <p:cNvPr id="8" name="Straight Connector 7"/>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65794" y="-1145"/>
            <a:ext cx="8335936" cy="707886"/>
          </a:xfrm>
          <a:prstGeom prst="rect">
            <a:avLst/>
          </a:prstGeom>
        </p:spPr>
        <p:txBody>
          <a:bodyPr wrap="none">
            <a:spAutoFit/>
          </a:bodyPr>
          <a:lstStyle/>
          <a:p>
            <a:r>
              <a:rPr lang="en-US" sz="4000" b="1" dirty="0" smtClean="0">
                <a:solidFill>
                  <a:schemeClr val="bg1"/>
                </a:solidFill>
              </a:rPr>
              <a:t>Data Collection &amp; Pre-Processing</a:t>
            </a:r>
            <a:endParaRPr lang="en-US" sz="4000" b="1" dirty="0">
              <a:solidFill>
                <a:schemeClr val="bg1"/>
              </a:solidFill>
            </a:endParaRPr>
          </a:p>
        </p:txBody>
      </p:sp>
      <p:pic>
        <p:nvPicPr>
          <p:cNvPr id="5122" name="Picture 2"/>
          <p:cNvPicPr>
            <a:picLocks noChangeAspect="1" noChangeArrowheads="1"/>
          </p:cNvPicPr>
          <p:nvPr/>
        </p:nvPicPr>
        <p:blipFill>
          <a:blip r:embed="rId2"/>
          <a:srcRect/>
          <a:stretch>
            <a:fillRect/>
          </a:stretch>
        </p:blipFill>
        <p:spPr bwMode="auto">
          <a:xfrm>
            <a:off x="314325" y="1971277"/>
            <a:ext cx="7743011" cy="4781948"/>
          </a:xfrm>
          <a:prstGeom prst="rect">
            <a:avLst/>
          </a:prstGeom>
          <a:noFill/>
          <a:ln w="9525">
            <a:noFill/>
            <a:miter lim="800000"/>
            <a:headEnd/>
            <a:tailEnd/>
          </a:ln>
        </p:spPr>
      </p:pic>
      <p:sp>
        <p:nvSpPr>
          <p:cNvPr id="10" name="TextBox 9"/>
          <p:cNvSpPr txBox="1"/>
          <p:nvPr/>
        </p:nvSpPr>
        <p:spPr>
          <a:xfrm>
            <a:off x="-28575" y="1369805"/>
            <a:ext cx="8969375" cy="461665"/>
          </a:xfrm>
          <a:prstGeom prst="rect">
            <a:avLst/>
          </a:prstGeom>
          <a:noFill/>
        </p:spPr>
        <p:txBody>
          <a:bodyPr wrap="square" rtlCol="0">
            <a:spAutoFit/>
          </a:bodyPr>
          <a:lstStyle/>
          <a:p>
            <a:pPr marL="685800" lvl="1" indent="-393700">
              <a:spcAft>
                <a:spcPts val="1200"/>
              </a:spcAft>
              <a:buFont typeface="Wingdings" charset="2"/>
              <a:buChar char="Ø"/>
            </a:pPr>
            <a:r>
              <a:rPr lang="en-US" sz="2400" dirty="0" smtClean="0">
                <a:solidFill>
                  <a:schemeClr val="bg1"/>
                </a:solidFill>
              </a:rPr>
              <a:t>Source: SAWPA groundwater database</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4634" y="877826"/>
            <a:ext cx="8591550" cy="461665"/>
          </a:xfrm>
          <a:prstGeom prst="rect">
            <a:avLst/>
          </a:prstGeom>
          <a:noFill/>
        </p:spPr>
        <p:txBody>
          <a:bodyPr wrap="square" rtlCol="0">
            <a:spAutoFit/>
          </a:bodyPr>
          <a:lstStyle/>
          <a:p>
            <a:r>
              <a:rPr lang="en-US" sz="2400" b="1" dirty="0" smtClean="0">
                <a:solidFill>
                  <a:schemeClr val="bg1"/>
                </a:solidFill>
              </a:rPr>
              <a:t>Groundwater Elevation</a:t>
            </a:r>
            <a:endParaRPr lang="en-US" sz="2400" b="1" dirty="0">
              <a:solidFill>
                <a:schemeClr val="bg1"/>
              </a:solidFill>
            </a:endParaRPr>
          </a:p>
        </p:txBody>
      </p:sp>
      <p:cxnSp>
        <p:nvCxnSpPr>
          <p:cNvPr id="8" name="Straight Connector 7"/>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65794" y="-1145"/>
            <a:ext cx="8335936" cy="707886"/>
          </a:xfrm>
          <a:prstGeom prst="rect">
            <a:avLst/>
          </a:prstGeom>
        </p:spPr>
        <p:txBody>
          <a:bodyPr wrap="none">
            <a:spAutoFit/>
          </a:bodyPr>
          <a:lstStyle/>
          <a:p>
            <a:r>
              <a:rPr lang="en-US" sz="4000" b="1" dirty="0" smtClean="0">
                <a:solidFill>
                  <a:schemeClr val="bg1"/>
                </a:solidFill>
              </a:rPr>
              <a:t>Data Collection &amp; Pre-Processing</a:t>
            </a:r>
            <a:endParaRPr lang="en-US" sz="4000" b="1" dirty="0">
              <a:solidFill>
                <a:schemeClr val="bg1"/>
              </a:solidFill>
            </a:endParaRPr>
          </a:p>
        </p:txBody>
      </p:sp>
      <p:sp>
        <p:nvSpPr>
          <p:cNvPr id="10" name="TextBox 9"/>
          <p:cNvSpPr txBox="1"/>
          <p:nvPr/>
        </p:nvSpPr>
        <p:spPr>
          <a:xfrm>
            <a:off x="-28576" y="1369805"/>
            <a:ext cx="9172575" cy="2554545"/>
          </a:xfrm>
          <a:prstGeom prst="rect">
            <a:avLst/>
          </a:prstGeom>
          <a:noFill/>
        </p:spPr>
        <p:txBody>
          <a:bodyPr wrap="square" rtlCol="0">
            <a:spAutoFit/>
          </a:bodyPr>
          <a:lstStyle/>
          <a:p>
            <a:pPr marL="685800" lvl="1" indent="-393700">
              <a:spcAft>
                <a:spcPts val="1200"/>
              </a:spcAft>
              <a:buFont typeface="Wingdings" charset="2"/>
              <a:buChar char="Ø"/>
            </a:pPr>
            <a:r>
              <a:rPr lang="en-US" sz="2400" dirty="0" smtClean="0">
                <a:solidFill>
                  <a:schemeClr val="bg1"/>
                </a:solidFill>
              </a:rPr>
              <a:t>Eliminate records with greater than 50% missing (by month)</a:t>
            </a:r>
          </a:p>
          <a:p>
            <a:pPr marL="685800" lvl="1" indent="-393700">
              <a:spcAft>
                <a:spcPts val="1200"/>
              </a:spcAft>
              <a:buFont typeface="Wingdings" charset="2"/>
              <a:buChar char="Ø"/>
            </a:pPr>
            <a:r>
              <a:rPr lang="en-US" sz="2400" dirty="0" smtClean="0">
                <a:solidFill>
                  <a:schemeClr val="bg1"/>
                </a:solidFill>
              </a:rPr>
              <a:t>Eliminate individual outlier points</a:t>
            </a:r>
          </a:p>
          <a:p>
            <a:pPr marL="685800" lvl="1" indent="-393700">
              <a:spcAft>
                <a:spcPts val="1200"/>
              </a:spcAft>
              <a:buFont typeface="Wingdings" charset="2"/>
              <a:buChar char="Ø"/>
            </a:pPr>
            <a:r>
              <a:rPr lang="en-US" sz="2400" dirty="0" smtClean="0">
                <a:solidFill>
                  <a:schemeClr val="bg1"/>
                </a:solidFill>
              </a:rPr>
              <a:t>Compute monthly mean GW levels for all months in record</a:t>
            </a:r>
          </a:p>
          <a:p>
            <a:pPr marL="685800" lvl="1" indent="-393700">
              <a:spcAft>
                <a:spcPts val="1200"/>
              </a:spcAft>
              <a:buFont typeface="Wingdings" charset="2"/>
              <a:buChar char="Ø"/>
            </a:pPr>
            <a:r>
              <a:rPr lang="en-US" sz="2400" dirty="0" smtClean="0">
                <a:solidFill>
                  <a:schemeClr val="bg1"/>
                </a:solidFill>
              </a:rPr>
              <a:t>Interpolate to fill missing data (no extrapolation)</a:t>
            </a:r>
          </a:p>
          <a:p>
            <a:pPr marL="685800" lvl="1" indent="-393700">
              <a:spcAft>
                <a:spcPts val="1200"/>
              </a:spcAft>
              <a:buFont typeface="Wingdings" charset="2"/>
              <a:buChar char="Ø"/>
            </a:pPr>
            <a:endParaRPr lang="en-US" sz="2400" dirty="0" smtClean="0">
              <a:solidFill>
                <a:schemeClr val="bg1"/>
              </a:solidFill>
            </a:endParaRPr>
          </a:p>
        </p:txBody>
      </p:sp>
      <p:sp>
        <p:nvSpPr>
          <p:cNvPr id="12" name="Bent Arrow 11"/>
          <p:cNvSpPr/>
          <p:nvPr/>
        </p:nvSpPr>
        <p:spPr>
          <a:xfrm rot="10800000" flipH="1">
            <a:off x="380999" y="3486149"/>
            <a:ext cx="1409701" cy="1533524"/>
          </a:xfrm>
          <a:prstGeom prst="bentArrow">
            <a:avLst>
              <a:gd name="adj1" fmla="val 11956"/>
              <a:gd name="adj2" fmla="val 13889"/>
              <a:gd name="adj3" fmla="val 16787"/>
              <a:gd name="adj4" fmla="val 37954"/>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895474" y="4572000"/>
            <a:ext cx="5362576" cy="954107"/>
          </a:xfrm>
          <a:prstGeom prst="rect">
            <a:avLst/>
          </a:prstGeom>
          <a:noFill/>
        </p:spPr>
        <p:txBody>
          <a:bodyPr wrap="square" rtlCol="0">
            <a:spAutoFit/>
          </a:bodyPr>
          <a:lstStyle/>
          <a:p>
            <a:r>
              <a:rPr lang="en-US" b="1" dirty="0" smtClean="0">
                <a:solidFill>
                  <a:schemeClr val="bg1"/>
                </a:solidFill>
              </a:rPr>
              <a:t>495 well records over </a:t>
            </a:r>
          </a:p>
          <a:p>
            <a:r>
              <a:rPr lang="en-US" b="1" dirty="0" smtClean="0">
                <a:solidFill>
                  <a:schemeClr val="bg1"/>
                </a:solidFill>
              </a:rPr>
              <a:t>four groundwater basins</a:t>
            </a:r>
            <a:endParaRPr lang="en-US" b="1" dirty="0">
              <a:solidFill>
                <a:schemeClr val="bg1"/>
              </a:solidFill>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4634" y="877826"/>
            <a:ext cx="8591550" cy="461665"/>
          </a:xfrm>
          <a:prstGeom prst="rect">
            <a:avLst/>
          </a:prstGeom>
          <a:noFill/>
        </p:spPr>
        <p:txBody>
          <a:bodyPr wrap="square" rtlCol="0">
            <a:spAutoFit/>
          </a:bodyPr>
          <a:lstStyle/>
          <a:p>
            <a:r>
              <a:rPr lang="en-US" sz="2400" b="1" dirty="0" smtClean="0">
                <a:solidFill>
                  <a:schemeClr val="bg1"/>
                </a:solidFill>
              </a:rPr>
              <a:t>Groundwater Elevation</a:t>
            </a:r>
            <a:endParaRPr lang="en-US" sz="2400" b="1" dirty="0">
              <a:solidFill>
                <a:schemeClr val="bg1"/>
              </a:solidFill>
            </a:endParaRPr>
          </a:p>
        </p:txBody>
      </p:sp>
      <p:cxnSp>
        <p:nvCxnSpPr>
          <p:cNvPr id="8" name="Straight Connector 7"/>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65794" y="-1145"/>
            <a:ext cx="8335936" cy="707886"/>
          </a:xfrm>
          <a:prstGeom prst="rect">
            <a:avLst/>
          </a:prstGeom>
        </p:spPr>
        <p:txBody>
          <a:bodyPr wrap="none">
            <a:spAutoFit/>
          </a:bodyPr>
          <a:lstStyle/>
          <a:p>
            <a:r>
              <a:rPr lang="en-US" sz="4000" b="1" dirty="0" smtClean="0">
                <a:solidFill>
                  <a:schemeClr val="bg1"/>
                </a:solidFill>
              </a:rPr>
              <a:t>Data Collection &amp; Pre-Processing</a:t>
            </a:r>
            <a:endParaRPr lang="en-US" sz="4000" b="1" dirty="0">
              <a:solidFill>
                <a:schemeClr val="bg1"/>
              </a:solidFill>
            </a:endParaRPr>
          </a:p>
        </p:txBody>
      </p:sp>
      <p:sp>
        <p:nvSpPr>
          <p:cNvPr id="10" name="TextBox 9"/>
          <p:cNvSpPr txBox="1"/>
          <p:nvPr/>
        </p:nvSpPr>
        <p:spPr>
          <a:xfrm>
            <a:off x="-28575" y="1369805"/>
            <a:ext cx="8969375" cy="461665"/>
          </a:xfrm>
          <a:prstGeom prst="rect">
            <a:avLst/>
          </a:prstGeom>
          <a:noFill/>
        </p:spPr>
        <p:txBody>
          <a:bodyPr wrap="square" rtlCol="0">
            <a:spAutoFit/>
          </a:bodyPr>
          <a:lstStyle/>
          <a:p>
            <a:pPr marL="685800" lvl="1" indent="-393700">
              <a:spcAft>
                <a:spcPts val="1200"/>
              </a:spcAft>
              <a:buFont typeface="Wingdings" charset="2"/>
              <a:buChar char="Ø"/>
            </a:pPr>
            <a:r>
              <a:rPr lang="en-US" sz="2400" dirty="0" smtClean="0">
                <a:solidFill>
                  <a:schemeClr val="bg1"/>
                </a:solidFill>
              </a:rPr>
              <a:t>Clustering routine to identify wells with similar behavior </a:t>
            </a:r>
          </a:p>
        </p:txBody>
      </p:sp>
      <p:pic>
        <p:nvPicPr>
          <p:cNvPr id="22" name="Picture 21" descr="WellCluster01.Basin8-1.tiff"/>
          <p:cNvPicPr>
            <a:picLocks noChangeAspect="1"/>
          </p:cNvPicPr>
          <p:nvPr/>
        </p:nvPicPr>
        <p:blipFill>
          <a:blip r:embed="rId2"/>
          <a:srcRect l="1338" r="81"/>
          <a:stretch>
            <a:fillRect/>
          </a:stretch>
        </p:blipFill>
        <p:spPr>
          <a:xfrm>
            <a:off x="317500" y="3305016"/>
            <a:ext cx="6045200" cy="3471571"/>
          </a:xfrm>
          <a:prstGeom prst="rect">
            <a:avLst/>
          </a:prstGeom>
          <a:ln>
            <a:solidFill>
              <a:schemeClr val="tx1"/>
            </a:solidFill>
          </a:ln>
        </p:spPr>
      </p:pic>
      <p:grpSp>
        <p:nvGrpSpPr>
          <p:cNvPr id="2" name="Group 19"/>
          <p:cNvGrpSpPr/>
          <p:nvPr/>
        </p:nvGrpSpPr>
        <p:grpSpPr>
          <a:xfrm>
            <a:off x="2578100" y="1861743"/>
            <a:ext cx="6604001" cy="2243272"/>
            <a:chOff x="241300" y="2654301"/>
            <a:chExt cx="6978053" cy="2313693"/>
          </a:xfrm>
        </p:grpSpPr>
        <p:sp>
          <p:nvSpPr>
            <p:cNvPr id="19" name="Rectangle 18"/>
            <p:cNvSpPr/>
            <p:nvPr/>
          </p:nvSpPr>
          <p:spPr>
            <a:xfrm>
              <a:off x="266700" y="2654301"/>
              <a:ext cx="6832600" cy="2310689"/>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92100" y="4681914"/>
              <a:ext cx="6731000" cy="254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41300" y="4618812"/>
              <a:ext cx="800101" cy="349182"/>
            </a:xfrm>
            <a:prstGeom prst="rect">
              <a:avLst/>
            </a:prstGeom>
            <a:noFill/>
          </p:spPr>
          <p:txBody>
            <a:bodyPr wrap="square" rtlCol="0">
              <a:spAutoFit/>
            </a:bodyPr>
            <a:lstStyle/>
            <a:p>
              <a:pPr algn="ctr"/>
              <a:r>
                <a:rPr lang="en-US" sz="1600" b="1" dirty="0" smtClean="0"/>
                <a:t>1990</a:t>
              </a:r>
              <a:endParaRPr lang="en-US" sz="1600" b="1" dirty="0"/>
            </a:p>
          </p:txBody>
        </p:sp>
        <p:sp>
          <p:nvSpPr>
            <p:cNvPr id="15" name="TextBox 14"/>
            <p:cNvSpPr txBox="1"/>
            <p:nvPr/>
          </p:nvSpPr>
          <p:spPr>
            <a:xfrm>
              <a:off x="3422054" y="4618812"/>
              <a:ext cx="800101" cy="349182"/>
            </a:xfrm>
            <a:prstGeom prst="rect">
              <a:avLst/>
            </a:prstGeom>
            <a:noFill/>
          </p:spPr>
          <p:txBody>
            <a:bodyPr wrap="square" rtlCol="0">
              <a:spAutoFit/>
            </a:bodyPr>
            <a:lstStyle/>
            <a:p>
              <a:pPr algn="ctr"/>
              <a:r>
                <a:rPr lang="en-US" sz="1600" b="1" dirty="0" smtClean="0"/>
                <a:t>2000</a:t>
              </a:r>
              <a:endParaRPr lang="en-US" sz="1600" b="1" dirty="0"/>
            </a:p>
          </p:txBody>
        </p:sp>
        <p:sp>
          <p:nvSpPr>
            <p:cNvPr id="16" name="TextBox 15"/>
            <p:cNvSpPr txBox="1"/>
            <p:nvPr/>
          </p:nvSpPr>
          <p:spPr>
            <a:xfrm>
              <a:off x="6419252" y="4618812"/>
              <a:ext cx="800101" cy="349182"/>
            </a:xfrm>
            <a:prstGeom prst="rect">
              <a:avLst/>
            </a:prstGeom>
            <a:noFill/>
          </p:spPr>
          <p:txBody>
            <a:bodyPr wrap="square" rtlCol="0">
              <a:spAutoFit/>
            </a:bodyPr>
            <a:lstStyle/>
            <a:p>
              <a:pPr algn="ctr"/>
              <a:r>
                <a:rPr lang="en-US" sz="1600" b="1" dirty="0" smtClean="0"/>
                <a:t>2010</a:t>
              </a:r>
              <a:endParaRPr lang="en-US" sz="1600" b="1" dirty="0"/>
            </a:p>
          </p:txBody>
        </p:sp>
        <p:sp>
          <p:nvSpPr>
            <p:cNvPr id="17" name="TextBox 16"/>
            <p:cNvSpPr txBox="1"/>
            <p:nvPr/>
          </p:nvSpPr>
          <p:spPr>
            <a:xfrm>
              <a:off x="1895896" y="4605714"/>
              <a:ext cx="800101" cy="349182"/>
            </a:xfrm>
            <a:prstGeom prst="rect">
              <a:avLst/>
            </a:prstGeom>
            <a:noFill/>
          </p:spPr>
          <p:txBody>
            <a:bodyPr wrap="square" rtlCol="0">
              <a:spAutoFit/>
            </a:bodyPr>
            <a:lstStyle/>
            <a:p>
              <a:pPr algn="ctr"/>
              <a:r>
                <a:rPr lang="en-US" sz="1600" b="1" dirty="0" smtClean="0"/>
                <a:t>1995</a:t>
              </a:r>
              <a:endParaRPr lang="en-US" sz="1600" b="1" dirty="0"/>
            </a:p>
          </p:txBody>
        </p:sp>
        <p:sp>
          <p:nvSpPr>
            <p:cNvPr id="18" name="TextBox 17"/>
            <p:cNvSpPr txBox="1"/>
            <p:nvPr/>
          </p:nvSpPr>
          <p:spPr>
            <a:xfrm>
              <a:off x="4996853" y="4618812"/>
              <a:ext cx="800101" cy="349182"/>
            </a:xfrm>
            <a:prstGeom prst="rect">
              <a:avLst/>
            </a:prstGeom>
            <a:noFill/>
          </p:spPr>
          <p:txBody>
            <a:bodyPr wrap="square" rtlCol="0">
              <a:spAutoFit/>
            </a:bodyPr>
            <a:lstStyle/>
            <a:p>
              <a:pPr algn="ctr"/>
              <a:r>
                <a:rPr lang="en-US" sz="1600" b="1" dirty="0" smtClean="0"/>
                <a:t>2005</a:t>
              </a:r>
              <a:endParaRPr lang="en-US" sz="1600" b="1" dirty="0"/>
            </a:p>
          </p:txBody>
        </p:sp>
      </p:grpSp>
      <p:pic>
        <p:nvPicPr>
          <p:cNvPr id="21" name="Picture 20" descr="plot.8-1.Anomalies.Cluster51.png"/>
          <p:cNvPicPr>
            <a:picLocks noChangeAspect="1"/>
          </p:cNvPicPr>
          <p:nvPr/>
        </p:nvPicPr>
        <p:blipFill>
          <a:blip r:embed="rId3"/>
          <a:srcRect l="2469" t="7986" r="4187" b="30556"/>
          <a:stretch>
            <a:fillRect/>
          </a:stretch>
        </p:blipFill>
        <p:spPr>
          <a:xfrm>
            <a:off x="2640398" y="1904999"/>
            <a:ext cx="6338502" cy="1892301"/>
          </a:xfrm>
          <a:prstGeom prst="rect">
            <a:avLst/>
          </a:prstGeom>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antaAna-Climate-1.PrecipGrid.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10697" t="31852" r="16688" b="37777"/>
              <a:stretch>
                <a:fillRect/>
              </a:stretch>
            </p:blipFill>
          </mc:Choice>
          <mc:Fallback>
            <p:blipFill>
              <a:blip r:embed="rId4"/>
              <a:srcRect l="10697" t="31852" r="16688" b="37777"/>
              <a:stretch>
                <a:fillRect/>
              </a:stretch>
            </p:blipFill>
          </mc:Fallback>
        </mc:AlternateContent>
        <p:spPr>
          <a:xfrm>
            <a:off x="266700" y="3286125"/>
            <a:ext cx="6317687" cy="3419474"/>
          </a:xfrm>
          <a:prstGeom prst="rect">
            <a:avLst/>
          </a:prstGeom>
        </p:spPr>
      </p:pic>
      <p:sp>
        <p:nvSpPr>
          <p:cNvPr id="7" name="TextBox 6"/>
          <p:cNvSpPr txBox="1"/>
          <p:nvPr/>
        </p:nvSpPr>
        <p:spPr>
          <a:xfrm>
            <a:off x="264634" y="877826"/>
            <a:ext cx="8591550" cy="461665"/>
          </a:xfrm>
          <a:prstGeom prst="rect">
            <a:avLst/>
          </a:prstGeom>
          <a:noFill/>
        </p:spPr>
        <p:txBody>
          <a:bodyPr wrap="square" rtlCol="0">
            <a:spAutoFit/>
          </a:bodyPr>
          <a:lstStyle/>
          <a:p>
            <a:r>
              <a:rPr lang="en-US" sz="2400" b="1" dirty="0" smtClean="0">
                <a:solidFill>
                  <a:schemeClr val="bg1"/>
                </a:solidFill>
              </a:rPr>
              <a:t>Basin-Average Precipitation &amp; Potential ET</a:t>
            </a:r>
            <a:endParaRPr lang="en-US" sz="2400" b="1" dirty="0">
              <a:solidFill>
                <a:schemeClr val="bg1"/>
              </a:solidFill>
            </a:endParaRPr>
          </a:p>
        </p:txBody>
      </p:sp>
      <p:cxnSp>
        <p:nvCxnSpPr>
          <p:cNvPr id="8" name="Straight Connector 7"/>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65794" y="-1145"/>
            <a:ext cx="8335936" cy="707886"/>
          </a:xfrm>
          <a:prstGeom prst="rect">
            <a:avLst/>
          </a:prstGeom>
        </p:spPr>
        <p:txBody>
          <a:bodyPr wrap="none">
            <a:spAutoFit/>
          </a:bodyPr>
          <a:lstStyle/>
          <a:p>
            <a:r>
              <a:rPr lang="en-US" sz="4000" b="1" dirty="0" smtClean="0">
                <a:solidFill>
                  <a:schemeClr val="bg1"/>
                </a:solidFill>
              </a:rPr>
              <a:t>Data Collection &amp; Pre-Processing</a:t>
            </a:r>
            <a:endParaRPr lang="en-US" sz="4000" b="1" dirty="0">
              <a:solidFill>
                <a:schemeClr val="bg1"/>
              </a:solidFill>
            </a:endParaRPr>
          </a:p>
        </p:txBody>
      </p:sp>
      <p:sp>
        <p:nvSpPr>
          <p:cNvPr id="10" name="TextBox 9"/>
          <p:cNvSpPr txBox="1"/>
          <p:nvPr/>
        </p:nvSpPr>
        <p:spPr>
          <a:xfrm>
            <a:off x="-28576" y="1369805"/>
            <a:ext cx="8753475" cy="1877437"/>
          </a:xfrm>
          <a:prstGeom prst="rect">
            <a:avLst/>
          </a:prstGeom>
          <a:noFill/>
        </p:spPr>
        <p:txBody>
          <a:bodyPr wrap="square" rtlCol="0">
            <a:spAutoFit/>
          </a:bodyPr>
          <a:lstStyle/>
          <a:p>
            <a:pPr marL="685800" lvl="1" indent="-393700">
              <a:spcAft>
                <a:spcPts val="1200"/>
              </a:spcAft>
              <a:buFont typeface="Wingdings" charset="2"/>
              <a:buChar char="Ø"/>
            </a:pPr>
            <a:r>
              <a:rPr lang="en-US" sz="2400" dirty="0" smtClean="0">
                <a:solidFill>
                  <a:schemeClr val="bg1"/>
                </a:solidFill>
              </a:rPr>
              <a:t>Weighted average of gridded historical datasets over individual groundwater basins</a:t>
            </a:r>
          </a:p>
          <a:p>
            <a:pPr marL="685800" lvl="1" indent="-393700">
              <a:spcAft>
                <a:spcPts val="1200"/>
              </a:spcAft>
              <a:buFont typeface="Wingdings" charset="2"/>
              <a:buChar char="Ø"/>
            </a:pPr>
            <a:r>
              <a:rPr lang="en-US" sz="2400" dirty="0" smtClean="0">
                <a:solidFill>
                  <a:schemeClr val="bg1"/>
                </a:solidFill>
              </a:rPr>
              <a:t>Source: Maurer et al. (2002) gridded climate dataset;</a:t>
            </a:r>
          </a:p>
          <a:p>
            <a:pPr marL="685800" lvl="1" indent="-393700">
              <a:spcAft>
                <a:spcPts val="1200"/>
              </a:spcAft>
            </a:pPr>
            <a:r>
              <a:rPr lang="en-US" sz="2400" dirty="0" smtClean="0">
                <a:solidFill>
                  <a:schemeClr val="bg1"/>
                </a:solidFill>
              </a:rPr>
              <a:t>			Reclamation (2011) hydrologic simulations (PET)</a:t>
            </a:r>
          </a:p>
        </p:txBody>
      </p:sp>
      <p:graphicFrame>
        <p:nvGraphicFramePr>
          <p:cNvPr id="13" name="Object 12"/>
          <p:cNvGraphicFramePr>
            <a:graphicFrameLocks noChangeAspect="1"/>
          </p:cNvGraphicFramePr>
          <p:nvPr/>
        </p:nvGraphicFramePr>
        <p:xfrm>
          <a:off x="6057899" y="4254500"/>
          <a:ext cx="2703443" cy="609600"/>
        </p:xfrm>
        <a:graphic>
          <a:graphicData uri="http://schemas.openxmlformats.org/presentationml/2006/ole">
            <p:oleObj spid="_x0000_s108546" name="Equation" r:id="rId5" imgW="1295400" imgH="292100" progId="Equation.3">
              <p:embed/>
            </p:oleObj>
          </a:graphicData>
        </a:graphic>
      </p:graphicFrame>
      <p:graphicFrame>
        <p:nvGraphicFramePr>
          <p:cNvPr id="36867" name="Object 3"/>
          <p:cNvGraphicFramePr>
            <a:graphicFrameLocks noChangeAspect="1"/>
          </p:cNvGraphicFramePr>
          <p:nvPr/>
        </p:nvGraphicFramePr>
        <p:xfrm>
          <a:off x="5688013" y="4940300"/>
          <a:ext cx="3444875" cy="609600"/>
        </p:xfrm>
        <a:graphic>
          <a:graphicData uri="http://schemas.openxmlformats.org/presentationml/2006/ole">
            <p:oleObj spid="_x0000_s108547" name="Equation" r:id="rId6" imgW="1651000" imgH="292100" progId="Equation.3">
              <p:embed/>
            </p:oleObj>
          </a:graphicData>
        </a:graphic>
      </p:graphicFrame>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4634" y="877826"/>
            <a:ext cx="8591550" cy="461665"/>
          </a:xfrm>
          <a:prstGeom prst="rect">
            <a:avLst/>
          </a:prstGeom>
          <a:noFill/>
        </p:spPr>
        <p:txBody>
          <a:bodyPr wrap="square" rtlCol="0">
            <a:spAutoFit/>
          </a:bodyPr>
          <a:lstStyle/>
          <a:p>
            <a:r>
              <a:rPr lang="en-US" sz="2400" b="1" dirty="0" smtClean="0">
                <a:solidFill>
                  <a:schemeClr val="bg1"/>
                </a:solidFill>
              </a:rPr>
              <a:t>Streamflow</a:t>
            </a:r>
            <a:endParaRPr lang="en-US" sz="2400" b="1" dirty="0">
              <a:solidFill>
                <a:schemeClr val="bg1"/>
              </a:solidFill>
            </a:endParaRPr>
          </a:p>
        </p:txBody>
      </p:sp>
      <p:cxnSp>
        <p:nvCxnSpPr>
          <p:cNvPr id="8" name="Straight Connector 7"/>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65794" y="-1145"/>
            <a:ext cx="8335936" cy="707886"/>
          </a:xfrm>
          <a:prstGeom prst="rect">
            <a:avLst/>
          </a:prstGeom>
        </p:spPr>
        <p:txBody>
          <a:bodyPr wrap="none">
            <a:spAutoFit/>
          </a:bodyPr>
          <a:lstStyle/>
          <a:p>
            <a:r>
              <a:rPr lang="en-US" sz="4000" b="1" dirty="0" smtClean="0">
                <a:solidFill>
                  <a:schemeClr val="bg1"/>
                </a:solidFill>
              </a:rPr>
              <a:t>Data Collection &amp; Pre-Processing</a:t>
            </a:r>
            <a:endParaRPr lang="en-US" sz="4000" b="1" dirty="0">
              <a:solidFill>
                <a:schemeClr val="bg1"/>
              </a:solidFill>
            </a:endParaRPr>
          </a:p>
        </p:txBody>
      </p:sp>
      <p:sp>
        <p:nvSpPr>
          <p:cNvPr id="10" name="TextBox 9"/>
          <p:cNvSpPr txBox="1"/>
          <p:nvPr/>
        </p:nvSpPr>
        <p:spPr>
          <a:xfrm>
            <a:off x="-28576" y="1369805"/>
            <a:ext cx="9007475" cy="984885"/>
          </a:xfrm>
          <a:prstGeom prst="rect">
            <a:avLst/>
          </a:prstGeom>
          <a:noFill/>
        </p:spPr>
        <p:txBody>
          <a:bodyPr wrap="square" rtlCol="0">
            <a:spAutoFit/>
          </a:bodyPr>
          <a:lstStyle/>
          <a:p>
            <a:pPr marL="685800" lvl="1" indent="-393700">
              <a:spcAft>
                <a:spcPts val="1200"/>
              </a:spcAft>
              <a:buFont typeface="Wingdings" charset="2"/>
              <a:buChar char="Ø"/>
            </a:pPr>
            <a:r>
              <a:rPr lang="en-US" sz="2400" dirty="0" smtClean="0">
                <a:solidFill>
                  <a:schemeClr val="bg1"/>
                </a:solidFill>
              </a:rPr>
              <a:t>Simulated natural streamflow at selected locations</a:t>
            </a:r>
          </a:p>
          <a:p>
            <a:pPr marL="685800" lvl="1" indent="-393700">
              <a:spcAft>
                <a:spcPts val="1200"/>
              </a:spcAft>
              <a:buFont typeface="Wingdings" charset="2"/>
              <a:buChar char="Ø"/>
            </a:pPr>
            <a:r>
              <a:rPr lang="en-US" sz="2400" dirty="0" smtClean="0">
                <a:solidFill>
                  <a:schemeClr val="bg1"/>
                </a:solidFill>
              </a:rPr>
              <a:t>Source: Reclamation (2011) hydrologic simulations </a:t>
            </a:r>
          </a:p>
        </p:txBody>
      </p:sp>
      <p:pic>
        <p:nvPicPr>
          <p:cNvPr id="11" name="Picture 10" descr="BasinWithStations.png"/>
          <p:cNvPicPr>
            <a:picLocks noChangeAspect="1"/>
          </p:cNvPicPr>
          <p:nvPr/>
        </p:nvPicPr>
        <p:blipFill>
          <a:blip r:embed="rId2"/>
          <a:srcRect l="15000" t="10249" r="12083" b="9203"/>
          <a:stretch>
            <a:fillRect/>
          </a:stretch>
        </p:blipFill>
        <p:spPr>
          <a:xfrm>
            <a:off x="266699" y="2362200"/>
            <a:ext cx="7490114" cy="4394200"/>
          </a:xfrm>
          <a:prstGeom prst="rect">
            <a:avLst/>
          </a:prstGeom>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4634" y="877826"/>
            <a:ext cx="8591550" cy="461665"/>
          </a:xfrm>
          <a:prstGeom prst="rect">
            <a:avLst/>
          </a:prstGeom>
          <a:noFill/>
        </p:spPr>
        <p:txBody>
          <a:bodyPr wrap="square" rtlCol="0">
            <a:spAutoFit/>
          </a:bodyPr>
          <a:lstStyle/>
          <a:p>
            <a:r>
              <a:rPr lang="en-US" sz="2400" b="1" dirty="0" smtClean="0">
                <a:solidFill>
                  <a:schemeClr val="bg1"/>
                </a:solidFill>
              </a:rPr>
              <a:t>M&amp;I Demand</a:t>
            </a:r>
            <a:endParaRPr lang="en-US" sz="2400" b="1" dirty="0">
              <a:solidFill>
                <a:schemeClr val="bg1"/>
              </a:solidFill>
            </a:endParaRPr>
          </a:p>
        </p:txBody>
      </p:sp>
      <p:cxnSp>
        <p:nvCxnSpPr>
          <p:cNvPr id="8" name="Straight Connector 7"/>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65794" y="-1145"/>
            <a:ext cx="8335936" cy="707886"/>
          </a:xfrm>
          <a:prstGeom prst="rect">
            <a:avLst/>
          </a:prstGeom>
        </p:spPr>
        <p:txBody>
          <a:bodyPr wrap="none">
            <a:spAutoFit/>
          </a:bodyPr>
          <a:lstStyle/>
          <a:p>
            <a:r>
              <a:rPr lang="en-US" sz="4000" b="1" dirty="0" smtClean="0">
                <a:solidFill>
                  <a:schemeClr val="bg1"/>
                </a:solidFill>
              </a:rPr>
              <a:t>Data Collection &amp; Pre-Processing</a:t>
            </a:r>
            <a:endParaRPr lang="en-US" sz="4000" b="1" dirty="0">
              <a:solidFill>
                <a:schemeClr val="bg1"/>
              </a:solidFill>
            </a:endParaRPr>
          </a:p>
        </p:txBody>
      </p:sp>
      <p:sp>
        <p:nvSpPr>
          <p:cNvPr id="10" name="TextBox 9"/>
          <p:cNvSpPr txBox="1"/>
          <p:nvPr/>
        </p:nvSpPr>
        <p:spPr>
          <a:xfrm>
            <a:off x="-28575" y="1369805"/>
            <a:ext cx="8591550" cy="1508105"/>
          </a:xfrm>
          <a:prstGeom prst="rect">
            <a:avLst/>
          </a:prstGeom>
          <a:noFill/>
        </p:spPr>
        <p:txBody>
          <a:bodyPr wrap="square" rtlCol="0">
            <a:spAutoFit/>
          </a:bodyPr>
          <a:lstStyle/>
          <a:p>
            <a:pPr marL="685800" lvl="1" indent="-393700">
              <a:spcAft>
                <a:spcPts val="1200"/>
              </a:spcAft>
              <a:buFont typeface="Wingdings" charset="2"/>
              <a:buChar char="Ø"/>
            </a:pPr>
            <a:r>
              <a:rPr lang="en-US" sz="2400" dirty="0" smtClean="0">
                <a:solidFill>
                  <a:schemeClr val="bg1"/>
                </a:solidFill>
              </a:rPr>
              <a:t>Population </a:t>
            </a:r>
            <a:r>
              <a:rPr lang="en-US" sz="2400" dirty="0" err="1" smtClean="0">
                <a:solidFill>
                  <a:schemeClr val="bg1"/>
                </a:solidFill>
              </a:rPr>
              <a:t>x</a:t>
            </a:r>
            <a:r>
              <a:rPr lang="en-US" sz="2400" dirty="0" smtClean="0">
                <a:solidFill>
                  <a:schemeClr val="bg1"/>
                </a:solidFill>
              </a:rPr>
              <a:t> Per Capita Demand</a:t>
            </a:r>
          </a:p>
          <a:p>
            <a:pPr marL="685800" lvl="1" indent="-393700">
              <a:spcAft>
                <a:spcPts val="1200"/>
              </a:spcAft>
              <a:buFont typeface="Wingdings" charset="2"/>
              <a:buChar char="Ø"/>
              <a:tabLst>
                <a:tab pos="2006600" algn="l"/>
              </a:tabLst>
            </a:pPr>
            <a:r>
              <a:rPr lang="en-US" sz="2400" dirty="0" smtClean="0">
                <a:solidFill>
                  <a:schemeClr val="bg1"/>
                </a:solidFill>
              </a:rPr>
              <a:t>Sources: 	population – Census tract data; </a:t>
            </a:r>
          </a:p>
          <a:p>
            <a:pPr marL="685800" lvl="1" indent="-393700">
              <a:spcAft>
                <a:spcPts val="1200"/>
              </a:spcAft>
              <a:tabLst>
                <a:tab pos="2006600" algn="l"/>
              </a:tabLst>
            </a:pPr>
            <a:r>
              <a:rPr lang="en-US" sz="2400" dirty="0" smtClean="0">
                <a:solidFill>
                  <a:schemeClr val="bg1"/>
                </a:solidFill>
              </a:rPr>
              <a:t>		per capita demand – 2000 &amp; 2010 </a:t>
            </a:r>
            <a:r>
              <a:rPr lang="en-US" sz="2400" dirty="0" err="1" smtClean="0">
                <a:solidFill>
                  <a:schemeClr val="bg1"/>
                </a:solidFill>
              </a:rPr>
              <a:t>UWMPs</a:t>
            </a:r>
            <a:endParaRPr lang="en-US" sz="2400" dirty="0" smtClean="0">
              <a:solidFill>
                <a:schemeClr val="bg1"/>
              </a:solidFill>
            </a:endParaRPr>
          </a:p>
        </p:txBody>
      </p:sp>
      <p:graphicFrame>
        <p:nvGraphicFramePr>
          <p:cNvPr id="12" name="Chart 11"/>
          <p:cNvGraphicFramePr/>
          <p:nvPr/>
        </p:nvGraphicFramePr>
        <p:xfrm>
          <a:off x="4622800" y="3048000"/>
          <a:ext cx="4254500" cy="2819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p:cNvGraphicFramePr/>
          <p:nvPr/>
        </p:nvGraphicFramePr>
        <p:xfrm>
          <a:off x="279400" y="3048000"/>
          <a:ext cx="4254500" cy="28067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4634" y="877826"/>
            <a:ext cx="8591550" cy="461665"/>
          </a:xfrm>
          <a:prstGeom prst="rect">
            <a:avLst/>
          </a:prstGeom>
          <a:noFill/>
        </p:spPr>
        <p:txBody>
          <a:bodyPr wrap="square" rtlCol="0">
            <a:spAutoFit/>
          </a:bodyPr>
          <a:lstStyle/>
          <a:p>
            <a:r>
              <a:rPr lang="en-US" sz="2400" b="1" dirty="0" smtClean="0">
                <a:solidFill>
                  <a:schemeClr val="bg1"/>
                </a:solidFill>
              </a:rPr>
              <a:t>M&amp;I Demand</a:t>
            </a:r>
            <a:endParaRPr lang="en-US" sz="2400" b="1" dirty="0">
              <a:solidFill>
                <a:schemeClr val="bg1"/>
              </a:solidFill>
            </a:endParaRPr>
          </a:p>
        </p:txBody>
      </p:sp>
      <p:cxnSp>
        <p:nvCxnSpPr>
          <p:cNvPr id="8" name="Straight Connector 7"/>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65794" y="-1145"/>
            <a:ext cx="8335936" cy="707886"/>
          </a:xfrm>
          <a:prstGeom prst="rect">
            <a:avLst/>
          </a:prstGeom>
        </p:spPr>
        <p:txBody>
          <a:bodyPr wrap="none">
            <a:spAutoFit/>
          </a:bodyPr>
          <a:lstStyle/>
          <a:p>
            <a:r>
              <a:rPr lang="en-US" sz="4000" b="1" dirty="0" smtClean="0">
                <a:solidFill>
                  <a:schemeClr val="bg1"/>
                </a:solidFill>
              </a:rPr>
              <a:t>Data Collection &amp; Pre-Processing</a:t>
            </a:r>
            <a:endParaRPr lang="en-US" sz="4000" b="1" dirty="0">
              <a:solidFill>
                <a:schemeClr val="bg1"/>
              </a:solidFill>
            </a:endParaRPr>
          </a:p>
        </p:txBody>
      </p:sp>
      <p:sp>
        <p:nvSpPr>
          <p:cNvPr id="10" name="TextBox 9"/>
          <p:cNvSpPr txBox="1"/>
          <p:nvPr/>
        </p:nvSpPr>
        <p:spPr>
          <a:xfrm>
            <a:off x="-28575" y="1369805"/>
            <a:ext cx="8591550" cy="1508105"/>
          </a:xfrm>
          <a:prstGeom prst="rect">
            <a:avLst/>
          </a:prstGeom>
          <a:noFill/>
        </p:spPr>
        <p:txBody>
          <a:bodyPr wrap="square" rtlCol="0">
            <a:spAutoFit/>
          </a:bodyPr>
          <a:lstStyle/>
          <a:p>
            <a:pPr marL="685800" lvl="1" indent="-393700">
              <a:spcAft>
                <a:spcPts val="1200"/>
              </a:spcAft>
              <a:buFont typeface="Wingdings" charset="2"/>
              <a:buChar char="Ø"/>
            </a:pPr>
            <a:r>
              <a:rPr lang="en-US" sz="2400" dirty="0" smtClean="0">
                <a:solidFill>
                  <a:schemeClr val="bg1"/>
                </a:solidFill>
              </a:rPr>
              <a:t>Population </a:t>
            </a:r>
            <a:r>
              <a:rPr lang="en-US" sz="2400" dirty="0" err="1" smtClean="0">
                <a:solidFill>
                  <a:schemeClr val="bg1"/>
                </a:solidFill>
              </a:rPr>
              <a:t>x</a:t>
            </a:r>
            <a:r>
              <a:rPr lang="en-US" sz="2400" dirty="0" smtClean="0">
                <a:solidFill>
                  <a:schemeClr val="bg1"/>
                </a:solidFill>
              </a:rPr>
              <a:t> Per Capita Demand</a:t>
            </a:r>
          </a:p>
          <a:p>
            <a:pPr marL="685800" lvl="1" indent="-393700">
              <a:spcAft>
                <a:spcPts val="1200"/>
              </a:spcAft>
              <a:buFont typeface="Wingdings" charset="2"/>
              <a:buChar char="Ø"/>
              <a:tabLst>
                <a:tab pos="2006600" algn="l"/>
              </a:tabLst>
            </a:pPr>
            <a:r>
              <a:rPr lang="en-US" sz="2400" dirty="0" smtClean="0">
                <a:solidFill>
                  <a:schemeClr val="bg1"/>
                </a:solidFill>
              </a:rPr>
              <a:t>Sources: 	population – Census tract data; </a:t>
            </a:r>
          </a:p>
          <a:p>
            <a:pPr marL="685800" lvl="1" indent="-393700">
              <a:spcAft>
                <a:spcPts val="1200"/>
              </a:spcAft>
              <a:tabLst>
                <a:tab pos="2006600" algn="l"/>
              </a:tabLst>
            </a:pPr>
            <a:r>
              <a:rPr lang="en-US" sz="2400" dirty="0" smtClean="0">
                <a:solidFill>
                  <a:schemeClr val="bg1"/>
                </a:solidFill>
              </a:rPr>
              <a:t>		per capita demand – 2000 &amp; 2010 </a:t>
            </a:r>
            <a:r>
              <a:rPr lang="en-US" sz="2400" dirty="0" err="1" smtClean="0">
                <a:solidFill>
                  <a:schemeClr val="bg1"/>
                </a:solidFill>
              </a:rPr>
              <a:t>UWMPs</a:t>
            </a:r>
            <a:endParaRPr lang="en-US" sz="2400" dirty="0" smtClean="0">
              <a:solidFill>
                <a:schemeClr val="bg1"/>
              </a:solidFill>
            </a:endParaRPr>
          </a:p>
        </p:txBody>
      </p:sp>
      <p:graphicFrame>
        <p:nvGraphicFramePr>
          <p:cNvPr id="12" name="Chart 11"/>
          <p:cNvGraphicFramePr/>
          <p:nvPr/>
        </p:nvGraphicFramePr>
        <p:xfrm>
          <a:off x="4622800" y="3048000"/>
          <a:ext cx="4254500" cy="2819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p:cNvGraphicFramePr/>
          <p:nvPr/>
        </p:nvGraphicFramePr>
        <p:xfrm>
          <a:off x="279400" y="3048000"/>
          <a:ext cx="4254500" cy="28067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p:nvPr/>
        </p:nvGraphicFramePr>
        <p:xfrm>
          <a:off x="1882775" y="4152900"/>
          <a:ext cx="5378450" cy="2552700"/>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6"/>
          <p:cNvGrpSpPr/>
          <p:nvPr/>
        </p:nvGrpSpPr>
        <p:grpSpPr>
          <a:xfrm>
            <a:off x="2449012" y="4878288"/>
            <a:ext cx="4612188" cy="440317"/>
            <a:chOff x="2449012" y="4878288"/>
            <a:chExt cx="4612188" cy="440317"/>
          </a:xfrm>
        </p:grpSpPr>
        <p:sp>
          <p:nvSpPr>
            <p:cNvPr id="15" name="TextBox 14"/>
            <p:cNvSpPr txBox="1"/>
            <p:nvPr/>
          </p:nvSpPr>
          <p:spPr>
            <a:xfrm rot="21201660">
              <a:off x="2449012" y="4918495"/>
              <a:ext cx="2464139" cy="400110"/>
            </a:xfrm>
            <a:prstGeom prst="rect">
              <a:avLst/>
            </a:prstGeom>
            <a:noFill/>
          </p:spPr>
          <p:txBody>
            <a:bodyPr wrap="square" rtlCol="0">
              <a:spAutoFit/>
            </a:bodyPr>
            <a:lstStyle/>
            <a:p>
              <a:r>
                <a:rPr lang="en-US" sz="2000" dirty="0" smtClean="0">
                  <a:solidFill>
                    <a:srgbClr val="FF0000"/>
                  </a:solidFill>
                </a:rPr>
                <a:t>Population Growth</a:t>
              </a:r>
              <a:endParaRPr lang="en-US" sz="2000" dirty="0">
                <a:solidFill>
                  <a:srgbClr val="FF0000"/>
                </a:solidFill>
              </a:endParaRPr>
            </a:p>
          </p:txBody>
        </p:sp>
        <p:sp>
          <p:nvSpPr>
            <p:cNvPr id="16" name="TextBox 15"/>
            <p:cNvSpPr txBox="1"/>
            <p:nvPr/>
          </p:nvSpPr>
          <p:spPr>
            <a:xfrm rot="355638">
              <a:off x="5219700" y="4878288"/>
              <a:ext cx="1841500" cy="400110"/>
            </a:xfrm>
            <a:prstGeom prst="rect">
              <a:avLst/>
            </a:prstGeom>
            <a:noFill/>
          </p:spPr>
          <p:txBody>
            <a:bodyPr wrap="square" rtlCol="0">
              <a:spAutoFit/>
            </a:bodyPr>
            <a:lstStyle/>
            <a:p>
              <a:r>
                <a:rPr lang="en-US" sz="2000" dirty="0" smtClean="0">
                  <a:solidFill>
                    <a:srgbClr val="FF0000"/>
                  </a:solidFill>
                </a:rPr>
                <a:t>Conservation</a:t>
              </a:r>
              <a:endParaRPr lang="en-US" sz="2000" dirty="0">
                <a:solidFill>
                  <a:srgbClr val="FF0000"/>
                </a:solidFill>
              </a:endParaRPr>
            </a:p>
          </p:txBody>
        </p:sp>
      </p:gr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solidFill>
                  <a:schemeClr val="bg1"/>
                </a:solidFill>
              </a:rPr>
              <a:t>WWCRA Activities</a:t>
            </a:r>
          </a:p>
        </p:txBody>
      </p:sp>
      <p:pic>
        <p:nvPicPr>
          <p:cNvPr id="11267" name="Picture 1" descr="Conceptual diagram of how climate change affects risks to supply and demand and impacts operations">
            <a:hlinkClick r:id="rId3"/>
          </p:cNvPr>
          <p:cNvPicPr>
            <a:picLocks noGrp="1" noChangeAspect="1" noChangeArrowheads="1"/>
          </p:cNvPicPr>
          <p:nvPr>
            <p:ph idx="1"/>
          </p:nvPr>
        </p:nvPicPr>
        <p:blipFill>
          <a:blip r:embed="rId4" cstate="print"/>
          <a:srcRect/>
          <a:stretch>
            <a:fillRect/>
          </a:stretch>
        </p:blipFill>
        <p:spPr>
          <a:xfrm>
            <a:off x="2428875" y="1881188"/>
            <a:ext cx="4286250" cy="3962400"/>
          </a:xfrm>
        </p:spPr>
      </p:pic>
      <p:sp>
        <p:nvSpPr>
          <p:cNvPr id="5" name="Oval 4"/>
          <p:cNvSpPr/>
          <p:nvPr/>
        </p:nvSpPr>
        <p:spPr>
          <a:xfrm>
            <a:off x="1752600" y="1828800"/>
            <a:ext cx="2438400" cy="22860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00"/>
              </a:solidFill>
            </a:endParaRPr>
          </a:p>
        </p:txBody>
      </p:sp>
      <p:sp>
        <p:nvSpPr>
          <p:cNvPr id="6" name="Oval 5"/>
          <p:cNvSpPr/>
          <p:nvPr/>
        </p:nvSpPr>
        <p:spPr>
          <a:xfrm>
            <a:off x="1905000" y="4114800"/>
            <a:ext cx="2209800" cy="144780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4038600" y="3581400"/>
            <a:ext cx="1981200" cy="1371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4038600" y="4800600"/>
            <a:ext cx="1752600" cy="1295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4800600" y="2438400"/>
            <a:ext cx="1981200" cy="1371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3733800" y="1600200"/>
            <a:ext cx="1752600" cy="12954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74" name="TextBox 10"/>
          <p:cNvSpPr txBox="1">
            <a:spLocks noChangeArrowheads="1"/>
          </p:cNvSpPr>
          <p:nvPr/>
        </p:nvSpPr>
        <p:spPr bwMode="auto">
          <a:xfrm>
            <a:off x="312821" y="2061411"/>
            <a:ext cx="1447800" cy="707886"/>
          </a:xfrm>
          <a:prstGeom prst="rect">
            <a:avLst/>
          </a:prstGeom>
          <a:noFill/>
          <a:ln w="9525">
            <a:noFill/>
            <a:miter lim="800000"/>
            <a:headEnd/>
            <a:tailEnd/>
          </a:ln>
        </p:spPr>
        <p:txBody>
          <a:bodyPr>
            <a:spAutoFit/>
          </a:bodyPr>
          <a:lstStyle/>
          <a:p>
            <a:r>
              <a:rPr lang="en-US" sz="2000" dirty="0">
                <a:solidFill>
                  <a:srgbClr val="FFFF00"/>
                </a:solidFill>
              </a:rPr>
              <a:t>CMIP3 &amp;</a:t>
            </a:r>
          </a:p>
          <a:p>
            <a:r>
              <a:rPr lang="en-US" sz="2000" dirty="0">
                <a:solidFill>
                  <a:srgbClr val="FFFF00"/>
                </a:solidFill>
              </a:rPr>
              <a:t>Updates</a:t>
            </a:r>
          </a:p>
        </p:txBody>
      </p:sp>
      <p:sp>
        <p:nvSpPr>
          <p:cNvPr id="11275" name="TextBox 11"/>
          <p:cNvSpPr txBox="1">
            <a:spLocks noChangeArrowheads="1"/>
          </p:cNvSpPr>
          <p:nvPr/>
        </p:nvSpPr>
        <p:spPr bwMode="auto">
          <a:xfrm>
            <a:off x="0" y="4491790"/>
            <a:ext cx="1828800" cy="707886"/>
          </a:xfrm>
          <a:prstGeom prst="rect">
            <a:avLst/>
          </a:prstGeom>
          <a:noFill/>
          <a:ln w="9525">
            <a:noFill/>
            <a:miter lim="800000"/>
            <a:headEnd/>
            <a:tailEnd/>
          </a:ln>
        </p:spPr>
        <p:txBody>
          <a:bodyPr>
            <a:spAutoFit/>
          </a:bodyPr>
          <a:lstStyle/>
          <a:p>
            <a:r>
              <a:rPr lang="en-US" sz="2000" dirty="0">
                <a:solidFill>
                  <a:srgbClr val="00B0F0"/>
                </a:solidFill>
              </a:rPr>
              <a:t>BCSD 2008 &amp;</a:t>
            </a:r>
          </a:p>
          <a:p>
            <a:r>
              <a:rPr lang="en-US" sz="2000" dirty="0">
                <a:solidFill>
                  <a:srgbClr val="00B0F0"/>
                </a:solidFill>
              </a:rPr>
              <a:t>Updates</a:t>
            </a:r>
          </a:p>
        </p:txBody>
      </p:sp>
      <p:sp>
        <p:nvSpPr>
          <p:cNvPr id="11276" name="TextBox 12"/>
          <p:cNvSpPr txBox="1">
            <a:spLocks noChangeArrowheads="1"/>
          </p:cNvSpPr>
          <p:nvPr/>
        </p:nvSpPr>
        <p:spPr bwMode="auto">
          <a:xfrm>
            <a:off x="6781800" y="3962400"/>
            <a:ext cx="1828800" cy="830997"/>
          </a:xfrm>
          <a:prstGeom prst="rect">
            <a:avLst/>
          </a:prstGeom>
          <a:noFill/>
          <a:ln w="9525">
            <a:noFill/>
            <a:miter lim="800000"/>
            <a:headEnd/>
            <a:tailEnd/>
          </a:ln>
        </p:spPr>
        <p:txBody>
          <a:bodyPr>
            <a:spAutoFit/>
          </a:bodyPr>
          <a:lstStyle/>
          <a:p>
            <a:r>
              <a:rPr lang="en-US" sz="2400" dirty="0">
                <a:solidFill>
                  <a:srgbClr val="FF0000"/>
                </a:solidFill>
              </a:rPr>
              <a:t>FY 2010 - 2011</a:t>
            </a:r>
          </a:p>
        </p:txBody>
      </p:sp>
      <p:sp>
        <p:nvSpPr>
          <p:cNvPr id="11277" name="TextBox 13"/>
          <p:cNvSpPr txBox="1">
            <a:spLocks noChangeArrowheads="1"/>
          </p:cNvSpPr>
          <p:nvPr/>
        </p:nvSpPr>
        <p:spPr bwMode="auto">
          <a:xfrm>
            <a:off x="6858000" y="5562600"/>
            <a:ext cx="1828800" cy="830997"/>
          </a:xfrm>
          <a:prstGeom prst="rect">
            <a:avLst/>
          </a:prstGeom>
          <a:noFill/>
          <a:ln w="9525">
            <a:noFill/>
            <a:miter lim="800000"/>
            <a:headEnd/>
            <a:tailEnd/>
          </a:ln>
        </p:spPr>
        <p:txBody>
          <a:bodyPr>
            <a:spAutoFit/>
          </a:bodyPr>
          <a:lstStyle/>
          <a:p>
            <a:r>
              <a:rPr lang="en-US" sz="2400" dirty="0">
                <a:solidFill>
                  <a:srgbClr val="FF0000"/>
                </a:solidFill>
              </a:rPr>
              <a:t>FY 2011 - 2012</a:t>
            </a:r>
          </a:p>
        </p:txBody>
      </p:sp>
      <p:sp>
        <p:nvSpPr>
          <p:cNvPr id="11278" name="TextBox 14"/>
          <p:cNvSpPr txBox="1">
            <a:spLocks noChangeArrowheads="1"/>
          </p:cNvSpPr>
          <p:nvPr/>
        </p:nvSpPr>
        <p:spPr bwMode="auto">
          <a:xfrm>
            <a:off x="6629400" y="2590800"/>
            <a:ext cx="2514600" cy="830997"/>
          </a:xfrm>
          <a:prstGeom prst="rect">
            <a:avLst/>
          </a:prstGeom>
          <a:noFill/>
          <a:ln w="9525">
            <a:noFill/>
            <a:miter lim="800000"/>
            <a:headEnd/>
            <a:tailEnd/>
          </a:ln>
        </p:spPr>
        <p:txBody>
          <a:bodyPr>
            <a:spAutoFit/>
          </a:bodyPr>
          <a:lstStyle/>
          <a:p>
            <a:r>
              <a:rPr lang="en-US" sz="2400" dirty="0">
                <a:solidFill>
                  <a:srgbClr val="FF0000"/>
                </a:solidFill>
              </a:rPr>
              <a:t>FY 2011 Rio Grande</a:t>
            </a:r>
          </a:p>
        </p:txBody>
      </p:sp>
      <p:sp>
        <p:nvSpPr>
          <p:cNvPr id="11279" name="TextBox 15"/>
          <p:cNvSpPr txBox="1">
            <a:spLocks noChangeArrowheads="1"/>
          </p:cNvSpPr>
          <p:nvPr/>
        </p:nvSpPr>
        <p:spPr bwMode="auto">
          <a:xfrm>
            <a:off x="4724400" y="1219200"/>
            <a:ext cx="2514600" cy="1754326"/>
          </a:xfrm>
          <a:prstGeom prst="rect">
            <a:avLst/>
          </a:prstGeom>
          <a:noFill/>
          <a:ln w="9525">
            <a:noFill/>
            <a:miter lim="800000"/>
            <a:headEnd/>
            <a:tailEnd/>
          </a:ln>
        </p:spPr>
        <p:txBody>
          <a:bodyPr>
            <a:spAutoFit/>
          </a:bodyPr>
          <a:lstStyle/>
          <a:p>
            <a:r>
              <a:rPr lang="en-US" dirty="0">
                <a:solidFill>
                  <a:srgbClr val="00B050"/>
                </a:solidFill>
              </a:rPr>
              <a:t>With </a:t>
            </a:r>
            <a:r>
              <a:rPr lang="en-US" sz="2400" dirty="0">
                <a:solidFill>
                  <a:srgbClr val="00B050"/>
                </a:solidFill>
              </a:rPr>
              <a:t>Stakeholders</a:t>
            </a:r>
            <a:endParaRPr lang="en-US" dirty="0">
              <a:solidFill>
                <a:srgbClr val="00B050"/>
              </a:solidFill>
            </a:endParaRPr>
          </a:p>
          <a:p>
            <a:r>
              <a:rPr lang="en-US" dirty="0">
                <a:solidFill>
                  <a:srgbClr val="00B050"/>
                </a:solidFill>
              </a:rPr>
              <a:t>e.g. CO Basin Study</a:t>
            </a:r>
          </a:p>
        </p:txBody>
      </p:sp>
      <p:cxnSp>
        <p:nvCxnSpPr>
          <p:cNvPr id="18" name="Straight Connector 17"/>
          <p:cNvCxnSpPr>
            <a:endCxn id="11276" idx="1"/>
          </p:cNvCxnSpPr>
          <p:nvPr/>
        </p:nvCxnSpPr>
        <p:spPr>
          <a:xfrm>
            <a:off x="6019800" y="4343400"/>
            <a:ext cx="762000" cy="344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8" idx="6"/>
            <a:endCxn id="11277" idx="1"/>
          </p:cNvCxnSpPr>
          <p:nvPr/>
        </p:nvCxnSpPr>
        <p:spPr>
          <a:xfrm>
            <a:off x="5791200" y="5448300"/>
            <a:ext cx="1066800" cy="5297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2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27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27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27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274" grpId="0"/>
      <p:bldP spid="11275" grpId="0"/>
      <p:bldP spid="11276" grpId="0"/>
      <p:bldP spid="11277" grpId="0"/>
      <p:bldP spid="11278" grpId="0"/>
      <p:bldP spid="1127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4634" y="877826"/>
            <a:ext cx="8591550" cy="461665"/>
          </a:xfrm>
          <a:prstGeom prst="rect">
            <a:avLst/>
          </a:prstGeom>
          <a:noFill/>
        </p:spPr>
        <p:txBody>
          <a:bodyPr wrap="square" rtlCol="0">
            <a:spAutoFit/>
          </a:bodyPr>
          <a:lstStyle/>
          <a:p>
            <a:r>
              <a:rPr lang="en-US" sz="2400" b="1" dirty="0" smtClean="0">
                <a:solidFill>
                  <a:schemeClr val="bg1"/>
                </a:solidFill>
              </a:rPr>
              <a:t>Agricultural Demand</a:t>
            </a:r>
            <a:endParaRPr lang="en-US" sz="2400" b="1" dirty="0">
              <a:solidFill>
                <a:schemeClr val="bg1"/>
              </a:solidFill>
            </a:endParaRPr>
          </a:p>
        </p:txBody>
      </p:sp>
      <p:cxnSp>
        <p:nvCxnSpPr>
          <p:cNvPr id="8" name="Straight Connector 7"/>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65794" y="-1145"/>
            <a:ext cx="8335936" cy="707886"/>
          </a:xfrm>
          <a:prstGeom prst="rect">
            <a:avLst/>
          </a:prstGeom>
        </p:spPr>
        <p:txBody>
          <a:bodyPr wrap="none">
            <a:spAutoFit/>
          </a:bodyPr>
          <a:lstStyle/>
          <a:p>
            <a:r>
              <a:rPr lang="en-US" sz="4000" b="1" dirty="0" smtClean="0">
                <a:solidFill>
                  <a:schemeClr val="bg1"/>
                </a:solidFill>
              </a:rPr>
              <a:t>Data Collection &amp; Pre-Processing</a:t>
            </a:r>
            <a:endParaRPr lang="en-US" sz="4000" b="1" dirty="0">
              <a:solidFill>
                <a:schemeClr val="bg1"/>
              </a:solidFill>
            </a:endParaRPr>
          </a:p>
        </p:txBody>
      </p:sp>
      <p:sp>
        <p:nvSpPr>
          <p:cNvPr id="10" name="TextBox 9"/>
          <p:cNvSpPr txBox="1"/>
          <p:nvPr/>
        </p:nvSpPr>
        <p:spPr>
          <a:xfrm>
            <a:off x="-28576" y="1369805"/>
            <a:ext cx="8753475" cy="984885"/>
          </a:xfrm>
          <a:prstGeom prst="rect">
            <a:avLst/>
          </a:prstGeom>
          <a:noFill/>
        </p:spPr>
        <p:txBody>
          <a:bodyPr wrap="square" rtlCol="0">
            <a:spAutoFit/>
          </a:bodyPr>
          <a:lstStyle/>
          <a:p>
            <a:pPr marL="685800" lvl="1" indent="-393700">
              <a:spcAft>
                <a:spcPts val="1200"/>
              </a:spcAft>
              <a:buFont typeface="Wingdings" charset="2"/>
              <a:buChar char="Ø"/>
            </a:pPr>
            <a:r>
              <a:rPr lang="en-US" sz="2400" dirty="0" smtClean="0">
                <a:solidFill>
                  <a:schemeClr val="bg1"/>
                </a:solidFill>
              </a:rPr>
              <a:t>Irrigated acreage as surrogate for irrigation water demand</a:t>
            </a:r>
          </a:p>
          <a:p>
            <a:pPr marL="685800" lvl="1" indent="-393700">
              <a:spcAft>
                <a:spcPts val="1200"/>
              </a:spcAft>
              <a:buFont typeface="Wingdings" charset="2"/>
              <a:buChar char="Ø"/>
            </a:pPr>
            <a:r>
              <a:rPr lang="en-US" sz="2400" dirty="0" smtClean="0">
                <a:solidFill>
                  <a:schemeClr val="bg1"/>
                </a:solidFill>
              </a:rPr>
              <a:t>Source: SCAG land use database</a:t>
            </a:r>
          </a:p>
        </p:txBody>
      </p:sp>
      <p:graphicFrame>
        <p:nvGraphicFramePr>
          <p:cNvPr id="12" name="Chart 11"/>
          <p:cNvGraphicFramePr/>
          <p:nvPr/>
        </p:nvGraphicFramePr>
        <p:xfrm>
          <a:off x="266700" y="2540000"/>
          <a:ext cx="8661400" cy="3683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4634" y="877826"/>
            <a:ext cx="8591550" cy="461665"/>
          </a:xfrm>
          <a:prstGeom prst="rect">
            <a:avLst/>
          </a:prstGeom>
          <a:noFill/>
        </p:spPr>
        <p:txBody>
          <a:bodyPr wrap="square" rtlCol="0">
            <a:spAutoFit/>
          </a:bodyPr>
          <a:lstStyle/>
          <a:p>
            <a:r>
              <a:rPr lang="en-US" sz="2400" b="1" dirty="0" smtClean="0">
                <a:solidFill>
                  <a:schemeClr val="bg1"/>
                </a:solidFill>
              </a:rPr>
              <a:t>Augmented Supplies – Imports &amp; Reuse</a:t>
            </a:r>
            <a:endParaRPr lang="en-US" sz="2400" b="1" dirty="0">
              <a:solidFill>
                <a:schemeClr val="bg1"/>
              </a:solidFill>
            </a:endParaRPr>
          </a:p>
        </p:txBody>
      </p:sp>
      <p:cxnSp>
        <p:nvCxnSpPr>
          <p:cNvPr id="8" name="Straight Connector 7"/>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65794" y="-1145"/>
            <a:ext cx="8335936" cy="707886"/>
          </a:xfrm>
          <a:prstGeom prst="rect">
            <a:avLst/>
          </a:prstGeom>
        </p:spPr>
        <p:txBody>
          <a:bodyPr wrap="none">
            <a:spAutoFit/>
          </a:bodyPr>
          <a:lstStyle/>
          <a:p>
            <a:r>
              <a:rPr lang="en-US" sz="4000" b="1" dirty="0" smtClean="0">
                <a:solidFill>
                  <a:schemeClr val="bg1"/>
                </a:solidFill>
              </a:rPr>
              <a:t>Data Collection &amp; Pre-Processing</a:t>
            </a:r>
            <a:endParaRPr lang="en-US" sz="4000" b="1" dirty="0">
              <a:solidFill>
                <a:schemeClr val="bg1"/>
              </a:solidFill>
            </a:endParaRPr>
          </a:p>
        </p:txBody>
      </p:sp>
      <p:sp>
        <p:nvSpPr>
          <p:cNvPr id="10" name="TextBox 9"/>
          <p:cNvSpPr txBox="1"/>
          <p:nvPr/>
        </p:nvSpPr>
        <p:spPr>
          <a:xfrm>
            <a:off x="-28575" y="1369805"/>
            <a:ext cx="8591550" cy="984885"/>
          </a:xfrm>
          <a:prstGeom prst="rect">
            <a:avLst/>
          </a:prstGeom>
          <a:noFill/>
        </p:spPr>
        <p:txBody>
          <a:bodyPr wrap="square" rtlCol="0">
            <a:spAutoFit/>
          </a:bodyPr>
          <a:lstStyle/>
          <a:p>
            <a:pPr marL="685800" lvl="1" indent="-393700">
              <a:spcAft>
                <a:spcPts val="1200"/>
              </a:spcAft>
              <a:buFont typeface="Wingdings" charset="2"/>
              <a:buChar char="Ø"/>
            </a:pPr>
            <a:r>
              <a:rPr lang="en-US" sz="2400" dirty="0" smtClean="0">
                <a:solidFill>
                  <a:schemeClr val="bg1"/>
                </a:solidFill>
              </a:rPr>
              <a:t>Incomplete…</a:t>
            </a:r>
            <a:r>
              <a:rPr lang="en-US" sz="2400" dirty="0" smtClean="0">
                <a:solidFill>
                  <a:srgbClr val="FFFF00"/>
                </a:solidFill>
              </a:rPr>
              <a:t>Ongoing …</a:t>
            </a:r>
            <a:endParaRPr lang="en-US" sz="2400" dirty="0" smtClean="0">
              <a:solidFill>
                <a:schemeClr val="bg1"/>
              </a:solidFill>
            </a:endParaRPr>
          </a:p>
          <a:p>
            <a:pPr marL="685800" lvl="1" indent="-393700">
              <a:spcAft>
                <a:spcPts val="1200"/>
              </a:spcAft>
              <a:buFont typeface="Wingdings" charset="2"/>
              <a:buChar char="Ø"/>
            </a:pPr>
            <a:r>
              <a:rPr lang="en-US" sz="2400" dirty="0" smtClean="0">
                <a:solidFill>
                  <a:schemeClr val="bg1"/>
                </a:solidFill>
              </a:rPr>
              <a:t>Source: 2000 &amp; 2010 </a:t>
            </a:r>
            <a:r>
              <a:rPr lang="en-US" sz="2400" dirty="0" err="1" smtClean="0">
                <a:solidFill>
                  <a:schemeClr val="bg1"/>
                </a:solidFill>
              </a:rPr>
              <a:t>UWMPs</a:t>
            </a:r>
            <a:r>
              <a:rPr lang="en-US" sz="2400" dirty="0" smtClean="0">
                <a:solidFill>
                  <a:schemeClr val="bg1"/>
                </a:solidFill>
              </a:rPr>
              <a:t> (</a:t>
            </a:r>
            <a:r>
              <a:rPr lang="en-US" sz="2400" u="sng" dirty="0" smtClean="0">
                <a:solidFill>
                  <a:schemeClr val="bg1"/>
                </a:solidFill>
              </a:rPr>
              <a:t>insufficient data</a:t>
            </a:r>
            <a:r>
              <a:rPr lang="en-US" sz="2400" dirty="0" smtClean="0">
                <a:solidFill>
                  <a:schemeClr val="bg1"/>
                </a:solidFill>
              </a:rPr>
              <a:t>)</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01600" y="2501900"/>
            <a:ext cx="8940800" cy="39243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64634" y="877826"/>
            <a:ext cx="8591550" cy="461665"/>
          </a:xfrm>
          <a:prstGeom prst="rect">
            <a:avLst/>
          </a:prstGeom>
          <a:noFill/>
        </p:spPr>
        <p:txBody>
          <a:bodyPr wrap="square" rtlCol="0">
            <a:spAutoFit/>
          </a:bodyPr>
          <a:lstStyle/>
          <a:p>
            <a:r>
              <a:rPr lang="en-US" sz="2400" b="1" dirty="0" smtClean="0">
                <a:solidFill>
                  <a:schemeClr val="bg1"/>
                </a:solidFill>
              </a:rPr>
              <a:t>8-1: Coastal Plain of Orange County </a:t>
            </a:r>
            <a:endParaRPr lang="en-US" sz="2400" b="1" dirty="0">
              <a:solidFill>
                <a:schemeClr val="bg1"/>
              </a:solidFill>
            </a:endParaRPr>
          </a:p>
        </p:txBody>
      </p:sp>
      <p:cxnSp>
        <p:nvCxnSpPr>
          <p:cNvPr id="8" name="Straight Connector 7"/>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65794" y="-1145"/>
            <a:ext cx="4974389" cy="707886"/>
          </a:xfrm>
          <a:prstGeom prst="rect">
            <a:avLst/>
          </a:prstGeom>
        </p:spPr>
        <p:txBody>
          <a:bodyPr wrap="none">
            <a:spAutoFit/>
          </a:bodyPr>
          <a:lstStyle/>
          <a:p>
            <a:r>
              <a:rPr lang="en-US" sz="4000" b="1" dirty="0" smtClean="0">
                <a:solidFill>
                  <a:schemeClr val="bg1"/>
                </a:solidFill>
              </a:rPr>
              <a:t>Preliminary Results</a:t>
            </a:r>
            <a:endParaRPr lang="en-US" sz="4000" b="1" dirty="0">
              <a:solidFill>
                <a:schemeClr val="bg1"/>
              </a:solidFill>
            </a:endParaRPr>
          </a:p>
        </p:txBody>
      </p:sp>
      <p:sp>
        <p:nvSpPr>
          <p:cNvPr id="10" name="TextBox 9"/>
          <p:cNvSpPr txBox="1"/>
          <p:nvPr/>
        </p:nvSpPr>
        <p:spPr>
          <a:xfrm>
            <a:off x="-28575" y="1369805"/>
            <a:ext cx="8591550" cy="984885"/>
          </a:xfrm>
          <a:prstGeom prst="rect">
            <a:avLst/>
          </a:prstGeom>
          <a:noFill/>
        </p:spPr>
        <p:txBody>
          <a:bodyPr wrap="square" rtlCol="0">
            <a:spAutoFit/>
          </a:bodyPr>
          <a:lstStyle/>
          <a:p>
            <a:pPr marL="685800" lvl="1" indent="-393700">
              <a:spcAft>
                <a:spcPts val="1200"/>
              </a:spcAft>
              <a:buFont typeface="Wingdings" charset="2"/>
              <a:buChar char="Ø"/>
            </a:pPr>
            <a:r>
              <a:rPr lang="en-US" sz="2400" dirty="0" smtClean="0">
                <a:solidFill>
                  <a:schemeClr val="bg1"/>
                </a:solidFill>
              </a:rPr>
              <a:t>199 wells</a:t>
            </a:r>
          </a:p>
          <a:p>
            <a:pPr marL="685800" lvl="1" indent="-393700">
              <a:spcAft>
                <a:spcPts val="1200"/>
              </a:spcAft>
              <a:buFont typeface="Wingdings" charset="2"/>
              <a:buChar char="Ø"/>
            </a:pPr>
            <a:r>
              <a:rPr lang="en-US" sz="2400" dirty="0" smtClean="0">
                <a:solidFill>
                  <a:schemeClr val="bg1"/>
                </a:solidFill>
              </a:rPr>
              <a:t>20 independent well clusters (1-51 wells/cluster)</a:t>
            </a:r>
          </a:p>
        </p:txBody>
      </p:sp>
      <p:pic>
        <p:nvPicPr>
          <p:cNvPr id="12" name="Picture 11" descr="8-1.Cluster01.Scatter.QVIC01.png"/>
          <p:cNvPicPr>
            <a:picLocks noChangeAspect="1"/>
          </p:cNvPicPr>
          <p:nvPr/>
        </p:nvPicPr>
        <p:blipFill>
          <a:blip r:embed="rId2"/>
          <a:srcRect l="13889" t="19167" r="18889" b="15278"/>
          <a:stretch>
            <a:fillRect/>
          </a:stretch>
        </p:blipFill>
        <p:spPr>
          <a:xfrm>
            <a:off x="5918200" y="3124200"/>
            <a:ext cx="3073400" cy="2997200"/>
          </a:xfrm>
          <a:prstGeom prst="rect">
            <a:avLst/>
          </a:prstGeom>
        </p:spPr>
      </p:pic>
      <p:pic>
        <p:nvPicPr>
          <p:cNvPr id="13" name="Picture 12" descr="8-1.Cluster01.TimeSeries.QVIC01.png"/>
          <p:cNvPicPr>
            <a:picLocks noChangeAspect="1"/>
          </p:cNvPicPr>
          <p:nvPr/>
        </p:nvPicPr>
        <p:blipFill>
          <a:blip r:embed="rId3"/>
          <a:srcRect l="7143" t="8681" r="7540" b="4514"/>
          <a:stretch>
            <a:fillRect/>
          </a:stretch>
        </p:blipFill>
        <p:spPr>
          <a:xfrm>
            <a:off x="304800" y="3022600"/>
            <a:ext cx="5461000" cy="3175000"/>
          </a:xfrm>
          <a:prstGeom prst="rect">
            <a:avLst/>
          </a:prstGeom>
        </p:spPr>
      </p:pic>
      <p:sp>
        <p:nvSpPr>
          <p:cNvPr id="14" name="TextBox 13"/>
          <p:cNvSpPr txBox="1"/>
          <p:nvPr/>
        </p:nvSpPr>
        <p:spPr>
          <a:xfrm rot="16200000">
            <a:off x="-825500" y="4368800"/>
            <a:ext cx="2222500" cy="338554"/>
          </a:xfrm>
          <a:prstGeom prst="rect">
            <a:avLst/>
          </a:prstGeom>
          <a:noFill/>
        </p:spPr>
        <p:txBody>
          <a:bodyPr wrap="square" rtlCol="0">
            <a:spAutoFit/>
          </a:bodyPr>
          <a:lstStyle/>
          <a:p>
            <a:pPr algn="ctr"/>
            <a:r>
              <a:rPr lang="en-US" sz="1600" b="1" dirty="0" smtClean="0"/>
              <a:t>GW Anomaly (mm)</a:t>
            </a:r>
            <a:endParaRPr lang="en-US" sz="1600" b="1" dirty="0"/>
          </a:p>
        </p:txBody>
      </p:sp>
      <p:sp>
        <p:nvSpPr>
          <p:cNvPr id="16" name="TextBox 15"/>
          <p:cNvSpPr txBox="1"/>
          <p:nvPr/>
        </p:nvSpPr>
        <p:spPr>
          <a:xfrm>
            <a:off x="1057274" y="6113046"/>
            <a:ext cx="4143376" cy="338554"/>
          </a:xfrm>
          <a:prstGeom prst="rect">
            <a:avLst/>
          </a:prstGeom>
          <a:noFill/>
        </p:spPr>
        <p:txBody>
          <a:bodyPr wrap="square" rtlCol="0">
            <a:spAutoFit/>
          </a:bodyPr>
          <a:lstStyle/>
          <a:p>
            <a:pPr algn="ctr"/>
            <a:r>
              <a:rPr lang="en-US" sz="1600" b="1" dirty="0" smtClean="0"/>
              <a:t>Time (months since 01/1990)</a:t>
            </a:r>
            <a:endParaRPr lang="en-US" sz="1600" b="1" dirty="0"/>
          </a:p>
        </p:txBody>
      </p:sp>
      <p:sp>
        <p:nvSpPr>
          <p:cNvPr id="17" name="TextBox 16"/>
          <p:cNvSpPr txBox="1"/>
          <p:nvPr/>
        </p:nvSpPr>
        <p:spPr>
          <a:xfrm rot="16200000">
            <a:off x="4800600" y="4368800"/>
            <a:ext cx="2222500" cy="338554"/>
          </a:xfrm>
          <a:prstGeom prst="rect">
            <a:avLst/>
          </a:prstGeom>
          <a:noFill/>
        </p:spPr>
        <p:txBody>
          <a:bodyPr wrap="square" rtlCol="0">
            <a:spAutoFit/>
          </a:bodyPr>
          <a:lstStyle/>
          <a:p>
            <a:pPr algn="ctr"/>
            <a:r>
              <a:rPr lang="en-US" sz="1600" b="1" dirty="0" smtClean="0"/>
              <a:t>Simulated</a:t>
            </a:r>
            <a:endParaRPr lang="en-US" sz="1600" b="1" dirty="0"/>
          </a:p>
        </p:txBody>
      </p:sp>
      <p:sp>
        <p:nvSpPr>
          <p:cNvPr id="18" name="TextBox 17"/>
          <p:cNvSpPr txBox="1"/>
          <p:nvPr/>
        </p:nvSpPr>
        <p:spPr>
          <a:xfrm>
            <a:off x="6070600" y="6113046"/>
            <a:ext cx="2946400" cy="338554"/>
          </a:xfrm>
          <a:prstGeom prst="rect">
            <a:avLst/>
          </a:prstGeom>
          <a:noFill/>
        </p:spPr>
        <p:txBody>
          <a:bodyPr wrap="square" rtlCol="0">
            <a:spAutoFit/>
          </a:bodyPr>
          <a:lstStyle/>
          <a:p>
            <a:pPr algn="ctr"/>
            <a:r>
              <a:rPr lang="en-US" sz="1600" b="1" dirty="0" smtClean="0"/>
              <a:t>Observed</a:t>
            </a:r>
            <a:endParaRPr lang="en-US" sz="1600" b="1" dirty="0"/>
          </a:p>
        </p:txBody>
      </p:sp>
      <p:sp>
        <p:nvSpPr>
          <p:cNvPr id="19" name="TextBox 18"/>
          <p:cNvSpPr txBox="1"/>
          <p:nvPr/>
        </p:nvSpPr>
        <p:spPr>
          <a:xfrm>
            <a:off x="3098800" y="2569746"/>
            <a:ext cx="2946400" cy="461665"/>
          </a:xfrm>
          <a:prstGeom prst="rect">
            <a:avLst/>
          </a:prstGeom>
          <a:noFill/>
        </p:spPr>
        <p:txBody>
          <a:bodyPr wrap="square" rtlCol="0">
            <a:spAutoFit/>
          </a:bodyPr>
          <a:lstStyle/>
          <a:p>
            <a:pPr algn="ctr"/>
            <a:r>
              <a:rPr lang="en-US" sz="2400" b="1" dirty="0" smtClean="0"/>
              <a:t>Cluster 01 (N=51)</a:t>
            </a:r>
            <a:endParaRPr lang="en-US" sz="2400" b="1" dirty="0"/>
          </a:p>
        </p:txBody>
      </p:sp>
      <p:pic>
        <p:nvPicPr>
          <p:cNvPr id="22" name="Picture 21" descr="8-1.Cluster01.tiff"/>
          <p:cNvPicPr>
            <a:picLocks noChangeAspect="1"/>
          </p:cNvPicPr>
          <p:nvPr/>
        </p:nvPicPr>
        <p:blipFill>
          <a:blip r:embed="rId4"/>
          <a:stretch>
            <a:fillRect/>
          </a:stretch>
        </p:blipFill>
        <p:spPr>
          <a:xfrm>
            <a:off x="5937092" y="114300"/>
            <a:ext cx="3105307" cy="1816100"/>
          </a:xfrm>
          <a:prstGeom prst="rect">
            <a:avLst/>
          </a:prstGeom>
          <a:ln>
            <a:solidFill>
              <a:schemeClr val="tx1"/>
            </a:solidFill>
          </a:ln>
        </p:spPr>
      </p:pic>
      <p:sp>
        <p:nvSpPr>
          <p:cNvPr id="26" name="TextBox 25"/>
          <p:cNvSpPr txBox="1"/>
          <p:nvPr/>
        </p:nvSpPr>
        <p:spPr>
          <a:xfrm>
            <a:off x="6197600" y="3198911"/>
            <a:ext cx="1905000" cy="307777"/>
          </a:xfrm>
          <a:prstGeom prst="rect">
            <a:avLst/>
          </a:prstGeom>
          <a:noFill/>
        </p:spPr>
        <p:txBody>
          <a:bodyPr wrap="square" rtlCol="0">
            <a:spAutoFit/>
          </a:bodyPr>
          <a:lstStyle/>
          <a:p>
            <a:r>
              <a:rPr lang="en-US" sz="1400" b="1" dirty="0" smtClean="0">
                <a:solidFill>
                  <a:srgbClr val="FF0000"/>
                </a:solidFill>
              </a:rPr>
              <a:t>R</a:t>
            </a:r>
            <a:r>
              <a:rPr lang="en-US" sz="1400" b="1" baseline="30000" dirty="0" smtClean="0">
                <a:solidFill>
                  <a:srgbClr val="FF0000"/>
                </a:solidFill>
              </a:rPr>
              <a:t>2</a:t>
            </a:r>
            <a:r>
              <a:rPr lang="en-US" sz="1400" b="1" dirty="0" smtClean="0">
                <a:solidFill>
                  <a:srgbClr val="FF0000"/>
                </a:solidFill>
              </a:rPr>
              <a:t> = 0.74</a:t>
            </a:r>
            <a:endParaRPr lang="en-US" sz="1400" b="1" dirty="0">
              <a:solidFill>
                <a:srgbClr val="FF0000"/>
              </a:solidFill>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01600" y="2501900"/>
            <a:ext cx="8940800" cy="39243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64634" y="877826"/>
            <a:ext cx="8591550" cy="461665"/>
          </a:xfrm>
          <a:prstGeom prst="rect">
            <a:avLst/>
          </a:prstGeom>
          <a:noFill/>
        </p:spPr>
        <p:txBody>
          <a:bodyPr wrap="square" rtlCol="0">
            <a:spAutoFit/>
          </a:bodyPr>
          <a:lstStyle/>
          <a:p>
            <a:r>
              <a:rPr lang="en-US" sz="2400" b="1" dirty="0" smtClean="0">
                <a:solidFill>
                  <a:schemeClr val="bg1"/>
                </a:solidFill>
              </a:rPr>
              <a:t>8-1: Coastal Plain of Orange County </a:t>
            </a:r>
            <a:endParaRPr lang="en-US" sz="2400" b="1" dirty="0">
              <a:solidFill>
                <a:schemeClr val="bg1"/>
              </a:solidFill>
            </a:endParaRPr>
          </a:p>
        </p:txBody>
      </p:sp>
      <p:cxnSp>
        <p:nvCxnSpPr>
          <p:cNvPr id="8" name="Straight Connector 7"/>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65794" y="-1145"/>
            <a:ext cx="4974389" cy="707886"/>
          </a:xfrm>
          <a:prstGeom prst="rect">
            <a:avLst/>
          </a:prstGeom>
        </p:spPr>
        <p:txBody>
          <a:bodyPr wrap="none">
            <a:spAutoFit/>
          </a:bodyPr>
          <a:lstStyle/>
          <a:p>
            <a:r>
              <a:rPr lang="en-US" sz="4000" b="1" dirty="0" smtClean="0">
                <a:solidFill>
                  <a:schemeClr val="bg1"/>
                </a:solidFill>
              </a:rPr>
              <a:t>Preliminary Results</a:t>
            </a:r>
            <a:endParaRPr lang="en-US" sz="4000" b="1" dirty="0">
              <a:solidFill>
                <a:schemeClr val="bg1"/>
              </a:solidFill>
            </a:endParaRPr>
          </a:p>
        </p:txBody>
      </p:sp>
      <p:sp>
        <p:nvSpPr>
          <p:cNvPr id="10" name="TextBox 9"/>
          <p:cNvSpPr txBox="1"/>
          <p:nvPr/>
        </p:nvSpPr>
        <p:spPr>
          <a:xfrm>
            <a:off x="-28575" y="1369805"/>
            <a:ext cx="8591550" cy="984885"/>
          </a:xfrm>
          <a:prstGeom prst="rect">
            <a:avLst/>
          </a:prstGeom>
          <a:noFill/>
        </p:spPr>
        <p:txBody>
          <a:bodyPr wrap="square" rtlCol="0">
            <a:spAutoFit/>
          </a:bodyPr>
          <a:lstStyle/>
          <a:p>
            <a:pPr marL="685800" lvl="1" indent="-393700">
              <a:spcAft>
                <a:spcPts val="1200"/>
              </a:spcAft>
              <a:buFont typeface="Wingdings" charset="2"/>
              <a:buChar char="Ø"/>
            </a:pPr>
            <a:r>
              <a:rPr lang="en-US" sz="2400" dirty="0" smtClean="0">
                <a:solidFill>
                  <a:schemeClr val="bg1"/>
                </a:solidFill>
              </a:rPr>
              <a:t>199 wells</a:t>
            </a:r>
          </a:p>
          <a:p>
            <a:pPr marL="685800" lvl="1" indent="-393700">
              <a:spcAft>
                <a:spcPts val="1200"/>
              </a:spcAft>
              <a:buFont typeface="Wingdings" charset="2"/>
              <a:buChar char="Ø"/>
            </a:pPr>
            <a:r>
              <a:rPr lang="en-US" sz="2400" dirty="0" smtClean="0">
                <a:solidFill>
                  <a:schemeClr val="bg1"/>
                </a:solidFill>
              </a:rPr>
              <a:t>20 independent well clusters (1-125 wells/cluster)</a:t>
            </a:r>
          </a:p>
        </p:txBody>
      </p:sp>
      <p:sp>
        <p:nvSpPr>
          <p:cNvPr id="14" name="TextBox 13"/>
          <p:cNvSpPr txBox="1"/>
          <p:nvPr/>
        </p:nvSpPr>
        <p:spPr>
          <a:xfrm rot="16200000">
            <a:off x="-825500" y="4368800"/>
            <a:ext cx="2222500" cy="338554"/>
          </a:xfrm>
          <a:prstGeom prst="rect">
            <a:avLst/>
          </a:prstGeom>
          <a:noFill/>
        </p:spPr>
        <p:txBody>
          <a:bodyPr wrap="square" rtlCol="0">
            <a:spAutoFit/>
          </a:bodyPr>
          <a:lstStyle/>
          <a:p>
            <a:pPr algn="ctr"/>
            <a:r>
              <a:rPr lang="en-US" sz="1600" b="1" dirty="0" smtClean="0"/>
              <a:t>GW Anomaly (mm)</a:t>
            </a:r>
            <a:endParaRPr lang="en-US" sz="1600" b="1" dirty="0"/>
          </a:p>
        </p:txBody>
      </p:sp>
      <p:sp>
        <p:nvSpPr>
          <p:cNvPr id="16" name="TextBox 15"/>
          <p:cNvSpPr txBox="1"/>
          <p:nvPr/>
        </p:nvSpPr>
        <p:spPr>
          <a:xfrm>
            <a:off x="1409700" y="6113046"/>
            <a:ext cx="3489325" cy="338554"/>
          </a:xfrm>
          <a:prstGeom prst="rect">
            <a:avLst/>
          </a:prstGeom>
          <a:noFill/>
        </p:spPr>
        <p:txBody>
          <a:bodyPr wrap="square" rtlCol="0">
            <a:spAutoFit/>
          </a:bodyPr>
          <a:lstStyle/>
          <a:p>
            <a:pPr algn="ctr"/>
            <a:r>
              <a:rPr lang="en-US" sz="1600" b="1" dirty="0" smtClean="0"/>
              <a:t>Time (months since 01/1990)</a:t>
            </a:r>
            <a:endParaRPr lang="en-US" sz="1600" b="1" dirty="0"/>
          </a:p>
        </p:txBody>
      </p:sp>
      <p:sp>
        <p:nvSpPr>
          <p:cNvPr id="18" name="TextBox 17"/>
          <p:cNvSpPr txBox="1"/>
          <p:nvPr/>
        </p:nvSpPr>
        <p:spPr>
          <a:xfrm>
            <a:off x="6070600" y="6113046"/>
            <a:ext cx="2946400" cy="338554"/>
          </a:xfrm>
          <a:prstGeom prst="rect">
            <a:avLst/>
          </a:prstGeom>
          <a:noFill/>
        </p:spPr>
        <p:txBody>
          <a:bodyPr wrap="square" rtlCol="0">
            <a:spAutoFit/>
          </a:bodyPr>
          <a:lstStyle/>
          <a:p>
            <a:pPr algn="ctr"/>
            <a:r>
              <a:rPr lang="en-US" sz="1600" b="1" dirty="0" smtClean="0"/>
              <a:t>Observed</a:t>
            </a:r>
            <a:endParaRPr lang="en-US" sz="1600" b="1" dirty="0"/>
          </a:p>
        </p:txBody>
      </p:sp>
      <p:sp>
        <p:nvSpPr>
          <p:cNvPr id="19" name="TextBox 18"/>
          <p:cNvSpPr txBox="1"/>
          <p:nvPr/>
        </p:nvSpPr>
        <p:spPr>
          <a:xfrm>
            <a:off x="3098800" y="2569746"/>
            <a:ext cx="2946400" cy="461665"/>
          </a:xfrm>
          <a:prstGeom prst="rect">
            <a:avLst/>
          </a:prstGeom>
          <a:noFill/>
        </p:spPr>
        <p:txBody>
          <a:bodyPr wrap="square" rtlCol="0">
            <a:spAutoFit/>
          </a:bodyPr>
          <a:lstStyle/>
          <a:p>
            <a:pPr algn="ctr"/>
            <a:r>
              <a:rPr lang="en-US" sz="2400" b="1" dirty="0" smtClean="0"/>
              <a:t>Cluster 02 (N=42)</a:t>
            </a:r>
            <a:endParaRPr lang="en-US" sz="2400" b="1" dirty="0"/>
          </a:p>
        </p:txBody>
      </p:sp>
      <p:pic>
        <p:nvPicPr>
          <p:cNvPr id="20" name="Picture 19" descr="8-1.Cluster02.tiff"/>
          <p:cNvPicPr>
            <a:picLocks/>
          </p:cNvPicPr>
          <p:nvPr/>
        </p:nvPicPr>
        <p:blipFill>
          <a:blip r:embed="rId2"/>
          <a:srcRect l="2451"/>
          <a:stretch>
            <a:fillRect/>
          </a:stretch>
        </p:blipFill>
        <p:spPr>
          <a:xfrm>
            <a:off x="5930900" y="114300"/>
            <a:ext cx="3108960" cy="1819656"/>
          </a:xfrm>
          <a:prstGeom prst="rect">
            <a:avLst/>
          </a:prstGeom>
          <a:ln>
            <a:solidFill>
              <a:schemeClr val="tx1"/>
            </a:solidFill>
          </a:ln>
        </p:spPr>
      </p:pic>
      <p:pic>
        <p:nvPicPr>
          <p:cNvPr id="21" name="Picture 20" descr="8-1.Cluster02.Scatter.QVIC01.png"/>
          <p:cNvPicPr>
            <a:picLocks noChangeAspect="1"/>
          </p:cNvPicPr>
          <p:nvPr/>
        </p:nvPicPr>
        <p:blipFill>
          <a:blip r:embed="rId3"/>
          <a:srcRect l="13333" t="18889" r="18889" b="15278"/>
          <a:stretch>
            <a:fillRect/>
          </a:stretch>
        </p:blipFill>
        <p:spPr>
          <a:xfrm>
            <a:off x="5880100" y="3111500"/>
            <a:ext cx="3098800" cy="3009900"/>
          </a:xfrm>
          <a:prstGeom prst="rect">
            <a:avLst/>
          </a:prstGeom>
        </p:spPr>
      </p:pic>
      <p:pic>
        <p:nvPicPr>
          <p:cNvPr id="23" name="Picture 22" descr="8-1.Cluster02.TimeSeries.QVIC01.png"/>
          <p:cNvPicPr>
            <a:picLocks noChangeAspect="1"/>
          </p:cNvPicPr>
          <p:nvPr/>
        </p:nvPicPr>
        <p:blipFill>
          <a:blip r:embed="rId4"/>
          <a:srcRect l="7936" t="7986" r="7540" b="4861"/>
          <a:stretch>
            <a:fillRect/>
          </a:stretch>
        </p:blipFill>
        <p:spPr>
          <a:xfrm>
            <a:off x="381000" y="2997200"/>
            <a:ext cx="5410200" cy="3187700"/>
          </a:xfrm>
          <a:prstGeom prst="rect">
            <a:avLst/>
          </a:prstGeom>
        </p:spPr>
      </p:pic>
      <p:sp>
        <p:nvSpPr>
          <p:cNvPr id="17" name="TextBox 16"/>
          <p:cNvSpPr txBox="1"/>
          <p:nvPr/>
        </p:nvSpPr>
        <p:spPr>
          <a:xfrm rot="16200000">
            <a:off x="4800600" y="4368800"/>
            <a:ext cx="2222500" cy="338554"/>
          </a:xfrm>
          <a:prstGeom prst="rect">
            <a:avLst/>
          </a:prstGeom>
          <a:noFill/>
        </p:spPr>
        <p:txBody>
          <a:bodyPr wrap="square" rtlCol="0">
            <a:spAutoFit/>
          </a:bodyPr>
          <a:lstStyle/>
          <a:p>
            <a:pPr algn="ctr"/>
            <a:r>
              <a:rPr lang="en-US" sz="1600" b="1" dirty="0" smtClean="0"/>
              <a:t>Simulated</a:t>
            </a:r>
            <a:endParaRPr lang="en-US" sz="1600" b="1" dirty="0"/>
          </a:p>
        </p:txBody>
      </p:sp>
      <p:sp>
        <p:nvSpPr>
          <p:cNvPr id="24" name="TextBox 23"/>
          <p:cNvSpPr txBox="1"/>
          <p:nvPr/>
        </p:nvSpPr>
        <p:spPr>
          <a:xfrm>
            <a:off x="6197600" y="3198911"/>
            <a:ext cx="1905000" cy="307777"/>
          </a:xfrm>
          <a:prstGeom prst="rect">
            <a:avLst/>
          </a:prstGeom>
          <a:noFill/>
        </p:spPr>
        <p:txBody>
          <a:bodyPr wrap="square" rtlCol="0">
            <a:spAutoFit/>
          </a:bodyPr>
          <a:lstStyle/>
          <a:p>
            <a:r>
              <a:rPr lang="en-US" sz="1400" b="1" dirty="0" smtClean="0">
                <a:solidFill>
                  <a:srgbClr val="FF0000"/>
                </a:solidFill>
              </a:rPr>
              <a:t>R</a:t>
            </a:r>
            <a:r>
              <a:rPr lang="en-US" sz="1400" b="1" baseline="30000" dirty="0" smtClean="0">
                <a:solidFill>
                  <a:srgbClr val="FF0000"/>
                </a:solidFill>
              </a:rPr>
              <a:t>2</a:t>
            </a:r>
            <a:r>
              <a:rPr lang="en-US" sz="1400" b="1" dirty="0" smtClean="0">
                <a:solidFill>
                  <a:srgbClr val="FF0000"/>
                </a:solidFill>
              </a:rPr>
              <a:t> = 0.64</a:t>
            </a:r>
            <a:endParaRPr lang="en-US" sz="1400" b="1" dirty="0">
              <a:solidFill>
                <a:srgbClr val="FF0000"/>
              </a:solidFill>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01600" y="2501900"/>
            <a:ext cx="8940800" cy="39243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64634" y="877826"/>
            <a:ext cx="8591550" cy="461665"/>
          </a:xfrm>
          <a:prstGeom prst="rect">
            <a:avLst/>
          </a:prstGeom>
          <a:noFill/>
        </p:spPr>
        <p:txBody>
          <a:bodyPr wrap="square" rtlCol="0">
            <a:spAutoFit/>
          </a:bodyPr>
          <a:lstStyle/>
          <a:p>
            <a:r>
              <a:rPr lang="en-US" sz="2400" b="1" dirty="0" smtClean="0">
                <a:solidFill>
                  <a:schemeClr val="bg1"/>
                </a:solidFill>
              </a:rPr>
              <a:t>8-2: Upper Santa Ana Valley</a:t>
            </a:r>
            <a:endParaRPr lang="en-US" sz="2400" b="1" dirty="0">
              <a:solidFill>
                <a:schemeClr val="bg1"/>
              </a:solidFill>
            </a:endParaRPr>
          </a:p>
        </p:txBody>
      </p:sp>
      <p:cxnSp>
        <p:nvCxnSpPr>
          <p:cNvPr id="8" name="Straight Connector 7"/>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65794" y="-1145"/>
            <a:ext cx="4974389" cy="707886"/>
          </a:xfrm>
          <a:prstGeom prst="rect">
            <a:avLst/>
          </a:prstGeom>
        </p:spPr>
        <p:txBody>
          <a:bodyPr wrap="none">
            <a:spAutoFit/>
          </a:bodyPr>
          <a:lstStyle/>
          <a:p>
            <a:r>
              <a:rPr lang="en-US" sz="4000" b="1" dirty="0" smtClean="0">
                <a:solidFill>
                  <a:schemeClr val="bg1"/>
                </a:solidFill>
              </a:rPr>
              <a:t>Preliminary Results</a:t>
            </a:r>
            <a:endParaRPr lang="en-US" sz="4000" b="1" dirty="0">
              <a:solidFill>
                <a:schemeClr val="bg1"/>
              </a:solidFill>
            </a:endParaRPr>
          </a:p>
        </p:txBody>
      </p:sp>
      <p:sp>
        <p:nvSpPr>
          <p:cNvPr id="10" name="TextBox 9"/>
          <p:cNvSpPr txBox="1"/>
          <p:nvPr/>
        </p:nvSpPr>
        <p:spPr>
          <a:xfrm>
            <a:off x="-28575" y="1369805"/>
            <a:ext cx="8591550" cy="984885"/>
          </a:xfrm>
          <a:prstGeom prst="rect">
            <a:avLst/>
          </a:prstGeom>
          <a:noFill/>
        </p:spPr>
        <p:txBody>
          <a:bodyPr wrap="square" rtlCol="0">
            <a:spAutoFit/>
          </a:bodyPr>
          <a:lstStyle/>
          <a:p>
            <a:pPr marL="685800" lvl="1" indent="-393700">
              <a:spcAft>
                <a:spcPts val="1200"/>
              </a:spcAft>
              <a:buFont typeface="Wingdings" charset="2"/>
              <a:buChar char="Ø"/>
            </a:pPr>
            <a:r>
              <a:rPr lang="en-US" sz="2400" dirty="0" smtClean="0">
                <a:solidFill>
                  <a:schemeClr val="bg1"/>
                </a:solidFill>
              </a:rPr>
              <a:t>284 wells</a:t>
            </a:r>
          </a:p>
          <a:p>
            <a:pPr marL="685800" lvl="1" indent="-393700">
              <a:spcAft>
                <a:spcPts val="1200"/>
              </a:spcAft>
              <a:buFont typeface="Wingdings" charset="2"/>
              <a:buChar char="Ø"/>
            </a:pPr>
            <a:r>
              <a:rPr lang="en-US" sz="2400" dirty="0" smtClean="0">
                <a:solidFill>
                  <a:schemeClr val="bg1"/>
                </a:solidFill>
              </a:rPr>
              <a:t>10 independent well clusters (1-125 wells/cluster)</a:t>
            </a:r>
          </a:p>
        </p:txBody>
      </p:sp>
      <p:sp>
        <p:nvSpPr>
          <p:cNvPr id="14" name="TextBox 13"/>
          <p:cNvSpPr txBox="1"/>
          <p:nvPr/>
        </p:nvSpPr>
        <p:spPr>
          <a:xfrm rot="16200000">
            <a:off x="-825500" y="4368800"/>
            <a:ext cx="2222500" cy="338554"/>
          </a:xfrm>
          <a:prstGeom prst="rect">
            <a:avLst/>
          </a:prstGeom>
          <a:noFill/>
        </p:spPr>
        <p:txBody>
          <a:bodyPr wrap="square" rtlCol="0">
            <a:spAutoFit/>
          </a:bodyPr>
          <a:lstStyle/>
          <a:p>
            <a:pPr algn="ctr"/>
            <a:r>
              <a:rPr lang="en-US" sz="1600" b="1" dirty="0" smtClean="0"/>
              <a:t>GW Anomaly (mm)</a:t>
            </a:r>
            <a:endParaRPr lang="en-US" sz="1600" b="1" dirty="0"/>
          </a:p>
        </p:txBody>
      </p:sp>
      <p:sp>
        <p:nvSpPr>
          <p:cNvPr id="16" name="TextBox 15"/>
          <p:cNvSpPr txBox="1"/>
          <p:nvPr/>
        </p:nvSpPr>
        <p:spPr>
          <a:xfrm>
            <a:off x="1457324" y="6113046"/>
            <a:ext cx="3381375" cy="338554"/>
          </a:xfrm>
          <a:prstGeom prst="rect">
            <a:avLst/>
          </a:prstGeom>
          <a:noFill/>
        </p:spPr>
        <p:txBody>
          <a:bodyPr wrap="square" rtlCol="0">
            <a:spAutoFit/>
          </a:bodyPr>
          <a:lstStyle/>
          <a:p>
            <a:pPr algn="ctr"/>
            <a:r>
              <a:rPr lang="en-US" sz="1600" b="1" dirty="0" smtClean="0"/>
              <a:t>Time (months since 01/1990)</a:t>
            </a:r>
            <a:endParaRPr lang="en-US" sz="1600" b="1" dirty="0"/>
          </a:p>
        </p:txBody>
      </p:sp>
      <p:sp>
        <p:nvSpPr>
          <p:cNvPr id="18" name="TextBox 17"/>
          <p:cNvSpPr txBox="1"/>
          <p:nvPr/>
        </p:nvSpPr>
        <p:spPr>
          <a:xfrm>
            <a:off x="6070600" y="6113046"/>
            <a:ext cx="2946400" cy="338554"/>
          </a:xfrm>
          <a:prstGeom prst="rect">
            <a:avLst/>
          </a:prstGeom>
          <a:noFill/>
        </p:spPr>
        <p:txBody>
          <a:bodyPr wrap="square" rtlCol="0">
            <a:spAutoFit/>
          </a:bodyPr>
          <a:lstStyle/>
          <a:p>
            <a:pPr algn="ctr"/>
            <a:r>
              <a:rPr lang="en-US" sz="1600" b="1" dirty="0" smtClean="0"/>
              <a:t>Observed</a:t>
            </a:r>
            <a:endParaRPr lang="en-US" sz="1600" b="1" dirty="0"/>
          </a:p>
        </p:txBody>
      </p:sp>
      <p:sp>
        <p:nvSpPr>
          <p:cNvPr id="19" name="TextBox 18"/>
          <p:cNvSpPr txBox="1"/>
          <p:nvPr/>
        </p:nvSpPr>
        <p:spPr>
          <a:xfrm>
            <a:off x="3098800" y="2569746"/>
            <a:ext cx="2946400" cy="461665"/>
          </a:xfrm>
          <a:prstGeom prst="rect">
            <a:avLst/>
          </a:prstGeom>
          <a:noFill/>
        </p:spPr>
        <p:txBody>
          <a:bodyPr wrap="square" rtlCol="0">
            <a:spAutoFit/>
          </a:bodyPr>
          <a:lstStyle/>
          <a:p>
            <a:pPr algn="ctr"/>
            <a:r>
              <a:rPr lang="en-US" sz="2400" b="1" dirty="0" smtClean="0"/>
              <a:t>Cluster 01 (N=125)</a:t>
            </a:r>
            <a:endParaRPr lang="en-US" sz="2400" b="1" dirty="0"/>
          </a:p>
        </p:txBody>
      </p:sp>
      <p:pic>
        <p:nvPicPr>
          <p:cNvPr id="22" name="Picture 21" descr="8-2.Cluster01.TimeSeries.QVIC01.png"/>
          <p:cNvPicPr>
            <a:picLocks noChangeAspect="1"/>
          </p:cNvPicPr>
          <p:nvPr/>
        </p:nvPicPr>
        <p:blipFill>
          <a:blip r:embed="rId2"/>
          <a:srcRect l="7738" t="7639" r="7540" b="4514"/>
          <a:stretch>
            <a:fillRect/>
          </a:stretch>
        </p:blipFill>
        <p:spPr>
          <a:xfrm>
            <a:off x="355600" y="2984500"/>
            <a:ext cx="5422900" cy="3213100"/>
          </a:xfrm>
          <a:prstGeom prst="rect">
            <a:avLst/>
          </a:prstGeom>
        </p:spPr>
      </p:pic>
      <p:pic>
        <p:nvPicPr>
          <p:cNvPr id="24" name="Picture 23" descr="8-2.Cluster01.Scatter.QVIC01.png"/>
          <p:cNvPicPr>
            <a:picLocks noChangeAspect="1"/>
          </p:cNvPicPr>
          <p:nvPr/>
        </p:nvPicPr>
        <p:blipFill>
          <a:blip r:embed="rId3"/>
          <a:srcRect l="13611" t="18889" r="19167" b="16111"/>
          <a:stretch>
            <a:fillRect/>
          </a:stretch>
        </p:blipFill>
        <p:spPr>
          <a:xfrm>
            <a:off x="5892800" y="3111500"/>
            <a:ext cx="3073400" cy="2971800"/>
          </a:xfrm>
          <a:prstGeom prst="rect">
            <a:avLst/>
          </a:prstGeom>
        </p:spPr>
      </p:pic>
      <p:sp>
        <p:nvSpPr>
          <p:cNvPr id="17" name="TextBox 16"/>
          <p:cNvSpPr txBox="1"/>
          <p:nvPr/>
        </p:nvSpPr>
        <p:spPr>
          <a:xfrm rot="16200000">
            <a:off x="4800600" y="4368800"/>
            <a:ext cx="2222500" cy="338554"/>
          </a:xfrm>
          <a:prstGeom prst="rect">
            <a:avLst/>
          </a:prstGeom>
          <a:noFill/>
        </p:spPr>
        <p:txBody>
          <a:bodyPr wrap="square" rtlCol="0">
            <a:spAutoFit/>
          </a:bodyPr>
          <a:lstStyle/>
          <a:p>
            <a:pPr algn="ctr"/>
            <a:r>
              <a:rPr lang="en-US" sz="1600" b="1" dirty="0" smtClean="0"/>
              <a:t>Simulated</a:t>
            </a:r>
            <a:endParaRPr lang="en-US" sz="1600" b="1" dirty="0"/>
          </a:p>
        </p:txBody>
      </p:sp>
      <p:pic>
        <p:nvPicPr>
          <p:cNvPr id="25" name="Picture 24" descr="8-2.Cluster01.tiff"/>
          <p:cNvPicPr>
            <a:picLocks noChangeAspect="1"/>
          </p:cNvPicPr>
          <p:nvPr/>
        </p:nvPicPr>
        <p:blipFill>
          <a:blip r:embed="rId4"/>
          <a:stretch>
            <a:fillRect/>
          </a:stretch>
        </p:blipFill>
        <p:spPr>
          <a:xfrm>
            <a:off x="6359036" y="87313"/>
            <a:ext cx="2683364" cy="1819656"/>
          </a:xfrm>
          <a:prstGeom prst="rect">
            <a:avLst/>
          </a:prstGeom>
          <a:ln>
            <a:solidFill>
              <a:schemeClr val="tx1"/>
            </a:solidFill>
          </a:ln>
        </p:spPr>
      </p:pic>
      <p:sp>
        <p:nvSpPr>
          <p:cNvPr id="26" name="TextBox 25"/>
          <p:cNvSpPr txBox="1"/>
          <p:nvPr/>
        </p:nvSpPr>
        <p:spPr>
          <a:xfrm>
            <a:off x="6197600" y="3198911"/>
            <a:ext cx="1905000" cy="307777"/>
          </a:xfrm>
          <a:prstGeom prst="rect">
            <a:avLst/>
          </a:prstGeom>
          <a:noFill/>
        </p:spPr>
        <p:txBody>
          <a:bodyPr wrap="square" rtlCol="0">
            <a:spAutoFit/>
          </a:bodyPr>
          <a:lstStyle/>
          <a:p>
            <a:r>
              <a:rPr lang="en-US" sz="1400" b="1" dirty="0" smtClean="0">
                <a:solidFill>
                  <a:srgbClr val="FF0000"/>
                </a:solidFill>
              </a:rPr>
              <a:t>R</a:t>
            </a:r>
            <a:r>
              <a:rPr lang="en-US" sz="1400" b="1" baseline="30000" dirty="0" smtClean="0">
                <a:solidFill>
                  <a:srgbClr val="FF0000"/>
                </a:solidFill>
              </a:rPr>
              <a:t>2</a:t>
            </a:r>
            <a:r>
              <a:rPr lang="en-US" sz="1400" b="1" dirty="0" smtClean="0">
                <a:solidFill>
                  <a:srgbClr val="FF0000"/>
                </a:solidFill>
              </a:rPr>
              <a:t> = 0.88</a:t>
            </a:r>
            <a:endParaRPr lang="en-US" sz="1400" b="1" dirty="0">
              <a:solidFill>
                <a:srgbClr val="FF0000"/>
              </a:solidFill>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01600" y="2501900"/>
            <a:ext cx="8940800" cy="39243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64634" y="877826"/>
            <a:ext cx="8591550" cy="461665"/>
          </a:xfrm>
          <a:prstGeom prst="rect">
            <a:avLst/>
          </a:prstGeom>
          <a:noFill/>
        </p:spPr>
        <p:txBody>
          <a:bodyPr wrap="square" rtlCol="0">
            <a:spAutoFit/>
          </a:bodyPr>
          <a:lstStyle/>
          <a:p>
            <a:r>
              <a:rPr lang="en-US" sz="2400" b="1" dirty="0" smtClean="0">
                <a:solidFill>
                  <a:schemeClr val="bg1"/>
                </a:solidFill>
              </a:rPr>
              <a:t>8-2: Upper Santa Ana Valley</a:t>
            </a:r>
            <a:endParaRPr lang="en-US" sz="2400" b="1" dirty="0">
              <a:solidFill>
                <a:schemeClr val="bg1"/>
              </a:solidFill>
            </a:endParaRPr>
          </a:p>
        </p:txBody>
      </p:sp>
      <p:cxnSp>
        <p:nvCxnSpPr>
          <p:cNvPr id="8" name="Straight Connector 7"/>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65794" y="-1145"/>
            <a:ext cx="4974389" cy="707886"/>
          </a:xfrm>
          <a:prstGeom prst="rect">
            <a:avLst/>
          </a:prstGeom>
        </p:spPr>
        <p:txBody>
          <a:bodyPr wrap="none">
            <a:spAutoFit/>
          </a:bodyPr>
          <a:lstStyle/>
          <a:p>
            <a:r>
              <a:rPr lang="en-US" sz="4000" b="1" dirty="0" smtClean="0">
                <a:solidFill>
                  <a:schemeClr val="bg1"/>
                </a:solidFill>
              </a:rPr>
              <a:t>Preliminary Results</a:t>
            </a:r>
            <a:endParaRPr lang="en-US" sz="4000" b="1" dirty="0">
              <a:solidFill>
                <a:schemeClr val="bg1"/>
              </a:solidFill>
            </a:endParaRPr>
          </a:p>
        </p:txBody>
      </p:sp>
      <p:sp>
        <p:nvSpPr>
          <p:cNvPr id="10" name="TextBox 9"/>
          <p:cNvSpPr txBox="1"/>
          <p:nvPr/>
        </p:nvSpPr>
        <p:spPr>
          <a:xfrm>
            <a:off x="-28575" y="1369805"/>
            <a:ext cx="8591550" cy="984885"/>
          </a:xfrm>
          <a:prstGeom prst="rect">
            <a:avLst/>
          </a:prstGeom>
          <a:noFill/>
        </p:spPr>
        <p:txBody>
          <a:bodyPr wrap="square" rtlCol="0">
            <a:spAutoFit/>
          </a:bodyPr>
          <a:lstStyle/>
          <a:p>
            <a:pPr marL="685800" lvl="1" indent="-393700">
              <a:spcAft>
                <a:spcPts val="1200"/>
              </a:spcAft>
              <a:buFont typeface="Wingdings" charset="2"/>
              <a:buChar char="Ø"/>
            </a:pPr>
            <a:r>
              <a:rPr lang="en-US" sz="2400" dirty="0" smtClean="0">
                <a:solidFill>
                  <a:schemeClr val="bg1"/>
                </a:solidFill>
              </a:rPr>
              <a:t>284 wells</a:t>
            </a:r>
          </a:p>
          <a:p>
            <a:pPr marL="685800" lvl="1" indent="-393700">
              <a:spcAft>
                <a:spcPts val="1200"/>
              </a:spcAft>
              <a:buFont typeface="Wingdings" charset="2"/>
              <a:buChar char="Ø"/>
            </a:pPr>
            <a:r>
              <a:rPr lang="en-US" sz="2400" dirty="0" smtClean="0">
                <a:solidFill>
                  <a:schemeClr val="bg1"/>
                </a:solidFill>
              </a:rPr>
              <a:t>10 independent well clusters (1-125 wells/cluster)</a:t>
            </a:r>
          </a:p>
        </p:txBody>
      </p:sp>
      <p:sp>
        <p:nvSpPr>
          <p:cNvPr id="14" name="TextBox 13"/>
          <p:cNvSpPr txBox="1"/>
          <p:nvPr/>
        </p:nvSpPr>
        <p:spPr>
          <a:xfrm rot="16200000">
            <a:off x="-825500" y="4368800"/>
            <a:ext cx="2222500" cy="338554"/>
          </a:xfrm>
          <a:prstGeom prst="rect">
            <a:avLst/>
          </a:prstGeom>
          <a:noFill/>
        </p:spPr>
        <p:txBody>
          <a:bodyPr wrap="square" rtlCol="0">
            <a:spAutoFit/>
          </a:bodyPr>
          <a:lstStyle/>
          <a:p>
            <a:pPr algn="ctr"/>
            <a:r>
              <a:rPr lang="en-US" sz="1600" b="1" dirty="0" smtClean="0"/>
              <a:t>GW Anomaly (mm)</a:t>
            </a:r>
            <a:endParaRPr lang="en-US" sz="1600" b="1" dirty="0"/>
          </a:p>
        </p:txBody>
      </p:sp>
      <p:sp>
        <p:nvSpPr>
          <p:cNvPr id="16" name="TextBox 15"/>
          <p:cNvSpPr txBox="1"/>
          <p:nvPr/>
        </p:nvSpPr>
        <p:spPr>
          <a:xfrm>
            <a:off x="1514475" y="6113046"/>
            <a:ext cx="3432175" cy="338554"/>
          </a:xfrm>
          <a:prstGeom prst="rect">
            <a:avLst/>
          </a:prstGeom>
          <a:noFill/>
        </p:spPr>
        <p:txBody>
          <a:bodyPr wrap="square" rtlCol="0">
            <a:spAutoFit/>
          </a:bodyPr>
          <a:lstStyle/>
          <a:p>
            <a:pPr algn="ctr"/>
            <a:r>
              <a:rPr lang="en-US" sz="1600" b="1" dirty="0" smtClean="0"/>
              <a:t>Time (months since 01/1990)</a:t>
            </a:r>
            <a:endParaRPr lang="en-US" sz="1600" b="1" dirty="0"/>
          </a:p>
        </p:txBody>
      </p:sp>
      <p:sp>
        <p:nvSpPr>
          <p:cNvPr id="18" name="TextBox 17"/>
          <p:cNvSpPr txBox="1"/>
          <p:nvPr/>
        </p:nvSpPr>
        <p:spPr>
          <a:xfrm>
            <a:off x="6070600" y="6113046"/>
            <a:ext cx="2946400" cy="338554"/>
          </a:xfrm>
          <a:prstGeom prst="rect">
            <a:avLst/>
          </a:prstGeom>
          <a:noFill/>
        </p:spPr>
        <p:txBody>
          <a:bodyPr wrap="square" rtlCol="0">
            <a:spAutoFit/>
          </a:bodyPr>
          <a:lstStyle/>
          <a:p>
            <a:pPr algn="ctr"/>
            <a:r>
              <a:rPr lang="en-US" sz="1600" b="1" dirty="0" smtClean="0"/>
              <a:t>Observed</a:t>
            </a:r>
            <a:endParaRPr lang="en-US" sz="1600" b="1" dirty="0"/>
          </a:p>
        </p:txBody>
      </p:sp>
      <p:sp>
        <p:nvSpPr>
          <p:cNvPr id="19" name="TextBox 18"/>
          <p:cNvSpPr txBox="1"/>
          <p:nvPr/>
        </p:nvSpPr>
        <p:spPr>
          <a:xfrm>
            <a:off x="3098800" y="2569746"/>
            <a:ext cx="2946400" cy="461665"/>
          </a:xfrm>
          <a:prstGeom prst="rect">
            <a:avLst/>
          </a:prstGeom>
          <a:noFill/>
        </p:spPr>
        <p:txBody>
          <a:bodyPr wrap="square" rtlCol="0">
            <a:spAutoFit/>
          </a:bodyPr>
          <a:lstStyle/>
          <a:p>
            <a:pPr algn="ctr"/>
            <a:r>
              <a:rPr lang="en-US" sz="2400" b="1" dirty="0" smtClean="0"/>
              <a:t>Cluster 02 (N=20)</a:t>
            </a:r>
            <a:endParaRPr lang="en-US" sz="2400" b="1" dirty="0"/>
          </a:p>
        </p:txBody>
      </p:sp>
      <p:pic>
        <p:nvPicPr>
          <p:cNvPr id="23" name="Picture 22" descr="8-2.Cluster03.Scatter.QVIC01.png"/>
          <p:cNvPicPr>
            <a:picLocks noChangeAspect="1"/>
          </p:cNvPicPr>
          <p:nvPr/>
        </p:nvPicPr>
        <p:blipFill>
          <a:blip r:embed="rId2"/>
          <a:srcRect l="11389" t="18889" r="18889" b="15833"/>
          <a:stretch>
            <a:fillRect/>
          </a:stretch>
        </p:blipFill>
        <p:spPr>
          <a:xfrm>
            <a:off x="5829300" y="3111500"/>
            <a:ext cx="3187700" cy="2984500"/>
          </a:xfrm>
          <a:prstGeom prst="rect">
            <a:avLst/>
          </a:prstGeom>
        </p:spPr>
      </p:pic>
      <p:pic>
        <p:nvPicPr>
          <p:cNvPr id="21" name="Picture 20" descr="8-2.Cluster03.TimeSeries.QVIC01.png"/>
          <p:cNvPicPr>
            <a:picLocks noChangeAspect="1"/>
          </p:cNvPicPr>
          <p:nvPr/>
        </p:nvPicPr>
        <p:blipFill>
          <a:blip r:embed="rId3"/>
          <a:srcRect l="6151" t="7292" r="7936" b="4514"/>
          <a:stretch>
            <a:fillRect/>
          </a:stretch>
        </p:blipFill>
        <p:spPr>
          <a:xfrm>
            <a:off x="342900" y="2971800"/>
            <a:ext cx="5499100" cy="3225800"/>
          </a:xfrm>
          <a:prstGeom prst="rect">
            <a:avLst/>
          </a:prstGeom>
        </p:spPr>
      </p:pic>
      <p:sp>
        <p:nvSpPr>
          <p:cNvPr id="17" name="TextBox 16"/>
          <p:cNvSpPr txBox="1"/>
          <p:nvPr/>
        </p:nvSpPr>
        <p:spPr>
          <a:xfrm rot="16200000">
            <a:off x="4800600" y="4368800"/>
            <a:ext cx="2222500" cy="338554"/>
          </a:xfrm>
          <a:prstGeom prst="rect">
            <a:avLst/>
          </a:prstGeom>
          <a:noFill/>
        </p:spPr>
        <p:txBody>
          <a:bodyPr wrap="square" rtlCol="0">
            <a:spAutoFit/>
          </a:bodyPr>
          <a:lstStyle/>
          <a:p>
            <a:pPr algn="ctr"/>
            <a:r>
              <a:rPr lang="en-US" sz="1600" b="1" dirty="0" smtClean="0"/>
              <a:t>Simulated</a:t>
            </a:r>
            <a:endParaRPr lang="en-US" sz="1600" b="1" dirty="0"/>
          </a:p>
        </p:txBody>
      </p:sp>
      <p:pic>
        <p:nvPicPr>
          <p:cNvPr id="25" name="Picture 24" descr="8-2.Cluster03.tiff"/>
          <p:cNvPicPr>
            <a:picLocks noChangeAspect="1"/>
          </p:cNvPicPr>
          <p:nvPr/>
        </p:nvPicPr>
        <p:blipFill>
          <a:blip r:embed="rId4"/>
          <a:stretch>
            <a:fillRect/>
          </a:stretch>
        </p:blipFill>
        <p:spPr>
          <a:xfrm>
            <a:off x="6388101" y="101600"/>
            <a:ext cx="2662911" cy="1819656"/>
          </a:xfrm>
          <a:prstGeom prst="rect">
            <a:avLst/>
          </a:prstGeom>
          <a:ln>
            <a:solidFill>
              <a:schemeClr val="tx1"/>
            </a:solidFill>
          </a:ln>
        </p:spPr>
      </p:pic>
      <p:sp>
        <p:nvSpPr>
          <p:cNvPr id="26" name="TextBox 25"/>
          <p:cNvSpPr txBox="1"/>
          <p:nvPr/>
        </p:nvSpPr>
        <p:spPr>
          <a:xfrm>
            <a:off x="6197600" y="3198911"/>
            <a:ext cx="1905000" cy="307777"/>
          </a:xfrm>
          <a:prstGeom prst="rect">
            <a:avLst/>
          </a:prstGeom>
          <a:noFill/>
        </p:spPr>
        <p:txBody>
          <a:bodyPr wrap="square" rtlCol="0">
            <a:spAutoFit/>
          </a:bodyPr>
          <a:lstStyle/>
          <a:p>
            <a:r>
              <a:rPr lang="en-US" sz="1400" b="1" dirty="0" smtClean="0">
                <a:solidFill>
                  <a:srgbClr val="FF0000"/>
                </a:solidFill>
              </a:rPr>
              <a:t>R</a:t>
            </a:r>
            <a:r>
              <a:rPr lang="en-US" sz="1400" b="1" baseline="30000" dirty="0" smtClean="0">
                <a:solidFill>
                  <a:srgbClr val="FF0000"/>
                </a:solidFill>
              </a:rPr>
              <a:t>2</a:t>
            </a:r>
            <a:r>
              <a:rPr lang="en-US" sz="1400" b="1" dirty="0" smtClean="0">
                <a:solidFill>
                  <a:srgbClr val="FF0000"/>
                </a:solidFill>
              </a:rPr>
              <a:t> = 0.90</a:t>
            </a:r>
            <a:endParaRPr lang="en-US" sz="1400" b="1" dirty="0">
              <a:solidFill>
                <a:srgbClr val="FF0000"/>
              </a:solidFill>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4634" y="877826"/>
            <a:ext cx="8591550" cy="461665"/>
          </a:xfrm>
          <a:prstGeom prst="rect">
            <a:avLst/>
          </a:prstGeom>
          <a:noFill/>
        </p:spPr>
        <p:txBody>
          <a:bodyPr wrap="square" rtlCol="0">
            <a:spAutoFit/>
          </a:bodyPr>
          <a:lstStyle/>
          <a:p>
            <a:r>
              <a:rPr lang="en-US" sz="2400" b="1" dirty="0" smtClean="0">
                <a:solidFill>
                  <a:schemeClr val="bg1"/>
                </a:solidFill>
              </a:rPr>
              <a:t>Summary</a:t>
            </a:r>
            <a:endParaRPr lang="en-US" sz="2400" b="1" dirty="0">
              <a:solidFill>
                <a:schemeClr val="bg1"/>
              </a:solidFill>
            </a:endParaRPr>
          </a:p>
        </p:txBody>
      </p:sp>
      <p:cxnSp>
        <p:nvCxnSpPr>
          <p:cNvPr id="8" name="Straight Connector 7"/>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65794" y="-1145"/>
            <a:ext cx="4974389" cy="707886"/>
          </a:xfrm>
          <a:prstGeom prst="rect">
            <a:avLst/>
          </a:prstGeom>
        </p:spPr>
        <p:txBody>
          <a:bodyPr wrap="none">
            <a:spAutoFit/>
          </a:bodyPr>
          <a:lstStyle/>
          <a:p>
            <a:r>
              <a:rPr lang="en-US" sz="4000" b="1" dirty="0" smtClean="0">
                <a:solidFill>
                  <a:schemeClr val="bg1"/>
                </a:solidFill>
              </a:rPr>
              <a:t>Preliminary Results</a:t>
            </a:r>
            <a:endParaRPr lang="en-US" sz="4000" b="1" dirty="0">
              <a:solidFill>
                <a:schemeClr val="bg1"/>
              </a:solidFill>
            </a:endParaRPr>
          </a:p>
        </p:txBody>
      </p:sp>
      <p:sp>
        <p:nvSpPr>
          <p:cNvPr id="10" name="TextBox 9"/>
          <p:cNvSpPr txBox="1"/>
          <p:nvPr/>
        </p:nvSpPr>
        <p:spPr>
          <a:xfrm>
            <a:off x="-28576" y="1369805"/>
            <a:ext cx="8934451" cy="2400657"/>
          </a:xfrm>
          <a:prstGeom prst="rect">
            <a:avLst/>
          </a:prstGeom>
          <a:noFill/>
        </p:spPr>
        <p:txBody>
          <a:bodyPr wrap="square" rtlCol="0">
            <a:spAutoFit/>
          </a:bodyPr>
          <a:lstStyle/>
          <a:p>
            <a:pPr marL="685800" lvl="1" indent="-393700">
              <a:spcAft>
                <a:spcPts val="1200"/>
              </a:spcAft>
              <a:buFont typeface="Wingdings" charset="2"/>
              <a:buChar char="Ø"/>
            </a:pPr>
            <a:r>
              <a:rPr lang="en-US" sz="2400" dirty="0" smtClean="0">
                <a:solidFill>
                  <a:schemeClr val="bg1"/>
                </a:solidFill>
              </a:rPr>
              <a:t>Developed a simplified modeling framework</a:t>
            </a:r>
          </a:p>
          <a:p>
            <a:pPr marL="685800" lvl="1" indent="-393700">
              <a:spcAft>
                <a:spcPts val="1200"/>
              </a:spcAft>
              <a:buFont typeface="Wingdings" charset="2"/>
              <a:buChar char="Ø"/>
            </a:pPr>
            <a:r>
              <a:rPr lang="en-US" sz="2400" dirty="0" smtClean="0">
                <a:solidFill>
                  <a:schemeClr val="bg1"/>
                </a:solidFill>
              </a:rPr>
              <a:t>Collected and pre-processed large amount of data</a:t>
            </a:r>
          </a:p>
          <a:p>
            <a:pPr marL="685800" lvl="1" indent="-393700">
              <a:spcAft>
                <a:spcPts val="1200"/>
              </a:spcAft>
              <a:buFont typeface="Wingdings" charset="2"/>
              <a:buChar char="Ø"/>
            </a:pPr>
            <a:r>
              <a:rPr lang="en-US" sz="2400" dirty="0" smtClean="0">
                <a:solidFill>
                  <a:schemeClr val="bg1"/>
                </a:solidFill>
              </a:rPr>
              <a:t>Identified well clusters in each groundwater basin with similar behavior</a:t>
            </a:r>
          </a:p>
          <a:p>
            <a:pPr marL="685800" lvl="1" indent="-393700">
              <a:spcAft>
                <a:spcPts val="1200"/>
              </a:spcAft>
              <a:buFont typeface="Wingdings" charset="2"/>
              <a:buChar char="Ø"/>
            </a:pPr>
            <a:r>
              <a:rPr lang="en-US" sz="2400" dirty="0" smtClean="0">
                <a:solidFill>
                  <a:schemeClr val="bg1"/>
                </a:solidFill>
              </a:rPr>
              <a:t>Fit regression models for each well cluster</a:t>
            </a:r>
          </a:p>
        </p:txBody>
      </p:sp>
      <p:sp>
        <p:nvSpPr>
          <p:cNvPr id="19" name="TextBox 18"/>
          <p:cNvSpPr txBox="1"/>
          <p:nvPr/>
        </p:nvSpPr>
        <p:spPr>
          <a:xfrm>
            <a:off x="622300" y="4051300"/>
            <a:ext cx="7924800" cy="1815882"/>
          </a:xfrm>
          <a:prstGeom prst="rect">
            <a:avLst/>
          </a:prstGeom>
          <a:noFill/>
        </p:spPr>
        <p:txBody>
          <a:bodyPr wrap="square" rtlCol="0">
            <a:spAutoFit/>
          </a:bodyPr>
          <a:lstStyle/>
          <a:p>
            <a:pPr algn="ctr"/>
            <a:r>
              <a:rPr lang="en-US" b="1" dirty="0" smtClean="0">
                <a:solidFill>
                  <a:schemeClr val="bg1"/>
                </a:solidFill>
              </a:rPr>
              <a:t>Initial results demonstrate that the simple modeling framework developed here is able to reproduce key features of year-to-year variations in observed GW levels</a:t>
            </a:r>
            <a:endParaRPr lang="en-US" b="1" dirty="0">
              <a:solidFill>
                <a:schemeClr val="bg1"/>
              </a:solidFill>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265794" y="694110"/>
            <a:ext cx="8667787" cy="15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65794" y="-1145"/>
            <a:ext cx="2836033" cy="707886"/>
          </a:xfrm>
          <a:prstGeom prst="rect">
            <a:avLst/>
          </a:prstGeom>
        </p:spPr>
        <p:txBody>
          <a:bodyPr wrap="none">
            <a:spAutoFit/>
          </a:bodyPr>
          <a:lstStyle/>
          <a:p>
            <a:r>
              <a:rPr lang="en-US" sz="4000" b="1" dirty="0" smtClean="0">
                <a:solidFill>
                  <a:schemeClr val="bg1"/>
                </a:solidFill>
              </a:rPr>
              <a:t>Next Steps</a:t>
            </a:r>
            <a:endParaRPr lang="en-US" sz="4000" b="1" dirty="0">
              <a:solidFill>
                <a:schemeClr val="bg1"/>
              </a:solidFill>
            </a:endParaRPr>
          </a:p>
        </p:txBody>
      </p:sp>
      <p:grpSp>
        <p:nvGrpSpPr>
          <p:cNvPr id="2" name="Group 10"/>
          <p:cNvGrpSpPr/>
          <p:nvPr/>
        </p:nvGrpSpPr>
        <p:grpSpPr>
          <a:xfrm>
            <a:off x="-28576" y="877826"/>
            <a:ext cx="8918575" cy="4154520"/>
            <a:chOff x="-28576" y="877826"/>
            <a:chExt cx="8918575" cy="4154520"/>
          </a:xfrm>
        </p:grpSpPr>
        <p:sp>
          <p:nvSpPr>
            <p:cNvPr id="7" name="TextBox 6"/>
            <p:cNvSpPr txBox="1"/>
            <p:nvPr/>
          </p:nvSpPr>
          <p:spPr>
            <a:xfrm>
              <a:off x="264634" y="877826"/>
              <a:ext cx="8591550" cy="461665"/>
            </a:xfrm>
            <a:prstGeom prst="rect">
              <a:avLst/>
            </a:prstGeom>
            <a:noFill/>
          </p:spPr>
          <p:txBody>
            <a:bodyPr wrap="square" rtlCol="0">
              <a:spAutoFit/>
            </a:bodyPr>
            <a:lstStyle/>
            <a:p>
              <a:r>
                <a:rPr lang="en-US" sz="2400" b="1" dirty="0" smtClean="0">
                  <a:solidFill>
                    <a:schemeClr val="bg1"/>
                  </a:solidFill>
                </a:rPr>
                <a:t>Implement within decision support system</a:t>
              </a:r>
              <a:endParaRPr lang="en-US" sz="2400" b="1" dirty="0">
                <a:solidFill>
                  <a:schemeClr val="bg1"/>
                </a:solidFill>
              </a:endParaRPr>
            </a:p>
          </p:txBody>
        </p:sp>
        <p:sp>
          <p:nvSpPr>
            <p:cNvPr id="10" name="TextBox 9"/>
            <p:cNvSpPr txBox="1"/>
            <p:nvPr/>
          </p:nvSpPr>
          <p:spPr>
            <a:xfrm>
              <a:off x="-28576" y="1369805"/>
              <a:ext cx="8918575" cy="3662541"/>
            </a:xfrm>
            <a:prstGeom prst="rect">
              <a:avLst/>
            </a:prstGeom>
            <a:noFill/>
          </p:spPr>
          <p:txBody>
            <a:bodyPr wrap="square" rtlCol="0">
              <a:spAutoFit/>
            </a:bodyPr>
            <a:lstStyle/>
            <a:p>
              <a:pPr marL="685800" lvl="1" indent="-393700">
                <a:spcAft>
                  <a:spcPts val="1200"/>
                </a:spcAft>
                <a:buFont typeface="Wingdings" charset="2"/>
                <a:buChar char="Ø"/>
              </a:pPr>
              <a:r>
                <a:rPr lang="en-US" sz="2400" dirty="0" smtClean="0">
                  <a:solidFill>
                    <a:schemeClr val="bg1"/>
                  </a:solidFill>
                </a:rPr>
                <a:t>Projections</a:t>
              </a:r>
            </a:p>
            <a:p>
              <a:pPr marL="685800" lvl="1" indent="-393700">
                <a:spcAft>
                  <a:spcPts val="1200"/>
                </a:spcAft>
              </a:pPr>
              <a:r>
                <a:rPr lang="en-US" sz="2400" dirty="0" smtClean="0">
                  <a:solidFill>
                    <a:schemeClr val="bg1"/>
                  </a:solidFill>
                </a:rPr>
                <a:t>	Evaluate changes in GW level under projected climate, M&amp;I demand, agricultural acreage, etc.</a:t>
              </a:r>
            </a:p>
            <a:p>
              <a:pPr marL="685800" lvl="1" indent="-393700">
                <a:spcAft>
                  <a:spcPts val="1200"/>
                </a:spcAft>
                <a:buFont typeface="Wingdings" charset="2"/>
                <a:buChar char="Ø"/>
              </a:pPr>
              <a:r>
                <a:rPr lang="en-US" sz="2400" dirty="0" smtClean="0">
                  <a:solidFill>
                    <a:schemeClr val="bg1"/>
                  </a:solidFill>
                </a:rPr>
                <a:t>Trade-off analysis</a:t>
              </a:r>
            </a:p>
            <a:p>
              <a:pPr marL="685800" lvl="1" indent="-393700">
                <a:spcAft>
                  <a:spcPts val="1200"/>
                </a:spcAft>
              </a:pPr>
              <a:r>
                <a:rPr lang="en-US" sz="2400" dirty="0" smtClean="0">
                  <a:solidFill>
                    <a:schemeClr val="bg1"/>
                  </a:solidFill>
                </a:rPr>
                <a:t>	Given projected changes in climate, population, &amp; land use</a:t>
              </a:r>
            </a:p>
            <a:p>
              <a:pPr marL="685800" lvl="1" indent="-393700">
                <a:spcAft>
                  <a:spcPts val="1200"/>
                </a:spcAft>
                <a:tabLst>
                  <a:tab pos="1092200" algn="l"/>
                </a:tabLst>
              </a:pPr>
              <a:r>
                <a:rPr lang="en-US" sz="2400" dirty="0" smtClean="0">
                  <a:solidFill>
                    <a:schemeClr val="bg1"/>
                  </a:solidFill>
                </a:rPr>
                <a:t>	… what changes in per capita demand, water imports, and 	water re-use are required to maintain GW above a given 	level? </a:t>
              </a:r>
            </a:p>
          </p:txBody>
        </p:sp>
      </p:gr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Reclamation Hydroclimate Datasets and Tools</a:t>
            </a:r>
            <a:endParaRPr lang="en-US" dirty="0">
              <a:solidFill>
                <a:schemeClr val="bg1"/>
              </a:solidFill>
            </a:endParaRPr>
          </a:p>
        </p:txBody>
      </p:sp>
      <p:sp>
        <p:nvSpPr>
          <p:cNvPr id="3" name="Content Placeholder 2"/>
          <p:cNvSpPr>
            <a:spLocks noGrp="1"/>
          </p:cNvSpPr>
          <p:nvPr>
            <p:ph type="body" idx="1"/>
          </p:nvPr>
        </p:nvSpPr>
        <p:spPr/>
        <p:txBody>
          <a:bodyPr>
            <a:normAutofit fontScale="77500" lnSpcReduction="20000"/>
          </a:bodyPr>
          <a:lstStyle/>
          <a:p>
            <a:r>
              <a:rPr lang="en-US" dirty="0" smtClean="0">
                <a:solidFill>
                  <a:schemeClr val="bg1">
                    <a:lumMod val="65000"/>
                  </a:schemeClr>
                </a:solidFill>
              </a:rPr>
              <a:t>West-Wide Climate Risk Assessments (WWCRAs) - foundation for Basin Studies</a:t>
            </a:r>
          </a:p>
          <a:p>
            <a:endParaRPr lang="en-US" dirty="0" smtClean="0">
              <a:solidFill>
                <a:schemeClr val="bg1">
                  <a:lumMod val="65000"/>
                </a:schemeClr>
              </a:solidFill>
            </a:endParaRPr>
          </a:p>
          <a:p>
            <a:r>
              <a:rPr lang="en-US" dirty="0" smtClean="0">
                <a:solidFill>
                  <a:schemeClr val="bg1">
                    <a:lumMod val="65000"/>
                  </a:schemeClr>
                </a:solidFill>
              </a:rPr>
              <a:t>Santa Ana Watershed Basin Study – surface water and groundwater hydrologic projections</a:t>
            </a:r>
            <a:endParaRPr lang="en-US" dirty="0" smtClean="0">
              <a:solidFill>
                <a:schemeClr val="bg1">
                  <a:lumMod val="65000"/>
                </a:schemeClr>
              </a:solidFill>
            </a:endParaRPr>
          </a:p>
          <a:p>
            <a:endParaRPr lang="en-US" dirty="0" smtClean="0">
              <a:solidFill>
                <a:schemeClr val="bg1">
                  <a:lumMod val="65000"/>
                </a:schemeClr>
              </a:solidFill>
            </a:endParaRPr>
          </a:p>
          <a:p>
            <a:r>
              <a:rPr lang="en-US" dirty="0" smtClean="0">
                <a:solidFill>
                  <a:schemeClr val="bg1"/>
                </a:solidFill>
              </a:rPr>
              <a:t>Reclamation Hydroclimate Datasets and Tools </a:t>
            </a:r>
            <a:r>
              <a:rPr lang="en-US" dirty="0" smtClean="0">
                <a:solidFill>
                  <a:schemeClr val="bg1">
                    <a:lumMod val="65000"/>
                  </a:schemeClr>
                </a:solidFill>
              </a:rPr>
              <a:t>-  </a:t>
            </a:r>
            <a:r>
              <a:rPr lang="en-US" dirty="0" smtClean="0">
                <a:solidFill>
                  <a:srgbClr val="FFFF00"/>
                </a:solidFill>
              </a:rPr>
              <a:t>PMO and S&amp;T</a:t>
            </a:r>
            <a:endParaRPr lang="en-US" dirty="0" smtClean="0">
              <a:solidFill>
                <a:srgbClr val="FFFF00"/>
              </a:solidFill>
            </a:endParaRPr>
          </a:p>
          <a:p>
            <a:endParaRPr lang="en-US" dirty="0" smtClean="0">
              <a:solidFill>
                <a:schemeClr val="bg1">
                  <a:lumMod val="65000"/>
                </a:schemeClr>
              </a:solidFill>
            </a:endParaRPr>
          </a:p>
          <a:p>
            <a:endParaRPr lang="en-US" dirty="0">
              <a:solidFill>
                <a:schemeClr val="bg1">
                  <a:lumMod val="65000"/>
                </a:schemeClr>
              </a:solidFill>
            </a:endParaRP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43000"/>
          </a:xfrm>
        </p:spPr>
        <p:txBody>
          <a:bodyPr/>
          <a:lstStyle/>
          <a:p>
            <a:r>
              <a:rPr lang="en-US" dirty="0" smtClean="0">
                <a:solidFill>
                  <a:schemeClr val="bg1"/>
                </a:solidFill>
              </a:rPr>
              <a:t>Institutional Layout</a:t>
            </a:r>
            <a:endParaRPr lang="en-US" dirty="0">
              <a:solidFill>
                <a:schemeClr val="bg1"/>
              </a:solidFill>
            </a:endParaRPr>
          </a:p>
        </p:txBody>
      </p:sp>
      <p:sp>
        <p:nvSpPr>
          <p:cNvPr id="4" name="Oval 3"/>
          <p:cNvSpPr/>
          <p:nvPr/>
        </p:nvSpPr>
        <p:spPr>
          <a:xfrm>
            <a:off x="3162300" y="1200150"/>
            <a:ext cx="3238500" cy="2381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accent2">
                    <a:lumMod val="60000"/>
                    <a:lumOff val="40000"/>
                  </a:schemeClr>
                </a:solidFill>
              </a:rPr>
              <a:t>Program Management Office (PMO)</a:t>
            </a:r>
          </a:p>
          <a:p>
            <a:pPr algn="ctr"/>
            <a:r>
              <a:rPr lang="en-US" sz="2400" b="1" dirty="0" smtClean="0">
                <a:solidFill>
                  <a:srgbClr val="FFCC00"/>
                </a:solidFill>
              </a:rPr>
              <a:t>WWCRAs</a:t>
            </a:r>
          </a:p>
          <a:p>
            <a:pPr algn="ctr"/>
            <a:r>
              <a:rPr lang="en-US" sz="2400" b="1" dirty="0" smtClean="0">
                <a:solidFill>
                  <a:srgbClr val="FFCC00"/>
                </a:solidFill>
              </a:rPr>
              <a:t>Basin Studies</a:t>
            </a:r>
            <a:endParaRPr lang="en-US" sz="2400" b="1" dirty="0">
              <a:solidFill>
                <a:srgbClr val="FFCC00"/>
              </a:solidFill>
            </a:endParaRPr>
          </a:p>
        </p:txBody>
      </p:sp>
      <p:sp>
        <p:nvSpPr>
          <p:cNvPr id="5" name="Oval 4"/>
          <p:cNvSpPr/>
          <p:nvPr/>
        </p:nvSpPr>
        <p:spPr>
          <a:xfrm>
            <a:off x="5810250" y="3848100"/>
            <a:ext cx="3333750" cy="20383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accent2">
                    <a:lumMod val="60000"/>
                    <a:lumOff val="40000"/>
                  </a:schemeClr>
                </a:solidFill>
              </a:rPr>
              <a:t>Research and Development Office (RDO)</a:t>
            </a:r>
          </a:p>
          <a:p>
            <a:pPr algn="ctr"/>
            <a:r>
              <a:rPr lang="en-US" sz="2000" b="1" dirty="0" smtClean="0">
                <a:solidFill>
                  <a:srgbClr val="FFCC00"/>
                </a:solidFill>
              </a:rPr>
              <a:t>S&amp;T Program</a:t>
            </a:r>
          </a:p>
          <a:p>
            <a:pPr algn="ctr"/>
            <a:r>
              <a:rPr lang="en-US" sz="2000" b="1" dirty="0" smtClean="0">
                <a:solidFill>
                  <a:srgbClr val="FFCC00"/>
                </a:solidFill>
              </a:rPr>
              <a:t>Directed Research</a:t>
            </a:r>
            <a:endParaRPr lang="en-US" sz="2000" b="1" dirty="0">
              <a:solidFill>
                <a:srgbClr val="FFCC00"/>
              </a:solidFill>
            </a:endParaRPr>
          </a:p>
        </p:txBody>
      </p:sp>
      <p:sp>
        <p:nvSpPr>
          <p:cNvPr id="6" name="Oval 5"/>
          <p:cNvSpPr/>
          <p:nvPr/>
        </p:nvSpPr>
        <p:spPr>
          <a:xfrm>
            <a:off x="742950" y="3886200"/>
            <a:ext cx="2914650" cy="2000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accent2">
                    <a:lumMod val="60000"/>
                    <a:lumOff val="40000"/>
                  </a:schemeClr>
                </a:solidFill>
              </a:rPr>
              <a:t>Technical Service Center (TSC)</a:t>
            </a:r>
            <a:endParaRPr lang="en-US" sz="2400" b="1" dirty="0">
              <a:solidFill>
                <a:schemeClr val="accent2">
                  <a:lumMod val="60000"/>
                  <a:lumOff val="40000"/>
                </a:schemeClr>
              </a:solidFill>
            </a:endParaRPr>
          </a:p>
        </p:txBody>
      </p:sp>
      <p:cxnSp>
        <p:nvCxnSpPr>
          <p:cNvPr id="8" name="Straight Arrow Connector 7"/>
          <p:cNvCxnSpPr/>
          <p:nvPr/>
        </p:nvCxnSpPr>
        <p:spPr>
          <a:xfrm>
            <a:off x="3790950" y="5314950"/>
            <a:ext cx="1905000" cy="0"/>
          </a:xfrm>
          <a:prstGeom prst="straightConnector1">
            <a:avLst/>
          </a:prstGeom>
          <a:ln w="63500">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6686550" y="2533650"/>
            <a:ext cx="1314450" cy="1047750"/>
          </a:xfrm>
          <a:prstGeom prst="straightConnector1">
            <a:avLst/>
          </a:prstGeom>
          <a:ln w="63500">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752600" y="2590800"/>
            <a:ext cx="1314450" cy="1104900"/>
          </a:xfrm>
          <a:prstGeom prst="straightConnector1">
            <a:avLst/>
          </a:prstGeom>
          <a:ln w="63500">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Downscaled GCM Output</a:t>
            </a:r>
            <a:endParaRPr lang="en-US" dirty="0">
              <a:solidFill>
                <a:schemeClr val="bg1"/>
              </a:solidFill>
            </a:endParaRPr>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cstate="print"/>
          <a:srcRect/>
          <a:stretch>
            <a:fillRect/>
          </a:stretch>
        </p:blipFill>
        <p:spPr bwMode="auto">
          <a:xfrm>
            <a:off x="533400" y="1447800"/>
            <a:ext cx="8315325" cy="4838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srcRect b="4000"/>
          <a:stretch>
            <a:fillRect/>
          </a:stretch>
        </p:blipFill>
        <p:spPr bwMode="auto">
          <a:xfrm>
            <a:off x="344902" y="832582"/>
            <a:ext cx="8799098" cy="5279459"/>
          </a:xfrm>
          <a:prstGeom prst="rect">
            <a:avLst/>
          </a:prstGeom>
          <a:noFill/>
          <a:ln w="9525">
            <a:noFill/>
            <a:miter lim="800000"/>
            <a:headEnd/>
            <a:tailEnd/>
          </a:ln>
        </p:spPr>
      </p:pic>
      <p:sp>
        <p:nvSpPr>
          <p:cNvPr id="3" name="Title 1"/>
          <p:cNvSpPr txBox="1">
            <a:spLocks/>
          </p:cNvSpPr>
          <p:nvPr/>
        </p:nvSpPr>
        <p:spPr>
          <a:xfrm>
            <a:off x="457200" y="148510"/>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chemeClr val="bg1"/>
                </a:solidFill>
                <a:effectLst/>
                <a:uLnTx/>
                <a:uFillTx/>
                <a:latin typeface="+mj-lt"/>
                <a:ea typeface="ＭＳ Ｐゴシック" charset="-128"/>
                <a:cs typeface="ＭＳ Ｐゴシック" charset="-128"/>
              </a:rPr>
              <a:t>Online Data Access</a:t>
            </a:r>
            <a:endParaRPr kumimoji="0" lang="en-US" sz="4400" b="0" i="0" u="none" strike="noStrike" kern="0" cap="none" spc="0" normalizeH="0" baseline="0" noProof="0" dirty="0">
              <a:ln>
                <a:noFill/>
              </a:ln>
              <a:solidFill>
                <a:schemeClr val="bg1"/>
              </a:solidFill>
              <a:effectLst/>
              <a:uLnTx/>
              <a:uFillTx/>
              <a:latin typeface="+mj-lt"/>
              <a:ea typeface="ＭＳ Ｐゴシック" charset="-128"/>
              <a:cs typeface="ＭＳ Ｐゴシック" charset="-128"/>
            </a:endParaRPr>
          </a:p>
        </p:txBody>
      </p:sp>
      <p:sp>
        <p:nvSpPr>
          <p:cNvPr id="4" name="TextBox 3"/>
          <p:cNvSpPr txBox="1"/>
          <p:nvPr/>
        </p:nvSpPr>
        <p:spPr>
          <a:xfrm>
            <a:off x="0" y="5433941"/>
            <a:ext cx="7315200" cy="1200329"/>
          </a:xfrm>
          <a:prstGeom prst="rect">
            <a:avLst/>
          </a:prstGeom>
          <a:solidFill>
            <a:schemeClr val="accent1"/>
          </a:solidFill>
        </p:spPr>
        <p:txBody>
          <a:bodyPr wrap="square" rtlCol="0">
            <a:spAutoFit/>
          </a:bodyPr>
          <a:lstStyle/>
          <a:p>
            <a:pPr marL="0" lvl="1"/>
            <a:endParaRPr lang="en-US" sz="2000" b="1" dirty="0" smtClean="0">
              <a:solidFill>
                <a:srgbClr val="FFFF00"/>
              </a:solidFill>
              <a:hlinkClick r:id="rId3"/>
            </a:endParaRPr>
          </a:p>
          <a:p>
            <a:pPr marL="0" lvl="1"/>
            <a:r>
              <a:rPr lang="en-US" sz="2000" b="1" dirty="0" smtClean="0">
                <a:solidFill>
                  <a:srgbClr val="FFFF00"/>
                </a:solidFill>
                <a:hlinkClick r:id="rId3"/>
              </a:rPr>
              <a:t>http</a:t>
            </a:r>
            <a:r>
              <a:rPr lang="en-US" sz="2000" b="1" dirty="0" smtClean="0">
                <a:solidFill>
                  <a:srgbClr val="FFFF00"/>
                </a:solidFill>
                <a:hlinkClick r:id="rId3"/>
              </a:rPr>
              <a:t>://gdo-dcp.ucllnl.org/downscaled_cmip3_projections</a:t>
            </a:r>
            <a:endParaRPr lang="en-US" sz="2000" b="1" dirty="0" smtClean="0">
              <a:solidFill>
                <a:srgbClr val="FFFF00"/>
              </a:solidFill>
            </a:endParaRPr>
          </a:p>
          <a:p>
            <a:endParaRPr lang="en-US" sz="3200" b="1" dirty="0">
              <a:solidFill>
                <a:srgbClr val="FFFF00"/>
              </a:solidFill>
            </a:endParaRP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3"/>
          <p:cNvPicPr>
            <a:picLocks noChangeAspect="1" noChangeArrowheads="1"/>
          </p:cNvPicPr>
          <p:nvPr/>
        </p:nvPicPr>
        <p:blipFill>
          <a:blip r:embed="rId2"/>
          <a:srcRect l="291" r="2813" b="5000"/>
          <a:stretch>
            <a:fillRect/>
          </a:stretch>
        </p:blipFill>
        <p:spPr bwMode="auto">
          <a:xfrm>
            <a:off x="362607" y="897805"/>
            <a:ext cx="8560676" cy="5245768"/>
          </a:xfrm>
          <a:prstGeom prst="rect">
            <a:avLst/>
          </a:prstGeom>
          <a:noFill/>
          <a:ln w="9525">
            <a:noFill/>
            <a:miter lim="800000"/>
            <a:headEnd/>
            <a:tailEnd/>
          </a:ln>
        </p:spPr>
      </p:pic>
      <p:sp>
        <p:nvSpPr>
          <p:cNvPr id="4" name="Rectangle 3"/>
          <p:cNvSpPr/>
          <p:nvPr/>
        </p:nvSpPr>
        <p:spPr>
          <a:xfrm>
            <a:off x="3416968" y="3752193"/>
            <a:ext cx="1828800" cy="50698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536030" y="164276"/>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chemeClr val="bg1"/>
                </a:solidFill>
                <a:effectLst/>
                <a:uLnTx/>
                <a:uFillTx/>
                <a:latin typeface="+mj-lt"/>
                <a:ea typeface="ＭＳ Ｐゴシック" charset="-128"/>
                <a:cs typeface="ＭＳ Ｐゴシック" charset="-128"/>
              </a:rPr>
              <a:t>Online Data Access</a:t>
            </a:r>
            <a:endParaRPr kumimoji="0" lang="en-US" sz="4400" b="0" i="0" u="none" strike="noStrike" kern="0" cap="none" spc="0" normalizeH="0" baseline="0" noProof="0" dirty="0">
              <a:ln>
                <a:noFill/>
              </a:ln>
              <a:solidFill>
                <a:schemeClr val="bg1"/>
              </a:solidFill>
              <a:effectLst/>
              <a:uLnTx/>
              <a:uFillTx/>
              <a:latin typeface="+mj-lt"/>
              <a:ea typeface="ＭＳ Ｐゴシック" charset="-128"/>
              <a:cs typeface="ＭＳ Ｐゴシック" charset="-128"/>
            </a:endParaRP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srcRect l="905" r="2544" b="2421"/>
          <a:stretch>
            <a:fillRect/>
          </a:stretch>
        </p:blipFill>
        <p:spPr bwMode="auto">
          <a:xfrm>
            <a:off x="346841" y="597437"/>
            <a:ext cx="8761904" cy="5534526"/>
          </a:xfrm>
          <a:prstGeom prst="rect">
            <a:avLst/>
          </a:prstGeom>
          <a:noFill/>
          <a:ln w="9525">
            <a:noFill/>
            <a:miter lim="800000"/>
            <a:headEnd/>
            <a:tailEnd/>
          </a:ln>
        </p:spPr>
      </p:pic>
      <p:sp>
        <p:nvSpPr>
          <p:cNvPr id="3" name="Title 1"/>
          <p:cNvSpPr txBox="1">
            <a:spLocks/>
          </p:cNvSpPr>
          <p:nvPr/>
        </p:nvSpPr>
        <p:spPr>
          <a:xfrm>
            <a:off x="567562" y="-24916"/>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chemeClr val="bg1"/>
                </a:solidFill>
                <a:effectLst/>
                <a:uLnTx/>
                <a:uFillTx/>
                <a:latin typeface="+mj-lt"/>
                <a:ea typeface="ＭＳ Ｐゴシック" charset="-128"/>
                <a:cs typeface="ＭＳ Ｐゴシック" charset="-128"/>
              </a:rPr>
              <a:t>Online Data Access</a:t>
            </a:r>
            <a:endParaRPr kumimoji="0" lang="en-US" sz="4400" b="0" i="0" u="none" strike="noStrike" kern="0" cap="none" spc="0" normalizeH="0" baseline="0" noProof="0" dirty="0">
              <a:ln>
                <a:noFill/>
              </a:ln>
              <a:solidFill>
                <a:schemeClr val="bg1"/>
              </a:solidFill>
              <a:effectLst/>
              <a:uLnTx/>
              <a:uFillTx/>
              <a:latin typeface="+mj-lt"/>
              <a:ea typeface="ＭＳ Ｐゴシック" charset="-128"/>
              <a:cs typeface="ＭＳ Ｐゴシック" charset="-128"/>
            </a:endParaRPr>
          </a:p>
        </p:txBody>
      </p:sp>
      <p:sp>
        <p:nvSpPr>
          <p:cNvPr id="4" name="Rectangle 3"/>
          <p:cNvSpPr/>
          <p:nvPr/>
        </p:nvSpPr>
        <p:spPr>
          <a:xfrm>
            <a:off x="2301766" y="4288221"/>
            <a:ext cx="2238703" cy="29954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pic>
        <p:nvPicPr>
          <p:cNvPr id="5" name="Content Placeholder 6" descr="VIC_grid_cell_schematic.gif"/>
          <p:cNvPicPr>
            <a:picLocks noChangeAspect="1"/>
          </p:cNvPicPr>
          <p:nvPr/>
        </p:nvPicPr>
        <p:blipFill>
          <a:blip r:embed="rId3" cstate="print"/>
          <a:srcRect/>
          <a:stretch>
            <a:fillRect/>
          </a:stretch>
        </p:blipFill>
        <p:spPr bwMode="auto">
          <a:xfrm>
            <a:off x="6651107" y="3166280"/>
            <a:ext cx="2202878" cy="256440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solidFill>
                  <a:schemeClr val="bg1"/>
                </a:solidFill>
              </a:rPr>
              <a:t>VIC Applications With Routing Locations</a:t>
            </a:r>
            <a:endParaRPr lang="en-US" sz="4000" dirty="0">
              <a:solidFill>
                <a:schemeClr val="bg1"/>
              </a:solidFill>
            </a:endParaRPr>
          </a:p>
        </p:txBody>
      </p:sp>
      <p:pic>
        <p:nvPicPr>
          <p:cNvPr id="64514" name="Picture 2"/>
          <p:cNvPicPr>
            <a:picLocks noChangeAspect="1" noChangeArrowheads="1"/>
          </p:cNvPicPr>
          <p:nvPr/>
        </p:nvPicPr>
        <p:blipFill>
          <a:blip r:embed="rId2"/>
          <a:srcRect/>
          <a:stretch>
            <a:fillRect/>
          </a:stretch>
        </p:blipFill>
        <p:spPr bwMode="auto">
          <a:xfrm>
            <a:off x="1047750" y="1255713"/>
            <a:ext cx="7046913" cy="4346575"/>
          </a:xfrm>
          <a:prstGeom prst="rect">
            <a:avLst/>
          </a:prstGeom>
          <a:noFill/>
          <a:ln w="9525">
            <a:noFill/>
            <a:miter lim="800000"/>
            <a:headEnd/>
            <a:tailEnd/>
          </a:ln>
          <a:effectLst/>
        </p:spPr>
      </p:pic>
      <p:sp>
        <p:nvSpPr>
          <p:cNvPr id="5" name="TextBox 4"/>
          <p:cNvSpPr txBox="1"/>
          <p:nvPr/>
        </p:nvSpPr>
        <p:spPr>
          <a:xfrm>
            <a:off x="304800" y="5334000"/>
            <a:ext cx="6237890" cy="1015663"/>
          </a:xfrm>
          <a:prstGeom prst="rect">
            <a:avLst/>
          </a:prstGeom>
          <a:noFill/>
        </p:spPr>
        <p:txBody>
          <a:bodyPr wrap="square" rtlCol="0">
            <a:spAutoFit/>
          </a:bodyPr>
          <a:lstStyle/>
          <a:p>
            <a:r>
              <a:rPr lang="en-US" sz="2000" dirty="0" smtClean="0">
                <a:solidFill>
                  <a:srgbClr val="FF0000"/>
                </a:solidFill>
              </a:rPr>
              <a:t>Red triangles – WWCRA Locations (total 43)</a:t>
            </a:r>
          </a:p>
          <a:p>
            <a:endParaRPr lang="en-US" sz="2000" dirty="0" smtClean="0">
              <a:solidFill>
                <a:schemeClr val="accent2">
                  <a:lumMod val="40000"/>
                  <a:lumOff val="60000"/>
                </a:schemeClr>
              </a:solidFill>
            </a:endParaRPr>
          </a:p>
          <a:p>
            <a:r>
              <a:rPr lang="en-US" sz="2000" dirty="0" smtClean="0">
                <a:solidFill>
                  <a:schemeClr val="accent2">
                    <a:lumMod val="40000"/>
                    <a:lumOff val="60000"/>
                  </a:schemeClr>
                </a:solidFill>
              </a:rPr>
              <a:t>Blue triangles – </a:t>
            </a:r>
            <a:r>
              <a:rPr lang="en-US" sz="2000" dirty="0" smtClean="0">
                <a:solidFill>
                  <a:schemeClr val="accent2">
                    <a:lumMod val="40000"/>
                    <a:lumOff val="60000"/>
                  </a:schemeClr>
                </a:solidFill>
              </a:rPr>
              <a:t>USGS/HCDN </a:t>
            </a:r>
            <a:r>
              <a:rPr lang="en-US" sz="2000" dirty="0" smtClean="0">
                <a:solidFill>
                  <a:schemeClr val="accent2">
                    <a:lumMod val="40000"/>
                    <a:lumOff val="60000"/>
                  </a:schemeClr>
                </a:solidFill>
              </a:rPr>
              <a:t>locations (total 152) </a:t>
            </a:r>
            <a:endParaRPr lang="en-US" sz="2000" dirty="0">
              <a:solidFill>
                <a:schemeClr val="accent2">
                  <a:lumMod val="40000"/>
                  <a:lumOff val="60000"/>
                </a:schemeClr>
              </a:solidFill>
            </a:endParaRPr>
          </a:p>
        </p:txBody>
      </p:sp>
      <p:pic>
        <p:nvPicPr>
          <p:cNvPr id="6" name="Content Placeholder 7" descr="VIC_river_routing_model.jpg"/>
          <p:cNvPicPr>
            <a:picLocks noChangeAspect="1"/>
          </p:cNvPicPr>
          <p:nvPr/>
        </p:nvPicPr>
        <p:blipFill>
          <a:blip r:embed="rId3" cstate="print"/>
          <a:srcRect/>
          <a:stretch>
            <a:fillRect/>
          </a:stretch>
        </p:blipFill>
        <p:spPr bwMode="auto">
          <a:xfrm>
            <a:off x="5670066" y="2156345"/>
            <a:ext cx="3146388" cy="36052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chemeClr val="bg1"/>
                </a:solidFill>
              </a:rPr>
              <a:t>Online Data Access </a:t>
            </a:r>
            <a:r>
              <a:rPr lang="en-US" sz="2800" dirty="0" smtClean="0">
                <a:solidFill>
                  <a:schemeClr val="bg1"/>
                </a:solidFill>
              </a:rPr>
              <a:t/>
            </a:r>
            <a:br>
              <a:rPr lang="en-US" sz="2800" dirty="0" smtClean="0">
                <a:solidFill>
                  <a:schemeClr val="bg1"/>
                </a:solidFill>
              </a:rPr>
            </a:br>
            <a:r>
              <a:rPr lang="en-US" sz="2800" dirty="0" smtClean="0">
                <a:solidFill>
                  <a:schemeClr val="bg1"/>
                </a:solidFill>
              </a:rPr>
              <a:t>Daily and Monthly Streamflow Projections</a:t>
            </a:r>
            <a:br>
              <a:rPr lang="en-US" sz="2800" dirty="0" smtClean="0">
                <a:solidFill>
                  <a:schemeClr val="bg1"/>
                </a:solidFill>
              </a:rPr>
            </a:br>
            <a:r>
              <a:rPr lang="en-US" sz="2800" dirty="0" smtClean="0">
                <a:solidFill>
                  <a:schemeClr val="bg1"/>
                </a:solidFill>
              </a:rPr>
              <a:t>Jan 1, 1950 – Dec 31, 2099</a:t>
            </a:r>
            <a:br>
              <a:rPr lang="en-US" sz="2800" dirty="0" smtClean="0">
                <a:solidFill>
                  <a:schemeClr val="bg1"/>
                </a:solidFill>
              </a:rPr>
            </a:br>
            <a:r>
              <a:rPr lang="en-US" sz="2800" dirty="0" smtClean="0">
                <a:solidFill>
                  <a:schemeClr val="bg1"/>
                </a:solidFill>
              </a:rPr>
              <a:t>195 locations West-Wide</a:t>
            </a:r>
            <a:endParaRPr lang="en-US" sz="2800" dirty="0">
              <a:solidFill>
                <a:schemeClr val="bg1"/>
              </a:solidFill>
            </a:endParaRPr>
          </a:p>
        </p:txBody>
      </p:sp>
      <p:pic>
        <p:nvPicPr>
          <p:cNvPr id="5" name="Content Placeholder 4" descr="StreamflowProjectionsWebsite.png"/>
          <p:cNvPicPr>
            <a:picLocks noGrp="1" noChangeAspect="1"/>
          </p:cNvPicPr>
          <p:nvPr>
            <p:ph idx="1"/>
          </p:nvPr>
        </p:nvPicPr>
        <p:blipFill>
          <a:blip r:embed="rId2"/>
          <a:srcRect l="746" t="10780" b="1471"/>
          <a:stretch>
            <a:fillRect/>
          </a:stretch>
        </p:blipFill>
        <p:spPr>
          <a:xfrm>
            <a:off x="1433015" y="2259174"/>
            <a:ext cx="6353000" cy="3971498"/>
          </a:xfrm>
          <a:ln>
            <a:solidFill>
              <a:schemeClr val="bg1"/>
            </a:solidFill>
          </a:ln>
        </p:spPr>
      </p:pic>
      <p:sp>
        <p:nvSpPr>
          <p:cNvPr id="7" name="TextBox 6"/>
          <p:cNvSpPr txBox="1"/>
          <p:nvPr/>
        </p:nvSpPr>
        <p:spPr>
          <a:xfrm>
            <a:off x="2094426" y="1643424"/>
            <a:ext cx="5466904" cy="830997"/>
          </a:xfrm>
          <a:prstGeom prst="rect">
            <a:avLst/>
          </a:prstGeom>
          <a:noFill/>
        </p:spPr>
        <p:txBody>
          <a:bodyPr wrap="square" rtlCol="0">
            <a:spAutoFit/>
          </a:bodyPr>
          <a:lstStyle/>
          <a:p>
            <a:pPr marL="0" lvl="1"/>
            <a:r>
              <a:rPr lang="en-US" sz="2000" dirty="0" smtClean="0">
                <a:hlinkClick r:id="rId3"/>
              </a:rPr>
              <a:t>http://gis.usbr.gov/streamflow_projections/</a:t>
            </a:r>
            <a:endParaRPr lang="en-US" sz="2000" b="1" dirty="0" smtClean="0">
              <a:solidFill>
                <a:srgbClr val="FFFF00"/>
              </a:solidFill>
            </a:endParaRPr>
          </a:p>
          <a:p>
            <a:endParaRPr lang="en-US" dirty="0"/>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2143" t="5105" b="48945"/>
          <a:stretch/>
        </p:blipFill>
        <p:spPr bwMode="auto">
          <a:xfrm>
            <a:off x="0" y="1600200"/>
            <a:ext cx="2971800" cy="243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447800" y="381000"/>
            <a:ext cx="5911049" cy="129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048000" y="1676400"/>
            <a:ext cx="6096000" cy="2308324"/>
          </a:xfrm>
          <a:prstGeom prst="rect">
            <a:avLst/>
          </a:prstGeom>
          <a:solidFill>
            <a:srgbClr val="D3D2CB"/>
          </a:solidFill>
        </p:spPr>
        <p:txBody>
          <a:bodyPr wrap="square" rtlCol="0">
            <a:spAutoFit/>
          </a:bodyPr>
          <a:lstStyle/>
          <a:p>
            <a:r>
              <a:rPr lang="en-US" sz="2400" dirty="0" smtClean="0"/>
              <a:t>Carpe Diem West is a non-profit 501(c)(3) organization that engages a broad-based network of experts, advocates, decision makers and scientists to address the profound impacts the growing climate crisis is having on water in the American West. </a:t>
            </a:r>
            <a:endParaRPr lang="en-US" sz="2400" dirty="0"/>
          </a:p>
        </p:txBody>
      </p:sp>
      <p:sp>
        <p:nvSpPr>
          <p:cNvPr id="6" name="TextBox 5"/>
          <p:cNvSpPr txBox="1"/>
          <p:nvPr/>
        </p:nvSpPr>
        <p:spPr>
          <a:xfrm>
            <a:off x="381000" y="4038600"/>
            <a:ext cx="8763000" cy="2554545"/>
          </a:xfrm>
          <a:prstGeom prst="rect">
            <a:avLst/>
          </a:prstGeom>
          <a:noFill/>
        </p:spPr>
        <p:txBody>
          <a:bodyPr wrap="square" rtlCol="0">
            <a:spAutoFit/>
          </a:bodyPr>
          <a:lstStyle/>
          <a:p>
            <a:r>
              <a:rPr lang="en-US" sz="2000" dirty="0" smtClean="0">
                <a:solidFill>
                  <a:schemeClr val="bg1"/>
                </a:solidFill>
              </a:rPr>
              <a:t>The Science and Technology Program and </a:t>
            </a:r>
            <a:r>
              <a:rPr lang="en-US" sz="2000" dirty="0" err="1" smtClean="0">
                <a:solidFill>
                  <a:schemeClr val="bg1"/>
                </a:solidFill>
              </a:rPr>
              <a:t>WaterSMART</a:t>
            </a:r>
            <a:r>
              <a:rPr lang="en-US" sz="2000" dirty="0" smtClean="0">
                <a:solidFill>
                  <a:schemeClr val="bg1"/>
                </a:solidFill>
              </a:rPr>
              <a:t> Basin Studies Program funded Technical Resource Employees Tom Pruitt, Subhrendu Gangopadhyay and Levi Brekke to pull together and lead the multi-agency/university collaboration that developed this downscaling tool. </a:t>
            </a:r>
          </a:p>
          <a:p>
            <a:endParaRPr lang="en-US" sz="2000" dirty="0" smtClean="0">
              <a:solidFill>
                <a:schemeClr val="bg1"/>
              </a:solidFill>
            </a:endParaRPr>
          </a:p>
          <a:p>
            <a:r>
              <a:rPr lang="en-US" sz="2000" dirty="0" smtClean="0">
                <a:solidFill>
                  <a:schemeClr val="bg1"/>
                </a:solidFill>
              </a:rPr>
              <a:t>The tool is not only well recognized and used outside of Reclamation, but is a vital tool used in Reclamation’s </a:t>
            </a:r>
            <a:r>
              <a:rPr lang="en-US" sz="2000" dirty="0" smtClean="0">
                <a:solidFill>
                  <a:schemeClr val="bg1"/>
                </a:solidFill>
              </a:rPr>
              <a:t>SECURE Water - </a:t>
            </a:r>
            <a:r>
              <a:rPr lang="en-US" sz="2000" dirty="0" smtClean="0">
                <a:solidFill>
                  <a:schemeClr val="bg1"/>
                </a:solidFill>
              </a:rPr>
              <a:t>Basin Studies and West-wide Risk Assessments </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381000" y="1981200"/>
            <a:ext cx="8382000" cy="1600438"/>
          </a:xfrm>
          <a:prstGeom prst="rect">
            <a:avLst/>
          </a:prstGeom>
          <a:noFill/>
          <a:ln w="9525">
            <a:noFill/>
            <a:miter lim="800000"/>
            <a:headEnd/>
            <a:tailEnd/>
          </a:ln>
        </p:spPr>
        <p:txBody>
          <a:bodyPr>
            <a:prstTxWarp prst="textNoShape">
              <a:avLst/>
            </a:prstTxWarp>
            <a:spAutoFit/>
          </a:bodyPr>
          <a:lstStyle/>
          <a:p>
            <a:pPr algn="ctr">
              <a:spcBef>
                <a:spcPct val="50000"/>
              </a:spcBef>
            </a:pPr>
            <a:r>
              <a:rPr lang="en-US" b="1" dirty="0" smtClean="0">
                <a:solidFill>
                  <a:schemeClr val="bg1"/>
                </a:solidFill>
              </a:rPr>
              <a:t>Hydrology of Climate Change: Telling the LOCAL Story Using Global Climate Models</a:t>
            </a:r>
          </a:p>
          <a:p>
            <a:pPr algn="ctr">
              <a:spcBef>
                <a:spcPct val="50000"/>
              </a:spcBef>
            </a:pPr>
            <a:endParaRPr lang="en-US" b="1" dirty="0" smtClean="0">
              <a:solidFill>
                <a:schemeClr val="bg1"/>
              </a:solidFill>
            </a:endParaRPr>
          </a:p>
        </p:txBody>
      </p:sp>
      <p:sp>
        <p:nvSpPr>
          <p:cNvPr id="19459" name="Rectangle 7"/>
          <p:cNvSpPr>
            <a:spLocks noChangeArrowheads="1"/>
          </p:cNvSpPr>
          <p:nvPr/>
        </p:nvSpPr>
        <p:spPr bwMode="auto">
          <a:xfrm>
            <a:off x="488740" y="4100143"/>
            <a:ext cx="8355724" cy="1323439"/>
          </a:xfrm>
          <a:prstGeom prst="rect">
            <a:avLst/>
          </a:prstGeom>
          <a:noFill/>
          <a:ln w="9525">
            <a:noFill/>
            <a:miter lim="800000"/>
            <a:headEnd/>
            <a:tailEnd/>
          </a:ln>
        </p:spPr>
        <p:txBody>
          <a:bodyPr wrap="square">
            <a:prstTxWarp prst="textNoShape">
              <a:avLst/>
            </a:prstTxWarp>
            <a:spAutoFit/>
          </a:bodyPr>
          <a:lstStyle/>
          <a:p>
            <a:r>
              <a:rPr lang="en-US" sz="2000" dirty="0" smtClean="0">
                <a:solidFill>
                  <a:schemeClr val="bg1"/>
                </a:solidFill>
              </a:rPr>
              <a:t>Jack Simes, SCAO/Temecula, </a:t>
            </a:r>
            <a:r>
              <a:rPr lang="en-US" sz="2000" dirty="0" smtClean="0">
                <a:solidFill>
                  <a:schemeClr val="bg1"/>
                </a:solidFill>
                <a:hlinkClick r:id="rId3"/>
              </a:rPr>
              <a:t>jsimes@usbr.gov</a:t>
            </a:r>
            <a:endParaRPr lang="en-US" sz="2000" dirty="0" smtClean="0">
              <a:solidFill>
                <a:schemeClr val="bg1"/>
              </a:solidFill>
            </a:endParaRPr>
          </a:p>
          <a:p>
            <a:endParaRPr lang="en-US" sz="2000" dirty="0" smtClean="0">
              <a:solidFill>
                <a:schemeClr val="bg1"/>
              </a:solidFill>
            </a:endParaRPr>
          </a:p>
          <a:p>
            <a:r>
              <a:rPr lang="en-US" sz="2000" dirty="0" smtClean="0">
                <a:solidFill>
                  <a:schemeClr val="bg1"/>
                </a:solidFill>
              </a:rPr>
              <a:t>Subhrendu Gangopadhyay, TSC/Denver, </a:t>
            </a:r>
            <a:r>
              <a:rPr lang="en-US" sz="2000" dirty="0" smtClean="0">
                <a:solidFill>
                  <a:schemeClr val="bg1"/>
                </a:solidFill>
                <a:hlinkClick r:id="rId4"/>
              </a:rPr>
              <a:t>sgangopadhyay@usbr.gov</a:t>
            </a:r>
            <a:endParaRPr lang="en-US" sz="2000" dirty="0" smtClean="0">
              <a:solidFill>
                <a:schemeClr val="bg1"/>
              </a:solidFill>
            </a:endParaRPr>
          </a:p>
          <a:p>
            <a:endParaRPr lang="en-US" sz="2000" dirty="0">
              <a:solidFill>
                <a:schemeClr val="bg1"/>
              </a:solidFill>
            </a:endParaRPr>
          </a:p>
        </p:txBody>
      </p:sp>
      <p:sp>
        <p:nvSpPr>
          <p:cNvPr id="4" name="TextBox 3"/>
          <p:cNvSpPr txBox="1"/>
          <p:nvPr/>
        </p:nvSpPr>
        <p:spPr>
          <a:xfrm>
            <a:off x="734410" y="3184635"/>
            <a:ext cx="7890227" cy="461665"/>
          </a:xfrm>
          <a:prstGeom prst="rect">
            <a:avLst/>
          </a:prstGeom>
          <a:noFill/>
        </p:spPr>
        <p:txBody>
          <a:bodyPr wrap="square" rtlCol="0">
            <a:spAutoFit/>
          </a:bodyPr>
          <a:lstStyle/>
          <a:p>
            <a:pPr algn="ctr"/>
            <a:r>
              <a:rPr lang="en-US" sz="2400" dirty="0" smtClean="0">
                <a:solidFill>
                  <a:schemeClr val="bg1"/>
                </a:solidFill>
              </a:rPr>
              <a:t>May </a:t>
            </a:r>
            <a:r>
              <a:rPr lang="en-US" sz="2400" dirty="0" smtClean="0">
                <a:solidFill>
                  <a:schemeClr val="bg1"/>
                </a:solidFill>
              </a:rPr>
              <a:t>23, </a:t>
            </a:r>
            <a:r>
              <a:rPr lang="en-US" sz="2400" dirty="0" smtClean="0">
                <a:solidFill>
                  <a:schemeClr val="bg1"/>
                </a:solidFill>
              </a:rPr>
              <a:t>2012, </a:t>
            </a:r>
            <a:r>
              <a:rPr lang="en-US" sz="2400" dirty="0" smtClean="0">
                <a:solidFill>
                  <a:schemeClr val="bg1"/>
                </a:solidFill>
              </a:rPr>
              <a:t>Los Angeles</a:t>
            </a:r>
            <a:r>
              <a:rPr lang="en-US" sz="2400" dirty="0" smtClean="0">
                <a:solidFill>
                  <a:schemeClr val="bg1"/>
                </a:solidFill>
              </a:rPr>
              <a:t>,  </a:t>
            </a:r>
            <a:r>
              <a:rPr lang="en-US" sz="2400" dirty="0" smtClean="0">
                <a:solidFill>
                  <a:schemeClr val="bg1"/>
                </a:solidFill>
              </a:rPr>
              <a:t>CA</a:t>
            </a:r>
            <a:endParaRPr lang="en-US" sz="2400" dirty="0">
              <a:solidFill>
                <a:schemeClr val="bg1"/>
              </a:solidFill>
            </a:endParaRPr>
          </a:p>
        </p:txBody>
      </p:sp>
      <p:sp>
        <p:nvSpPr>
          <p:cNvPr id="5" name="TextBox 4"/>
          <p:cNvSpPr txBox="1"/>
          <p:nvPr/>
        </p:nvSpPr>
        <p:spPr>
          <a:xfrm>
            <a:off x="2144110" y="630621"/>
            <a:ext cx="5092262" cy="707886"/>
          </a:xfrm>
          <a:prstGeom prst="rect">
            <a:avLst/>
          </a:prstGeom>
          <a:noFill/>
        </p:spPr>
        <p:txBody>
          <a:bodyPr wrap="square" rtlCol="0">
            <a:spAutoFit/>
          </a:bodyPr>
          <a:lstStyle/>
          <a:p>
            <a:pPr algn="ctr"/>
            <a:r>
              <a:rPr lang="en-US" sz="4000" b="1" dirty="0" smtClean="0">
                <a:solidFill>
                  <a:schemeClr val="bg1"/>
                </a:solidFill>
              </a:rPr>
              <a:t>Questions?</a:t>
            </a:r>
            <a:endParaRPr lang="en-US" sz="4000" b="1" dirty="0">
              <a:solidFill>
                <a:schemeClr val="bg1"/>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88A099B3AFB54D885BA7C54CA43035" ma:contentTypeVersion="3" ma:contentTypeDescription="Create a new document." ma:contentTypeScope="" ma:versionID="666d37cd8eae84888fbd416ba2e73418">
  <xsd:schema xmlns:xsd="http://www.w3.org/2001/XMLSchema" xmlns:xs="http://www.w3.org/2001/XMLSchema" xmlns:p="http://schemas.microsoft.com/office/2006/metadata/properties" xmlns:ns2="2d8c4b88-99e6-4e86-8d7d-c742e2d9b8d2" targetNamespace="http://schemas.microsoft.com/office/2006/metadata/properties" ma:root="true" ma:fieldsID="49d5abeb8e36dfe226415733ac78a5cd" ns2:_="">
    <xsd:import namespace="2d8c4b88-99e6-4e86-8d7d-c742e2d9b8d2"/>
    <xsd:element name="properties">
      <xsd:complexType>
        <xsd:sequence>
          <xsd:element name="documentManagement">
            <xsd:complexType>
              <xsd:all>
                <xsd:element ref="ns2:MediaServiceMetadata" minOccurs="0"/>
                <xsd:element ref="ns2:MediaServiceFast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8c4b88-99e6-4e86-8d7d-c742e2d9b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57BA17-B2C5-46AF-AD55-30E5BBC77204}"/>
</file>

<file path=customXml/itemProps2.xml><?xml version="1.0" encoding="utf-8"?>
<ds:datastoreItem xmlns:ds="http://schemas.openxmlformats.org/officeDocument/2006/customXml" ds:itemID="{2362AC82-6F28-406A-8CFE-D8A296C20E09}"/>
</file>

<file path=docProps/app.xml><?xml version="1.0" encoding="utf-8"?>
<Properties xmlns="http://schemas.openxmlformats.org/officeDocument/2006/extended-properties" xmlns:vt="http://schemas.openxmlformats.org/officeDocument/2006/docPropsVTypes">
  <TotalTime>26640</TotalTime>
  <Words>4348</Words>
  <Application>Microsoft Office PowerPoint</Application>
  <PresentationFormat>On-screen Show (4:3)</PresentationFormat>
  <Paragraphs>735</Paragraphs>
  <Slides>96</Slides>
  <Notes>21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96</vt:i4>
      </vt:variant>
    </vt:vector>
  </HeadingPairs>
  <TitlesOfParts>
    <vt:vector size="98" baseType="lpstr">
      <vt:lpstr>Default Design</vt:lpstr>
      <vt:lpstr>Equation</vt:lpstr>
      <vt:lpstr>Slide 1</vt:lpstr>
      <vt:lpstr>Background</vt:lpstr>
      <vt:lpstr>Reclamation WaterSMART Program</vt:lpstr>
      <vt:lpstr>Outline</vt:lpstr>
      <vt:lpstr>West-wide Climate Risk Assessments</vt:lpstr>
      <vt:lpstr>SECURE Water Act, 2009</vt:lpstr>
      <vt:lpstr>West Wide Climate Risk Assessments</vt:lpstr>
      <vt:lpstr>WWCRA Activities</vt:lpstr>
      <vt:lpstr>Downscaled GCM Output</vt:lpstr>
      <vt:lpstr>Downscaled GCM Output and Hydrologic Modeling</vt:lpstr>
      <vt:lpstr>Hydrologic Modeling – VIC Setup, 2 Steps</vt:lpstr>
      <vt:lpstr>What’s being simulated</vt:lpstr>
      <vt:lpstr>Hydrologic Modeling - VIC Applications</vt:lpstr>
      <vt:lpstr>Results - WWCRA</vt:lpstr>
      <vt:lpstr>Results – West-Wide Summary</vt:lpstr>
      <vt:lpstr>Reporting</vt:lpstr>
      <vt:lpstr>Slide 17</vt:lpstr>
      <vt:lpstr>Data Dissemination</vt:lpstr>
      <vt:lpstr>Santa Ana Watershed Basin Study</vt:lpstr>
      <vt:lpstr>Santa Ana Watershed Basin Study</vt:lpstr>
      <vt:lpstr>Surface Water Hydrology Projections Outline</vt:lpstr>
      <vt:lpstr>Background</vt:lpstr>
      <vt:lpstr>Acronyms</vt:lpstr>
      <vt:lpstr>Definitions</vt:lpstr>
      <vt:lpstr>Assumptions</vt:lpstr>
      <vt:lpstr>Hydrologic Modeling – VIC Setup, 2 Steps</vt:lpstr>
      <vt:lpstr>Hydrologic Modeling - VIC</vt:lpstr>
      <vt:lpstr>How were the hydrologic projections developed for the Santa Ana Watershed?</vt:lpstr>
      <vt:lpstr>How were the hydrologic projections developed for the Santa Ana Watershed?</vt:lpstr>
      <vt:lpstr>Step 1: Development of VIC input datasets from the BCSD-CMIP-3 archive</vt:lpstr>
      <vt:lpstr>Step 2: Identification of key locations in the Basin</vt:lpstr>
      <vt:lpstr>Slide 32</vt:lpstr>
      <vt:lpstr>Step 3: Sub-basin delineation Seven Oaks Dam Outlet</vt:lpstr>
      <vt:lpstr>Step 3: Sub-basin delineation Prado Dam Gage</vt:lpstr>
      <vt:lpstr>Step 3: Sub-basin delineation  Adams Street Gage</vt:lpstr>
      <vt:lpstr>Step 4: Developing the VIC routing models</vt:lpstr>
      <vt:lpstr>Step 4: Developing the VIC routing models Adams Street Gage </vt:lpstr>
      <vt:lpstr>Step 4: Developing the VIC routing models Adams Street Gage </vt:lpstr>
      <vt:lpstr>Step 4: Developing the VIC routing models Adams Street Gage </vt:lpstr>
      <vt:lpstr>Step 4: Developing the VIC routing models</vt:lpstr>
      <vt:lpstr>Step 4: Developing the VIC routing models Adams Street Gage </vt:lpstr>
      <vt:lpstr>Step 5: Flow routing using the WWCRA gridded runoff</vt:lpstr>
      <vt:lpstr>What analysis was done using the hydrology projections?</vt:lpstr>
      <vt:lpstr>Assumptions</vt:lpstr>
      <vt:lpstr>Hydrology Projections Analysis</vt:lpstr>
      <vt:lpstr>Hydrology Projections Analysis</vt:lpstr>
      <vt:lpstr>Results</vt:lpstr>
      <vt:lpstr>Hydrology Projections Results</vt:lpstr>
      <vt:lpstr>Hydrology Projections Spatial Distribution of Precipitation (P)</vt:lpstr>
      <vt:lpstr>Hydrology Projections Spatial Distribution of Temperature (T)</vt:lpstr>
      <vt:lpstr>Hydrology Projections Snow Water Equivalent (SWE)</vt:lpstr>
      <vt:lpstr>Hydrology Projections P, T, SWE, Flow</vt:lpstr>
      <vt:lpstr>Hydrology Projections Flow Impacts</vt:lpstr>
      <vt:lpstr>Summary of Impacts Santa Ana River Adams St. Gage</vt:lpstr>
      <vt:lpstr>Example ANALYSIS</vt:lpstr>
      <vt:lpstr>Example: Runoff Impact  Santa Ana R. Adams St. Gage</vt:lpstr>
      <vt:lpstr>Summary</vt:lpstr>
      <vt:lpstr>Summary</vt:lpstr>
      <vt:lpstr>Santa Ana Watershed Basin Study</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Reclamation Hydroclimate Datasets and Tools</vt:lpstr>
      <vt:lpstr>Institutional Layout</vt:lpstr>
      <vt:lpstr>Slide 90</vt:lpstr>
      <vt:lpstr>Slide 91</vt:lpstr>
      <vt:lpstr>Slide 92</vt:lpstr>
      <vt:lpstr>VIC Applications With Routing Locations</vt:lpstr>
      <vt:lpstr>Online Data Access  Daily and Monthly Streamflow Projections Jan 1, 1950 – Dec 31, 2099 195 locations West-Wide</vt:lpstr>
      <vt:lpstr>Slide 95</vt:lpstr>
      <vt:lpstr>Slide 96</vt:lpstr>
    </vt:vector>
  </TitlesOfParts>
  <Company>usbr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usbr</dc:creator>
  <cp:lastModifiedBy>BOR</cp:lastModifiedBy>
  <cp:revision>1263</cp:revision>
  <cp:lastPrinted>2009-11-18T16:09:56Z</cp:lastPrinted>
  <dcterms:created xsi:type="dcterms:W3CDTF">2010-06-30T15:55:16Z</dcterms:created>
  <dcterms:modified xsi:type="dcterms:W3CDTF">2012-05-23T01:32:54Z</dcterms:modified>
</cp:coreProperties>
</file>