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4" r:id="rId3"/>
    <p:sldId id="378" r:id="rId4"/>
    <p:sldId id="362" r:id="rId5"/>
    <p:sldId id="369" r:id="rId6"/>
    <p:sldId id="370" r:id="rId7"/>
    <p:sldId id="371" r:id="rId8"/>
    <p:sldId id="372" r:id="rId9"/>
    <p:sldId id="373" r:id="rId10"/>
    <p:sldId id="349" r:id="rId11"/>
    <p:sldId id="350" r:id="rId12"/>
    <p:sldId id="351" r:id="rId13"/>
    <p:sldId id="352" r:id="rId14"/>
    <p:sldId id="353" r:id="rId15"/>
    <p:sldId id="377" r:id="rId16"/>
    <p:sldId id="356" r:id="rId17"/>
    <p:sldId id="355" r:id="rId18"/>
    <p:sldId id="376" r:id="rId19"/>
    <p:sldId id="337" r:id="rId20"/>
    <p:sldId id="379" r:id="rId21"/>
    <p:sldId id="339" r:id="rId22"/>
    <p:sldId id="341" r:id="rId23"/>
    <p:sldId id="340" r:id="rId24"/>
  </p:sldIdLst>
  <p:sldSz cx="9144000" cy="6858000" type="screen4x3"/>
  <p:notesSz cx="6950075" cy="9167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SG" lastIdx="1" clrIdx="0"/>
  <p:cmAuthor id="1" name="Owner" initials="LO" lastIdx="6" clrIdx="1"/>
  <p:cmAuthor id="2" name="Steve Vuoso" initials="SV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35" autoAdjust="0"/>
    <p:restoredTop sz="88087" autoAdjust="0"/>
  </p:normalViewPr>
  <p:slideViewPr>
    <p:cSldViewPr>
      <p:cViewPr varScale="1">
        <p:scale>
          <a:sx n="51" d="100"/>
          <a:sy n="51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D4F68-DC84-4591-9AC8-D7662174FF6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97E366-965A-4CEC-A886-CDF1F8257372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latin typeface="Calibri" pitchFamily="34" charset="0"/>
            </a:rPr>
            <a:t>Fixed Cost = Fixed Revenue (1)</a:t>
          </a:r>
          <a:endParaRPr lang="en-US" dirty="0">
            <a:latin typeface="Calibri" pitchFamily="34" charset="0"/>
          </a:endParaRPr>
        </a:p>
      </dgm:t>
    </dgm:pt>
    <dgm:pt modelId="{513D8624-64F4-49EE-B646-C61AEA5EAED5}" type="parTrans" cxnId="{8A63FDEA-E05B-4C3A-B252-4C76727EA1E1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5B6B220-8F2C-44F1-9395-E3FA58A84F41}" type="sibTrans" cxnId="{8A63FDEA-E05B-4C3A-B252-4C76727EA1E1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71A3D9EB-1ABE-4A4A-8396-0352BD81671C}">
      <dgm:prSet/>
      <dgm:spPr/>
      <dgm:t>
        <a:bodyPr/>
        <a:lstStyle/>
        <a:p>
          <a:pPr rtl="0"/>
          <a:r>
            <a:rPr lang="en-US" dirty="0" smtClean="0">
              <a:latin typeface="Calibri" pitchFamily="34" charset="0"/>
            </a:rPr>
            <a:t>Cover all water agency costs in the fixed monthly revenue </a:t>
          </a:r>
          <a:endParaRPr lang="en-US" dirty="0">
            <a:latin typeface="Calibri" pitchFamily="34" charset="0"/>
          </a:endParaRPr>
        </a:p>
      </dgm:t>
    </dgm:pt>
    <dgm:pt modelId="{A1C9E3C7-648C-41B9-AD40-BD56E6CE4DA0}" type="parTrans" cxnId="{FA1C5FE8-D990-4B6A-89CD-18DAF3A4462E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7780B2B-C432-4DB5-8106-FEB650942262}" type="sibTrans" cxnId="{FA1C5FE8-D990-4B6A-89CD-18DAF3A4462E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98A626CA-4292-4645-BB83-9C400AC79FEE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The variable cost includes expenditures f</a:t>
          </a:r>
          <a:r>
            <a:rPr lang="en-US" dirty="0" smtClean="0">
              <a:latin typeface="Calibri" pitchFamily="34" charset="0"/>
            </a:rPr>
            <a:t>or producing and purchasing imported water</a:t>
          </a:r>
          <a:endParaRPr lang="en-US" dirty="0">
            <a:latin typeface="Calibri" pitchFamily="34" charset="0"/>
          </a:endParaRPr>
        </a:p>
      </dgm:t>
    </dgm:pt>
    <dgm:pt modelId="{AC894BFA-6DB3-47FC-BC6C-F88E95D8EAFE}" type="parTrans" cxnId="{CB037FA5-B53E-45B2-91EB-83BBA9BA216F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B14F82E5-93D0-4D71-B459-FBBE9C3032C0}" type="sibTrans" cxnId="{CB037FA5-B53E-45B2-91EB-83BBA9BA216F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3DE78CC2-DB98-4C54-ADF8-99B0E88E6576}">
      <dgm:prSet/>
      <dgm:spPr/>
      <dgm:t>
        <a:bodyPr/>
        <a:lstStyle/>
        <a:p>
          <a:pPr rtl="0"/>
          <a:r>
            <a:rPr lang="en-US" dirty="0" smtClean="0">
              <a:latin typeface="Calibri" pitchFamily="34" charset="0"/>
            </a:rPr>
            <a:t>Hedge away the risk of lower water sales</a:t>
          </a:r>
          <a:endParaRPr lang="en-US" dirty="0">
            <a:latin typeface="Calibri" pitchFamily="34" charset="0"/>
          </a:endParaRPr>
        </a:p>
      </dgm:t>
    </dgm:pt>
    <dgm:pt modelId="{F68E163D-EFCE-487F-B792-1AFF1BBE486E}" type="parTrans" cxnId="{ACECF244-CB18-4CC5-8B6E-DD98F769386B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5D2D43DB-D169-4600-BB5F-0499E2E536D3}" type="sibTrans" cxnId="{ACECF244-CB18-4CC5-8B6E-DD98F769386B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AD3A1C73-CD73-4049-988F-AD690D096129}">
      <dgm:prSet/>
      <dgm:spPr/>
      <dgm:t>
        <a:bodyPr/>
        <a:lstStyle/>
        <a:p>
          <a:pPr rtl="0"/>
          <a:endParaRPr lang="en-US" dirty="0">
            <a:latin typeface="Calibri" pitchFamily="34" charset="0"/>
          </a:endParaRPr>
        </a:p>
      </dgm:t>
    </dgm:pt>
    <dgm:pt modelId="{5FB6C215-54C9-4A6C-AE31-D5E741D18BA4}" type="parTrans" cxnId="{3AA4BCA9-D7C2-45D4-B442-CA335F22360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F7732C60-D077-4AF7-9CE8-ED71A8E5D563}" type="sibTrans" cxnId="{3AA4BCA9-D7C2-45D4-B442-CA335F22360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E966B37F-E727-44E6-9B43-28BC61358D37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latin typeface="Calibri" pitchFamily="34" charset="0"/>
            </a:rPr>
            <a:t>Fixed Cost on Reliable Water Sales (2)</a:t>
          </a:r>
          <a:endParaRPr lang="en-US" dirty="0">
            <a:latin typeface="Calibri" pitchFamily="34" charset="0"/>
          </a:endParaRPr>
        </a:p>
      </dgm:t>
    </dgm:pt>
    <dgm:pt modelId="{99E5F36E-62C0-4727-ADB0-915EE25B87E0}" type="parTrans" cxnId="{A89DB684-5663-48BC-A859-6412014F1365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CA989D15-FC87-405C-9A1E-82E08FC23265}" type="sibTrans" cxnId="{A89DB684-5663-48BC-A859-6412014F1365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34949AE1-4041-4712-8D92-8F92FBF6BA67}">
      <dgm:prSet/>
      <dgm:spPr/>
      <dgm:t>
        <a:bodyPr/>
        <a:lstStyle/>
        <a:p>
          <a:pPr rtl="0"/>
          <a:r>
            <a:rPr lang="en-US" dirty="0" smtClean="0">
              <a:latin typeface="Calibri" pitchFamily="34" charset="0"/>
            </a:rPr>
            <a:t>Determine the amount of water that will be sold under SBx7-7 and develop a revenue strategy based on that portfolio</a:t>
          </a:r>
          <a:endParaRPr lang="en-US" dirty="0">
            <a:latin typeface="Calibri" pitchFamily="34" charset="0"/>
          </a:endParaRPr>
        </a:p>
      </dgm:t>
    </dgm:pt>
    <dgm:pt modelId="{9B643E11-FA5E-4706-8A3D-CD0A2BA41287}" type="parTrans" cxnId="{582D4E79-400B-4809-9F19-6AF7BC1314C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903FA9DD-5EDA-48B9-9DA3-391D9037AF62}" type="sibTrans" cxnId="{582D4E79-400B-4809-9F19-6AF7BC1314CA}">
      <dgm:prSet/>
      <dgm:spPr/>
      <dgm:t>
        <a:bodyPr/>
        <a:lstStyle/>
        <a:p>
          <a:endParaRPr lang="en-US">
            <a:latin typeface="Calibri" pitchFamily="34" charset="0"/>
          </a:endParaRPr>
        </a:p>
      </dgm:t>
    </dgm:pt>
    <dgm:pt modelId="{834F3945-0382-4BBE-BEC1-2E6393420EF2}" type="pres">
      <dgm:prSet presAssocID="{543D4F68-DC84-4591-9AC8-D7662174FF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16CB21-5612-4677-B4CF-648E76920944}" type="pres">
      <dgm:prSet presAssocID="{8E97E366-965A-4CEC-A886-CDF1F825737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B904D-ED59-45AA-A4C7-BE750C9CCBA5}" type="pres">
      <dgm:prSet presAssocID="{8E97E366-965A-4CEC-A886-CDF1F825737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2C014-6E3E-49F4-9BCC-F28B6528C4F8}" type="pres">
      <dgm:prSet presAssocID="{E966B37F-E727-44E6-9B43-28BC61358D3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BA2B0-EB98-4635-8FE8-4F9CCC10961E}" type="pres">
      <dgm:prSet presAssocID="{E966B37F-E727-44E6-9B43-28BC61358D3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96CC13-0E4D-438F-8FD4-0BD28D51CBBD}" type="presOf" srcId="{71A3D9EB-1ABE-4A4A-8396-0352BD81671C}" destId="{1E4B904D-ED59-45AA-A4C7-BE750C9CCBA5}" srcOrd="0" destOrd="0" presId="urn:microsoft.com/office/officeart/2005/8/layout/vList2"/>
    <dgm:cxn modelId="{EC5CD281-3FAF-4B40-A843-4C93B81A7094}" type="presOf" srcId="{98A626CA-4292-4645-BB83-9C400AC79FEE}" destId="{1E4B904D-ED59-45AA-A4C7-BE750C9CCBA5}" srcOrd="0" destOrd="1" presId="urn:microsoft.com/office/officeart/2005/8/layout/vList2"/>
    <dgm:cxn modelId="{A31DE2CE-1140-4DE2-8CAD-E498D1F2E0AC}" type="presOf" srcId="{AD3A1C73-CD73-4049-988F-AD690D096129}" destId="{1E4B904D-ED59-45AA-A4C7-BE750C9CCBA5}" srcOrd="0" destOrd="3" presId="urn:microsoft.com/office/officeart/2005/8/layout/vList2"/>
    <dgm:cxn modelId="{A89DB684-5663-48BC-A859-6412014F1365}" srcId="{543D4F68-DC84-4591-9AC8-D7662174FF6B}" destId="{E966B37F-E727-44E6-9B43-28BC61358D37}" srcOrd="1" destOrd="0" parTransId="{99E5F36E-62C0-4727-ADB0-915EE25B87E0}" sibTransId="{CA989D15-FC87-405C-9A1E-82E08FC23265}"/>
    <dgm:cxn modelId="{3AA4BCA9-D7C2-45D4-B442-CA335F22360A}" srcId="{8E97E366-965A-4CEC-A886-CDF1F8257372}" destId="{AD3A1C73-CD73-4049-988F-AD690D096129}" srcOrd="3" destOrd="0" parTransId="{5FB6C215-54C9-4A6C-AE31-D5E741D18BA4}" sibTransId="{F7732C60-D077-4AF7-9CE8-ED71A8E5D563}"/>
    <dgm:cxn modelId="{2D053DF0-6FD2-4592-9C17-E488E7BDF7DF}" type="presOf" srcId="{34949AE1-4041-4712-8D92-8F92FBF6BA67}" destId="{AADBA2B0-EB98-4635-8FE8-4F9CCC10961E}" srcOrd="0" destOrd="0" presId="urn:microsoft.com/office/officeart/2005/8/layout/vList2"/>
    <dgm:cxn modelId="{CB037FA5-B53E-45B2-91EB-83BBA9BA216F}" srcId="{8E97E366-965A-4CEC-A886-CDF1F8257372}" destId="{98A626CA-4292-4645-BB83-9C400AC79FEE}" srcOrd="1" destOrd="0" parTransId="{AC894BFA-6DB3-47FC-BC6C-F88E95D8EAFE}" sibTransId="{B14F82E5-93D0-4D71-B459-FBBE9C3032C0}"/>
    <dgm:cxn modelId="{23A27595-DB2D-4F1A-A65E-E17D6D78E7DE}" type="presOf" srcId="{E966B37F-E727-44E6-9B43-28BC61358D37}" destId="{CD12C014-6E3E-49F4-9BCC-F28B6528C4F8}" srcOrd="0" destOrd="0" presId="urn:microsoft.com/office/officeart/2005/8/layout/vList2"/>
    <dgm:cxn modelId="{582D4E79-400B-4809-9F19-6AF7BC1314CA}" srcId="{E966B37F-E727-44E6-9B43-28BC61358D37}" destId="{34949AE1-4041-4712-8D92-8F92FBF6BA67}" srcOrd="0" destOrd="0" parTransId="{9B643E11-FA5E-4706-8A3D-CD0A2BA41287}" sibTransId="{903FA9DD-5EDA-48B9-9DA3-391D9037AF62}"/>
    <dgm:cxn modelId="{E73C8C0A-2049-41AF-8E7C-FD2466DBB8F7}" type="presOf" srcId="{3DE78CC2-DB98-4C54-ADF8-99B0E88E6576}" destId="{1E4B904D-ED59-45AA-A4C7-BE750C9CCBA5}" srcOrd="0" destOrd="2" presId="urn:microsoft.com/office/officeart/2005/8/layout/vList2"/>
    <dgm:cxn modelId="{26FF03DF-4003-435B-A855-74B98501D0E6}" type="presOf" srcId="{8E97E366-965A-4CEC-A886-CDF1F8257372}" destId="{2316CB21-5612-4677-B4CF-648E76920944}" srcOrd="0" destOrd="0" presId="urn:microsoft.com/office/officeart/2005/8/layout/vList2"/>
    <dgm:cxn modelId="{ACECF244-CB18-4CC5-8B6E-DD98F769386B}" srcId="{8E97E366-965A-4CEC-A886-CDF1F8257372}" destId="{3DE78CC2-DB98-4C54-ADF8-99B0E88E6576}" srcOrd="2" destOrd="0" parTransId="{F68E163D-EFCE-487F-B792-1AFF1BBE486E}" sibTransId="{5D2D43DB-D169-4600-BB5F-0499E2E536D3}"/>
    <dgm:cxn modelId="{2162BBEF-A4DB-4AA5-BF67-7B385BCEE423}" type="presOf" srcId="{543D4F68-DC84-4591-9AC8-D7662174FF6B}" destId="{834F3945-0382-4BBE-BEC1-2E6393420EF2}" srcOrd="0" destOrd="0" presId="urn:microsoft.com/office/officeart/2005/8/layout/vList2"/>
    <dgm:cxn modelId="{8A63FDEA-E05B-4C3A-B252-4C76727EA1E1}" srcId="{543D4F68-DC84-4591-9AC8-D7662174FF6B}" destId="{8E97E366-965A-4CEC-A886-CDF1F8257372}" srcOrd="0" destOrd="0" parTransId="{513D8624-64F4-49EE-B646-C61AEA5EAED5}" sibTransId="{85B6B220-8F2C-44F1-9395-E3FA58A84F41}"/>
    <dgm:cxn modelId="{FA1C5FE8-D990-4B6A-89CD-18DAF3A4462E}" srcId="{8E97E366-965A-4CEC-A886-CDF1F8257372}" destId="{71A3D9EB-1ABE-4A4A-8396-0352BD81671C}" srcOrd="0" destOrd="0" parTransId="{A1C9E3C7-648C-41B9-AD40-BD56E6CE4DA0}" sibTransId="{A7780B2B-C432-4DB5-8106-FEB650942262}"/>
    <dgm:cxn modelId="{A5C2169B-DF4D-4858-ADFF-85081DD5CD1F}" type="presParOf" srcId="{834F3945-0382-4BBE-BEC1-2E6393420EF2}" destId="{2316CB21-5612-4677-B4CF-648E76920944}" srcOrd="0" destOrd="0" presId="urn:microsoft.com/office/officeart/2005/8/layout/vList2"/>
    <dgm:cxn modelId="{8940AD1F-B5C7-4D5A-856F-521536B47EF5}" type="presParOf" srcId="{834F3945-0382-4BBE-BEC1-2E6393420EF2}" destId="{1E4B904D-ED59-45AA-A4C7-BE750C9CCBA5}" srcOrd="1" destOrd="0" presId="urn:microsoft.com/office/officeart/2005/8/layout/vList2"/>
    <dgm:cxn modelId="{626AB004-2F34-4B3A-8E6B-38BCD4D47AB1}" type="presParOf" srcId="{834F3945-0382-4BBE-BEC1-2E6393420EF2}" destId="{CD12C014-6E3E-49F4-9BCC-F28B6528C4F8}" srcOrd="2" destOrd="0" presId="urn:microsoft.com/office/officeart/2005/8/layout/vList2"/>
    <dgm:cxn modelId="{3BAEE4B5-5634-48D3-B1BB-9E09810D657E}" type="presParOf" srcId="{834F3945-0382-4BBE-BEC1-2E6393420EF2}" destId="{AADBA2B0-EB98-4635-8FE8-4F9CCC10961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16CB21-5612-4677-B4CF-648E76920944}">
      <dsp:nvSpPr>
        <dsp:cNvPr id="0" name=""/>
        <dsp:cNvSpPr/>
      </dsp:nvSpPr>
      <dsp:spPr>
        <a:xfrm>
          <a:off x="0" y="190349"/>
          <a:ext cx="7498080" cy="719549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latin typeface="Calibri" pitchFamily="34" charset="0"/>
            </a:rPr>
            <a:t>Fixed Cost = Fixed Revenue (1)</a:t>
          </a:r>
          <a:endParaRPr lang="en-US" sz="3000" kern="1200" dirty="0">
            <a:latin typeface="Calibri" pitchFamily="34" charset="0"/>
          </a:endParaRPr>
        </a:p>
      </dsp:txBody>
      <dsp:txXfrm>
        <a:off x="0" y="190349"/>
        <a:ext cx="7498080" cy="719549"/>
      </dsp:txXfrm>
    </dsp:sp>
    <dsp:sp modelId="{1E4B904D-ED59-45AA-A4C7-BE750C9CCBA5}">
      <dsp:nvSpPr>
        <dsp:cNvPr id="0" name=""/>
        <dsp:cNvSpPr/>
      </dsp:nvSpPr>
      <dsp:spPr>
        <a:xfrm>
          <a:off x="0" y="909899"/>
          <a:ext cx="7498080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64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>
              <a:latin typeface="Calibri" pitchFamily="34" charset="0"/>
            </a:rPr>
            <a:t>Cover all water agency costs in the fixed monthly revenue </a:t>
          </a:r>
          <a:endParaRPr lang="en-US" sz="2300" kern="1200" dirty="0">
            <a:latin typeface="Calibri" pitchFamily="34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>
              <a:solidFill>
                <a:schemeClr val="tx1"/>
              </a:solidFill>
              <a:latin typeface="Calibri" pitchFamily="34" charset="0"/>
            </a:rPr>
            <a:t>The variable cost includes expenditures f</a:t>
          </a:r>
          <a:r>
            <a:rPr lang="en-US" sz="2300" kern="1200" dirty="0" smtClean="0">
              <a:latin typeface="Calibri" pitchFamily="34" charset="0"/>
            </a:rPr>
            <a:t>or producing and purchasing imported water</a:t>
          </a:r>
          <a:endParaRPr lang="en-US" sz="2300" kern="1200" dirty="0">
            <a:latin typeface="Calibri" pitchFamily="34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>
              <a:latin typeface="Calibri" pitchFamily="34" charset="0"/>
            </a:rPr>
            <a:t>Hedge away the risk of lower water sales</a:t>
          </a:r>
          <a:endParaRPr lang="en-US" sz="2300" kern="1200" dirty="0">
            <a:latin typeface="Calibri" pitchFamily="34" charset="0"/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300" kern="1200" dirty="0">
            <a:latin typeface="Calibri" pitchFamily="34" charset="0"/>
          </a:endParaRPr>
        </a:p>
      </dsp:txBody>
      <dsp:txXfrm>
        <a:off x="0" y="909899"/>
        <a:ext cx="7498080" cy="1925100"/>
      </dsp:txXfrm>
    </dsp:sp>
    <dsp:sp modelId="{CD12C014-6E3E-49F4-9BCC-F28B6528C4F8}">
      <dsp:nvSpPr>
        <dsp:cNvPr id="0" name=""/>
        <dsp:cNvSpPr/>
      </dsp:nvSpPr>
      <dsp:spPr>
        <a:xfrm>
          <a:off x="0" y="2835000"/>
          <a:ext cx="7498080" cy="719549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>
              <a:latin typeface="Calibri" pitchFamily="34" charset="0"/>
            </a:rPr>
            <a:t>Fixed Cost on Reliable Water Sales (2)</a:t>
          </a:r>
          <a:endParaRPr lang="en-US" sz="3000" kern="1200" dirty="0">
            <a:latin typeface="Calibri" pitchFamily="34" charset="0"/>
          </a:endParaRPr>
        </a:p>
      </dsp:txBody>
      <dsp:txXfrm>
        <a:off x="0" y="2835000"/>
        <a:ext cx="7498080" cy="719549"/>
      </dsp:txXfrm>
    </dsp:sp>
    <dsp:sp modelId="{AADBA2B0-EB98-4635-8FE8-4F9CCC10961E}">
      <dsp:nvSpPr>
        <dsp:cNvPr id="0" name=""/>
        <dsp:cNvSpPr/>
      </dsp:nvSpPr>
      <dsp:spPr>
        <a:xfrm>
          <a:off x="0" y="3554550"/>
          <a:ext cx="7498080" cy="1055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64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>
              <a:latin typeface="Calibri" pitchFamily="34" charset="0"/>
            </a:rPr>
            <a:t>Determine the amount of water that will be sold under SBx7-7 and develop a revenue strategy based on that portfolio</a:t>
          </a:r>
          <a:endParaRPr lang="en-US" sz="2300" kern="1200" dirty="0">
            <a:latin typeface="Calibri" pitchFamily="34" charset="0"/>
          </a:endParaRPr>
        </a:p>
      </dsp:txBody>
      <dsp:txXfrm>
        <a:off x="0" y="3554550"/>
        <a:ext cx="7498080" cy="10557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2E5498CD-3E92-47B8-BE6D-4529222E9EA0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E55F6A44-CB98-4FAD-A03A-037142642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D69F1B1B-FB43-44A9-86AB-01BCC4E7C026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7388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462A2957-8C50-4B0C-94AE-7AA5F7A62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87388"/>
            <a:ext cx="4579938" cy="34353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695324" y="4355025"/>
            <a:ext cx="5559429" cy="4126143"/>
          </a:xfrm>
          <a:noFill/>
          <a:ln/>
        </p:spPr>
        <p:txBody>
          <a:bodyPr/>
          <a:lstStyle/>
          <a:p>
            <a:r>
              <a:rPr lang="en-US" smtClean="0"/>
              <a:t>Animation for each bullet on at time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A2957-8C50-4B0C-94AE-7AA5F7A6251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Left to right in animation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Change + and -  (animation top and bottom)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A2957-8C50-4B0C-94AE-7AA5F7A6251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l"/>
            <a:r>
              <a:rPr lang="en-US" dirty="0" smtClean="0"/>
              <a:t>Best of Both Worlds: Water Efficiency &amp; Revenue Stability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905"/>
                <a:solidFill>
                  <a:schemeClr val="accent6">
                    <a:lumMod val="5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2103"/>
            <a:ext cx="7498080" cy="4800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05550"/>
            <a:ext cx="2133600" cy="476250"/>
          </a:xfrm>
        </p:spPr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5550"/>
            <a:ext cx="457200" cy="476250"/>
          </a:xfrm>
        </p:spPr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305550"/>
            <a:ext cx="4724400" cy="476250"/>
          </a:xfrm>
        </p:spPr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pic>
        <p:nvPicPr>
          <p:cNvPr id="7" name="Picture 4" descr="RFC-Logo-Color_smal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00" y="6172200"/>
            <a:ext cx="808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914400"/>
          </a:xfrm>
        </p:spPr>
        <p:txBody>
          <a:bodyPr>
            <a:normAutofit/>
          </a:bodyPr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86000"/>
            <a:ext cx="3810000" cy="39014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86000"/>
            <a:ext cx="3886200" cy="39014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800" y="6305550"/>
            <a:ext cx="2133600" cy="476250"/>
          </a:xfrm>
        </p:spPr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305550"/>
            <a:ext cx="4800600" cy="476250"/>
          </a:xfrm>
        </p:spPr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4400" y="6305550"/>
            <a:ext cx="457200" cy="476250"/>
          </a:xfrm>
        </p:spPr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1219200" y="1143000"/>
            <a:ext cx="3810000" cy="1021080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Autofit/>
          </a:bodyPr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2400" b="1">
                <a:solidFill>
                  <a:srgbClr val="0070C0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5105400" y="1143000"/>
            <a:ext cx="3886200" cy="1021080"/>
          </a:xfr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Autofit/>
          </a:bodyPr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2400" b="1">
                <a:solidFill>
                  <a:srgbClr val="0070C0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pic>
        <p:nvPicPr>
          <p:cNvPr id="12" name="Picture 4" descr="RFC-Logo-Color_smal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00" y="6172200"/>
            <a:ext cx="808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4" descr="RFC-Logo-Color_smal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00" y="6172200"/>
            <a:ext cx="80810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Jan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Best of Both Worlds: Water Efficiency &amp; Revenue Stability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9906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14478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l" eaLnBrk="1" latinLnBrk="0" hangingPunct="1">
              <a:defRPr kumimoji="0" sz="1400" b="1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7600" y="6305550"/>
            <a:ext cx="47244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400" b="1"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defRPr>
            </a:lvl1pPr>
            <a:extLst/>
          </a:lstStyle>
          <a:p>
            <a:pPr algn="l"/>
            <a:r>
              <a:rPr lang="en-US" dirty="0" smtClean="0"/>
              <a:t>Best of Both Worlds: Water Efficiency &amp; Revenue Stability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58200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400" b="1">
                <a:solidFill>
                  <a:schemeClr val="accent4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46176DC2-6B20-4D2F-8671-5FC7FF56BE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b="1" kern="1200" cap="none" spc="0">
          <a:ln w="1905"/>
          <a:solidFill>
            <a:schemeClr val="accent6">
              <a:lumMod val="50000"/>
            </a:schemeClr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Calibri" pitchFamily="34" charset="0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09600"/>
            <a:ext cx="7848600" cy="2895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You Can Have the Best of Both Worlds:  </a:t>
            </a:r>
            <a:br>
              <a:rPr lang="en-US" sz="3600" dirty="0" smtClean="0"/>
            </a:br>
            <a:r>
              <a:rPr lang="en-US" sz="3600" dirty="0" smtClean="0"/>
              <a:t>Promoting Water Use Efficiency While Enhancing Revenue Stability </a:t>
            </a:r>
            <a:br>
              <a:rPr lang="en-US" sz="3600" dirty="0" smtClean="0"/>
            </a:br>
            <a:endParaRPr lang="en-US" sz="3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05200"/>
            <a:ext cx="7406640" cy="1752600"/>
          </a:xfrm>
        </p:spPr>
        <p:txBody>
          <a:bodyPr/>
          <a:lstStyle/>
          <a:p>
            <a:r>
              <a:rPr lang="en-US" sz="2800" dirty="0" smtClean="0"/>
              <a:t>Southern California Water Dialogue </a:t>
            </a:r>
          </a:p>
          <a:p>
            <a:r>
              <a:rPr lang="en-US" sz="2400" dirty="0" smtClean="0"/>
              <a:t>January 25, 2012</a:t>
            </a:r>
            <a:endParaRPr lang="en-US" sz="2400" dirty="0"/>
          </a:p>
        </p:txBody>
      </p:sp>
      <p:pic>
        <p:nvPicPr>
          <p:cNvPr id="6" name="Picture 4" descr="RFC-Logo-Color_sm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644895"/>
            <a:ext cx="1763039" cy="1149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Options for Developing an Appropriate Rate Structure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219200" y="16002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300" u="sng" dirty="0" smtClean="0"/>
              <a:t>Other factors to be considered</a:t>
            </a:r>
            <a:r>
              <a:rPr lang="en-US" sz="3300" dirty="0" smtClean="0"/>
              <a:t>:</a:t>
            </a:r>
            <a:endParaRPr lang="en-US" sz="24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Customer understanding</a:t>
            </a:r>
            <a:endParaRPr lang="en-US" sz="24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Administrative ease</a:t>
            </a:r>
            <a:endParaRPr lang="en-US" sz="24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Affordability for low water users and essential uses  </a:t>
            </a:r>
          </a:p>
          <a:p>
            <a:pPr lvl="2"/>
            <a:r>
              <a:rPr lang="en-US" sz="2600" dirty="0" smtClean="0"/>
              <a:t>Under Proposition 218, a lifeline rate is not an option</a:t>
            </a:r>
            <a:endParaRPr lang="en-US" sz="19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Equity associated with peaking costs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Encourage conservation / water use efficiency</a:t>
            </a:r>
          </a:p>
          <a:p>
            <a:pPr lvl="2"/>
            <a:r>
              <a:rPr lang="en-US" sz="2600" dirty="0" smtClean="0"/>
              <a:t>Who should cut back and by how much?</a:t>
            </a:r>
            <a:endParaRPr lang="en-US" sz="2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714488" cy="5181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Water is one of the most capital intensive commodities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Customers do not pay for water - they pay for the transportation and treatment of water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Water demand is highly seasonal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Water system is designed for the hottest day + fire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This creates idle capacity in the system during the colder months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Who should pay for this idle capacity?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Everyone?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sz="2600" dirty="0" smtClean="0"/>
              <a:t>Only the customers that use additional water during the summer?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/>
          <a:lstStyle/>
          <a:p>
            <a:r>
              <a:rPr lang="en-US" dirty="0" smtClean="0"/>
              <a:t>Cover all water agency costs in the fixed monthly revenue  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The variable rate includes the cost to produce and purchase imported water</a:t>
            </a:r>
          </a:p>
          <a:p>
            <a:pPr lvl="1"/>
            <a:r>
              <a:rPr lang="en-US" dirty="0" smtClean="0"/>
              <a:t>Hedge away the risk of lower water sales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71600" y="381000"/>
            <a:ext cx="7498080" cy="914400"/>
            <a:chOff x="0" y="22522"/>
            <a:chExt cx="7498080" cy="725399"/>
          </a:xfrm>
          <a:solidFill>
            <a:schemeClr val="accent4">
              <a:lumMod val="75000"/>
            </a:schemeClr>
          </a:solidFill>
        </p:grpSpPr>
        <p:sp>
          <p:nvSpPr>
            <p:cNvPr id="8" name="Rounded Rectangle 7"/>
            <p:cNvSpPr/>
            <p:nvPr/>
          </p:nvSpPr>
          <p:spPr>
            <a:xfrm>
              <a:off x="0" y="22522"/>
              <a:ext cx="7498080" cy="7253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5411" y="57933"/>
              <a:ext cx="7427258" cy="65457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 smtClean="0"/>
                <a:t>Option I:  Fixed Cost = Fixed Revenue</a:t>
              </a:r>
              <a:endParaRPr lang="en-US" sz="3100" kern="1200" dirty="0"/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596646" indent="-514350">
              <a:buAutoNum type="arabicPeriod"/>
            </a:pPr>
            <a:r>
              <a:rPr lang="en-US" dirty="0" smtClean="0"/>
              <a:t>Determine the amount of water sales within the requirements of SBx7-7</a:t>
            </a:r>
          </a:p>
          <a:p>
            <a:pPr marL="596646" indent="-514350">
              <a:buFont typeface="+mj-lt"/>
              <a:buAutoNum type="arabicPeriod"/>
            </a:pPr>
            <a:endParaRPr lang="en-US" sz="1100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Collect the remaining fixed costs from usage in the lower tiers</a:t>
            </a:r>
          </a:p>
          <a:p>
            <a:pPr lvl="2"/>
            <a:r>
              <a:rPr lang="en-US" dirty="0" smtClean="0"/>
              <a:t>Customers who are above their allocation will be asked to reduce their consumption</a:t>
            </a:r>
          </a:p>
          <a:p>
            <a:pPr lvl="2"/>
            <a:endParaRPr lang="en-US" sz="900" dirty="0" smtClean="0"/>
          </a:p>
          <a:p>
            <a:pPr lvl="2"/>
            <a:r>
              <a:rPr lang="en-US" dirty="0" smtClean="0"/>
              <a:t>The rate structure is aligned with the goals of  meeting SBx7-7 compliance</a:t>
            </a:r>
          </a:p>
          <a:p>
            <a:pPr lvl="2"/>
            <a:endParaRPr lang="en-US" sz="900" dirty="0" smtClean="0"/>
          </a:p>
          <a:p>
            <a:pPr lvl="2"/>
            <a:r>
              <a:rPr lang="en-US" dirty="0" smtClean="0"/>
              <a:t>Inclining rate structures focus on larger water users</a:t>
            </a:r>
          </a:p>
          <a:p>
            <a:pPr lvl="2"/>
            <a:endParaRPr lang="en-US" sz="900" dirty="0" smtClean="0"/>
          </a:p>
          <a:p>
            <a:pPr lvl="2"/>
            <a:r>
              <a:rPr lang="en-US" dirty="0" smtClean="0"/>
              <a:t>Water budget rate structures focus on </a:t>
            </a:r>
            <a:r>
              <a:rPr lang="en-US" i="1" dirty="0" smtClean="0"/>
              <a:t>inefficient </a:t>
            </a:r>
            <a:r>
              <a:rPr lang="en-US" dirty="0" smtClean="0"/>
              <a:t>water users</a:t>
            </a:r>
          </a:p>
          <a:p>
            <a:pPr marL="596646" indent="-514350">
              <a:buAutoNum type="arabicPeriod"/>
            </a:pPr>
            <a:endParaRPr lang="en-US" dirty="0" smtClean="0"/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endParaRPr lang="en-US" sz="1000" dirty="0" smtClean="0"/>
          </a:p>
          <a:p>
            <a:pPr marL="596646" indent="-514350">
              <a:buNone/>
            </a:pPr>
            <a:endParaRPr lang="en-US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1376531" y="381000"/>
            <a:ext cx="7498080" cy="1011261"/>
            <a:chOff x="-76200" y="2954033"/>
            <a:chExt cx="7498080" cy="725399"/>
          </a:xfrm>
          <a:solidFill>
            <a:schemeClr val="accent4">
              <a:lumMod val="75000"/>
            </a:schemeClr>
          </a:solidFill>
        </p:grpSpPr>
        <p:sp>
          <p:nvSpPr>
            <p:cNvPr id="8" name="Rounded Rectangle 7"/>
            <p:cNvSpPr/>
            <p:nvPr/>
          </p:nvSpPr>
          <p:spPr>
            <a:xfrm>
              <a:off x="-76200" y="2954033"/>
              <a:ext cx="7498080" cy="72539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71269" y="3008693"/>
              <a:ext cx="6705600" cy="65591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l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 smtClean="0"/>
                <a:t>Option 2:  Fixed Cost based on the Reliable Sales of Water</a:t>
              </a:r>
              <a:endParaRPr lang="en-US" sz="3100" kern="1200" dirty="0"/>
            </a:p>
          </p:txBody>
        </p:sp>
      </p:grp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/>
          </p:cNvSpPr>
          <p:nvPr>
            <p:ph type="body" sz="half" idx="4294967295"/>
          </p:nvPr>
        </p:nvSpPr>
        <p:spPr>
          <a:xfrm>
            <a:off x="5034844" y="1295400"/>
            <a:ext cx="3880556" cy="43894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Water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Efficiency</a:t>
            </a:r>
            <a:endParaRPr lang="en-US" sz="2800" b="1" dirty="0" smtClean="0"/>
          </a:p>
          <a:p>
            <a:pPr eaLnBrk="1" hangingPunct="1">
              <a:spcBef>
                <a:spcPct val="0"/>
              </a:spcBef>
            </a:pPr>
            <a:endParaRPr lang="en-US" sz="2400" dirty="0" smtClean="0"/>
          </a:p>
          <a:p>
            <a:pPr eaLnBrk="1" hangingPunct="1">
              <a:spcBef>
                <a:spcPct val="0"/>
              </a:spcBef>
            </a:pPr>
            <a:r>
              <a:rPr lang="en-US" sz="2400" dirty="0" smtClean="0"/>
              <a:t>Reducing water waste</a:t>
            </a:r>
          </a:p>
          <a:p>
            <a:pPr eaLnBrk="1" hangingPunct="1"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Appropriate water use</a:t>
            </a:r>
          </a:p>
          <a:p>
            <a:pPr eaLnBrk="1" hangingPunct="1">
              <a:spcBef>
                <a:spcPct val="0"/>
              </a:spcBef>
            </a:pPr>
            <a:endParaRPr lang="en-US" sz="2400" dirty="0" smtClean="0">
              <a:latin typeface="Constantia" pitchFamily="18" charset="0"/>
            </a:endParaRPr>
          </a:p>
          <a:p>
            <a:pPr>
              <a:spcBef>
                <a:spcPct val="0"/>
              </a:spcBef>
            </a:pPr>
            <a:r>
              <a:rPr lang="en-US" sz="2400" dirty="0" smtClean="0"/>
              <a:t>No change in lifestyle </a:t>
            </a:r>
          </a:p>
          <a:p>
            <a:pPr eaLnBrk="1" hangingPunct="1">
              <a:spcBef>
                <a:spcPct val="0"/>
              </a:spcBef>
            </a:pPr>
            <a:endParaRPr lang="en-US" sz="2400" dirty="0" smtClean="0">
              <a:latin typeface="Constantia" pitchFamily="18" charset="0"/>
            </a:endParaRPr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1219200" y="1295400"/>
            <a:ext cx="3741964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Water </a:t>
            </a:r>
          </a:p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</a:rPr>
              <a:t>Conservation</a:t>
            </a:r>
            <a:endParaRPr lang="en-US" sz="2800" b="1" dirty="0">
              <a:latin typeface="Calibri" pitchFamily="34" charset="0"/>
            </a:endParaRP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 dirty="0">
              <a:latin typeface="Calibri" pitchFamily="34" charset="0"/>
            </a:endParaRP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 smtClean="0">
                <a:latin typeface="Calibri" pitchFamily="34" charset="0"/>
              </a:rPr>
              <a:t>Reducing </a:t>
            </a:r>
            <a:r>
              <a:rPr lang="en-US" sz="2400" dirty="0">
                <a:latin typeface="Calibri" pitchFamily="34" charset="0"/>
              </a:rPr>
              <a:t>water usage</a:t>
            </a: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 dirty="0">
              <a:latin typeface="Calibri" pitchFamily="34" charset="0"/>
            </a:endParaRP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>
                <a:latin typeface="Calibri" pitchFamily="34" charset="0"/>
              </a:rPr>
              <a:t>Restricting water use</a:t>
            </a: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 dirty="0" smtClean="0">
              <a:latin typeface="Calibri" pitchFamily="34" charset="0"/>
            </a:endParaRP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2400" dirty="0" smtClean="0">
                <a:latin typeface="Calibri" pitchFamily="34" charset="0"/>
              </a:rPr>
              <a:t>Lifestyle adjustments</a:t>
            </a:r>
          </a:p>
          <a:p>
            <a:pPr marL="273050" indent="-273050"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8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152400"/>
            <a:ext cx="7498080" cy="9906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Conservation &amp; Efficiency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066800" y="1447800"/>
            <a:ext cx="3962400" cy="48006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900" b="1" dirty="0" smtClean="0">
                <a:solidFill>
                  <a:schemeClr val="tx2"/>
                </a:solidFill>
                <a:latin typeface="Copperplate Gothic Bold" pitchFamily="34" charset="0"/>
              </a:rPr>
              <a:t>Inclining Block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2000" b="1" dirty="0" smtClean="0">
                <a:cs typeface="Calibri" pitchFamily="34" charset="0"/>
              </a:rPr>
              <a:t>Pros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+Easy to administer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+Sends clear conservation signal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+Addresses affordability for basic needs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None/>
            </a:pPr>
            <a:endParaRPr lang="en-US" sz="1600" dirty="0" smtClean="0">
              <a:cs typeface="Calibri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None/>
            </a:pPr>
            <a:r>
              <a:rPr lang="en-US" sz="2000" b="1" dirty="0" smtClean="0">
                <a:cs typeface="Calibri" pitchFamily="34" charset="0"/>
              </a:rPr>
              <a:t>Cons</a:t>
            </a:r>
          </a:p>
          <a:p>
            <a:pPr lvl="1">
              <a:lnSpc>
                <a:spcPct val="90000"/>
              </a:lnSpc>
              <a:buClr>
                <a:srgbClr val="004568"/>
              </a:buClr>
              <a:buNone/>
            </a:pPr>
            <a:r>
              <a:rPr lang="en-US" sz="1800" dirty="0" smtClean="0">
                <a:cs typeface="Calibri" pitchFamily="34" charset="0"/>
              </a:rPr>
              <a:t>- Targets larger water users and doesn’t focus on efficient use of water</a:t>
            </a:r>
          </a:p>
          <a:p>
            <a:pPr lvl="2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700" dirty="0" smtClean="0">
                <a:cs typeface="Calibri" pitchFamily="34" charset="0"/>
              </a:rPr>
              <a:t>High water use = wasteful water use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- Equity concerns</a:t>
            </a:r>
          </a:p>
          <a:p>
            <a:pPr lvl="2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Penalizes large families / lots</a:t>
            </a:r>
          </a:p>
          <a:p>
            <a:pPr lvl="2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Exacerbated during drought pricing</a:t>
            </a:r>
          </a:p>
          <a:p>
            <a:pPr lvl="1" eaLnBrk="1" hangingPunct="1">
              <a:lnSpc>
                <a:spcPct val="90000"/>
              </a:lnSpc>
              <a:buClr>
                <a:srgbClr val="004568"/>
              </a:buClr>
              <a:buFont typeface="Wingdings" pitchFamily="2" charset="2"/>
              <a:buNone/>
            </a:pPr>
            <a:endParaRPr lang="en-US" sz="1800" dirty="0" smtClean="0">
              <a:latin typeface="Constantia" pitchFamily="18" charset="0"/>
            </a:endParaRPr>
          </a:p>
        </p:txBody>
      </p:sp>
      <p:sp>
        <p:nvSpPr>
          <p:cNvPr id="15365" name="Rectangle 4"/>
          <p:cNvSpPr>
            <a:spLocks noGrp="1"/>
          </p:cNvSpPr>
          <p:nvPr>
            <p:ph type="body" sz="half" idx="4294967295"/>
          </p:nvPr>
        </p:nvSpPr>
        <p:spPr>
          <a:xfrm>
            <a:off x="5105400" y="1447800"/>
            <a:ext cx="3886200" cy="4800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Copperplate Gothic Bold" pitchFamily="34" charset="0"/>
              </a:rPr>
              <a:t>Water Budget</a:t>
            </a: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None/>
            </a:pPr>
            <a:r>
              <a:rPr lang="en-US" sz="2000" b="1" dirty="0" smtClean="0">
                <a:cs typeface="Calibri" pitchFamily="34" charset="0"/>
              </a:rPr>
              <a:t>Pros</a:t>
            </a:r>
          </a:p>
          <a:p>
            <a:pPr lvl="1">
              <a:lnSpc>
                <a:spcPct val="80000"/>
              </a:lnSpc>
              <a:buClr>
                <a:srgbClr val="004568"/>
              </a:buClr>
              <a:buNone/>
            </a:pPr>
            <a:r>
              <a:rPr lang="en-US" sz="1600" dirty="0" smtClean="0">
                <a:cs typeface="Calibri" pitchFamily="34" charset="0"/>
              </a:rPr>
              <a:t>+ </a:t>
            </a:r>
            <a:r>
              <a:rPr lang="en-US" sz="1800" dirty="0" smtClean="0">
                <a:cs typeface="Calibri" pitchFamily="34" charset="0"/>
              </a:rPr>
              <a:t>Provides water efficiency targets</a:t>
            </a:r>
          </a:p>
          <a:p>
            <a:pPr lvl="2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Addresses equity concerns for large families / lots</a:t>
            </a: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600" dirty="0" smtClean="0">
                <a:cs typeface="Calibri" pitchFamily="34" charset="0"/>
              </a:rPr>
              <a:t>+ </a:t>
            </a:r>
            <a:r>
              <a:rPr lang="en-US" sz="1800" dirty="0" smtClean="0">
                <a:cs typeface="Calibri" pitchFamily="34" charset="0"/>
              </a:rPr>
              <a:t>Properly allocates drought penalty rates</a:t>
            </a: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+ Addresses affordability for basic needs</a:t>
            </a: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None/>
            </a:pPr>
            <a:endParaRPr lang="en-US" sz="1800" dirty="0" smtClean="0">
              <a:cs typeface="Calibri" pitchFamily="34" charset="0"/>
            </a:endParaRP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None/>
            </a:pPr>
            <a:r>
              <a:rPr lang="en-US" sz="2000" b="1" dirty="0" smtClean="0">
                <a:cs typeface="Calibri" pitchFamily="34" charset="0"/>
              </a:rPr>
              <a:t>Cons</a:t>
            </a:r>
          </a:p>
          <a:p>
            <a:pPr lvl="1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None/>
            </a:pPr>
            <a:r>
              <a:rPr lang="en-US" sz="1800" dirty="0" smtClean="0">
                <a:cs typeface="Calibri" pitchFamily="34" charset="0"/>
              </a:rPr>
              <a:t>- Higher administrative costs</a:t>
            </a:r>
          </a:p>
          <a:p>
            <a:pPr lvl="2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How is efficiency defined?</a:t>
            </a:r>
          </a:p>
          <a:p>
            <a:pPr lvl="2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Billing system update required</a:t>
            </a:r>
          </a:p>
          <a:p>
            <a:pPr lvl="2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Proactive Public outreach</a:t>
            </a:r>
          </a:p>
          <a:p>
            <a:pPr lvl="2" eaLnBrk="1" hangingPunct="1">
              <a:lnSpc>
                <a:spcPct val="80000"/>
              </a:lnSpc>
              <a:buClr>
                <a:srgbClr val="004568"/>
              </a:buClr>
              <a:buFont typeface="Wingdings" pitchFamily="2" charset="2"/>
              <a:buChar char="§"/>
            </a:pPr>
            <a:r>
              <a:rPr lang="en-US" sz="1600" dirty="0" smtClean="0">
                <a:cs typeface="Calibri" pitchFamily="34" charset="0"/>
              </a:rPr>
              <a:t>Increases staff for customer service (implementation phase</a:t>
            </a:r>
            <a:r>
              <a:rPr lang="en-US" sz="1600" dirty="0" smtClean="0">
                <a:latin typeface="Constantia" pitchFamily="18" charset="0"/>
              </a:rPr>
              <a:t>)</a:t>
            </a:r>
          </a:p>
        </p:txBody>
      </p:sp>
      <p:sp>
        <p:nvSpPr>
          <p:cNvPr id="8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152400"/>
            <a:ext cx="7498080" cy="9906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Conservation Rate Structures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3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Budget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tier widths are individualized for each account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A typical water budget takes into account:</a:t>
            </a:r>
          </a:p>
          <a:p>
            <a:pPr lvl="1"/>
            <a:r>
              <a:rPr lang="en-US" dirty="0" smtClean="0"/>
              <a:t>An indoor allocation based on household size </a:t>
            </a:r>
          </a:p>
          <a:p>
            <a:pPr lvl="1"/>
            <a:r>
              <a:rPr lang="en-US" dirty="0" smtClean="0"/>
              <a:t>An outdoor allocation based on the landscaped area and weather conditions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dirty="0" smtClean="0"/>
              <a:t>Indoor: 4 people per household &amp; 60 gallons per capita per day =  10 </a:t>
            </a:r>
            <a:r>
              <a:rPr lang="en-US" dirty="0" err="1" smtClean="0"/>
              <a:t>hcf</a:t>
            </a:r>
            <a:r>
              <a:rPr lang="en-US" dirty="0" smtClean="0"/>
              <a:t> per month</a:t>
            </a:r>
          </a:p>
          <a:p>
            <a:pPr lvl="2"/>
            <a:r>
              <a:rPr lang="en-US" dirty="0" smtClean="0"/>
              <a:t>Outdoor: Historical weather and  30% of lot size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Should Cut Back?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66800" y="5334000"/>
            <a:ext cx="7924800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Total Water Budget is based on 4 per household, 60 </a:t>
            </a:r>
            <a:r>
              <a:rPr lang="en-US" sz="2000" dirty="0" err="1" smtClean="0"/>
              <a:t>gpcd</a:t>
            </a:r>
            <a:r>
              <a:rPr lang="en-US" sz="2000" dirty="0" smtClean="0"/>
              <a:t>, &amp; 30% of lot size</a:t>
            </a:r>
          </a:p>
          <a:p>
            <a:endParaRPr lang="en-US" sz="2000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033668"/>
            <a:ext cx="761479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1219200" y="304800"/>
            <a:ext cx="7726680" cy="1066800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Calibri" pitchFamily="34" charset="0"/>
              </a:rPr>
              <a:t>Case Study: 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r>
              <a:rPr lang="en-US" b="0" dirty="0" smtClean="0">
                <a:latin typeface="Calibri" pitchFamily="34" charset="0"/>
              </a:rPr>
              <a:t>El Toro Water District (ETWD)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722776"/>
          <a:ext cx="8610601" cy="336525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316703"/>
                <a:gridCol w="1027831"/>
                <a:gridCol w="1317748"/>
                <a:gridCol w="1378354"/>
                <a:gridCol w="1378354"/>
                <a:gridCol w="1096626"/>
                <a:gridCol w="1094985"/>
              </a:tblGrid>
              <a:tr h="37992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Tiers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FY 2010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Rates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FY 2011 Rates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6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Water Supply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Delivery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Conservation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Offset 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5698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Indoor</a:t>
                      </a:r>
                      <a:r>
                        <a:rPr lang="en-US" sz="1600" baseline="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Use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$1.89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cs typeface="Calibri" pitchFamily="34" charset="0"/>
                        </a:rPr>
                        <a:t>$1.86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 pitchFamily="34" charset="0"/>
                          <a:cs typeface="Calibri" pitchFamily="34" charset="0"/>
                        </a:rPr>
                        <a:t>($0.06)</a:t>
                      </a: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$1.80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Outdoor</a:t>
                      </a:r>
                      <a:r>
                        <a:rPr lang="en-US" sz="1600" baseline="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Use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$1.89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cs typeface="Calibri" pitchFamily="34" charset="0"/>
                        </a:rPr>
                        <a:t>$1.86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cs typeface="Calibri" pitchFamily="34" charset="0"/>
                        </a:rPr>
                        <a:t>$0.34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$2.20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Inefficient Use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(50% of total budget)</a:t>
                      </a:r>
                      <a:endParaRPr lang="en-US" sz="11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$1.89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 pitchFamily="34" charset="0"/>
                          <a:cs typeface="Calibri" pitchFamily="34" charset="0"/>
                        </a:rPr>
                        <a:t>$3.80</a:t>
                      </a: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 pitchFamily="34" charset="0"/>
                          <a:cs typeface="Calibri" pitchFamily="34" charset="0"/>
                        </a:rPr>
                        <a:t>$0.34</a:t>
                      </a: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 pitchFamily="34" charset="0"/>
                          <a:cs typeface="Calibri" pitchFamily="34" charset="0"/>
                        </a:rPr>
                        <a:t>$0.24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$4.38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8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Excessive</a:t>
                      </a:r>
                      <a:r>
                        <a:rPr lang="en-US" sz="1600" baseline="0" dirty="0" smtClean="0"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Use</a:t>
                      </a:r>
                      <a:endParaRPr lang="en-US" sz="16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$1.89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 pitchFamily="34" charset="0"/>
                          <a:cs typeface="Calibri" pitchFamily="34" charset="0"/>
                        </a:rPr>
                        <a:t>$5.70</a:t>
                      </a: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 pitchFamily="34" charset="0"/>
                          <a:cs typeface="Calibri" pitchFamily="34" charset="0"/>
                        </a:rPr>
                        <a:t>$0.24</a:t>
                      </a:r>
                      <a:endParaRPr lang="en-US" sz="160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 pitchFamily="34" charset="0"/>
                          <a:cs typeface="Calibri" pitchFamily="34" charset="0"/>
                        </a:rPr>
                        <a:t>$5.94</a:t>
                      </a:r>
                      <a:endParaRPr lang="en-US" sz="16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351" marR="62351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Agenda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52103"/>
            <a:ext cx="7498080" cy="436289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7000" dirty="0" smtClean="0"/>
              <a:t>Water Agencies’ Current Challenges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7000" dirty="0" smtClean="0"/>
              <a:t>Water Rate Evolution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7000" dirty="0" smtClean="0"/>
              <a:t>Revenue Stability &amp; Conservation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7000" dirty="0" smtClean="0"/>
              <a:t>Developing the Conservation Rate Structure that Resolves the Challenges and Meets Agencies’ Goals &amp; Needs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Water Budget Rate Structure in Southern California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52103"/>
            <a:ext cx="8077200" cy="4800600"/>
          </a:xfrm>
        </p:spPr>
        <p:txBody>
          <a:bodyPr numCol="2">
            <a:normAutofit/>
          </a:bodyPr>
          <a:lstStyle/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Coachella Valley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Corona, City of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Eastern MWD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El Toro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Elsinore Valley MWD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Irvine Ranch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Los Angeles DWP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Monte Vista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Moulton Niguel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Palmdale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Rancho California WD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San Clemente, City of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San Juan Capistrano, City of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Valencia Water Company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Western MWD </a:t>
            </a:r>
          </a:p>
          <a:p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65048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Which Criteria Do You Care About?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143000"/>
          <a:ext cx="7924801" cy="5231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0351"/>
                <a:gridCol w="1940351"/>
                <a:gridCol w="1940351"/>
                <a:gridCol w="2103748"/>
              </a:tblGrid>
              <a:tr h="11472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Criteria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Fixed Cost = Fixed Revenue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Inclining</a:t>
                      </a:r>
                      <a:r>
                        <a:rPr lang="en-US" sz="2000" baseline="0" dirty="0" smtClean="0">
                          <a:latin typeface="Calibri" pitchFamily="34" charset="0"/>
                          <a:cs typeface="Calibri" pitchFamily="34" charset="0"/>
                        </a:rPr>
                        <a:t> Rate -</a:t>
                      </a: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Fixed Cost on Reliable Sales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Water Budget – Fixed Cost on Reliable Sales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815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Customer Understanding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Easy to Administer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Revenue Stability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Affordability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Equity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itchFamily="34" charset="0"/>
                          <a:cs typeface="Calibri" pitchFamily="34" charset="0"/>
                        </a:rPr>
                        <a:t>Encourage Conservation</a:t>
                      </a:r>
                      <a:endParaRPr lang="en-US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3276600" y="2438400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8" name="5-Point Star 7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5-Point Star 8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94744" y="3871686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14" name="5-Point Star 13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5-Point Star 15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76600" y="3124200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18" name="5-Point Star 17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5-Point Star 18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5-Point Star 19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315200" y="5791200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22" name="5-Point Star 21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5-Point Star 23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315200" y="5181600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26" name="5-Point Star 25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5-Point Star 26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5-Point Star 27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239000" y="4495800"/>
            <a:ext cx="1295400" cy="381000"/>
            <a:chOff x="3276600" y="24384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30" name="5-Point Star 29"/>
            <p:cNvSpPr/>
            <p:nvPr/>
          </p:nvSpPr>
          <p:spPr>
            <a:xfrm>
              <a:off x="32766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37338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41910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03374" y="4495800"/>
            <a:ext cx="1295400" cy="381000"/>
            <a:chOff x="5334000" y="4495800"/>
            <a:chExt cx="1295400" cy="381000"/>
          </a:xfrm>
          <a:solidFill>
            <a:schemeClr val="accent4">
              <a:lumMod val="75000"/>
            </a:schemeClr>
          </a:solidFill>
        </p:grpSpPr>
        <p:sp>
          <p:nvSpPr>
            <p:cNvPr id="34" name="5-Point Star 33"/>
            <p:cNvSpPr/>
            <p:nvPr/>
          </p:nvSpPr>
          <p:spPr>
            <a:xfrm>
              <a:off x="5334000" y="44958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5791200" y="44958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5-Point Star 35"/>
            <p:cNvSpPr/>
            <p:nvPr/>
          </p:nvSpPr>
          <p:spPr>
            <a:xfrm>
              <a:off x="6248400" y="44958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5-Point Star 37"/>
          <p:cNvSpPr/>
          <p:nvPr/>
        </p:nvSpPr>
        <p:spPr>
          <a:xfrm>
            <a:off x="3733800" y="4495800"/>
            <a:ext cx="381000" cy="381000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rgbClr val="006C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5-Point Star 38"/>
          <p:cNvSpPr/>
          <p:nvPr/>
        </p:nvSpPr>
        <p:spPr>
          <a:xfrm>
            <a:off x="3733800" y="5181600"/>
            <a:ext cx="381000" cy="381000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rgbClr val="006C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5-Point Star 39"/>
          <p:cNvSpPr/>
          <p:nvPr/>
        </p:nvSpPr>
        <p:spPr>
          <a:xfrm>
            <a:off x="3733800" y="5867400"/>
            <a:ext cx="381000" cy="381000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rgbClr val="006C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5410200" y="24384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41" name="5-Point Star 40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5-Point Star 41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5-Point Star 42"/>
          <p:cNvSpPr/>
          <p:nvPr/>
        </p:nvSpPr>
        <p:spPr>
          <a:xfrm>
            <a:off x="7772400" y="2438400"/>
            <a:ext cx="381000" cy="381000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rgbClr val="006C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5-Point Star 43"/>
          <p:cNvSpPr/>
          <p:nvPr/>
        </p:nvSpPr>
        <p:spPr>
          <a:xfrm>
            <a:off x="7772400" y="3200400"/>
            <a:ext cx="381000" cy="381000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rgbClr val="006C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5428344" y="31242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47" name="5-Point Star 46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5-Point Star 47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486400" y="57912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50" name="5-Point Star 49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-Point Star 50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486400" y="51054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53" name="5-Point Star 52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-Point Star 53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410200" y="38100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56" name="5-Point Star 55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5-Point Star 56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543800" y="3886200"/>
            <a:ext cx="838200" cy="381000"/>
            <a:chOff x="5410200" y="2438400"/>
            <a:chExt cx="838200" cy="381000"/>
          </a:xfrm>
          <a:solidFill>
            <a:schemeClr val="accent4">
              <a:lumMod val="75000"/>
            </a:schemeClr>
          </a:solidFill>
        </p:grpSpPr>
        <p:sp>
          <p:nvSpPr>
            <p:cNvPr id="59" name="5-Point Star 58"/>
            <p:cNvSpPr/>
            <p:nvPr/>
          </p:nvSpPr>
          <p:spPr>
            <a:xfrm>
              <a:off x="54102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5-Point Star 59"/>
            <p:cNvSpPr/>
            <p:nvPr/>
          </p:nvSpPr>
          <p:spPr>
            <a:xfrm>
              <a:off x="5867400" y="2438400"/>
              <a:ext cx="381000" cy="381000"/>
            </a:xfrm>
            <a:prstGeom prst="star5">
              <a:avLst/>
            </a:prstGeom>
            <a:grpFill/>
            <a:ln>
              <a:solidFill>
                <a:srgbClr val="006C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Date Placeholder 6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6" name="Footer Placeholder 6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pic>
        <p:nvPicPr>
          <p:cNvPr id="4" name="Picture 2" descr="MCj0360516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981200"/>
            <a:ext cx="4495800" cy="276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381000"/>
            <a:ext cx="7696200" cy="8953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itchFamily="34" charset="0"/>
              </a:rPr>
              <a:t>Contact Info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>
          <a:xfrm>
            <a:off x="1295400" y="1676400"/>
            <a:ext cx="43434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3600" b="1" dirty="0" smtClean="0">
                <a:cs typeface="Calibri" pitchFamily="34" charset="0"/>
              </a:rPr>
              <a:t>Sanjay Gaur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Senior Manager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Raftelis Financial Consultants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201 S Lake Av. Ste 301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Pasadena, CA 91101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500" dirty="0" smtClean="0"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Cell:  213 327 4405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Fax: 626 583 1411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500" dirty="0" smtClean="0">
                <a:cs typeface="Calibri" pitchFamily="34" charset="0"/>
              </a:rPr>
              <a:t>Email: sgaur@raftelis.com</a:t>
            </a:r>
          </a:p>
        </p:txBody>
      </p:sp>
      <p:pic>
        <p:nvPicPr>
          <p:cNvPr id="31747" name="Picture 4" descr="Sanjay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600200"/>
            <a:ext cx="26797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543800" cy="1295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Water Enterprise - Current 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638288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New Regulatory Requirements</a:t>
            </a:r>
          </a:p>
          <a:p>
            <a:pPr lvl="1"/>
            <a:r>
              <a:rPr lang="en-US" dirty="0" smtClean="0"/>
              <a:t>SB x7-7: 20% reduction by 2020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Increased Volatility of Water Supply and Demand</a:t>
            </a:r>
          </a:p>
          <a:p>
            <a:pPr lvl="1"/>
            <a:r>
              <a:rPr lang="en-US" dirty="0" smtClean="0"/>
              <a:t>Weather</a:t>
            </a:r>
          </a:p>
          <a:p>
            <a:pPr lvl="1"/>
            <a:r>
              <a:rPr lang="en-US" dirty="0" smtClean="0"/>
              <a:t>Economy</a:t>
            </a:r>
          </a:p>
          <a:p>
            <a:pPr lvl="1"/>
            <a:r>
              <a:rPr lang="en-US" dirty="0" smtClean="0"/>
              <a:t>Regulatory</a:t>
            </a:r>
          </a:p>
          <a:p>
            <a:pPr lvl="1"/>
            <a:r>
              <a:rPr lang="en-US" dirty="0" smtClean="0"/>
              <a:t>MWD Allocation &amp; Conservation Program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Increased Pressure for Conservation Rate Structure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1447800" y="228600"/>
            <a:ext cx="76962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Water Management Challenges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19200" y="1295400"/>
            <a:ext cx="7467600" cy="498598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</a:rPr>
              <a:t>Given these challenges, how will your agency address these concerns?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</a:rPr>
              <a:t>The key is to develop a Conservation Rate Structure that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Ensures the compliance with new regulatory requirements by aggressively promoting conservation and efficient water use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Equitably allocates water supply to customers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Enhances revenue stability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Meets the Agencies’ Goals, Objectives &amp; Needs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US" dirty="0" smtClean="0">
                <a:effectLst/>
              </a:rPr>
              <a:t>Water Rate Structure Evolution</a:t>
            </a:r>
          </a:p>
        </p:txBody>
      </p:sp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447800"/>
            <a:ext cx="4597400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4572000" y="4495800"/>
            <a:ext cx="44196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Flat Rate:</a:t>
            </a:r>
            <a:r>
              <a:rPr lang="en-US" dirty="0">
                <a:latin typeface="Calibri" pitchFamily="34" charset="0"/>
              </a:rPr>
              <a:t> $xx / month regardless of usage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Pros:  Revenue stability, easy to understand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Cons:  Inequitable, no conservation signal, not affordable for essential use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36688"/>
            <a:ext cx="28956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hevron 18"/>
          <p:cNvSpPr/>
          <p:nvPr/>
        </p:nvSpPr>
        <p:spPr>
          <a:xfrm rot="5400000">
            <a:off x="-39624" y="1465652"/>
            <a:ext cx="1755648" cy="1219200"/>
          </a:xfrm>
          <a:prstGeom prst="chevron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45720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Revenue Mechanism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419600" y="1295400"/>
            <a:ext cx="4597400" cy="4906963"/>
            <a:chOff x="4343400" y="1265237"/>
            <a:chExt cx="4597400" cy="4906963"/>
          </a:xfrm>
        </p:grpSpPr>
        <p:pic>
          <p:nvPicPr>
            <p:cNvPr id="14346" name="Picture 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43400" y="1265237"/>
              <a:ext cx="4597400" cy="2773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4495800" y="4430712"/>
              <a:ext cx="4419600" cy="174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</a:rPr>
                <a:t>Uniform Rate: $xx / hcf </a:t>
              </a:r>
              <a:r>
                <a:rPr lang="en-US" dirty="0">
                  <a:latin typeface="Calibri" pitchFamily="34" charset="0"/>
                </a:rPr>
                <a:t> 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Pros: Revenue stability, administrative ease, </a:t>
              </a:r>
              <a:r>
                <a:rPr lang="en-US" dirty="0" smtClean="0">
                  <a:latin typeface="Calibri" pitchFamily="34" charset="0"/>
                </a:rPr>
                <a:t>easy to understand</a:t>
              </a:r>
              <a:endParaRPr 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Cons: Weak conservation,  not affordable for essential use</a:t>
              </a:r>
            </a:p>
          </p:txBody>
        </p:sp>
      </p:grpSp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36688"/>
            <a:ext cx="28956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582863"/>
            <a:ext cx="2895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Chevron 23"/>
          <p:cNvSpPr/>
          <p:nvPr/>
        </p:nvSpPr>
        <p:spPr>
          <a:xfrm rot="5400000">
            <a:off x="-39624" y="1465652"/>
            <a:ext cx="1755648" cy="1219200"/>
          </a:xfrm>
          <a:prstGeom prst="chevron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45720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Revenue Mechanism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 rot="5400000">
            <a:off x="-39624" y="2627376"/>
            <a:ext cx="1755648" cy="1219200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sz="1700" dirty="0">
                <a:solidFill>
                  <a:schemeClr val="bg1"/>
                </a:solidFill>
                <a:latin typeface="Calibri" pitchFamily="34" charset="0"/>
              </a:rPr>
              <a:t>Price Information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22" name="Rectangle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US" dirty="0" smtClean="0">
                <a:effectLst/>
              </a:rPr>
              <a:t>Water Rate Structure Evolution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4419600" y="1371600"/>
            <a:ext cx="4597400" cy="4835525"/>
            <a:chOff x="4343400" y="1447800"/>
            <a:chExt cx="4597400" cy="4835526"/>
          </a:xfrm>
        </p:grpSpPr>
        <p:sp>
          <p:nvSpPr>
            <p:cNvPr id="15372" name="Text Box 11"/>
            <p:cNvSpPr txBox="1">
              <a:spLocks noChangeArrowheads="1"/>
            </p:cNvSpPr>
            <p:nvPr/>
          </p:nvSpPr>
          <p:spPr bwMode="auto">
            <a:xfrm>
              <a:off x="4495800" y="4267201"/>
              <a:ext cx="4419600" cy="2016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Calibri" pitchFamily="34" charset="0"/>
                </a:rPr>
                <a:t>Seasonal Rate:</a:t>
              </a:r>
              <a:r>
                <a:rPr lang="en-US" dirty="0">
                  <a:latin typeface="Calibri" pitchFamily="34" charset="0"/>
                </a:rPr>
                <a:t> $ </a:t>
              </a:r>
              <a:r>
                <a:rPr lang="en-US" dirty="0" smtClean="0">
                  <a:latin typeface="Calibri" pitchFamily="34" charset="0"/>
                </a:rPr>
                <a:t>xxx </a:t>
              </a:r>
              <a:r>
                <a:rPr lang="en-US" dirty="0">
                  <a:latin typeface="Calibri" pitchFamily="34" charset="0"/>
                </a:rPr>
                <a:t>/ hcf in Summer,      </a:t>
              </a:r>
              <a:r>
                <a:rPr lang="en-US" dirty="0" smtClean="0">
                  <a:latin typeface="Calibri" pitchFamily="34" charset="0"/>
                </a:rPr>
                <a:t>       $  x/</a:t>
              </a:r>
              <a:r>
                <a:rPr lang="en-US" dirty="0" err="1" smtClean="0">
                  <a:latin typeface="Calibri" pitchFamily="34" charset="0"/>
                </a:rPr>
                <a:t>hcf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n-US" dirty="0">
                  <a:latin typeface="Calibri" pitchFamily="34" charset="0"/>
                </a:rPr>
                <a:t>in Winter</a:t>
              </a:r>
            </a:p>
            <a:p>
              <a:pPr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Pros: </a:t>
              </a:r>
              <a:r>
                <a:rPr lang="en-US" dirty="0" smtClean="0">
                  <a:latin typeface="Calibri" pitchFamily="34" charset="0"/>
                </a:rPr>
                <a:t>Promote </a:t>
              </a:r>
              <a:r>
                <a:rPr lang="en-US" dirty="0">
                  <a:latin typeface="Calibri" pitchFamily="34" charset="0"/>
                </a:rPr>
                <a:t>water conservation in the summer, easy </a:t>
              </a:r>
              <a:r>
                <a:rPr lang="en-US" dirty="0" smtClean="0">
                  <a:latin typeface="Calibri" pitchFamily="34" charset="0"/>
                </a:rPr>
                <a:t>to administer </a:t>
              </a:r>
              <a:endParaRPr 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</a:rPr>
                <a:t>Cons: Revenue instability, not affordable for essential use</a:t>
              </a:r>
            </a:p>
          </p:txBody>
        </p:sp>
        <p:pic>
          <p:nvPicPr>
            <p:cNvPr id="15373" name="Picture 1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43400" y="1447800"/>
              <a:ext cx="4597400" cy="2773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36688"/>
            <a:ext cx="28956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582863"/>
            <a:ext cx="2895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363913"/>
            <a:ext cx="2895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hevron 26"/>
          <p:cNvSpPr/>
          <p:nvPr/>
        </p:nvSpPr>
        <p:spPr>
          <a:xfrm rot="5400000">
            <a:off x="-39624" y="1465652"/>
            <a:ext cx="1755648" cy="1219200"/>
          </a:xfrm>
          <a:prstGeom prst="chevron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45720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Revenue Mechanism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 rot="5400000">
            <a:off x="-39624" y="2627376"/>
            <a:ext cx="1755648" cy="1219200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sz="1700" dirty="0">
                <a:solidFill>
                  <a:schemeClr val="bg1"/>
                </a:solidFill>
                <a:latin typeface="Calibri" pitchFamily="34" charset="0"/>
              </a:rPr>
              <a:t>Price Information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29" name="Chevron 28"/>
          <p:cNvSpPr/>
          <p:nvPr/>
        </p:nvSpPr>
        <p:spPr>
          <a:xfrm rot="5400000">
            <a:off x="-39624" y="3773424"/>
            <a:ext cx="1755648" cy="1219200"/>
          </a:xfrm>
          <a:prstGeom prst="chevron">
            <a:avLst/>
          </a:prstGeom>
          <a:solidFill>
            <a:srgbClr val="006C8A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Behavior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US" dirty="0" smtClean="0">
                <a:effectLst/>
              </a:rPr>
              <a:t>Water Rate Structure Evolution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343400" y="4419600"/>
            <a:ext cx="441960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Inclining Tiered Rate: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Pros: </a:t>
            </a:r>
            <a:r>
              <a:rPr lang="en-US" dirty="0" smtClean="0">
                <a:latin typeface="Calibri" pitchFamily="34" charset="0"/>
              </a:rPr>
              <a:t>Promote </a:t>
            </a:r>
            <a:r>
              <a:rPr lang="en-US" dirty="0">
                <a:latin typeface="Calibri" pitchFamily="34" charset="0"/>
              </a:rPr>
              <a:t>conservation, affordable for essential use, easy to administer, easy to understand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Cons: </a:t>
            </a:r>
            <a:r>
              <a:rPr lang="en-US" dirty="0" smtClean="0">
                <a:latin typeface="Calibri" pitchFamily="34" charset="0"/>
              </a:rPr>
              <a:t>Penalize </a:t>
            </a:r>
            <a:r>
              <a:rPr lang="en-US" dirty="0">
                <a:latin typeface="Calibri" pitchFamily="34" charset="0"/>
              </a:rPr>
              <a:t>large users</a:t>
            </a:r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447800"/>
            <a:ext cx="4602163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36688"/>
            <a:ext cx="28956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582863"/>
            <a:ext cx="2895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363913"/>
            <a:ext cx="2895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024313"/>
            <a:ext cx="28956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hevron 26"/>
          <p:cNvSpPr/>
          <p:nvPr/>
        </p:nvSpPr>
        <p:spPr>
          <a:xfrm rot="5400000">
            <a:off x="-39624" y="1465652"/>
            <a:ext cx="1755648" cy="1219200"/>
          </a:xfrm>
          <a:prstGeom prst="chevron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45720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Revenue Mechanism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 rot="5400000">
            <a:off x="-39624" y="2627376"/>
            <a:ext cx="1755648" cy="1219200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sz="1700" dirty="0">
                <a:solidFill>
                  <a:schemeClr val="bg1"/>
                </a:solidFill>
                <a:latin typeface="Calibri" pitchFamily="34" charset="0"/>
              </a:rPr>
              <a:t>Price Information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29" name="Chevron 28"/>
          <p:cNvSpPr/>
          <p:nvPr/>
        </p:nvSpPr>
        <p:spPr>
          <a:xfrm rot="5400000">
            <a:off x="-39624" y="3773424"/>
            <a:ext cx="1755648" cy="1219200"/>
          </a:xfrm>
          <a:prstGeom prst="chevron">
            <a:avLst/>
          </a:prstGeom>
          <a:solidFill>
            <a:srgbClr val="006C8A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Behavior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6" name="Rectangle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US" dirty="0" smtClean="0">
                <a:effectLst/>
              </a:rPr>
              <a:t>Water Rate Structure Evolution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572000" y="4343400"/>
            <a:ext cx="4419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Water Budget Tiered Rate: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Pros: </a:t>
            </a:r>
            <a:r>
              <a:rPr lang="en-US" dirty="0" smtClean="0">
                <a:latin typeface="Calibri" pitchFamily="34" charset="0"/>
              </a:rPr>
              <a:t>Promote </a:t>
            </a:r>
            <a:r>
              <a:rPr lang="en-US" dirty="0">
                <a:latin typeface="Calibri" pitchFamily="34" charset="0"/>
              </a:rPr>
              <a:t>water efficiency, equitable, affordable for essential </a:t>
            </a:r>
            <a:r>
              <a:rPr lang="en-US" dirty="0" smtClean="0">
                <a:latin typeface="Calibri" pitchFamily="34" charset="0"/>
              </a:rPr>
              <a:t>use, drought allocation tool, revenue stability</a:t>
            </a:r>
            <a:endParaRPr lang="en-US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Cons: High administrative cost, harder to understand</a:t>
            </a: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295400"/>
            <a:ext cx="4602163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36688"/>
            <a:ext cx="2895600" cy="77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582863"/>
            <a:ext cx="2895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363913"/>
            <a:ext cx="289560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4024313"/>
            <a:ext cx="2895600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47800" y="4953000"/>
            <a:ext cx="28956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hevron 13"/>
          <p:cNvSpPr/>
          <p:nvPr/>
        </p:nvSpPr>
        <p:spPr>
          <a:xfrm rot="5400000">
            <a:off x="-39624" y="1465652"/>
            <a:ext cx="1755648" cy="1219200"/>
          </a:xfrm>
          <a:prstGeom prst="chevron">
            <a:avLst/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45720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Revenue Mechanism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5400000">
            <a:off x="-39624" y="2627376"/>
            <a:ext cx="1755648" cy="1219200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sz="1700" dirty="0">
                <a:solidFill>
                  <a:schemeClr val="bg1"/>
                </a:solidFill>
                <a:latin typeface="Calibri" pitchFamily="34" charset="0"/>
              </a:rPr>
              <a:t>Price Information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 rot="5400000">
            <a:off x="-39624" y="3773424"/>
            <a:ext cx="1755648" cy="1219200"/>
          </a:xfrm>
          <a:prstGeom prst="chevron">
            <a:avLst/>
          </a:prstGeom>
          <a:solidFill>
            <a:srgbClr val="006C8A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alibri" pitchFamily="34" charset="0"/>
              </a:rPr>
              <a:t>Behavior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 rot="5400000">
            <a:off x="-39624" y="4916424"/>
            <a:ext cx="1755648" cy="1219200"/>
          </a:xfrm>
          <a:prstGeom prst="chevron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lIns="182880" tIns="0" bIns="0" anchor="ctr"/>
          <a:lstStyle/>
          <a:p>
            <a:pPr algn="ctr">
              <a:defRPr/>
            </a:pPr>
            <a:r>
              <a:rPr lang="en-US" sz="1400" dirty="0">
                <a:latin typeface="Calibri" pitchFamily="34" charset="0"/>
              </a:rPr>
              <a:t>Water Resource Management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en-US" dirty="0" smtClean="0">
                <a:effectLst/>
              </a:rPr>
              <a:t>Water Rate Structure Evolution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25, 2012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6DC2-6B20-4D2F-8671-5FC7FF56BE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Best of Both Worlds: Water Efficiency &amp; Revenue Stability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D4AC91-A618-41C1-AD28-1F238E1E52D2}"/>
</file>

<file path=customXml/itemProps2.xml><?xml version="1.0" encoding="utf-8"?>
<ds:datastoreItem xmlns:ds="http://schemas.openxmlformats.org/officeDocument/2006/customXml" ds:itemID="{DC46F485-39BE-4CA5-8081-487AA34DB35A}"/>
</file>

<file path=customXml/itemProps3.xml><?xml version="1.0" encoding="utf-8"?>
<ds:datastoreItem xmlns:ds="http://schemas.openxmlformats.org/officeDocument/2006/customXml" ds:itemID="{8016E0C2-8B72-4BE2-9491-24B4AB95C59C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2813</TotalTime>
  <Words>1427</Words>
  <Application>Microsoft Office PowerPoint</Application>
  <PresentationFormat>On-screen Show (4:3)</PresentationFormat>
  <Paragraphs>297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You Can Have the Best of Both Worlds:   Promoting Water Use Efficiency While Enhancing Revenue Stability  </vt:lpstr>
      <vt:lpstr>Agenda</vt:lpstr>
      <vt:lpstr>Water Enterprise - Current Challenges</vt:lpstr>
      <vt:lpstr>Water Management Challenges</vt:lpstr>
      <vt:lpstr>Water Rate Structure Evolution</vt:lpstr>
      <vt:lpstr>Water Rate Structure Evolution</vt:lpstr>
      <vt:lpstr>Water Rate Structure Evolution</vt:lpstr>
      <vt:lpstr>Water Rate Structure Evolution</vt:lpstr>
      <vt:lpstr>Water Rate Structure Evolution</vt:lpstr>
      <vt:lpstr>Options for Developing an Appropriate Rate Structure</vt:lpstr>
      <vt:lpstr>Other Considerations</vt:lpstr>
      <vt:lpstr>Equity</vt:lpstr>
      <vt:lpstr>Slide 13</vt:lpstr>
      <vt:lpstr>Slide 14</vt:lpstr>
      <vt:lpstr>Conservation &amp; Efficiency</vt:lpstr>
      <vt:lpstr>Conservation Rate Structures</vt:lpstr>
      <vt:lpstr>Water Budget Rates</vt:lpstr>
      <vt:lpstr>Who Should Cut Back?</vt:lpstr>
      <vt:lpstr>Case Study:  El Toro Water District (ETWD)</vt:lpstr>
      <vt:lpstr>Water Budget Rate Structure in Southern California</vt:lpstr>
      <vt:lpstr>Which Criteria Do You Care About?</vt:lpstr>
      <vt:lpstr>Discussion</vt:lpstr>
      <vt:lpstr>Contact Info</vt:lpstr>
    </vt:vector>
  </TitlesOfParts>
  <Company>Raftelis Financial Consultants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PHAN</dc:creator>
  <cp:lastModifiedBy>u05193</cp:lastModifiedBy>
  <cp:revision>201</cp:revision>
  <dcterms:created xsi:type="dcterms:W3CDTF">2010-05-06T16:09:21Z</dcterms:created>
  <dcterms:modified xsi:type="dcterms:W3CDTF">2012-01-25T21:18:43Z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0x010100AF88A099B3AFB54D885BA7C54CA43035</vt:lpwstr>
  </property>
</Properties>
</file>