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Layouts/slideLayout3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96" r:id="rId1"/>
    <p:sldMasterId id="2147483654" r:id="rId2"/>
    <p:sldMasterId id="2147483778" r:id="rId3"/>
    <p:sldMasterId id="2147483784" r:id="rId4"/>
  </p:sldMasterIdLst>
  <p:notesMasterIdLst>
    <p:notesMasterId r:id="rId12"/>
  </p:notesMasterIdLst>
  <p:handoutMasterIdLst>
    <p:handoutMasterId r:id="rId13"/>
  </p:handoutMasterIdLst>
  <p:sldIdLst>
    <p:sldId id="331" r:id="rId5"/>
    <p:sldId id="332" r:id="rId6"/>
    <p:sldId id="336" r:id="rId7"/>
    <p:sldId id="325" r:id="rId8"/>
    <p:sldId id="327" r:id="rId9"/>
    <p:sldId id="329" r:id="rId10"/>
    <p:sldId id="334" r:id="rId11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8E0000"/>
    <a:srgbClr val="828282"/>
    <a:srgbClr val="FFFF99"/>
    <a:srgbClr val="003366"/>
    <a:srgbClr val="3A5674"/>
    <a:srgbClr val="FFCC99"/>
    <a:srgbClr val="FF9900"/>
    <a:srgbClr val="003399"/>
    <a:srgbClr val="732F2F"/>
  </p:clrMru>
</p:presentationPr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69" autoAdjust="0"/>
    <p:restoredTop sz="94265" autoAdjust="0"/>
  </p:normalViewPr>
  <p:slideViewPr>
    <p:cSldViewPr snapToGrid="0" snapToObjects="1">
      <p:cViewPr varScale="1">
        <p:scale>
          <a:sx n="48" d="100"/>
          <a:sy n="48" d="100"/>
        </p:scale>
        <p:origin x="-648" y="-90"/>
      </p:cViewPr>
      <p:guideLst>
        <p:guide orient="horz" pos="3364"/>
        <p:guide pos="28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400" d="100"/>
        <a:sy n="4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9" d="100"/>
          <a:sy n="49" d="100"/>
        </p:scale>
        <p:origin x="-1908" y="-108"/>
      </p:cViewPr>
      <p:guideLst>
        <p:guide orient="horz" pos="2933"/>
        <p:guide pos="221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5" tIns="46108" rIns="92205" bIns="46108" numCol="1" anchor="t" anchorCtr="0" compatLnSpc="1">
            <a:prstTxWarp prst="textNoShape">
              <a:avLst/>
            </a:prstTxWarp>
          </a:bodyPr>
          <a:lstStyle>
            <a:lvl1pPr defTabSz="922206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124" y="5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5" tIns="46108" rIns="92205" bIns="46108" numCol="1" anchor="t" anchorCtr="0" compatLnSpc="1">
            <a:prstTxWarp prst="textNoShape">
              <a:avLst/>
            </a:prstTxWarp>
          </a:bodyPr>
          <a:lstStyle>
            <a:lvl1pPr algn="r" defTabSz="922206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3331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5" tIns="46108" rIns="92205" bIns="46108" numCol="1" anchor="b" anchorCtr="0" compatLnSpc="1">
            <a:prstTxWarp prst="textNoShape">
              <a:avLst/>
            </a:prstTxWarp>
          </a:bodyPr>
          <a:lstStyle>
            <a:lvl1pPr defTabSz="922206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124" y="8843331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5" tIns="46108" rIns="92205" bIns="46108" numCol="1" anchor="b" anchorCtr="0" compatLnSpc="1">
            <a:prstTxWarp prst="textNoShape">
              <a:avLst/>
            </a:prstTxWarp>
          </a:bodyPr>
          <a:lstStyle>
            <a:lvl1pPr algn="r" defTabSz="922206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D71B9EB8-E8CD-4502-90D2-B986FCE2080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9" rIns="93092" bIns="46549" numCol="1" anchor="t" anchorCtr="0" compatLnSpc="1">
            <a:prstTxWarp prst="textNoShape">
              <a:avLst/>
            </a:prstTxWarp>
          </a:bodyPr>
          <a:lstStyle>
            <a:lvl1pPr defTabSz="931743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9124" y="5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9" rIns="93092" bIns="46549" numCol="1" anchor="t" anchorCtr="0" compatLnSpc="1">
            <a:prstTxWarp prst="textNoShape">
              <a:avLst/>
            </a:prstTxWarp>
          </a:bodyPr>
          <a:lstStyle>
            <a:lvl1pPr algn="r" defTabSz="931743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950" y="4422470"/>
            <a:ext cx="5617208" cy="418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9" rIns="93092" bIns="465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3331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9" rIns="93092" bIns="46549" numCol="1" anchor="b" anchorCtr="0" compatLnSpc="1">
            <a:prstTxWarp prst="textNoShape">
              <a:avLst/>
            </a:prstTxWarp>
          </a:bodyPr>
          <a:lstStyle>
            <a:lvl1pPr defTabSz="931743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124" y="8843331"/>
            <a:ext cx="3042389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92" tIns="46549" rIns="93092" bIns="46549" numCol="1" anchor="b" anchorCtr="0" compatLnSpc="1">
            <a:prstTxWarp prst="textNoShape">
              <a:avLst/>
            </a:prstTxWarp>
          </a:bodyPr>
          <a:lstStyle>
            <a:lvl1pPr algn="r" defTabSz="931743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4B34A8D7-CB1C-420C-9387-6FC2002152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4A8D7-CB1C-420C-9387-6FC20021526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4A8D7-CB1C-420C-9387-6FC20021526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B34A8D7-CB1C-420C-9387-6FC20021526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 hasCustomPrompt="1"/>
          </p:nvPr>
        </p:nvSpPr>
        <p:spPr>
          <a:xfrm>
            <a:off x="3556000" y="4241800"/>
            <a:ext cx="1854200" cy="444500"/>
          </a:xfrm>
          <a:prstGeom prst="rect">
            <a:avLst/>
          </a:prstGeom>
        </p:spPr>
        <p:txBody>
          <a:bodyPr wrap="none" lIns="45720" rIns="45720" anchor="ctr" anchorCtr="0"/>
          <a:lstStyle>
            <a:lvl1pPr>
              <a:defRPr sz="1200" b="1">
                <a:solidFill>
                  <a:srgbClr val="000066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50" y="2362476"/>
            <a:ext cx="3924300" cy="1580874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5914" y="2370941"/>
            <a:ext cx="1798836" cy="1572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2800"/>
              </a:lnSpc>
              <a:defRPr sz="2400" spc="-1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380992" y="1106484"/>
            <a:ext cx="7807325" cy="4953000"/>
          </a:xfrm>
          <a:prstGeom prst="rect">
            <a:avLst/>
          </a:prstGeom>
        </p:spPr>
        <p:txBody>
          <a:bodyPr/>
          <a:lstStyle>
            <a:lvl1pPr algn="l">
              <a:buFont typeface="Wingdings" pitchFamily="2" charset="2"/>
              <a:buChar char="Ø"/>
              <a:defRPr sz="2000"/>
            </a:lvl1pPr>
            <a:lvl2pPr algn="l">
              <a:buFont typeface="Wingdings" pitchFamily="2" charset="2"/>
              <a:buChar char="q"/>
              <a:defRPr sz="1800"/>
            </a:lvl2pPr>
            <a:lvl3pPr algn="l">
              <a:buFont typeface="Wingdings" pitchFamily="2" charset="2"/>
              <a:buChar char="§"/>
              <a:defRPr sz="1800"/>
            </a:lvl3pPr>
            <a:lvl4pPr algn="l">
              <a:buFont typeface="Wingdings" pitchFamily="2" charset="2"/>
              <a:buChar char="v"/>
              <a:defRPr sz="1600"/>
            </a:lvl4pPr>
            <a:lvl5pPr algn="l">
              <a:buFont typeface="Wingdings" pitchFamily="2" charset="2"/>
              <a:buChar char="§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501648" y="1909777"/>
            <a:ext cx="3759200" cy="4254500"/>
          </a:xfrm>
          <a:prstGeom prst="rect">
            <a:avLst/>
          </a:prstGeom>
        </p:spPr>
        <p:txBody>
          <a:bodyPr/>
          <a:lstStyle>
            <a:lvl1pPr algn="l">
              <a:buFont typeface="Wingdings" pitchFamily="2" charset="2"/>
              <a:buChar char="Ø"/>
              <a:defRPr sz="1800"/>
            </a:lvl1pPr>
            <a:lvl2pPr algn="l">
              <a:buFont typeface="Wingdings" pitchFamily="2" charset="2"/>
              <a:buChar char="q"/>
              <a:defRPr sz="1600"/>
            </a:lvl2pPr>
            <a:lvl3pPr algn="l">
              <a:buFont typeface="Wingdings" pitchFamily="2" charset="2"/>
              <a:buChar char="§"/>
              <a:defRPr sz="1600"/>
            </a:lvl3pPr>
            <a:lvl4pPr algn="l">
              <a:buFont typeface="Courier New" pitchFamily="49" charset="0"/>
              <a:buChar char="o"/>
              <a:defRPr sz="1600"/>
            </a:lvl4pPr>
            <a:lvl5pPr algn="l"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718049" y="1909777"/>
            <a:ext cx="3949700" cy="4254500"/>
          </a:xfrm>
          <a:prstGeom prst="rect">
            <a:avLst/>
          </a:prstGeom>
        </p:spPr>
        <p:txBody>
          <a:bodyPr/>
          <a:lstStyle>
            <a:lvl1pPr algn="l">
              <a:buFont typeface="Wingdings" pitchFamily="2" charset="2"/>
              <a:buChar char="Ø"/>
              <a:defRPr sz="1800"/>
            </a:lvl1pPr>
            <a:lvl2pPr algn="l">
              <a:buFont typeface="Wingdings" pitchFamily="2" charset="2"/>
              <a:buChar char="q"/>
              <a:defRPr sz="1600"/>
            </a:lvl2pPr>
            <a:lvl3pPr algn="l">
              <a:buFont typeface="Wingdings" pitchFamily="2" charset="2"/>
              <a:buChar char="§"/>
              <a:defRPr sz="1600"/>
            </a:lvl3pPr>
            <a:lvl4pPr algn="l">
              <a:buFont typeface="Courier New" pitchFamily="49" charset="0"/>
              <a:buChar char="o"/>
              <a:defRPr sz="1600"/>
            </a:lvl4pPr>
            <a:lvl5pPr algn="l">
              <a:buFont typeface="Wingdings" pitchFamily="2" charset="2"/>
              <a:buChar char="§"/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2" name="Rectangle 4"/>
          <p:cNvSpPr>
            <a:spLocks noChangeArrowheads="1"/>
          </p:cNvSpPr>
          <p:nvPr/>
        </p:nvSpPr>
        <p:spPr bwMode="auto">
          <a:xfrm>
            <a:off x="211137" y="212726"/>
            <a:ext cx="8742363" cy="7461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1" name="Rectangle 3"/>
          <p:cNvSpPr>
            <a:spLocks noChangeArrowheads="1"/>
          </p:cNvSpPr>
          <p:nvPr/>
        </p:nvSpPr>
        <p:spPr bwMode="auto">
          <a:xfrm>
            <a:off x="198437" y="200025"/>
            <a:ext cx="8737600" cy="6226175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3" name="Rectangle 5"/>
          <p:cNvSpPr>
            <a:spLocks noChangeArrowheads="1"/>
          </p:cNvSpPr>
          <p:nvPr/>
        </p:nvSpPr>
        <p:spPr bwMode="auto">
          <a:xfrm>
            <a:off x="188912" y="6500813"/>
            <a:ext cx="8756651" cy="1714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569914" y="2141538"/>
            <a:ext cx="78470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9pPr>
    </p:titleStyle>
    <p:bodyStyle>
      <a:lvl1pPr marL="342900" indent="-342900" algn="ctr" defTabSz="1019175" rtl="0" eaLnBrk="1" fontAlgn="base" hangingPunct="1">
        <a:spcBef>
          <a:spcPct val="25000"/>
        </a:spcBef>
        <a:spcAft>
          <a:spcPct val="20000"/>
        </a:spcAft>
        <a:buClr>
          <a:srgbClr val="000066"/>
        </a:buClr>
        <a:buFont typeface="Wingdings" pitchFamily="2" charset="2"/>
        <a:buNone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1019175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None/>
        <a:defRPr sz="2000">
          <a:solidFill>
            <a:srgbClr val="000000"/>
          </a:solidFill>
          <a:latin typeface="+mn-lt"/>
        </a:defRPr>
      </a:lvl2pPr>
      <a:lvl3pPr marL="1143000" indent="-228600" algn="ctr" defTabSz="1019175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Arial" pitchFamily="34" charset="0"/>
        <a:buNone/>
        <a:defRPr sz="2000">
          <a:solidFill>
            <a:srgbClr val="000000"/>
          </a:solidFill>
          <a:latin typeface="+mn-lt"/>
        </a:defRPr>
      </a:lvl3pPr>
      <a:lvl4pPr marL="1600200" indent="-228600" algn="ctr" defTabSz="1019175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None/>
        <a:defRPr sz="2000">
          <a:solidFill>
            <a:srgbClr val="000000"/>
          </a:solidFill>
          <a:latin typeface="+mn-lt"/>
        </a:defRPr>
      </a:lvl4pPr>
      <a:lvl5pPr marL="2057400" indent="-228600" algn="ctr" defTabSz="1019175" rtl="0" eaLnBrk="1" fontAlgn="base" hangingPunct="1">
        <a:spcBef>
          <a:spcPct val="20000"/>
        </a:spcBef>
        <a:spcAft>
          <a:spcPct val="0"/>
        </a:spcAft>
        <a:buClr>
          <a:srgbClr val="000066"/>
        </a:buClr>
        <a:buNone/>
        <a:defRPr sz="2000">
          <a:solidFill>
            <a:srgbClr val="000000"/>
          </a:solidFill>
          <a:latin typeface="+mn-lt"/>
        </a:defRPr>
      </a:lvl5pPr>
      <a:lvl6pPr marL="2514600" indent="-2286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1019175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2" name="Rectangle 4"/>
          <p:cNvSpPr>
            <a:spLocks noChangeArrowheads="1"/>
          </p:cNvSpPr>
          <p:nvPr/>
        </p:nvSpPr>
        <p:spPr bwMode="auto">
          <a:xfrm>
            <a:off x="211137" y="212726"/>
            <a:ext cx="8742363" cy="7461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1" name="Rectangle 3"/>
          <p:cNvSpPr>
            <a:spLocks noChangeArrowheads="1"/>
          </p:cNvSpPr>
          <p:nvPr/>
        </p:nvSpPr>
        <p:spPr bwMode="auto">
          <a:xfrm>
            <a:off x="198437" y="200025"/>
            <a:ext cx="8737600" cy="6226175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3" name="Rectangle 5"/>
          <p:cNvSpPr>
            <a:spLocks noChangeArrowheads="1"/>
          </p:cNvSpPr>
          <p:nvPr/>
        </p:nvSpPr>
        <p:spPr bwMode="auto">
          <a:xfrm>
            <a:off x="188912" y="6500813"/>
            <a:ext cx="8756651" cy="1714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8589963" y="6469063"/>
            <a:ext cx="355600" cy="25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6925" y="6448425"/>
            <a:ext cx="7270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3" tIns="45667" rIns="91333" bIns="45667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E15671-4FC3-492A-AAFE-90278AEEEA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660901" y="2800626"/>
            <a:ext cx="3924300" cy="158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Divider Page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9pPr>
    </p:titleStyle>
    <p:bodyStyle>
      <a:lvl1pPr marL="342900" indent="-342900" algn="l" defTabSz="1019175" rtl="0" eaLnBrk="0" fontAlgn="base" hangingPunct="0">
        <a:spcBef>
          <a:spcPct val="25000"/>
        </a:spcBef>
        <a:spcAft>
          <a:spcPct val="20000"/>
        </a:spcAft>
        <a:buClr>
          <a:srgbClr val="000066"/>
        </a:buClr>
        <a:buFont typeface="Wingdings" pitchFamily="2" charset="2"/>
        <a:buChar char="Ø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q"/>
        <a:defRPr sz="2000">
          <a:solidFill>
            <a:srgbClr val="000000"/>
          </a:solidFill>
          <a:latin typeface="+mn-lt"/>
        </a:defRPr>
      </a:lvl2pPr>
      <a:lvl3pPr marL="1143000" indent="-228600" algn="l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pitchFamily="34" charset="0"/>
        <a:buChar char="–"/>
        <a:defRPr sz="2000">
          <a:solidFill>
            <a:srgbClr val="000000"/>
          </a:solidFill>
          <a:latin typeface="+mn-lt"/>
        </a:defRPr>
      </a:lvl3pPr>
      <a:lvl4pPr marL="1600200" indent="-228600" algn="l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Char char="§"/>
        <a:defRPr sz="2000">
          <a:solidFill>
            <a:srgbClr val="000000"/>
          </a:solidFill>
          <a:latin typeface="+mn-lt"/>
        </a:defRPr>
      </a:lvl4pPr>
      <a:lvl5pPr marL="2057400" indent="-228600" algn="l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2" name="Rectangle 4"/>
          <p:cNvSpPr>
            <a:spLocks noChangeArrowheads="1"/>
          </p:cNvSpPr>
          <p:nvPr/>
        </p:nvSpPr>
        <p:spPr bwMode="auto">
          <a:xfrm>
            <a:off x="211137" y="212726"/>
            <a:ext cx="8742363" cy="7461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1" name="Rectangle 3"/>
          <p:cNvSpPr>
            <a:spLocks noChangeArrowheads="1"/>
          </p:cNvSpPr>
          <p:nvPr/>
        </p:nvSpPr>
        <p:spPr bwMode="auto">
          <a:xfrm>
            <a:off x="198437" y="200025"/>
            <a:ext cx="8737600" cy="6226175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3" name="Rectangle 5"/>
          <p:cNvSpPr>
            <a:spLocks noChangeArrowheads="1"/>
          </p:cNvSpPr>
          <p:nvPr/>
        </p:nvSpPr>
        <p:spPr bwMode="auto">
          <a:xfrm>
            <a:off x="188912" y="6500813"/>
            <a:ext cx="8756651" cy="1714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8589963" y="6469063"/>
            <a:ext cx="355600" cy="25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6925" y="6448425"/>
            <a:ext cx="7270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3" tIns="45667" rIns="91333" bIns="45667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E15671-4FC3-492A-AAFE-90278AEEEA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31789" y="319088"/>
            <a:ext cx="78470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8220075" y="257176"/>
            <a:ext cx="649288" cy="639763"/>
            <a:chOff x="3558" y="2400"/>
            <a:chExt cx="409" cy="403"/>
          </a:xfrm>
        </p:grpSpPr>
        <p:sp>
          <p:nvSpPr>
            <p:cNvPr id="38" name="Rectangle 13"/>
            <p:cNvSpPr>
              <a:spLocks noChangeArrowheads="1"/>
            </p:cNvSpPr>
            <p:nvPr userDrawn="1"/>
          </p:nvSpPr>
          <p:spPr bwMode="auto">
            <a:xfrm>
              <a:off x="3559" y="2400"/>
              <a:ext cx="408" cy="40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Oval 14"/>
            <p:cNvSpPr>
              <a:spLocks noChangeArrowheads="1"/>
            </p:cNvSpPr>
            <p:nvPr userDrawn="1"/>
          </p:nvSpPr>
          <p:spPr bwMode="auto">
            <a:xfrm>
              <a:off x="3580" y="2433"/>
              <a:ext cx="336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Line 15"/>
            <p:cNvSpPr>
              <a:spLocks noChangeShapeType="1"/>
            </p:cNvSpPr>
            <p:nvPr userDrawn="1"/>
          </p:nvSpPr>
          <p:spPr bwMode="auto">
            <a:xfrm>
              <a:off x="3558" y="247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" name="Line 16"/>
            <p:cNvSpPr>
              <a:spLocks noChangeShapeType="1"/>
            </p:cNvSpPr>
            <p:nvPr userDrawn="1"/>
          </p:nvSpPr>
          <p:spPr bwMode="auto">
            <a:xfrm>
              <a:off x="3558" y="2506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2" name="Line 17"/>
            <p:cNvSpPr>
              <a:spLocks noChangeShapeType="1"/>
            </p:cNvSpPr>
            <p:nvPr userDrawn="1"/>
          </p:nvSpPr>
          <p:spPr bwMode="auto">
            <a:xfrm>
              <a:off x="3558" y="2537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3" name="Line 18"/>
            <p:cNvSpPr>
              <a:spLocks noChangeShapeType="1"/>
            </p:cNvSpPr>
            <p:nvPr userDrawn="1"/>
          </p:nvSpPr>
          <p:spPr bwMode="auto">
            <a:xfrm>
              <a:off x="3558" y="2569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4" name="Line 19"/>
            <p:cNvSpPr>
              <a:spLocks noChangeShapeType="1"/>
            </p:cNvSpPr>
            <p:nvPr userDrawn="1"/>
          </p:nvSpPr>
          <p:spPr bwMode="auto">
            <a:xfrm>
              <a:off x="3558" y="2601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5" name="Line 20"/>
            <p:cNvSpPr>
              <a:spLocks noChangeShapeType="1"/>
            </p:cNvSpPr>
            <p:nvPr userDrawn="1"/>
          </p:nvSpPr>
          <p:spPr bwMode="auto">
            <a:xfrm>
              <a:off x="3558" y="263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6" name="Line 21"/>
            <p:cNvSpPr>
              <a:spLocks noChangeShapeType="1"/>
            </p:cNvSpPr>
            <p:nvPr userDrawn="1"/>
          </p:nvSpPr>
          <p:spPr bwMode="auto">
            <a:xfrm>
              <a:off x="3558" y="26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" name="Line 22"/>
            <p:cNvSpPr>
              <a:spLocks noChangeShapeType="1"/>
            </p:cNvSpPr>
            <p:nvPr userDrawn="1"/>
          </p:nvSpPr>
          <p:spPr bwMode="auto">
            <a:xfrm>
              <a:off x="3558" y="2695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8" name="Line 23"/>
            <p:cNvSpPr>
              <a:spLocks noChangeShapeType="1"/>
            </p:cNvSpPr>
            <p:nvPr userDrawn="1"/>
          </p:nvSpPr>
          <p:spPr bwMode="auto">
            <a:xfrm>
              <a:off x="3558" y="2727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9" name="Line 24"/>
            <p:cNvSpPr>
              <a:spLocks noChangeShapeType="1"/>
            </p:cNvSpPr>
            <p:nvPr userDrawn="1"/>
          </p:nvSpPr>
          <p:spPr bwMode="auto">
            <a:xfrm>
              <a:off x="3558" y="2443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0" name="Line 25"/>
            <p:cNvSpPr>
              <a:spLocks noChangeShapeType="1"/>
            </p:cNvSpPr>
            <p:nvPr userDrawn="1"/>
          </p:nvSpPr>
          <p:spPr bwMode="auto">
            <a:xfrm>
              <a:off x="3558" y="2759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" name="Rectangle 26"/>
            <p:cNvSpPr>
              <a:spLocks noChangeArrowheads="1"/>
            </p:cNvSpPr>
            <p:nvPr userDrawn="1"/>
          </p:nvSpPr>
          <p:spPr bwMode="auto">
            <a:xfrm>
              <a:off x="3750" y="2409"/>
              <a:ext cx="216" cy="381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2" name="Line 27"/>
            <p:cNvSpPr>
              <a:spLocks noChangeShapeType="1"/>
            </p:cNvSpPr>
            <p:nvPr userDrawn="1"/>
          </p:nvSpPr>
          <p:spPr bwMode="auto">
            <a:xfrm>
              <a:off x="3747" y="2448"/>
              <a:ext cx="76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" name="Line 28"/>
            <p:cNvSpPr>
              <a:spLocks noChangeShapeType="1"/>
            </p:cNvSpPr>
            <p:nvPr userDrawn="1"/>
          </p:nvSpPr>
          <p:spPr bwMode="auto">
            <a:xfrm>
              <a:off x="3747" y="2478"/>
              <a:ext cx="118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4" name="Line 29"/>
            <p:cNvSpPr>
              <a:spLocks noChangeShapeType="1"/>
            </p:cNvSpPr>
            <p:nvPr userDrawn="1"/>
          </p:nvSpPr>
          <p:spPr bwMode="auto">
            <a:xfrm flipV="1">
              <a:off x="3747" y="2510"/>
              <a:ext cx="145" cy="0"/>
            </a:xfrm>
            <a:prstGeom prst="line">
              <a:avLst/>
            </a:prstGeom>
            <a:noFill/>
            <a:ln w="3175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5" name="Line 30"/>
            <p:cNvSpPr>
              <a:spLocks noChangeShapeType="1"/>
            </p:cNvSpPr>
            <p:nvPr userDrawn="1"/>
          </p:nvSpPr>
          <p:spPr bwMode="auto">
            <a:xfrm>
              <a:off x="3747" y="2540"/>
              <a:ext cx="163" cy="0"/>
            </a:xfrm>
            <a:prstGeom prst="line">
              <a:avLst/>
            </a:prstGeom>
            <a:noFill/>
            <a:ln w="3175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6" name="Line 31"/>
            <p:cNvSpPr>
              <a:spLocks noChangeShapeType="1"/>
            </p:cNvSpPr>
            <p:nvPr userDrawn="1"/>
          </p:nvSpPr>
          <p:spPr bwMode="auto">
            <a:xfrm>
              <a:off x="3747" y="2574"/>
              <a:ext cx="170" cy="0"/>
            </a:xfrm>
            <a:prstGeom prst="line">
              <a:avLst/>
            </a:prstGeom>
            <a:noFill/>
            <a:ln w="3175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7" name="Line 32"/>
            <p:cNvSpPr>
              <a:spLocks noChangeShapeType="1"/>
            </p:cNvSpPr>
            <p:nvPr userDrawn="1"/>
          </p:nvSpPr>
          <p:spPr bwMode="auto">
            <a:xfrm>
              <a:off x="3747" y="2604"/>
              <a:ext cx="171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8" name="Line 33"/>
            <p:cNvSpPr>
              <a:spLocks noChangeShapeType="1"/>
            </p:cNvSpPr>
            <p:nvPr userDrawn="1"/>
          </p:nvSpPr>
          <p:spPr bwMode="auto">
            <a:xfrm>
              <a:off x="3746" y="2637"/>
              <a:ext cx="168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9" name="Line 34"/>
            <p:cNvSpPr>
              <a:spLocks noChangeShapeType="1"/>
            </p:cNvSpPr>
            <p:nvPr userDrawn="1"/>
          </p:nvSpPr>
          <p:spPr bwMode="auto">
            <a:xfrm>
              <a:off x="3746" y="2667"/>
              <a:ext cx="160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" name="Line 35"/>
            <p:cNvSpPr>
              <a:spLocks noChangeShapeType="1"/>
            </p:cNvSpPr>
            <p:nvPr userDrawn="1"/>
          </p:nvSpPr>
          <p:spPr bwMode="auto">
            <a:xfrm>
              <a:off x="3747" y="2700"/>
              <a:ext cx="139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1" name="Line 36"/>
            <p:cNvSpPr>
              <a:spLocks noChangeShapeType="1"/>
            </p:cNvSpPr>
            <p:nvPr userDrawn="1"/>
          </p:nvSpPr>
          <p:spPr bwMode="auto">
            <a:xfrm>
              <a:off x="3747" y="2730"/>
              <a:ext cx="113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2" name="Line 37"/>
            <p:cNvSpPr>
              <a:spLocks noChangeShapeType="1"/>
            </p:cNvSpPr>
            <p:nvPr userDrawn="1"/>
          </p:nvSpPr>
          <p:spPr bwMode="auto">
            <a:xfrm>
              <a:off x="3747" y="2763"/>
              <a:ext cx="53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3" name="Text Box 38"/>
            <p:cNvSpPr txBox="1">
              <a:spLocks noChangeArrowheads="1"/>
            </p:cNvSpPr>
            <p:nvPr userDrawn="1"/>
          </p:nvSpPr>
          <p:spPr bwMode="auto">
            <a:xfrm>
              <a:off x="3750" y="2496"/>
              <a:ext cx="210" cy="107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100" b="1" dirty="0">
                  <a:solidFill>
                    <a:schemeClr val="bg1"/>
                  </a:solidFill>
                  <a:latin typeface="Garamond" pitchFamily="18" charset="0"/>
                </a:rPr>
                <a:t>PFM</a:t>
              </a:r>
              <a:endParaRPr lang="en-US" sz="1200" dirty="0">
                <a:solidFill>
                  <a:srgbClr val="333399"/>
                </a:solidFill>
                <a:latin typeface="Clarendon Condensed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9pPr>
    </p:titleStyle>
    <p:bodyStyle>
      <a:lvl1pPr marL="342900" indent="-342900" algn="ctr" defTabSz="1019175" rtl="0" eaLnBrk="0" fontAlgn="base" hangingPunct="0">
        <a:spcBef>
          <a:spcPct val="25000"/>
        </a:spcBef>
        <a:spcAft>
          <a:spcPct val="20000"/>
        </a:spcAft>
        <a:buClr>
          <a:srgbClr val="000066"/>
        </a:buClr>
        <a:buFont typeface="Wingdings" pitchFamily="2" charset="2"/>
        <a:buNone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None/>
        <a:defRPr sz="2000">
          <a:solidFill>
            <a:srgbClr val="000000"/>
          </a:solidFill>
          <a:latin typeface="+mn-lt"/>
        </a:defRPr>
      </a:lvl2pPr>
      <a:lvl3pPr marL="1143000" indent="-22860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pitchFamily="34" charset="0"/>
        <a:buNone/>
        <a:defRPr sz="2000">
          <a:solidFill>
            <a:srgbClr val="000000"/>
          </a:solidFill>
          <a:latin typeface="+mn-lt"/>
        </a:defRPr>
      </a:lvl3pPr>
      <a:lvl4pPr marL="1600200" indent="-22860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None/>
        <a:defRPr sz="2000">
          <a:solidFill>
            <a:srgbClr val="000000"/>
          </a:solidFill>
          <a:latin typeface="+mn-lt"/>
        </a:defRPr>
      </a:lvl4pPr>
      <a:lvl5pPr marL="2057400" indent="-22860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None/>
        <a:defRPr sz="2000">
          <a:solidFill>
            <a:srgbClr val="000000"/>
          </a:solidFill>
          <a:latin typeface="+mn-lt"/>
        </a:defRPr>
      </a:lvl5pPr>
      <a:lvl6pPr marL="25146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4772" name="Rectangle 4"/>
          <p:cNvSpPr>
            <a:spLocks noChangeArrowheads="1"/>
          </p:cNvSpPr>
          <p:nvPr/>
        </p:nvSpPr>
        <p:spPr bwMode="auto">
          <a:xfrm>
            <a:off x="211137" y="212726"/>
            <a:ext cx="8742363" cy="746125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1" name="Rectangle 3"/>
          <p:cNvSpPr>
            <a:spLocks noChangeArrowheads="1"/>
          </p:cNvSpPr>
          <p:nvPr/>
        </p:nvSpPr>
        <p:spPr bwMode="auto">
          <a:xfrm>
            <a:off x="217488" y="231776"/>
            <a:ext cx="8737600" cy="6226175"/>
          </a:xfrm>
          <a:prstGeom prst="rect">
            <a:avLst/>
          </a:prstGeom>
          <a:noFill/>
          <a:ln w="2857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3" name="Rectangle 5"/>
          <p:cNvSpPr>
            <a:spLocks noChangeArrowheads="1"/>
          </p:cNvSpPr>
          <p:nvPr/>
        </p:nvSpPr>
        <p:spPr bwMode="auto">
          <a:xfrm>
            <a:off x="188912" y="6500813"/>
            <a:ext cx="8756651" cy="17145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4" name="Rectangle 6"/>
          <p:cNvSpPr>
            <a:spLocks noChangeArrowheads="1"/>
          </p:cNvSpPr>
          <p:nvPr/>
        </p:nvSpPr>
        <p:spPr bwMode="auto">
          <a:xfrm>
            <a:off x="8589963" y="6469063"/>
            <a:ext cx="355600" cy="2540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4477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6925" y="6448425"/>
            <a:ext cx="7270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33" tIns="45667" rIns="91333" bIns="45667" numCol="1" anchor="t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E15671-4FC3-492A-AAFE-90278AEEEA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331789" y="319088"/>
            <a:ext cx="78470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33" tIns="45667" rIns="91333" bIns="4566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8220075" y="257176"/>
            <a:ext cx="649288" cy="639763"/>
            <a:chOff x="3558" y="2400"/>
            <a:chExt cx="409" cy="403"/>
          </a:xfrm>
        </p:grpSpPr>
        <p:sp>
          <p:nvSpPr>
            <p:cNvPr id="38" name="Rectangle 13"/>
            <p:cNvSpPr>
              <a:spLocks noChangeArrowheads="1"/>
            </p:cNvSpPr>
            <p:nvPr userDrawn="1"/>
          </p:nvSpPr>
          <p:spPr bwMode="auto">
            <a:xfrm>
              <a:off x="3559" y="2400"/>
              <a:ext cx="408" cy="403"/>
            </a:xfrm>
            <a:prstGeom prst="rect">
              <a:avLst/>
            </a:prstGeom>
            <a:solidFill>
              <a:schemeClr val="tx2"/>
            </a:solidFill>
            <a:ln w="9525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Oval 14"/>
            <p:cNvSpPr>
              <a:spLocks noChangeArrowheads="1"/>
            </p:cNvSpPr>
            <p:nvPr userDrawn="1"/>
          </p:nvSpPr>
          <p:spPr bwMode="auto">
            <a:xfrm>
              <a:off x="3580" y="2433"/>
              <a:ext cx="336" cy="336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Line 15"/>
            <p:cNvSpPr>
              <a:spLocks noChangeShapeType="1"/>
            </p:cNvSpPr>
            <p:nvPr userDrawn="1"/>
          </p:nvSpPr>
          <p:spPr bwMode="auto">
            <a:xfrm>
              <a:off x="3558" y="247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1" name="Line 16"/>
            <p:cNvSpPr>
              <a:spLocks noChangeShapeType="1"/>
            </p:cNvSpPr>
            <p:nvPr userDrawn="1"/>
          </p:nvSpPr>
          <p:spPr bwMode="auto">
            <a:xfrm>
              <a:off x="3558" y="2506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2" name="Line 17"/>
            <p:cNvSpPr>
              <a:spLocks noChangeShapeType="1"/>
            </p:cNvSpPr>
            <p:nvPr userDrawn="1"/>
          </p:nvSpPr>
          <p:spPr bwMode="auto">
            <a:xfrm>
              <a:off x="3558" y="2537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3" name="Line 18"/>
            <p:cNvSpPr>
              <a:spLocks noChangeShapeType="1"/>
            </p:cNvSpPr>
            <p:nvPr userDrawn="1"/>
          </p:nvSpPr>
          <p:spPr bwMode="auto">
            <a:xfrm>
              <a:off x="3558" y="2569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4" name="Line 19"/>
            <p:cNvSpPr>
              <a:spLocks noChangeShapeType="1"/>
            </p:cNvSpPr>
            <p:nvPr userDrawn="1"/>
          </p:nvSpPr>
          <p:spPr bwMode="auto">
            <a:xfrm>
              <a:off x="3558" y="2601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5" name="Line 20"/>
            <p:cNvSpPr>
              <a:spLocks noChangeShapeType="1"/>
            </p:cNvSpPr>
            <p:nvPr userDrawn="1"/>
          </p:nvSpPr>
          <p:spPr bwMode="auto">
            <a:xfrm>
              <a:off x="3558" y="2632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6" name="Line 21"/>
            <p:cNvSpPr>
              <a:spLocks noChangeShapeType="1"/>
            </p:cNvSpPr>
            <p:nvPr userDrawn="1"/>
          </p:nvSpPr>
          <p:spPr bwMode="auto">
            <a:xfrm>
              <a:off x="3558" y="2664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" name="Line 22"/>
            <p:cNvSpPr>
              <a:spLocks noChangeShapeType="1"/>
            </p:cNvSpPr>
            <p:nvPr userDrawn="1"/>
          </p:nvSpPr>
          <p:spPr bwMode="auto">
            <a:xfrm>
              <a:off x="3558" y="2695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8" name="Line 23"/>
            <p:cNvSpPr>
              <a:spLocks noChangeShapeType="1"/>
            </p:cNvSpPr>
            <p:nvPr userDrawn="1"/>
          </p:nvSpPr>
          <p:spPr bwMode="auto">
            <a:xfrm>
              <a:off x="3558" y="2727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9" name="Line 24"/>
            <p:cNvSpPr>
              <a:spLocks noChangeShapeType="1"/>
            </p:cNvSpPr>
            <p:nvPr userDrawn="1"/>
          </p:nvSpPr>
          <p:spPr bwMode="auto">
            <a:xfrm>
              <a:off x="3558" y="2443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0" name="Line 25"/>
            <p:cNvSpPr>
              <a:spLocks noChangeShapeType="1"/>
            </p:cNvSpPr>
            <p:nvPr userDrawn="1"/>
          </p:nvSpPr>
          <p:spPr bwMode="auto">
            <a:xfrm>
              <a:off x="3558" y="2759"/>
              <a:ext cx="38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1" name="Rectangle 26"/>
            <p:cNvSpPr>
              <a:spLocks noChangeArrowheads="1"/>
            </p:cNvSpPr>
            <p:nvPr userDrawn="1"/>
          </p:nvSpPr>
          <p:spPr bwMode="auto">
            <a:xfrm>
              <a:off x="3750" y="2409"/>
              <a:ext cx="216" cy="381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2" name="Line 27"/>
            <p:cNvSpPr>
              <a:spLocks noChangeShapeType="1"/>
            </p:cNvSpPr>
            <p:nvPr userDrawn="1"/>
          </p:nvSpPr>
          <p:spPr bwMode="auto">
            <a:xfrm>
              <a:off x="3747" y="2448"/>
              <a:ext cx="76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3" name="Line 28"/>
            <p:cNvSpPr>
              <a:spLocks noChangeShapeType="1"/>
            </p:cNvSpPr>
            <p:nvPr userDrawn="1"/>
          </p:nvSpPr>
          <p:spPr bwMode="auto">
            <a:xfrm>
              <a:off x="3747" y="2478"/>
              <a:ext cx="118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4" name="Line 29"/>
            <p:cNvSpPr>
              <a:spLocks noChangeShapeType="1"/>
            </p:cNvSpPr>
            <p:nvPr userDrawn="1"/>
          </p:nvSpPr>
          <p:spPr bwMode="auto">
            <a:xfrm flipV="1">
              <a:off x="3747" y="2510"/>
              <a:ext cx="145" cy="0"/>
            </a:xfrm>
            <a:prstGeom prst="line">
              <a:avLst/>
            </a:prstGeom>
            <a:noFill/>
            <a:ln w="3175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5" name="Line 30"/>
            <p:cNvSpPr>
              <a:spLocks noChangeShapeType="1"/>
            </p:cNvSpPr>
            <p:nvPr userDrawn="1"/>
          </p:nvSpPr>
          <p:spPr bwMode="auto">
            <a:xfrm>
              <a:off x="3747" y="2540"/>
              <a:ext cx="163" cy="0"/>
            </a:xfrm>
            <a:prstGeom prst="line">
              <a:avLst/>
            </a:prstGeom>
            <a:noFill/>
            <a:ln w="3175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6" name="Line 31"/>
            <p:cNvSpPr>
              <a:spLocks noChangeShapeType="1"/>
            </p:cNvSpPr>
            <p:nvPr userDrawn="1"/>
          </p:nvSpPr>
          <p:spPr bwMode="auto">
            <a:xfrm>
              <a:off x="3747" y="2574"/>
              <a:ext cx="170" cy="0"/>
            </a:xfrm>
            <a:prstGeom prst="line">
              <a:avLst/>
            </a:prstGeom>
            <a:noFill/>
            <a:ln w="3175">
              <a:solidFill>
                <a:srgbClr val="333399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7" name="Line 32"/>
            <p:cNvSpPr>
              <a:spLocks noChangeShapeType="1"/>
            </p:cNvSpPr>
            <p:nvPr userDrawn="1"/>
          </p:nvSpPr>
          <p:spPr bwMode="auto">
            <a:xfrm>
              <a:off x="3747" y="2604"/>
              <a:ext cx="171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8" name="Line 33"/>
            <p:cNvSpPr>
              <a:spLocks noChangeShapeType="1"/>
            </p:cNvSpPr>
            <p:nvPr userDrawn="1"/>
          </p:nvSpPr>
          <p:spPr bwMode="auto">
            <a:xfrm>
              <a:off x="3746" y="2637"/>
              <a:ext cx="168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59" name="Line 34"/>
            <p:cNvSpPr>
              <a:spLocks noChangeShapeType="1"/>
            </p:cNvSpPr>
            <p:nvPr userDrawn="1"/>
          </p:nvSpPr>
          <p:spPr bwMode="auto">
            <a:xfrm>
              <a:off x="3746" y="2667"/>
              <a:ext cx="160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0" name="Line 35"/>
            <p:cNvSpPr>
              <a:spLocks noChangeShapeType="1"/>
            </p:cNvSpPr>
            <p:nvPr userDrawn="1"/>
          </p:nvSpPr>
          <p:spPr bwMode="auto">
            <a:xfrm>
              <a:off x="3747" y="2700"/>
              <a:ext cx="139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1" name="Line 36"/>
            <p:cNvSpPr>
              <a:spLocks noChangeShapeType="1"/>
            </p:cNvSpPr>
            <p:nvPr userDrawn="1"/>
          </p:nvSpPr>
          <p:spPr bwMode="auto">
            <a:xfrm>
              <a:off x="3747" y="2730"/>
              <a:ext cx="113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2" name="Line 37"/>
            <p:cNvSpPr>
              <a:spLocks noChangeShapeType="1"/>
            </p:cNvSpPr>
            <p:nvPr userDrawn="1"/>
          </p:nvSpPr>
          <p:spPr bwMode="auto">
            <a:xfrm>
              <a:off x="3747" y="2763"/>
              <a:ext cx="53" cy="0"/>
            </a:xfrm>
            <a:prstGeom prst="line">
              <a:avLst/>
            </a:prstGeom>
            <a:noFill/>
            <a:ln w="31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3" name="Text Box 38"/>
            <p:cNvSpPr txBox="1">
              <a:spLocks noChangeArrowheads="1"/>
            </p:cNvSpPr>
            <p:nvPr userDrawn="1"/>
          </p:nvSpPr>
          <p:spPr bwMode="auto">
            <a:xfrm>
              <a:off x="3750" y="2496"/>
              <a:ext cx="210" cy="107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0" tIns="0" rIns="0" bIns="0">
              <a:spAutoFit/>
            </a:bodyPr>
            <a:lstStyle/>
            <a:p>
              <a:pPr algn="ctr" eaLnBrk="0" hangingPunct="0">
                <a:spcBef>
                  <a:spcPct val="50000"/>
                </a:spcBef>
                <a:defRPr/>
              </a:pPr>
              <a:r>
                <a:rPr lang="en-US" sz="1100" b="1" dirty="0">
                  <a:solidFill>
                    <a:schemeClr val="bg1"/>
                  </a:solidFill>
                  <a:latin typeface="Garamond" pitchFamily="18" charset="0"/>
                </a:rPr>
                <a:t>PFM</a:t>
              </a:r>
              <a:endParaRPr lang="en-US" sz="1200" dirty="0">
                <a:solidFill>
                  <a:srgbClr val="333399"/>
                </a:solidFill>
                <a:latin typeface="Clarendon Condensed" pitchFamily="18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Garamond" pitchFamily="18" charset="0"/>
        </a:defRPr>
      </a:lvl9pPr>
    </p:titleStyle>
    <p:bodyStyle>
      <a:lvl1pPr marL="342900" indent="-342900" algn="ctr" defTabSz="1019175" rtl="0" eaLnBrk="0" fontAlgn="base" hangingPunct="0">
        <a:spcBef>
          <a:spcPct val="25000"/>
        </a:spcBef>
        <a:spcAft>
          <a:spcPct val="20000"/>
        </a:spcAft>
        <a:buClr>
          <a:srgbClr val="000066"/>
        </a:buClr>
        <a:buFont typeface="Wingdings" pitchFamily="2" charset="2"/>
        <a:buNone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None/>
        <a:defRPr sz="2000">
          <a:solidFill>
            <a:srgbClr val="000000"/>
          </a:solidFill>
          <a:latin typeface="+mn-lt"/>
        </a:defRPr>
      </a:lvl2pPr>
      <a:lvl3pPr marL="1143000" indent="-22860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Arial" pitchFamily="34" charset="0"/>
        <a:buNone/>
        <a:defRPr sz="2000">
          <a:solidFill>
            <a:srgbClr val="000000"/>
          </a:solidFill>
          <a:latin typeface="+mn-lt"/>
        </a:defRPr>
      </a:lvl3pPr>
      <a:lvl4pPr marL="1600200" indent="-22860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Font typeface="Wingdings" pitchFamily="2" charset="2"/>
        <a:buNone/>
        <a:defRPr sz="2000">
          <a:solidFill>
            <a:srgbClr val="000000"/>
          </a:solidFill>
          <a:latin typeface="+mn-lt"/>
        </a:defRPr>
      </a:lvl4pPr>
      <a:lvl5pPr marL="2057400" indent="-228600" algn="ctr" defTabSz="1019175" rtl="0" eaLnBrk="0" fontAlgn="base" hangingPunct="0">
        <a:spcBef>
          <a:spcPct val="20000"/>
        </a:spcBef>
        <a:spcAft>
          <a:spcPct val="0"/>
        </a:spcAft>
        <a:buClr>
          <a:srgbClr val="000066"/>
        </a:buClr>
        <a:buNone/>
        <a:defRPr sz="2000">
          <a:solidFill>
            <a:srgbClr val="000000"/>
          </a:solidFill>
          <a:latin typeface="+mn-lt"/>
        </a:defRPr>
      </a:lvl5pPr>
      <a:lvl6pPr marL="25146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1019175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Arial Narrow" pitchFamily="34" charset="0"/>
              </a:rPr>
              <a:t>Funding Water Programs: It’s Tough Out There!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3556000" y="3440784"/>
            <a:ext cx="1854200" cy="1245516"/>
          </a:xfrm>
        </p:spPr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Southern California Water Dialogue</a:t>
            </a:r>
          </a:p>
          <a:p>
            <a:r>
              <a:rPr lang="en-US" dirty="0" smtClean="0">
                <a:latin typeface="Arial Narrow" pitchFamily="34" charset="0"/>
              </a:rPr>
              <a:t> January  25, 2012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6193" y="4913085"/>
            <a:ext cx="1420813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Funding Water Supply and Efficiency Programs is Harder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514350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Water demands are down!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Demands are down across the country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Combination of economy, weather, conservation message and price</a:t>
            </a:r>
          </a:p>
          <a:p>
            <a:pPr marL="914400" lvl="1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Water sales revenues are down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With lower water demands – water rates are rising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Wholesale rates are rising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Federal and state funds are growing scarce</a:t>
            </a:r>
          </a:p>
          <a:p>
            <a:pPr marL="514350" indent="-514350"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Water remains a high value and low price commodity</a:t>
            </a:r>
          </a:p>
          <a:p>
            <a:pPr marL="514350" indent="-514350">
              <a:buFont typeface="+mj-lt"/>
              <a:buAutoNum type="romanUcPeriod"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Recession impacts more than water sales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Capital investments were made to meet growing service areas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Debt was issued to fund capital investments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Debt must be paid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Connection fees have declined dramatically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Debt service must still be paid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Only source of revenues are existing customers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Fixed charges vs. commodity charges to recover the gap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Fund balances at many agencies have been dropping for several years – water rates must be increased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Connection fees are not the best way to fund debt service</a:t>
            </a:r>
          </a:p>
          <a:p>
            <a:pPr>
              <a:buNone/>
            </a:pP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The Good News – Revenues are Based on Lower Sales Volumes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80992" y="1106484"/>
            <a:ext cx="8385637" cy="4953000"/>
          </a:xfrm>
        </p:spPr>
        <p:txBody>
          <a:bodyPr/>
          <a:lstStyle/>
          <a:p>
            <a:pPr marL="457200" indent="-457200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Most water and wastewater agencies have adjusted rates and expectations to lower sales volumes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Future rate increases should be moderate – the past few years’ substantial rate increases are not indicative of future needs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Rate increases will likely be higher than inflation to fund needed capital investments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Plans to increase rates at moderate levels will help avoid rate shock – this is easier said than done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Narrow" pitchFamily="34" charset="0"/>
              </a:rPr>
              <a:t>Maintaining Credit Ratings is Important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Stronger credit ratings receive lower cost of capital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Stronger credits can access different products (e.g., variable rates, short-term notes, etc.)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Borrowing helps mitigate rate increases – but must be balanced with sufficient pay as you go to have a sustainable financial plan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>
                <a:latin typeface="Arial Narrow" pitchFamily="34" charset="0"/>
              </a:rPr>
              <a:t>Capital and infrastructure needs will not go away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Effects of Rating Changes – Cost of Capital </a:t>
            </a:r>
            <a:endParaRPr lang="en-US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809" y="3696935"/>
            <a:ext cx="8132999" cy="2581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0992" y="1204332"/>
            <a:ext cx="7807325" cy="1509716"/>
          </a:xfrm>
        </p:spPr>
        <p:txBody>
          <a:bodyPr/>
          <a:lstStyle/>
          <a:p>
            <a:r>
              <a:rPr lang="en-US" dirty="0" smtClean="0">
                <a:latin typeface="Arial Narrow" pitchFamily="34" charset="0"/>
              </a:rPr>
              <a:t>Lower ratings translate to higher interest costs</a:t>
            </a:r>
          </a:p>
          <a:p>
            <a:r>
              <a:rPr lang="en-US" dirty="0" smtClean="0">
                <a:latin typeface="Arial Narrow" pitchFamily="34" charset="0"/>
              </a:rPr>
              <a:t>The current spread differential between an ‘AA’ and an ‘A’ 30-year fixed rate issuance for a California Municipal Water issuer is approximately 65-70 bps. </a:t>
            </a:r>
          </a:p>
          <a:p>
            <a:endParaRPr lang="en-US" dirty="0" smtClean="0">
              <a:latin typeface="Arial Narrow" pitchFamily="34" charset="0"/>
            </a:endParaRPr>
          </a:p>
          <a:p>
            <a:r>
              <a:rPr lang="en-US" dirty="0" smtClean="0">
                <a:latin typeface="Arial Narrow" pitchFamily="34" charset="0"/>
              </a:rPr>
              <a:t>The graphs below highlight the spreads between ‘AA’ and ‘A’ rated GO and Revenue bonds over the past year</a:t>
            </a:r>
            <a:endParaRPr lang="en-US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latin typeface="Arial Narrow" pitchFamily="34" charset="0"/>
              </a:rPr>
              <a:t>Hypothesis – Predictability and Transparency Have Value</a:t>
            </a:r>
            <a:endParaRPr lang="en-US" sz="2800" dirty="0">
              <a:latin typeface="Arial Narrow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BE15671-4FC3-492A-AAFE-90278AEEEA0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380992" y="1106484"/>
            <a:ext cx="8035933" cy="4953000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Multi-year rate actions can be beneficial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Certainty and predictability are valued by customers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Prop 218 process costs may be reduced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Revenue discipline has value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Consumers seem to respond to the total bill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Price elasticity is real – that is, the quantity demanded will fall as prices rise</a:t>
            </a:r>
          </a:p>
          <a:p>
            <a:pPr lvl="2"/>
            <a:r>
              <a:rPr lang="en-US" dirty="0" smtClean="0">
                <a:latin typeface="Arial Narrow" pitchFamily="34" charset="0"/>
              </a:rPr>
              <a:t>But – do consumers respond to the marginal or average price?</a:t>
            </a:r>
          </a:p>
          <a:p>
            <a:pPr lvl="2"/>
            <a:r>
              <a:rPr lang="en-US" dirty="0" smtClean="0">
                <a:latin typeface="Arial Narrow" pitchFamily="34" charset="0"/>
              </a:rPr>
              <a:t>Does this give water utilities an opportunity to simplify rates?</a:t>
            </a:r>
          </a:p>
          <a:p>
            <a:pPr lvl="2"/>
            <a:r>
              <a:rPr lang="en-US" dirty="0" smtClean="0">
                <a:latin typeface="Arial Narrow" pitchFamily="34" charset="0"/>
              </a:rPr>
              <a:t>Budget based billing is valuable as a tool to help consumers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Consumers will reduce water consumption when bills are high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Unclear as to whether they respond to tiers more strongly than to the total bill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latin typeface="Arial Narrow" pitchFamily="34" charset="0"/>
              </a:rPr>
              <a:t>Education about how to reduce water bills is important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FMLA_Presentation_Template_11-08">
  <a:themeElements>
    <a:clrScheme name="">
      <a:dk1>
        <a:srgbClr val="000000"/>
      </a:dk1>
      <a:lt1>
        <a:srgbClr val="FFFFFF"/>
      </a:lt1>
      <a:dk2>
        <a:srgbClr val="3D3F77"/>
      </a:dk2>
      <a:lt2>
        <a:srgbClr val="777777"/>
      </a:lt2>
      <a:accent1>
        <a:srgbClr val="4D739B"/>
      </a:accent1>
      <a:accent2>
        <a:srgbClr val="60773D"/>
      </a:accent2>
      <a:accent3>
        <a:srgbClr val="FFFFFF"/>
      </a:accent3>
      <a:accent4>
        <a:srgbClr val="000000"/>
      </a:accent4>
      <a:accent5>
        <a:srgbClr val="B2BCCB"/>
      </a:accent5>
      <a:accent6>
        <a:srgbClr val="566B36"/>
      </a:accent6>
      <a:hlink>
        <a:srgbClr val="980A00"/>
      </a:hlink>
      <a:folHlink>
        <a:srgbClr val="B094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NAP users Mtg_2007_Nelson Bush.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1783C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76C35"/>
        </a:accent6>
        <a:hlink>
          <a:srgbClr val="9C2926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5E8140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47439"/>
        </a:accent6>
        <a:hlink>
          <a:srgbClr val="9D4B59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0773D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66B36"/>
        </a:accent6>
        <a:hlink>
          <a:srgbClr val="980A00"/>
        </a:hlink>
        <a:folHlink>
          <a:srgbClr val="C3AB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NAP users Mtg_2007_Nelson Bush.draft">
  <a:themeElements>
    <a:clrScheme name="">
      <a:dk1>
        <a:srgbClr val="000000"/>
      </a:dk1>
      <a:lt1>
        <a:srgbClr val="FFFFFF"/>
      </a:lt1>
      <a:dk2>
        <a:srgbClr val="3D3F77"/>
      </a:dk2>
      <a:lt2>
        <a:srgbClr val="777777"/>
      </a:lt2>
      <a:accent1>
        <a:srgbClr val="4D739B"/>
      </a:accent1>
      <a:accent2>
        <a:srgbClr val="60773D"/>
      </a:accent2>
      <a:accent3>
        <a:srgbClr val="FFFFFF"/>
      </a:accent3>
      <a:accent4>
        <a:srgbClr val="000000"/>
      </a:accent4>
      <a:accent5>
        <a:srgbClr val="B2BCCB"/>
      </a:accent5>
      <a:accent6>
        <a:srgbClr val="566B36"/>
      </a:accent6>
      <a:hlink>
        <a:srgbClr val="980A00"/>
      </a:hlink>
      <a:folHlink>
        <a:srgbClr val="B094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NAP users Mtg_2007_Nelson Bush.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1783C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76C35"/>
        </a:accent6>
        <a:hlink>
          <a:srgbClr val="9C2926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5E8140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47439"/>
        </a:accent6>
        <a:hlink>
          <a:srgbClr val="9D4B59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0773D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66B36"/>
        </a:accent6>
        <a:hlink>
          <a:srgbClr val="980A00"/>
        </a:hlink>
        <a:folHlink>
          <a:srgbClr val="C3AB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NAP users Mtg_2007_Nelson Bush.draft">
  <a:themeElements>
    <a:clrScheme name="">
      <a:dk1>
        <a:srgbClr val="000000"/>
      </a:dk1>
      <a:lt1>
        <a:srgbClr val="FFFFFF"/>
      </a:lt1>
      <a:dk2>
        <a:srgbClr val="3D3F77"/>
      </a:dk2>
      <a:lt2>
        <a:srgbClr val="777777"/>
      </a:lt2>
      <a:accent1>
        <a:srgbClr val="4D739B"/>
      </a:accent1>
      <a:accent2>
        <a:srgbClr val="60773D"/>
      </a:accent2>
      <a:accent3>
        <a:srgbClr val="FFFFFF"/>
      </a:accent3>
      <a:accent4>
        <a:srgbClr val="000000"/>
      </a:accent4>
      <a:accent5>
        <a:srgbClr val="B2BCCB"/>
      </a:accent5>
      <a:accent6>
        <a:srgbClr val="566B36"/>
      </a:accent6>
      <a:hlink>
        <a:srgbClr val="980A00"/>
      </a:hlink>
      <a:folHlink>
        <a:srgbClr val="B094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NAP users Mtg_2007_Nelson Bush.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1783C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76C35"/>
        </a:accent6>
        <a:hlink>
          <a:srgbClr val="9C2926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5E8140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47439"/>
        </a:accent6>
        <a:hlink>
          <a:srgbClr val="9D4B59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0773D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66B36"/>
        </a:accent6>
        <a:hlink>
          <a:srgbClr val="980A00"/>
        </a:hlink>
        <a:folHlink>
          <a:srgbClr val="C3AB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NAP users Mtg_2007_Nelson Bush.draft">
  <a:themeElements>
    <a:clrScheme name="">
      <a:dk1>
        <a:srgbClr val="000000"/>
      </a:dk1>
      <a:lt1>
        <a:srgbClr val="FFFFFF"/>
      </a:lt1>
      <a:dk2>
        <a:srgbClr val="3D3F77"/>
      </a:dk2>
      <a:lt2>
        <a:srgbClr val="777777"/>
      </a:lt2>
      <a:accent1>
        <a:srgbClr val="4D739B"/>
      </a:accent1>
      <a:accent2>
        <a:srgbClr val="60773D"/>
      </a:accent2>
      <a:accent3>
        <a:srgbClr val="FFFFFF"/>
      </a:accent3>
      <a:accent4>
        <a:srgbClr val="000000"/>
      </a:accent4>
      <a:accent5>
        <a:srgbClr val="B2BCCB"/>
      </a:accent5>
      <a:accent6>
        <a:srgbClr val="566B36"/>
      </a:accent6>
      <a:hlink>
        <a:srgbClr val="980A00"/>
      </a:hlink>
      <a:folHlink>
        <a:srgbClr val="B0944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NAP users Mtg_2007_Nelson Bush.dra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AP users Mtg_2007_Nelson Bush.draft 13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1783C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76C35"/>
        </a:accent6>
        <a:hlink>
          <a:srgbClr val="9C2926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5E8140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47439"/>
        </a:accent6>
        <a:hlink>
          <a:srgbClr val="9D4B59"/>
        </a:hlink>
        <a:folHlink>
          <a:srgbClr val="DEC47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AP users Mtg_2007_Nelson Bush.draft 1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4D739B"/>
        </a:accent1>
        <a:accent2>
          <a:srgbClr val="60773D"/>
        </a:accent2>
        <a:accent3>
          <a:srgbClr val="FFFFFF"/>
        </a:accent3>
        <a:accent4>
          <a:srgbClr val="000000"/>
        </a:accent4>
        <a:accent5>
          <a:srgbClr val="B2BCCB"/>
        </a:accent5>
        <a:accent6>
          <a:srgbClr val="566B36"/>
        </a:accent6>
        <a:hlink>
          <a:srgbClr val="980A00"/>
        </a:hlink>
        <a:folHlink>
          <a:srgbClr val="C3AB6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F88A099B3AFB54D885BA7C54CA43035" ma:contentTypeVersion="3" ma:contentTypeDescription="Create a new document." ma:contentTypeScope="" ma:versionID="666d37cd8eae84888fbd416ba2e73418">
  <xsd:schema xmlns:xsd="http://www.w3.org/2001/XMLSchema" xmlns:xs="http://www.w3.org/2001/XMLSchema" xmlns:p="http://schemas.microsoft.com/office/2006/metadata/properties" xmlns:ns2="2d8c4b88-99e6-4e86-8d7d-c742e2d9b8d2" targetNamespace="http://schemas.microsoft.com/office/2006/metadata/properties" ma:root="true" ma:fieldsID="49d5abeb8e36dfe226415733ac78a5cd" ns2:_="">
    <xsd:import namespace="2d8c4b88-99e6-4e86-8d7d-c742e2d9b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8c4b88-99e6-4e86-8d7d-c742e2d9b8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E381A3-7AF2-43ED-8C30-BF61E6FFDC1A}"/>
</file>

<file path=customXml/itemProps2.xml><?xml version="1.0" encoding="utf-8"?>
<ds:datastoreItem xmlns:ds="http://schemas.openxmlformats.org/officeDocument/2006/customXml" ds:itemID="{805CFCB1-5D04-4EDF-9E2D-D77A8ABB811E}"/>
</file>

<file path=customXml/itemProps3.xml><?xml version="1.0" encoding="utf-8"?>
<ds:datastoreItem xmlns:ds="http://schemas.openxmlformats.org/officeDocument/2006/customXml" ds:itemID="{B39FE114-3CE6-4C77-A046-67E5B4414BF0}"/>
</file>

<file path=docProps/app.xml><?xml version="1.0" encoding="utf-8"?>
<Properties xmlns="http://schemas.openxmlformats.org/officeDocument/2006/extended-properties" xmlns:vt="http://schemas.openxmlformats.org/officeDocument/2006/docPropsVTypes">
  <Template>PFMLA_Presentation_Template_11-08</Template>
  <TotalTime>25266</TotalTime>
  <Words>499</Words>
  <Application>Microsoft Office PowerPoint</Application>
  <PresentationFormat>On-screen Show (4:3)</PresentationFormat>
  <Paragraphs>59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PFMLA_Presentation_Template_11-08</vt:lpstr>
      <vt:lpstr>SNAP users Mtg_2007_Nelson Bush.draft</vt:lpstr>
      <vt:lpstr>1_SNAP users Mtg_2007_Nelson Bush.draft</vt:lpstr>
      <vt:lpstr>3_SNAP users Mtg_2007_Nelson Bush.draft</vt:lpstr>
      <vt:lpstr>Funding Water Programs: It’s Tough Out There!</vt:lpstr>
      <vt:lpstr>Funding Water Supply and Efficiency Programs is Harder</vt:lpstr>
      <vt:lpstr>Recession impacts more than water sales</vt:lpstr>
      <vt:lpstr>The Good News – Revenues are Based on Lower Sales Volumes</vt:lpstr>
      <vt:lpstr>Maintaining Credit Ratings is Important</vt:lpstr>
      <vt:lpstr>Effects of Rating Changes – Cost of Capital </vt:lpstr>
      <vt:lpstr>Hypothesis – Predictability and Transparency Have Value</vt:lpstr>
    </vt:vector>
  </TitlesOfParts>
  <Manager>Jan Mazyck</Manager>
  <Company>Los Angeles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normal.</dc:title>
  <dc:subject>Presentation</dc:subject>
  <dc:creator>Charly Jeune</dc:creator>
  <cp:keywords>template</cp:keywords>
  <dc:description>None</dc:description>
  <cp:lastModifiedBy>u05193</cp:lastModifiedBy>
  <cp:revision>316</cp:revision>
  <dcterms:created xsi:type="dcterms:W3CDTF">2008-11-20T00:16:04Z</dcterms:created>
  <dcterms:modified xsi:type="dcterms:W3CDTF">2012-01-25T21:19:30Z</dcterms:modified>
  <cp:category>West Coast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ilename">
    <vt:lpwstr>H:\FA CLIENTS\D_CLIENT\(1957)-DURHAM, CITY OF\2010 BRIEFING BOOK FOR NEW FINANCE DIRECTOR\DURHAM_2010 BRIEFING BOOK_FINAL DRAFT.PPTX</vt:lpwstr>
  </property>
  <property fmtid="{D5CDD505-2E9C-101B-9397-08002B2CF9AE}" pid="3" name="ContentTypeId">
    <vt:lpwstr>0x010100AF88A099B3AFB54D885BA7C54CA43035</vt:lpwstr>
  </property>
</Properties>
</file>