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9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4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328" r:id="rId2"/>
    <p:sldId id="329" r:id="rId3"/>
    <p:sldId id="333" r:id="rId4"/>
    <p:sldId id="335" r:id="rId5"/>
    <p:sldId id="337" r:id="rId6"/>
    <p:sldId id="338" r:id="rId7"/>
    <p:sldId id="349" r:id="rId8"/>
    <p:sldId id="357" r:id="rId9"/>
    <p:sldId id="358" r:id="rId10"/>
    <p:sldId id="340" r:id="rId11"/>
    <p:sldId id="259" r:id="rId12"/>
    <p:sldId id="268" r:id="rId13"/>
    <p:sldId id="355" r:id="rId14"/>
    <p:sldId id="368" r:id="rId15"/>
    <p:sldId id="369" r:id="rId16"/>
    <p:sldId id="370" r:id="rId17"/>
    <p:sldId id="313" r:id="rId18"/>
    <p:sldId id="371" r:id="rId19"/>
    <p:sldId id="367" r:id="rId20"/>
    <p:sldId id="354" r:id="rId21"/>
    <p:sldId id="359" r:id="rId22"/>
  </p:sldIdLst>
  <p:sldSz cx="9144000" cy="6858000" type="screen4x3"/>
  <p:notesSz cx="7099300" cy="9385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060" autoAdjust="0"/>
  </p:normalViewPr>
  <p:slideViewPr>
    <p:cSldViewPr>
      <p:cViewPr>
        <p:scale>
          <a:sx n="66" d="100"/>
          <a:sy n="66" d="100"/>
        </p:scale>
        <p:origin x="-120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urt\Documents\Water_Districts\Sprinkler_Data\EMWD\August_2013_Results\emwd_tableska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urt\Documents\Water_Districts\Sprinkler_Data\EMWD\August_2013_Results\emwd_tableska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#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sz="2400" b="1" baseline="0" dirty="0" smtClean="0">
                <a:latin typeface="Times New Roman" pitchFamily="18" charset="0"/>
                <a:cs typeface="Times New Roman" pitchFamily="18" charset="0"/>
              </a:rPr>
              <a:t> Accounts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Redeeming by Income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# of Redeemers</c:v>
          </c:tx>
          <c:invertIfNegative val="0"/>
          <c:dLbls>
            <c:dLbl>
              <c:idx val="0"/>
              <c:layout>
                <c:manualLayout>
                  <c:x val="-2.0833333333333298E-3"/>
                  <c:y val="-5.5555555555555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8333333333326E-3"/>
                  <c:y val="-4.97076023391812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3333333333333297E-3"/>
                  <c:y val="-4.97076023391812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500000000000001E-2"/>
                  <c:y val="-2.9239766081871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Sample_Size!$A$8:$A$11</c:f>
              <c:strCache>
                <c:ptCount val="4"/>
                <c:pt idx="0">
                  <c:v>1st Quartile</c:v>
                </c:pt>
                <c:pt idx="1">
                  <c:v>2nd Quartile</c:v>
                </c:pt>
                <c:pt idx="2">
                  <c:v>3rd Quartile</c:v>
                </c:pt>
                <c:pt idx="3">
                  <c:v>4th Quartile</c:v>
                </c:pt>
              </c:strCache>
            </c:strRef>
          </c:cat>
          <c:val>
            <c:numRef>
              <c:f>Sample_Size!$C$3:$F$3</c:f>
              <c:numCache>
                <c:formatCode>General</c:formatCode>
                <c:ptCount val="4"/>
                <c:pt idx="0">
                  <c:v>146</c:v>
                </c:pt>
                <c:pt idx="1">
                  <c:v>254</c:v>
                </c:pt>
                <c:pt idx="2">
                  <c:v>346</c:v>
                </c:pt>
                <c:pt idx="3">
                  <c:v>427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5564928"/>
        <c:axId val="86976768"/>
        <c:axId val="0"/>
      </c:bar3DChart>
      <c:catAx>
        <c:axId val="855649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86976768"/>
        <c:crosses val="autoZero"/>
        <c:auto val="1"/>
        <c:lblAlgn val="ctr"/>
        <c:lblOffset val="100"/>
        <c:noMultiLvlLbl val="0"/>
      </c:catAx>
      <c:valAx>
        <c:axId val="869767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855649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#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Accounts Redeeming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by Water Use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-1.5873015873015899E-3"/>
                  <c:y val="-5.02645502645503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873015873015301E-3"/>
                  <c:y val="-3.4391534391534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5873015873015899E-3"/>
                  <c:y val="-3.4391534391534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Sample_Size!$N$7:$N$9</c:f>
              <c:strCache>
                <c:ptCount val="3"/>
                <c:pt idx="0">
                  <c:v>1st Tertile</c:v>
                </c:pt>
                <c:pt idx="1">
                  <c:v>2nd Tertile</c:v>
                </c:pt>
                <c:pt idx="2">
                  <c:v>3rd Tertile</c:v>
                </c:pt>
              </c:strCache>
            </c:strRef>
          </c:cat>
          <c:val>
            <c:numRef>
              <c:f>Sample_Size!$K$3:$M$3</c:f>
              <c:numCache>
                <c:formatCode>General</c:formatCode>
                <c:ptCount val="3"/>
                <c:pt idx="0">
                  <c:v>265</c:v>
                </c:pt>
                <c:pt idx="1">
                  <c:v>422</c:v>
                </c:pt>
                <c:pt idx="2">
                  <c:v>524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0777600"/>
        <c:axId val="91933504"/>
        <c:axId val="0"/>
      </c:bar3DChart>
      <c:catAx>
        <c:axId val="907776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91933504"/>
        <c:crosses val="autoZero"/>
        <c:auto val="1"/>
        <c:lblAlgn val="ctr"/>
        <c:lblOffset val="100"/>
        <c:noMultiLvlLbl val="0"/>
      </c:catAx>
      <c:valAx>
        <c:axId val="919335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907776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B94E5F-3858-40F7-8C19-455A5BBCDCB4}" type="datetimeFigureOut">
              <a:rPr lang="en-US" smtClean="0"/>
              <a:pPr/>
              <a:t>7/23/2014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3813"/>
            <a:ext cx="3076575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8913813"/>
            <a:ext cx="3076575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DE5BC-9971-4A71-9BC3-8F8BF9443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390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08DF1-BF37-4120-AC2A-469E7702ED68}" type="datetimeFigureOut">
              <a:rPr lang="en-US" smtClean="0"/>
              <a:pPr/>
              <a:t>7/23/2014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2650" cy="3519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7700"/>
            <a:ext cx="5680075" cy="4224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3813"/>
            <a:ext cx="3076575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8913813"/>
            <a:ext cx="3076575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D7F77C-0A5C-4038-BB6B-C2953BCDE3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59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DF7C3-8BA2-4764-A507-0FBAAB16F6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978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dirty="0" smtClean="0"/>
              <a:t>Rebate conservation programs are attractive yet fall short of initial estimates</a:t>
            </a:r>
          </a:p>
          <a:p>
            <a:pPr lvl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dirty="0" smtClean="0"/>
              <a:t>Cost-effectiveness depends on “rebound” and “</a:t>
            </a:r>
            <a:r>
              <a:rPr lang="en-US" sz="1400" dirty="0" err="1" smtClean="0"/>
              <a:t>additionality</a:t>
            </a:r>
            <a:r>
              <a:rPr lang="en-US" sz="1400" dirty="0" smtClean="0"/>
              <a:t>” issues</a:t>
            </a:r>
          </a:p>
          <a:p>
            <a:pPr lvl="2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dirty="0" smtClean="0"/>
              <a:t>Some studies suggest rebound effects  are small – more research required</a:t>
            </a:r>
          </a:p>
          <a:p>
            <a:pPr lvl="2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dirty="0" smtClean="0"/>
              <a:t>If understand “</a:t>
            </a:r>
            <a:r>
              <a:rPr lang="en-US" sz="1400" dirty="0" err="1" smtClean="0"/>
              <a:t>additionality</a:t>
            </a:r>
            <a:r>
              <a:rPr lang="en-US" sz="1400" dirty="0" smtClean="0"/>
              <a:t>,” can significantly improve cost-effectiveness</a:t>
            </a:r>
          </a:p>
          <a:p>
            <a:pPr lvl="2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dirty="0" smtClean="0"/>
              <a:t>If considering long-run programs, need to implement program-specific evaluations --- </a:t>
            </a:r>
            <a:r>
              <a:rPr lang="en-US" sz="1400" b="1" i="1" dirty="0" smtClean="0"/>
              <a:t>could save money and water</a:t>
            </a:r>
          </a:p>
          <a:p>
            <a:pPr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dirty="0" smtClean="0"/>
              <a:t>Volumetric price-based conservation program shown to be effective</a:t>
            </a:r>
          </a:p>
          <a:p>
            <a:pPr lvl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dirty="0" err="1" smtClean="0"/>
              <a:t>Elasticities</a:t>
            </a:r>
            <a:r>
              <a:rPr lang="en-US" sz="1400" dirty="0" smtClean="0"/>
              <a:t> differ across seasons, socio-economic factors, and in relation to different types of </a:t>
            </a:r>
            <a:r>
              <a:rPr lang="en-US" sz="1400" dirty="0" err="1" smtClean="0"/>
              <a:t>nonprice</a:t>
            </a:r>
            <a:r>
              <a:rPr lang="en-US" sz="1400" dirty="0" smtClean="0"/>
              <a:t> alternatives (complementary effects)</a:t>
            </a:r>
          </a:p>
          <a:p>
            <a:pPr lvl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dirty="0" smtClean="0"/>
              <a:t>Suggests benefits from targeted program and consideration of </a:t>
            </a:r>
            <a:r>
              <a:rPr lang="en-US" sz="1400" dirty="0" err="1" smtClean="0"/>
              <a:t>complemetarities</a:t>
            </a:r>
            <a:r>
              <a:rPr lang="en-US" sz="1400" dirty="0" smtClean="0"/>
              <a:t> across programs</a:t>
            </a:r>
          </a:p>
          <a:p>
            <a:pPr lvl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dirty="0" smtClean="0"/>
              <a:t>Poor water pricing leads to excessive scarcity and costly policies in short run (e.g., drought) and likely unsustainable land-use patterns in long run</a:t>
            </a:r>
          </a:p>
          <a:p>
            <a:pPr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dirty="0" smtClean="0"/>
              <a:t>Detail matters – program, household type, pricing, timing,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7F77C-0A5C-4038-BB6B-C2953BCDE35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0294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7F77C-0A5C-4038-BB6B-C2953BCDE35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6768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7F77C-0A5C-4038-BB6B-C2953BCDE35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6788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7F77C-0A5C-4038-BB6B-C2953BCDE35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9111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Income &lt; 46607</a:t>
            </a:r>
          </a:p>
          <a:p>
            <a:r>
              <a:rPr lang="en-US" dirty="0" smtClean="0"/>
              <a:t>Income &gt; 46607 and &lt; 60984</a:t>
            </a:r>
          </a:p>
          <a:p>
            <a:r>
              <a:rPr lang="en-US" dirty="0" smtClean="0"/>
              <a:t>Income &gt; 60984 and &lt; 75583</a:t>
            </a:r>
          </a:p>
          <a:p>
            <a:r>
              <a:rPr lang="en-US" dirty="0" smtClean="0"/>
              <a:t>Income &gt; 75580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7F77C-0A5C-4038-BB6B-C2953BCDE35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1553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7F77C-0A5C-4038-BB6B-C2953BCDE35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7735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7F77C-0A5C-4038-BB6B-C2953BCDE35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5092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7F77C-0A5C-4038-BB6B-C2953BCDE35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0190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7F77C-0A5C-4038-BB6B-C2953BCDE35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8572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7F77C-0A5C-4038-BB6B-C2953BCDE35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265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7F77C-0A5C-4038-BB6B-C2953BCDE35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66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7F77C-0A5C-4038-BB6B-C2953BCDE35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819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7F77C-0A5C-4038-BB6B-C2953BCDE35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424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7F77C-0A5C-4038-BB6B-C2953BCDE35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191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7F77C-0A5C-4038-BB6B-C2953BCDE35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09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7F77C-0A5C-4038-BB6B-C2953BCDE35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179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7F77C-0A5C-4038-BB6B-C2953BCDE35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4702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7F77C-0A5C-4038-BB6B-C2953BCDE35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44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7F77C-0A5C-4038-BB6B-C2953BCDE35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742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7F77C-0A5C-4038-BB6B-C2953BCDE35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13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66FD4-914F-4FEF-A13B-04DF772100A6}" type="datetimeFigureOut">
              <a:rPr lang="en-US" smtClean="0"/>
              <a:pPr/>
              <a:t>7/23/2014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EA9168-949A-41DB-84E9-1AF0944DC6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66FD4-914F-4FEF-A13B-04DF772100A6}" type="datetimeFigureOut">
              <a:rPr lang="en-US" smtClean="0"/>
              <a:pPr/>
              <a:t>7/23/2014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A9168-949A-41DB-84E9-1AF0944DC6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66FD4-914F-4FEF-A13B-04DF772100A6}" type="datetimeFigureOut">
              <a:rPr lang="en-US" smtClean="0"/>
              <a:pPr/>
              <a:t>7/23/2014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A9168-949A-41DB-84E9-1AF0944DC6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66FD4-914F-4FEF-A13B-04DF772100A6}" type="datetimeFigureOut">
              <a:rPr lang="en-US" smtClean="0"/>
              <a:pPr/>
              <a:t>7/23/2014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EA9168-949A-41DB-84E9-1AF0944DC6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66FD4-914F-4FEF-A13B-04DF772100A6}" type="datetimeFigureOut">
              <a:rPr lang="en-US" smtClean="0"/>
              <a:pPr/>
              <a:t>7/23/2014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A9168-949A-41DB-84E9-1AF0944DC6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66FD4-914F-4FEF-A13B-04DF772100A6}" type="datetimeFigureOut">
              <a:rPr lang="en-US" smtClean="0"/>
              <a:pPr/>
              <a:t>7/23/2014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A9168-949A-41DB-84E9-1AF0944DC6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66FD4-914F-4FEF-A13B-04DF772100A6}" type="datetimeFigureOut">
              <a:rPr lang="en-US" smtClean="0"/>
              <a:pPr/>
              <a:t>7/23/2014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EA9168-949A-41DB-84E9-1AF0944DC6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66FD4-914F-4FEF-A13B-04DF772100A6}" type="datetimeFigureOut">
              <a:rPr lang="en-US" smtClean="0"/>
              <a:pPr/>
              <a:t>7/23/2014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A9168-949A-41DB-84E9-1AF0944DC6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66FD4-914F-4FEF-A13B-04DF772100A6}" type="datetimeFigureOut">
              <a:rPr lang="en-US" smtClean="0"/>
              <a:pPr/>
              <a:t>7/23/2014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A9168-949A-41DB-84E9-1AF0944DC6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66FD4-914F-4FEF-A13B-04DF772100A6}" type="datetimeFigureOut">
              <a:rPr lang="en-US" smtClean="0"/>
              <a:pPr/>
              <a:t>7/23/2014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A9168-949A-41DB-84E9-1AF0944DC6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66FD4-914F-4FEF-A13B-04DF772100A6}" type="datetimeFigureOut">
              <a:rPr lang="en-US" smtClean="0"/>
              <a:pPr/>
              <a:t>7/23/2014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A9168-949A-41DB-84E9-1AF0944DC6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9A66FD4-914F-4FEF-A13B-04DF772100A6}" type="datetimeFigureOut">
              <a:rPr lang="en-US" smtClean="0"/>
              <a:pPr/>
              <a:t>7/23/2014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EA9168-949A-41DB-84E9-1AF0944DC6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7" y="1143000"/>
            <a:ext cx="3927143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990600"/>
          </a:xfrm>
          <a:effectLst/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effectLst/>
                <a:latin typeface="Times New Roman" pitchFamily="18" charset="0"/>
                <a:cs typeface="Times New Roman" pitchFamily="18" charset="0"/>
              </a:rPr>
              <a:t>Demand-Side Measures for Addressing water scarcity and Drought: What do we know…</a:t>
            </a:r>
            <a:endParaRPr lang="en-US" sz="24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67150" y="1143000"/>
            <a:ext cx="5276850" cy="1524000"/>
          </a:xfrm>
        </p:spPr>
        <p:txBody>
          <a:bodyPr anchor="t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Kurt A.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Schwabe</a:t>
            </a: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Associate Professor of Environmental Economics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Associate Director, Water Science and Policy Center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University of California-Riverside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0"/>
            <a:ext cx="24955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55660"/>
            <a:ext cx="48768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4" y="1219200"/>
            <a:ext cx="1247776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876800"/>
            <a:ext cx="42672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438400"/>
            <a:ext cx="51816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57424" y="4876800"/>
            <a:ext cx="2619376" cy="196977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MWD (1990): 208 </a:t>
            </a:r>
            <a:r>
              <a:rPr lang="en-US" dirty="0" err="1" smtClean="0"/>
              <a:t>gpcd</a:t>
            </a:r>
            <a:endParaRPr lang="en-US" dirty="0" smtClean="0"/>
          </a:p>
          <a:p>
            <a:r>
              <a:rPr lang="en-US" dirty="0" smtClean="0"/>
              <a:t>MWD (2013): 175 </a:t>
            </a:r>
            <a:r>
              <a:rPr lang="en-US" dirty="0" err="1" smtClean="0"/>
              <a:t>gpcd</a:t>
            </a:r>
            <a:endParaRPr lang="en-US" dirty="0" smtClean="0"/>
          </a:p>
          <a:p>
            <a:r>
              <a:rPr lang="en-US" u="sng" dirty="0" smtClean="0"/>
              <a:t>Urban GPCD elsewhere…</a:t>
            </a:r>
            <a:endParaRPr lang="en-US" u="sng" dirty="0"/>
          </a:p>
          <a:p>
            <a:r>
              <a:rPr lang="en-US" dirty="0" smtClean="0"/>
              <a:t>Israel: 84</a:t>
            </a:r>
          </a:p>
          <a:p>
            <a:r>
              <a:rPr lang="en-US" dirty="0" smtClean="0"/>
              <a:t>Spain: 76</a:t>
            </a:r>
          </a:p>
          <a:p>
            <a:r>
              <a:rPr lang="en-US" dirty="0" smtClean="0"/>
              <a:t>Australia:  80 to 130</a:t>
            </a:r>
          </a:p>
          <a:p>
            <a:r>
              <a:rPr lang="en-US" sz="1400" dirty="0" smtClean="0"/>
              <a:t>(</a:t>
            </a:r>
            <a:r>
              <a:rPr lang="en-US" sz="1400" dirty="0" err="1" smtClean="0"/>
              <a:t>Hanak</a:t>
            </a:r>
            <a:r>
              <a:rPr lang="en-US" sz="1400" dirty="0" smtClean="0"/>
              <a:t> et al. 2011)</a:t>
            </a:r>
            <a:endParaRPr lang="en-US" dirty="0"/>
          </a:p>
        </p:txBody>
      </p:sp>
      <p:pic>
        <p:nvPicPr>
          <p:cNvPr id="11" name="Picture 2" descr="http://watersolutionsco.com/wp-content/uploads/2012/03/sprinkler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1367118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82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457201"/>
            <a:ext cx="8686800" cy="609599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effectLst/>
              </a:rPr>
              <a:t>Summary and concerns</a:t>
            </a:r>
            <a:endParaRPr lang="en-US" sz="2800" b="1" dirty="0">
              <a:effectLst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447801"/>
            <a:ext cx="8839200" cy="5486399"/>
          </a:xfrm>
        </p:spPr>
        <p:txBody>
          <a:bodyPr anchor="t">
            <a:normAutofit/>
          </a:bodyPr>
          <a:lstStyle/>
          <a:p>
            <a:pPr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 smtClean="0"/>
              <a:t>Rebate conservation programs are attractive yet fall short of initial estimates</a:t>
            </a:r>
          </a:p>
          <a:p>
            <a:pPr marL="0" indent="0">
              <a:buClr>
                <a:schemeClr val="tx2"/>
              </a:buClr>
              <a:buSzPct val="100000"/>
              <a:buNone/>
            </a:pPr>
            <a:endParaRPr lang="en-US" sz="800" dirty="0" smtClean="0"/>
          </a:p>
          <a:p>
            <a:pPr lvl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/>
              <a:t>Cost-effectiveness depends on “rebound” and “</a:t>
            </a:r>
            <a:r>
              <a:rPr lang="en-US" sz="2000" dirty="0" err="1" smtClean="0"/>
              <a:t>additionality</a:t>
            </a:r>
            <a:r>
              <a:rPr lang="en-US" sz="2000" dirty="0" smtClean="0"/>
              <a:t>” issues</a:t>
            </a:r>
          </a:p>
          <a:p>
            <a:pPr marL="0" indent="0">
              <a:buClr>
                <a:schemeClr val="tx2"/>
              </a:buClr>
              <a:buSzPct val="100000"/>
              <a:buNone/>
            </a:pPr>
            <a:endParaRPr lang="en-US" sz="800" dirty="0" smtClean="0"/>
          </a:p>
          <a:p>
            <a:pPr marL="0" indent="0">
              <a:buClr>
                <a:schemeClr val="tx2"/>
              </a:buClr>
              <a:buSzPct val="100000"/>
              <a:buNone/>
            </a:pPr>
            <a:endParaRPr lang="en-US" sz="800" dirty="0" smtClean="0"/>
          </a:p>
          <a:p>
            <a:pPr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 smtClean="0"/>
              <a:t>Volumetric price-based conservation program shown to be effective</a:t>
            </a:r>
          </a:p>
          <a:p>
            <a:pPr marL="0" indent="0">
              <a:buClr>
                <a:schemeClr val="tx2"/>
              </a:buClr>
              <a:buSzPct val="100000"/>
              <a:buNone/>
            </a:pPr>
            <a:endParaRPr lang="en-US" sz="800" dirty="0" smtClean="0"/>
          </a:p>
          <a:p>
            <a:pPr marL="0" indent="0">
              <a:buClr>
                <a:schemeClr val="tx2"/>
              </a:buClr>
              <a:buSzPct val="100000"/>
              <a:buNone/>
            </a:pPr>
            <a:endParaRPr lang="en-US" sz="800" dirty="0" smtClean="0"/>
          </a:p>
          <a:p>
            <a:pPr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 smtClean="0"/>
              <a:t>Have little idea how to achieve a successful program nor how various programs interact</a:t>
            </a:r>
            <a:endParaRPr lang="en-US" sz="2000" dirty="0" smtClean="0"/>
          </a:p>
        </p:txBody>
      </p:sp>
      <p:pic>
        <p:nvPicPr>
          <p:cNvPr id="6" name="Picture 2" descr="http://4.bp.blogspot.com/-JVZc7Z3jMQA/UUnaMQ_MinI/AAAAAAAABK0/YrNd7HQGRMw/s1600/ucr_logo_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248400"/>
            <a:ext cx="3196771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42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52400"/>
            <a:ext cx="8686800" cy="2286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Are Water Conservation Programs Effective?  An Evaluation of the High Efficiency Sprinkler Nozzle Program</a:t>
            </a:r>
            <a:endParaRPr lang="en-US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A Preliminary Investigation of EMWD Phase II Voucher Redemption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1905000"/>
            <a:ext cx="8534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Kurt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Schwabe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Ken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Baerenklau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and Ariel Dinar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Water Science and Policy Center</a:t>
            </a:r>
          </a:p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University of California Riverside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66774"/>
            <a:ext cx="4876800" cy="4091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029200" y="2971800"/>
            <a:ext cx="41148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Clr>
                <a:schemeClr val="accent2">
                  <a:lumMod val="75000"/>
                </a:schemeClr>
              </a:buClr>
              <a:buSzPct val="100000"/>
            </a:pPr>
            <a:r>
              <a:rPr lang="en-US" sz="2200" b="1" u="sng" dirty="0" smtClean="0">
                <a:latin typeface="Times New Roman" pitchFamily="18" charset="0"/>
                <a:cs typeface="Times New Roman" pitchFamily="18" charset="0"/>
              </a:rPr>
              <a:t>Objectives/Goal</a:t>
            </a:r>
          </a:p>
          <a:p>
            <a:pPr algn="ctr">
              <a:spcAft>
                <a:spcPts val="600"/>
              </a:spcAft>
              <a:buClr>
                <a:schemeClr val="accent2">
                  <a:lumMod val="75000"/>
                </a:schemeClr>
              </a:buClr>
              <a:buSzPct val="100000"/>
            </a:pPr>
            <a:endParaRPr lang="en-US" sz="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Aft>
                <a:spcPts val="600"/>
              </a:spcAft>
              <a:buClr>
                <a:schemeClr val="accent2">
                  <a:lumMod val="75000"/>
                </a:schemeClr>
              </a:buClr>
              <a:buSzPct val="100000"/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What factors are correlated with redeeming vouchers?</a:t>
            </a:r>
          </a:p>
          <a:p>
            <a:pPr marL="342900" indent="-342900">
              <a:spcAft>
                <a:spcPts val="600"/>
              </a:spcAft>
              <a:buClr>
                <a:schemeClr val="accent2">
                  <a:lumMod val="75000"/>
                </a:schemeClr>
              </a:buClr>
              <a:buSzPct val="100000"/>
              <a:buFont typeface="Arial" pitchFamily="34" charset="0"/>
              <a:buChar char="•"/>
            </a:pPr>
            <a:endParaRPr lang="en-US" sz="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Aft>
                <a:spcPts val="600"/>
              </a:spcAft>
              <a:buClr>
                <a:schemeClr val="accent2">
                  <a:lumMod val="75000"/>
                </a:schemeClr>
              </a:buClr>
              <a:buSzPct val="100000"/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Do those who redeem vouchers use less water relative to what they used before and, if so, by how much?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://4.bp.blogspot.com/-JVZc7Z3jMQA/UUnaMQ_MinI/AAAAAAAABK0/YrNd7HQGRMw/s1600/ucr_logo_cmy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248400"/>
            <a:ext cx="3196771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4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304800"/>
            <a:ext cx="8686800" cy="6400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9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Other Project Collaborators…</a:t>
            </a:r>
          </a:p>
          <a:p>
            <a:pPr marL="0" indent="0">
              <a:buNone/>
            </a:pP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Tim Barr</a:t>
            </a:r>
          </a:p>
          <a:p>
            <a:pPr marL="0" indent="0">
              <a:buNone/>
            </a:pP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Water Use Efficiency Manager, Western Municipal Water District</a:t>
            </a:r>
          </a:p>
          <a:p>
            <a:pPr marL="0" indent="0">
              <a:buNone/>
            </a:pP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Maureen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Erbeznik</a:t>
            </a: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CEO, Maureen </a:t>
            </a:r>
            <a:r>
              <a:rPr lang="en-US" sz="1800" b="1" i="1" dirty="0" err="1">
                <a:latin typeface="Times New Roman" pitchFamily="18" charset="0"/>
                <a:cs typeface="Times New Roman" pitchFamily="18" charset="0"/>
              </a:rPr>
              <a:t>Erbeznik</a:t>
            </a:r>
            <a:r>
              <a:rPr lang="en-US" sz="1800" b="1" i="1" dirty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Associates</a:t>
            </a:r>
          </a:p>
          <a:p>
            <a:pPr marL="0" indent="0">
              <a:buNone/>
            </a:pPr>
            <a:endParaRPr lang="en-US" sz="18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Drew Atwater</a:t>
            </a:r>
          </a:p>
          <a:p>
            <a:pPr marL="0" indent="0">
              <a:buNone/>
            </a:pPr>
            <a:r>
              <a:rPr lang="en-US" sz="1800" b="1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Moulton Niguel Water District  / graduate student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Eastern Municipal Water District</a:t>
            </a:r>
          </a:p>
          <a:p>
            <a:pPr marL="0" indent="0">
              <a:buNone/>
            </a:pP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Western Municipal Water District</a:t>
            </a:r>
          </a:p>
          <a:p>
            <a:pPr marL="0" indent="0">
              <a:buNone/>
            </a:pP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800" b="1" i="1" u="sng" dirty="0" smtClean="0">
                <a:latin typeface="Times New Roman" pitchFamily="18" charset="0"/>
                <a:cs typeface="Times New Roman" pitchFamily="18" charset="0"/>
              </a:rPr>
              <a:t>With acknowledgement of financial support from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Western Municipal Water District</a:t>
            </a:r>
          </a:p>
          <a:p>
            <a:pPr marL="0" indent="0"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Metropolitan Water District</a:t>
            </a:r>
          </a:p>
          <a:p>
            <a:pPr marL="0" indent="0"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University of California Riverside</a:t>
            </a:r>
          </a:p>
          <a:p>
            <a:pPr marL="0" indent="0"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World Water Forum College Grants Forum</a:t>
            </a:r>
          </a:p>
          <a:p>
            <a:pPr marL="0" indent="0"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United States Bureau of Reclamation </a:t>
            </a:r>
          </a:p>
          <a:p>
            <a:pPr marL="0" indent="0">
              <a:buNone/>
            </a:pP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4.bp.blogspot.com/-JVZc7Z3jMQA/UUnaMQ_MinI/AAAAAAAABK0/YrNd7HQGRMw/s1600/ucr_logo_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248400"/>
            <a:ext cx="3196771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01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effectLst/>
                <a:latin typeface="Times New Roman" pitchFamily="18" charset="0"/>
                <a:cs typeface="Times New Roman" pitchFamily="18" charset="0"/>
              </a:rPr>
              <a:t>Statistical model of “participation”</a:t>
            </a:r>
            <a:endParaRPr lang="en-US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143000"/>
            <a:ext cx="8458200" cy="3200400"/>
          </a:xfrm>
        </p:spPr>
        <p:txBody>
          <a:bodyPr numCol="1">
            <a:normAutofit/>
          </a:bodyPr>
          <a:lstStyle/>
          <a:p>
            <a:pPr>
              <a:spcAft>
                <a:spcPts val="600"/>
              </a:spcAft>
              <a:buClr>
                <a:schemeClr val="accent2">
                  <a:lumMod val="75000"/>
                </a:schemeClr>
              </a:buClr>
              <a:buSzPct val="100000"/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Employ a probability-based multivariate statistical model (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logit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spcAft>
                <a:spcPts val="600"/>
              </a:spcAft>
              <a:buClr>
                <a:schemeClr val="accent2">
                  <a:lumMod val="75000"/>
                </a:schemeClr>
              </a:buClr>
              <a:buSzPct val="100000"/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Monthly water use data on 91,151 households from 4/2009 to 9/2012</a:t>
            </a:r>
          </a:p>
          <a:p>
            <a:pPr>
              <a:spcAft>
                <a:spcPts val="600"/>
              </a:spcAft>
              <a:buClr>
                <a:schemeClr val="accent2">
                  <a:lumMod val="75000"/>
                </a:schemeClr>
              </a:buClr>
              <a:buSzPct val="100000"/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Voucher data on 1,211 (1.3%) households that redeemed vouchers between 10/2011 to 6/2012</a:t>
            </a:r>
          </a:p>
          <a:p>
            <a:pPr marL="0" indent="0" algn="ctr">
              <a:spcAft>
                <a:spcPts val="600"/>
              </a:spcAft>
              <a:buClr>
                <a:schemeClr val="accent2">
                  <a:lumMod val="75000"/>
                </a:schemeClr>
              </a:buClr>
              <a:buSzPct val="100000"/>
              <a:buNone/>
            </a:pP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---------------------------------------------------------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Aft>
                <a:spcPts val="600"/>
              </a:spcAft>
              <a:buClr>
                <a:schemeClr val="accent2">
                  <a:lumMod val="75000"/>
                </a:schemeClr>
              </a:buClr>
              <a:buSzPct val="100000"/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Probability (Participation) = f (explanatory factors)</a:t>
            </a:r>
          </a:p>
          <a:p>
            <a:pPr marL="457200" lvl="1" indent="0" algn="ctr">
              <a:spcAft>
                <a:spcPts val="600"/>
              </a:spcAft>
              <a:buClr>
                <a:schemeClr val="accent2">
                  <a:lumMod val="75000"/>
                </a:schemeClr>
              </a:buClr>
              <a:buSzPct val="100000"/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Explanatory factors (data):</a:t>
            </a:r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228600" y="4267200"/>
            <a:ext cx="8001000" cy="2590800"/>
          </a:xfrm>
          <a:prstGeom prst="rect">
            <a:avLst/>
          </a:prstGeom>
        </p:spPr>
        <p:txBody>
          <a:bodyPr vert="horz" numCol="2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spcAft>
                <a:spcPts val="600"/>
              </a:spcAft>
              <a:buClr>
                <a:schemeClr val="accent2">
                  <a:lumMod val="75000"/>
                </a:schemeClr>
              </a:buClr>
              <a:buSzPct val="100000"/>
              <a:buFont typeface="Arial" pitchFamily="34" charset="0"/>
              <a:buChar char="•"/>
            </a:pP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ET (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microzone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-level)</a:t>
            </a:r>
          </a:p>
          <a:p>
            <a:pPr lvl="2">
              <a:spcAft>
                <a:spcPts val="600"/>
              </a:spcAft>
              <a:buClr>
                <a:schemeClr val="accent2">
                  <a:lumMod val="75000"/>
                </a:schemeClr>
              </a:buClr>
              <a:buSzPct val="100000"/>
              <a:buFont typeface="Arial" pitchFamily="34" charset="0"/>
              <a:buChar char="•"/>
            </a:pP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Property value (census track level)</a:t>
            </a:r>
          </a:p>
          <a:p>
            <a:pPr lvl="2">
              <a:spcAft>
                <a:spcPts val="600"/>
              </a:spcAft>
              <a:buClr>
                <a:schemeClr val="accent2">
                  <a:lumMod val="75000"/>
                </a:schemeClr>
              </a:buClr>
              <a:buSzPct val="100000"/>
              <a:buFont typeface="Arial" pitchFamily="34" charset="0"/>
              <a:buChar char="•"/>
            </a:pP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HH size </a:t>
            </a:r>
          </a:p>
          <a:p>
            <a:pPr lvl="2">
              <a:spcAft>
                <a:spcPts val="600"/>
              </a:spcAft>
              <a:buClr>
                <a:schemeClr val="accent2">
                  <a:lumMod val="75000"/>
                </a:schemeClr>
              </a:buClr>
              <a:buSzPct val="100000"/>
              <a:buFont typeface="Arial" pitchFamily="34" charset="0"/>
              <a:buChar char="•"/>
            </a:pP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Season (relative to winter)</a:t>
            </a:r>
          </a:p>
          <a:p>
            <a:pPr lvl="2">
              <a:spcAft>
                <a:spcPts val="600"/>
              </a:spcAft>
              <a:buClr>
                <a:schemeClr val="accent2">
                  <a:lumMod val="75000"/>
                </a:schemeClr>
              </a:buClr>
              <a:buSzPct val="100000"/>
              <a:buFont typeface="Arial" pitchFamily="34" charset="0"/>
              <a:buChar char="•"/>
            </a:pP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Other programs</a:t>
            </a:r>
          </a:p>
          <a:p>
            <a:pPr lvl="2">
              <a:spcAft>
                <a:spcPts val="600"/>
              </a:spcAft>
              <a:buClr>
                <a:schemeClr val="accent2">
                  <a:lumMod val="75000"/>
                </a:schemeClr>
              </a:buClr>
              <a:buSzPct val="100000"/>
              <a:buFont typeface="Arial" pitchFamily="34" charset="0"/>
              <a:buChar char="•"/>
            </a:pP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Income (census track level)</a:t>
            </a:r>
          </a:p>
          <a:p>
            <a:pPr lvl="2">
              <a:spcAft>
                <a:spcPts val="600"/>
              </a:spcAft>
              <a:buClr>
                <a:schemeClr val="accent2">
                  <a:lumMod val="75000"/>
                </a:schemeClr>
              </a:buClr>
              <a:buSzPct val="100000"/>
              <a:buFont typeface="Arial" pitchFamily="34" charset="0"/>
              <a:buChar char="•"/>
            </a:pP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Landscape area</a:t>
            </a:r>
          </a:p>
          <a:p>
            <a:pPr lvl="2">
              <a:spcAft>
                <a:spcPts val="600"/>
              </a:spcAft>
              <a:buClr>
                <a:schemeClr val="accent2">
                  <a:lumMod val="75000"/>
                </a:schemeClr>
              </a:buClr>
              <a:buSzPct val="100000"/>
              <a:buFont typeface="Arial" pitchFamily="34" charset="0"/>
              <a:buChar char="•"/>
            </a:pP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Distance to distributor (miles)</a:t>
            </a:r>
          </a:p>
        </p:txBody>
      </p:sp>
      <p:pic>
        <p:nvPicPr>
          <p:cNvPr id="7" name="Picture 2" descr="http://4.bp.blogspot.com/-JVZc7Z3jMQA/UUnaMQ_MinI/AAAAAAAABK0/YrNd7HQGRMw/s1600/ucr_logo_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400800"/>
            <a:ext cx="3196771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51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ln>
            <a:noFill/>
          </a:ln>
          <a:effectLst/>
        </p:spPr>
        <p:txBody>
          <a:bodyPr>
            <a:normAutofit fontScale="90000"/>
          </a:bodyPr>
          <a:lstStyle/>
          <a:p>
            <a:pPr algn="ctr"/>
            <a:r>
              <a:rPr lang="en-US" sz="2800" b="1" dirty="0" smtClean="0">
                <a:effectLst/>
                <a:latin typeface="Times New Roman" pitchFamily="18" charset="0"/>
                <a:cs typeface="Times New Roman" pitchFamily="18" charset="0"/>
              </a:rPr>
              <a:t>Characteristics of Phase II Redeemers: </a:t>
            </a:r>
            <a:br>
              <a:rPr lang="en-US" sz="28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effectLst/>
                <a:latin typeface="Times New Roman" pitchFamily="18" charset="0"/>
                <a:cs typeface="Times New Roman" pitchFamily="18" charset="0"/>
              </a:rPr>
              <a:t>Who Redeems?</a:t>
            </a:r>
            <a:endParaRPr lang="en-US" sz="28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6248400"/>
            <a:ext cx="8458200" cy="457200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Clr>
                <a:schemeClr val="accent2">
                  <a:lumMod val="75000"/>
                </a:schemeClr>
              </a:buClr>
              <a:buSzPct val="100000"/>
              <a:buNone/>
            </a:pP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Total Accounts/Total Redeeming: 91151 / 1211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2317140"/>
              </p:ext>
            </p:extLst>
          </p:nvPr>
        </p:nvGraphicFramePr>
        <p:xfrm>
          <a:off x="0" y="1295400"/>
          <a:ext cx="46482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7139643"/>
              </p:ext>
            </p:extLst>
          </p:nvPr>
        </p:nvGraphicFramePr>
        <p:xfrm>
          <a:off x="4876800" y="1219200"/>
          <a:ext cx="41148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9397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effectLst/>
                <a:latin typeface="Times New Roman" pitchFamily="18" charset="0"/>
                <a:cs typeface="Times New Roman" pitchFamily="18" charset="0"/>
              </a:rPr>
              <a:t>General Summary of who redeems</a:t>
            </a:r>
            <a:endParaRPr lang="en-US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5486400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Clr>
                <a:schemeClr val="accent2">
                  <a:lumMod val="75000"/>
                </a:schemeClr>
              </a:buClr>
              <a:buSzPct val="100000"/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Households that redeemed vouchers tended to have a 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statistically significant relationship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with….</a:t>
            </a:r>
          </a:p>
          <a:p>
            <a:pPr>
              <a:spcAft>
                <a:spcPts val="600"/>
              </a:spcAft>
              <a:buClr>
                <a:schemeClr val="accent2">
                  <a:lumMod val="75000"/>
                </a:schemeClr>
              </a:buClr>
              <a:buSzPct val="100000"/>
              <a:buFont typeface="Arial" pitchFamily="34" charset="0"/>
              <a:buChar char="•"/>
            </a:pP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higher incomes</a:t>
            </a:r>
          </a:p>
          <a:p>
            <a:pPr>
              <a:spcAft>
                <a:spcPts val="600"/>
              </a:spcAft>
              <a:buClr>
                <a:schemeClr val="accent2">
                  <a:lumMod val="75000"/>
                </a:schemeClr>
              </a:buClr>
              <a:buSzPct val="100000"/>
              <a:buFont typeface="Arial" pitchFamily="34" charset="0"/>
              <a:buChar char="•"/>
            </a:pP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more family members</a:t>
            </a:r>
          </a:p>
          <a:p>
            <a:pPr>
              <a:spcAft>
                <a:spcPts val="600"/>
              </a:spcAft>
              <a:buClr>
                <a:schemeClr val="accent2">
                  <a:lumMod val="75000"/>
                </a:schemeClr>
              </a:buClr>
              <a:buSzPct val="100000"/>
              <a:buFont typeface="Arial" pitchFamily="34" charset="0"/>
              <a:buChar char="•"/>
            </a:pP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imilar, if not slightly lower, ET values</a:t>
            </a:r>
          </a:p>
          <a:p>
            <a:pPr>
              <a:spcAft>
                <a:spcPts val="600"/>
              </a:spcAft>
              <a:buClr>
                <a:schemeClr val="accent2">
                  <a:lumMod val="75000"/>
                </a:schemeClr>
              </a:buClr>
              <a:buSzPct val="100000"/>
              <a:buFont typeface="Arial" pitchFamily="34" charset="0"/>
              <a:buChar char="•"/>
            </a:pP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higher water usage rates</a:t>
            </a:r>
          </a:p>
          <a:p>
            <a:pPr>
              <a:spcAft>
                <a:spcPts val="600"/>
              </a:spcAft>
              <a:buClr>
                <a:schemeClr val="accent2">
                  <a:lumMod val="75000"/>
                </a:schemeClr>
              </a:buClr>
              <a:buSzPct val="100000"/>
              <a:buFont typeface="Arial" pitchFamily="34" charset="0"/>
              <a:buChar char="•"/>
            </a:pP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arger landscapes</a:t>
            </a:r>
          </a:p>
          <a:p>
            <a:pPr>
              <a:spcAft>
                <a:spcPts val="600"/>
              </a:spcAft>
              <a:buClr>
                <a:schemeClr val="accent2">
                  <a:lumMod val="75000"/>
                </a:schemeClr>
              </a:buClr>
              <a:buSzPct val="100000"/>
              <a:buFont typeface="Arial" pitchFamily="34" charset="0"/>
              <a:buChar char="•"/>
            </a:pP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roximity to distributor</a:t>
            </a:r>
          </a:p>
          <a:p>
            <a:pPr marL="0" indent="0">
              <a:spcAft>
                <a:spcPts val="600"/>
              </a:spcAft>
              <a:buClr>
                <a:schemeClr val="accent2">
                  <a:lumMod val="75000"/>
                </a:schemeClr>
              </a:buClr>
              <a:buSzPct val="100000"/>
              <a:buNone/>
            </a:pPr>
            <a:endParaRPr lang="en-US" sz="26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  <a:buClr>
                <a:schemeClr val="accent2">
                  <a:lumMod val="75000"/>
                </a:schemeClr>
              </a:buClr>
              <a:buSzPct val="100000"/>
              <a:buFont typeface="Arial" pitchFamily="34" charset="0"/>
              <a:buChar char="•"/>
            </a:pPr>
            <a:endParaRPr lang="en-US" sz="26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84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7921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effectLst/>
                <a:latin typeface="Times New Roman" pitchFamily="18" charset="0"/>
                <a:cs typeface="Times New Roman" pitchFamily="18" charset="0"/>
              </a:rPr>
              <a:t>Water Use Pre- and Post Phase II</a:t>
            </a:r>
            <a:br>
              <a:rPr lang="en-US" sz="32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effectLst/>
                <a:latin typeface="Times New Roman" pitchFamily="18" charset="0"/>
                <a:cs typeface="Times New Roman" pitchFamily="18" charset="0"/>
              </a:rPr>
              <a:t>for Adopters and non-adopters (CCF)</a:t>
            </a:r>
            <a:endParaRPr lang="en-US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5341856"/>
              </p:ext>
            </p:extLst>
          </p:nvPr>
        </p:nvGraphicFramePr>
        <p:xfrm>
          <a:off x="609599" y="1651635"/>
          <a:ext cx="7620002" cy="50234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86526"/>
                <a:gridCol w="2779807"/>
                <a:gridCol w="2353669"/>
              </a:tblGrid>
              <a:tr h="327772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u="sng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Average</a:t>
                      </a:r>
                      <a:r>
                        <a:rPr lang="en-US" sz="2400" b="1" i="0" u="sng" strike="noStrike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Monthly Water Use (CCF</a:t>
                      </a:r>
                      <a:r>
                        <a:rPr lang="en-US" sz="2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7772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 (2010)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 Voucher</a:t>
                      </a:r>
                      <a:endParaRPr lang="en-US" sz="2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Voucher</a:t>
                      </a:r>
                      <a:endParaRPr lang="en-US" sz="2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27772"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en-US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month (July-Sept)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20.08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26.13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27772"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Post </a:t>
                      </a:r>
                      <a:r>
                        <a:rPr lang="en-US" sz="2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(2012)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27772"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en-US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month (July-Sept)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21.74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25.91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27772">
                <a:tc gridSpan="3"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Differences: Post</a:t>
                      </a:r>
                      <a:r>
                        <a:rPr lang="en-US" sz="2400" b="1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(2012) – Pre(2010)</a:t>
                      </a:r>
                      <a:r>
                        <a:rPr lang="en-US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27772"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en-US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month (July-Sept)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1.66 (8%)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-0.22 (-0.8%)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27772">
                <a:tc gridSpan="3"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Difference in Difference (</a:t>
                      </a:r>
                      <a:r>
                        <a:rPr lang="en-US" sz="2400" b="1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Voucher – No Voucher)</a:t>
                      </a:r>
                      <a:r>
                        <a:rPr lang="en-US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27772"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en-US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month (July-Sept)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-1.88 (-9%)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088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effectLst/>
                <a:latin typeface="Times New Roman" pitchFamily="18" charset="0"/>
                <a:cs typeface="Times New Roman" pitchFamily="18" charset="0"/>
              </a:rPr>
              <a:t>Statistical model of “demand”</a:t>
            </a:r>
            <a:endParaRPr lang="en-US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4114800"/>
          </a:xfrm>
        </p:spPr>
        <p:txBody>
          <a:bodyPr numCol="1">
            <a:normAutofit/>
          </a:bodyPr>
          <a:lstStyle/>
          <a:p>
            <a:pPr>
              <a:spcAft>
                <a:spcPts val="600"/>
              </a:spcAft>
              <a:buClr>
                <a:schemeClr val="accent2">
                  <a:lumMod val="75000"/>
                </a:schemeClr>
              </a:buClr>
              <a:buSzPct val="100000"/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Employ a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discrete-continuous choice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(DCC) econometric model</a:t>
            </a:r>
          </a:p>
          <a:p>
            <a:pPr>
              <a:spcAft>
                <a:spcPts val="600"/>
              </a:spcAft>
              <a:buClr>
                <a:schemeClr val="accent2">
                  <a:lumMod val="75000"/>
                </a:schemeClr>
              </a:buClr>
              <a:buSzPct val="100000"/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Use subsample from EMWD water rate study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Baerenklau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et al.)</a:t>
            </a:r>
          </a:p>
          <a:p>
            <a:pPr lvl="1">
              <a:spcAft>
                <a:spcPts val="600"/>
              </a:spcAft>
              <a:buClr>
                <a:schemeClr val="accent2">
                  <a:lumMod val="75000"/>
                </a:schemeClr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13,665 accounts / 121 redeemers from April 2009 to September 2012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Aft>
                <a:spcPts val="600"/>
              </a:spcAft>
              <a:buClr>
                <a:schemeClr val="accent2">
                  <a:lumMod val="75000"/>
                </a:schemeClr>
              </a:buClr>
              <a:buSzPct val="100000"/>
              <a:buNone/>
            </a:pP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---------------------------------------------------------</a:t>
            </a:r>
          </a:p>
          <a:p>
            <a:pPr marL="0" indent="0" algn="ctr">
              <a:spcAft>
                <a:spcPts val="600"/>
              </a:spcAft>
              <a:buClr>
                <a:schemeClr val="accent2">
                  <a:lumMod val="75000"/>
                </a:schemeClr>
              </a:buClr>
              <a:buSzPct val="100000"/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Monthly Water Use = f (explanatory factors)</a:t>
            </a:r>
          </a:p>
          <a:p>
            <a:pPr marL="457200" lvl="1" indent="0" algn="ctr">
              <a:spcAft>
                <a:spcPts val="600"/>
              </a:spcAft>
              <a:buClr>
                <a:schemeClr val="accent2">
                  <a:lumMod val="75000"/>
                </a:schemeClr>
              </a:buClr>
              <a:buSzPct val="100000"/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Explanatory factors:</a:t>
            </a:r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0" y="3886200"/>
            <a:ext cx="9144000" cy="2133600"/>
          </a:xfrm>
          <a:prstGeom prst="rect">
            <a:avLst/>
          </a:prstGeom>
        </p:spPr>
        <p:txBody>
          <a:bodyPr vert="horz" numCol="2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spcBef>
                <a:spcPts val="0"/>
              </a:spcBef>
              <a:buClr>
                <a:schemeClr val="accent2">
                  <a:lumMod val="75000"/>
                </a:schemeClr>
              </a:buClr>
              <a:buSzPct val="100000"/>
              <a:buFont typeface="Arial" pitchFamily="34" charset="0"/>
              <a:buChar char="•"/>
            </a:pP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Redeemed vouchers (from previous model)</a:t>
            </a:r>
          </a:p>
          <a:p>
            <a:pPr lvl="2">
              <a:spcBef>
                <a:spcPts val="0"/>
              </a:spcBef>
              <a:buClr>
                <a:schemeClr val="accent2">
                  <a:lumMod val="75000"/>
                </a:schemeClr>
              </a:buClr>
              <a:buSzPct val="100000"/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Education (census-track level)</a:t>
            </a:r>
          </a:p>
          <a:p>
            <a:pPr lvl="2">
              <a:spcBef>
                <a:spcPts val="0"/>
              </a:spcBef>
              <a:buClr>
                <a:schemeClr val="accent2">
                  <a:lumMod val="75000"/>
                </a:schemeClr>
              </a:buClr>
              <a:buSzPct val="100000"/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HH size</a:t>
            </a:r>
          </a:p>
          <a:p>
            <a:pPr lvl="2">
              <a:spcBef>
                <a:spcPts val="0"/>
              </a:spcBef>
              <a:buClr>
                <a:schemeClr val="accent2">
                  <a:lumMod val="75000"/>
                </a:schemeClr>
              </a:buClr>
              <a:buSzPct val="100000"/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Season (relative to winter)</a:t>
            </a:r>
          </a:p>
          <a:p>
            <a:pPr lvl="2">
              <a:spcBef>
                <a:spcPts val="0"/>
              </a:spcBef>
              <a:buClr>
                <a:schemeClr val="accent2">
                  <a:lumMod val="75000"/>
                </a:schemeClr>
              </a:buClr>
              <a:buSzPct val="100000"/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Income (census track level)</a:t>
            </a:r>
          </a:p>
          <a:p>
            <a:pPr lvl="2">
              <a:spcBef>
                <a:spcPts val="0"/>
              </a:spcBef>
              <a:buClr>
                <a:schemeClr val="accent2">
                  <a:lumMod val="75000"/>
                </a:schemeClr>
              </a:buClr>
              <a:buSzPct val="100000"/>
              <a:buFont typeface="Arial" pitchFamily="34" charset="0"/>
              <a:buChar char="•"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spcBef>
                <a:spcPts val="0"/>
              </a:spcBef>
              <a:buClr>
                <a:schemeClr val="accent2">
                  <a:lumMod val="75000"/>
                </a:schemeClr>
              </a:buClr>
              <a:buSzPct val="100000"/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Irrigated Area</a:t>
            </a:r>
          </a:p>
          <a:p>
            <a:pPr lvl="2">
              <a:spcBef>
                <a:spcPts val="0"/>
              </a:spcBef>
              <a:buClr>
                <a:schemeClr val="accent2">
                  <a:lumMod val="75000"/>
                </a:schemeClr>
              </a:buClr>
              <a:buSzPct val="100000"/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Price of water (tier/marginal)</a:t>
            </a:r>
          </a:p>
          <a:p>
            <a:pPr lvl="2">
              <a:spcBef>
                <a:spcPts val="0"/>
              </a:spcBef>
              <a:buClr>
                <a:schemeClr val="accent2">
                  <a:lumMod val="75000"/>
                </a:schemeClr>
              </a:buClr>
              <a:buSzPct val="100000"/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Time Trend</a:t>
            </a:r>
          </a:p>
          <a:p>
            <a:pPr lvl="2">
              <a:spcBef>
                <a:spcPts val="0"/>
              </a:spcBef>
              <a:buClr>
                <a:schemeClr val="accent2">
                  <a:lumMod val="75000"/>
                </a:schemeClr>
              </a:buClr>
              <a:buSzPct val="100000"/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ET (mm; by micro-zone)</a:t>
            </a:r>
          </a:p>
          <a:p>
            <a:pPr lvl="2">
              <a:spcBef>
                <a:spcPts val="0"/>
              </a:spcBef>
              <a:buClr>
                <a:schemeClr val="accent2">
                  <a:lumMod val="75000"/>
                </a:schemeClr>
              </a:buClr>
              <a:buSzPct val="100000"/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Restrictions on water use</a:t>
            </a:r>
          </a:p>
        </p:txBody>
      </p:sp>
      <p:pic>
        <p:nvPicPr>
          <p:cNvPr id="7" name="Picture 2" descr="http://4.bp.blogspot.com/-JVZc7Z3jMQA/UUnaMQ_MinI/AAAAAAAABK0/YrNd7HQGRMw/s1600/ucr_logo_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248400"/>
            <a:ext cx="3196771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84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effectLst/>
                <a:latin typeface="Times New Roman" pitchFamily="18" charset="0"/>
                <a:cs typeface="Times New Roman" pitchFamily="18" charset="0"/>
              </a:rPr>
              <a:t>Statistical model of demand: Results</a:t>
            </a:r>
            <a:endParaRPr lang="en-US" sz="28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143000"/>
            <a:ext cx="8534400" cy="5486400"/>
          </a:xfrm>
        </p:spPr>
        <p:txBody>
          <a:bodyPr numCol="1">
            <a:normAutofit fontScale="85000" lnSpcReduction="20000"/>
          </a:bodyPr>
          <a:lstStyle/>
          <a:p>
            <a:pPr marL="0" indent="0">
              <a:spcAft>
                <a:spcPts val="600"/>
              </a:spcAft>
              <a:buClr>
                <a:schemeClr val="accent2">
                  <a:lumMod val="75000"/>
                </a:schemeClr>
              </a:buClr>
              <a:buSzPct val="100000"/>
              <a:buNone/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Scenarios for analyzing effects of redeeming vouchers</a:t>
            </a:r>
          </a:p>
          <a:p>
            <a:pPr marL="0" indent="0">
              <a:spcAft>
                <a:spcPts val="600"/>
              </a:spcAft>
              <a:buClr>
                <a:schemeClr val="accent2">
                  <a:lumMod val="75000"/>
                </a:schemeClr>
              </a:buClr>
              <a:buSzPct val="100000"/>
              <a:buNone/>
            </a:pPr>
            <a:endParaRPr lang="en-US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Aft>
                <a:spcPts val="600"/>
              </a:spcAft>
              <a:buClr>
                <a:schemeClr val="tx2"/>
              </a:buClr>
              <a:buSzPct val="100000"/>
              <a:buFont typeface="+mj-lt"/>
              <a:buAutoNum type="arabicPeriod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Assuming installation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in month of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redeeming vouchers: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0.7% reduction</a:t>
            </a:r>
          </a:p>
          <a:p>
            <a:pPr lvl="1">
              <a:spcAft>
                <a:spcPts val="60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Savings: 0.16 CCF per month or 1.9 CCF per year</a:t>
            </a:r>
          </a:p>
          <a:p>
            <a:pPr lvl="1">
              <a:spcAft>
                <a:spcPts val="60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</a:pP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If savings occur only during summer:  </a:t>
            </a:r>
            <a:r>
              <a:rPr lang="en-US" sz="2200" b="1" i="1" u="sng" dirty="0" smtClean="0">
                <a:latin typeface="Times New Roman" pitchFamily="18" charset="0"/>
                <a:cs typeface="Times New Roman" pitchFamily="18" charset="0"/>
              </a:rPr>
              <a:t>2.8% reduction in summer months</a:t>
            </a:r>
            <a:endParaRPr lang="en-US" sz="2200" i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Aft>
                <a:spcPts val="600"/>
              </a:spcAft>
              <a:buClr>
                <a:schemeClr val="tx2"/>
              </a:buClr>
              <a:buSzPct val="100000"/>
              <a:buNone/>
            </a:pPr>
            <a:endParaRPr lang="en-US" sz="9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Aft>
                <a:spcPts val="600"/>
              </a:spcAft>
              <a:buClr>
                <a:schemeClr val="tx2"/>
              </a:buClr>
              <a:buSzPct val="100000"/>
              <a:buFont typeface="+mj-lt"/>
              <a:buAutoNum type="arabicPeriod" startAt="2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Assuming installation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2 months after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redeeming vouchers: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3.1% reduction</a:t>
            </a:r>
          </a:p>
          <a:p>
            <a:pPr lvl="1">
              <a:spcAft>
                <a:spcPts val="60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Savings: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0.51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CCF per month or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6.1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CCF per year</a:t>
            </a:r>
          </a:p>
          <a:p>
            <a:pPr lvl="1">
              <a:spcAft>
                <a:spcPts val="60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</a:pP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savings 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occur only during summer:  </a:t>
            </a:r>
            <a:r>
              <a:rPr lang="en-US" sz="2200" b="1" i="1" u="sng" dirty="0" smtClean="0">
                <a:latin typeface="Times New Roman" pitchFamily="18" charset="0"/>
                <a:cs typeface="Times New Roman" pitchFamily="18" charset="0"/>
              </a:rPr>
              <a:t>8.9% reduction in summer months</a:t>
            </a:r>
            <a:endParaRPr lang="en-US" sz="22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Aft>
                <a:spcPts val="600"/>
              </a:spcAft>
              <a:buClr>
                <a:schemeClr val="tx2"/>
              </a:buClr>
              <a:buSzPct val="100000"/>
              <a:buNone/>
            </a:pPr>
            <a:endParaRPr lang="en-US" sz="9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Aft>
                <a:spcPts val="600"/>
              </a:spcAft>
              <a:buClr>
                <a:schemeClr val="tx2"/>
              </a:buClr>
              <a:buSzPct val="100000"/>
              <a:buFont typeface="+mj-lt"/>
              <a:buAutoNum type="arabicPeriod" startAt="3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Assuming installation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4 months after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redeeming vouchers: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1.7% reduction</a:t>
            </a:r>
          </a:p>
          <a:p>
            <a:pPr lvl="1">
              <a:spcAft>
                <a:spcPts val="60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Savings: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0.28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CCF per month or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3.4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CCF per year</a:t>
            </a:r>
          </a:p>
          <a:p>
            <a:pPr lvl="1">
              <a:spcAft>
                <a:spcPts val="60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</a:pP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savings 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occur only during summer:  </a:t>
            </a:r>
            <a:r>
              <a:rPr lang="en-US" sz="2200" b="1" i="1" u="sng" dirty="0" smtClean="0">
                <a:latin typeface="Times New Roman" pitchFamily="18" charset="0"/>
                <a:cs typeface="Times New Roman" pitchFamily="18" charset="0"/>
              </a:rPr>
              <a:t>4.9% </a:t>
            </a:r>
            <a:r>
              <a:rPr lang="en-US" sz="2200" b="1" i="1" u="sng" dirty="0">
                <a:latin typeface="Times New Roman" pitchFamily="18" charset="0"/>
                <a:cs typeface="Times New Roman" pitchFamily="18" charset="0"/>
              </a:rPr>
              <a:t>reduction in summer </a:t>
            </a:r>
            <a:r>
              <a:rPr lang="en-US" sz="2200" b="1" i="1" u="sng" dirty="0" smtClean="0">
                <a:latin typeface="Times New Roman" pitchFamily="18" charset="0"/>
                <a:cs typeface="Times New Roman" pitchFamily="18" charset="0"/>
              </a:rPr>
              <a:t>months</a:t>
            </a:r>
            <a:endParaRPr lang="en-US" sz="2200" u="sng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Aft>
                <a:spcPts val="600"/>
              </a:spcAft>
              <a:buClr>
                <a:schemeClr val="accent2">
                  <a:lumMod val="75000"/>
                </a:schemeClr>
              </a:buClr>
              <a:buSzPct val="100000"/>
              <a:buNone/>
            </a:pPr>
            <a:endParaRPr lang="en-US" sz="9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Aft>
                <a:spcPts val="600"/>
              </a:spcAft>
              <a:buClr>
                <a:schemeClr val="accent2">
                  <a:lumMod val="75000"/>
                </a:schemeClr>
              </a:buClr>
              <a:buSzPct val="100000"/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_________________________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Aft>
                <a:spcPts val="600"/>
              </a:spcAft>
              <a:buClr>
                <a:schemeClr val="accent2">
                  <a:lumMod val="75000"/>
                </a:schemeClr>
              </a:buClr>
              <a:buSzPct val="100000"/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Average monthly (summer months) water use:  ~16.5 (~23)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CCF /  ~406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gpd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(~565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gpd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spcAft>
                <a:spcPts val="600"/>
              </a:spcAft>
              <a:buClr>
                <a:schemeClr val="accent2">
                  <a:lumMod val="75000"/>
                </a:schemeClr>
              </a:buClr>
              <a:buSzPct val="100000"/>
              <a:buNone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11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effectLst/>
                <a:latin typeface="Times New Roman" pitchFamily="18" charset="0"/>
                <a:cs typeface="Times New Roman" pitchFamily="18" charset="0"/>
              </a:rPr>
              <a:t>Summary of Initial Findings</a:t>
            </a:r>
            <a:endParaRPr lang="en-US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5486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Clr>
                <a:schemeClr val="accent2">
                  <a:lumMod val="75000"/>
                </a:schemeClr>
              </a:buClr>
              <a:buSzPct val="100000"/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Socio-economic and environmental differences across households seem to explain decisions to redeem</a:t>
            </a:r>
          </a:p>
          <a:p>
            <a:pPr marL="0" indent="0">
              <a:spcAft>
                <a:spcPts val="600"/>
              </a:spcAft>
              <a:buClr>
                <a:schemeClr val="accent2">
                  <a:lumMod val="75000"/>
                </a:schemeClr>
              </a:buClr>
              <a:buSzPct val="100000"/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  <a:buClr>
                <a:schemeClr val="accent2">
                  <a:lumMod val="75000"/>
                </a:schemeClr>
              </a:buClr>
              <a:buSzPct val="100000"/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Results might “suggest” that households redeeming vouchers reduce summertime water use somewhere between 3 to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% per month</a:t>
            </a:r>
          </a:p>
          <a:p>
            <a:pPr marL="0" indent="0">
              <a:spcAft>
                <a:spcPts val="600"/>
              </a:spcAft>
              <a:buClr>
                <a:schemeClr val="accent2">
                  <a:lumMod val="75000"/>
                </a:schemeClr>
              </a:buClr>
              <a:buSzPct val="100000"/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  <a:buClr>
                <a:schemeClr val="accent2">
                  <a:lumMod val="75000"/>
                </a:schemeClr>
              </a:buClr>
              <a:buSzPct val="100000"/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Assumptions regarding relationships between redeeming </a:t>
            </a:r>
            <a:r>
              <a:rPr lang="en-US" sz="2200" u="sng" dirty="0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both if and to the extent to which nozzles are installed correctly are important</a:t>
            </a:r>
          </a:p>
          <a:p>
            <a:pPr>
              <a:spcAft>
                <a:spcPts val="600"/>
              </a:spcAft>
              <a:buClr>
                <a:schemeClr val="accent2">
                  <a:lumMod val="75000"/>
                </a:schemeClr>
              </a:buClr>
              <a:buSzPct val="100000"/>
              <a:buFont typeface="Arial" pitchFamily="34" charset="0"/>
              <a:buChar char="•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  <a:buClr>
                <a:schemeClr val="accent2">
                  <a:lumMod val="75000"/>
                </a:schemeClr>
              </a:buClr>
              <a:buSzPct val="100000"/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Need more information to make an accurate assessment</a:t>
            </a:r>
          </a:p>
        </p:txBody>
      </p:sp>
    </p:spTree>
    <p:extLst>
      <p:ext uri="{BB962C8B-B14F-4D97-AF65-F5344CB8AC3E}">
        <p14:creationId xmlns:p14="http://schemas.microsoft.com/office/powerpoint/2010/main" val="221380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458200" cy="685800"/>
          </a:xfrm>
        </p:spPr>
        <p:txBody>
          <a:bodyPr/>
          <a:lstStyle/>
          <a:p>
            <a:pPr algn="ctr"/>
            <a:r>
              <a:rPr lang="en-US" b="1" dirty="0" smtClean="0">
                <a:effectLst/>
              </a:rPr>
              <a:t>Objectives/Outline</a:t>
            </a:r>
            <a:endParaRPr lang="en-US" b="1" dirty="0">
              <a:effectLst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5486400"/>
          </a:xfrm>
          <a:noFill/>
        </p:spPr>
        <p:txBody>
          <a:bodyPr anchor="t">
            <a:normAutofit/>
          </a:bodyPr>
          <a:lstStyle/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Highlight recent findings from studies of water conservation</a:t>
            </a:r>
            <a:endParaRPr lang="en-US" sz="800" dirty="0" smtClean="0">
              <a:solidFill>
                <a:schemeClr val="tx1"/>
              </a:solidFill>
            </a:endParaRP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endParaRPr lang="en-US" sz="1100" dirty="0" smtClean="0">
              <a:solidFill>
                <a:schemeClr val="tx1"/>
              </a:solidFill>
            </a:endParaRP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Comparison of price vs. </a:t>
            </a:r>
            <a:r>
              <a:rPr lang="en-US" sz="2200" dirty="0" err="1" smtClean="0">
                <a:solidFill>
                  <a:schemeClr val="tx1"/>
                </a:solidFill>
              </a:rPr>
              <a:t>nonprice</a:t>
            </a:r>
            <a:r>
              <a:rPr lang="en-US" sz="2200" dirty="0" smtClean="0">
                <a:solidFill>
                  <a:schemeClr val="tx1"/>
                </a:solidFill>
              </a:rPr>
              <a:t> approaches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Effectiveness of </a:t>
            </a:r>
            <a:r>
              <a:rPr lang="en-US" sz="2200" dirty="0" err="1" smtClean="0">
                <a:solidFill>
                  <a:schemeClr val="tx1"/>
                </a:solidFill>
              </a:rPr>
              <a:t>nonprice</a:t>
            </a:r>
            <a:r>
              <a:rPr lang="en-US" sz="2200" dirty="0" smtClean="0">
                <a:solidFill>
                  <a:schemeClr val="tx1"/>
                </a:solidFill>
              </a:rPr>
              <a:t> approaches</a:t>
            </a:r>
            <a:endParaRPr lang="en-US" sz="1800" dirty="0" smtClean="0">
              <a:solidFill>
                <a:schemeClr val="tx1"/>
              </a:solidFill>
            </a:endParaRP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endParaRPr lang="en-US" sz="2200" dirty="0" smtClean="0">
              <a:solidFill>
                <a:schemeClr val="tx1"/>
              </a:solidFill>
            </a:endParaRP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Persuade </a:t>
            </a:r>
            <a:r>
              <a:rPr lang="en-US" sz="2400" dirty="0">
                <a:solidFill>
                  <a:schemeClr val="tx1"/>
                </a:solidFill>
              </a:rPr>
              <a:t>you we know very little about the effectiveness of any particular </a:t>
            </a:r>
            <a:r>
              <a:rPr lang="en-US" sz="2400" dirty="0" smtClean="0">
                <a:solidFill>
                  <a:schemeClr val="tx1"/>
                </a:solidFill>
              </a:rPr>
              <a:t>program</a:t>
            </a:r>
          </a:p>
          <a:p>
            <a:pPr marL="457200" lvl="1" indent="0">
              <a:buClrTx/>
              <a:buSzPct val="100000"/>
              <a:buNone/>
            </a:pPr>
            <a:endParaRPr lang="en-US" sz="800" i="1" dirty="0" smtClean="0">
              <a:solidFill>
                <a:schemeClr val="tx1"/>
              </a:solidFill>
            </a:endParaRP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Highlight need for more systematic program evaluations to move forward cost-effectively</a:t>
            </a:r>
          </a:p>
          <a:p>
            <a:pPr marL="457200" lvl="1" indent="0">
              <a:buClrTx/>
              <a:buSzPct val="100000"/>
              <a:buNone/>
            </a:pPr>
            <a:endParaRPr lang="en-US" sz="2200" dirty="0" smtClean="0">
              <a:solidFill>
                <a:schemeClr val="tx1"/>
              </a:solidFill>
            </a:endParaRP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Discuss UCR’s approach for evaluating water conservation program (high efficiency sprinkler nozzle program)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ClrTx/>
              <a:buSzPct val="100000"/>
              <a:buNone/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0" indent="0">
              <a:buClrTx/>
              <a:buSzPct val="100000"/>
              <a:buNone/>
            </a:pPr>
            <a:endParaRPr lang="en-US" sz="1200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http://4.bp.blogspot.com/-JVZc7Z3jMQA/UUnaMQ_MinI/AAAAAAAABK0/YrNd7HQGRMw/s1600/ucr_logo_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248400"/>
            <a:ext cx="3196771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99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1"/>
            <a:ext cx="8458200" cy="609599"/>
          </a:xfrm>
        </p:spPr>
        <p:txBody>
          <a:bodyPr/>
          <a:lstStyle/>
          <a:p>
            <a:pPr algn="ctr"/>
            <a:r>
              <a:rPr lang="en-US" sz="2800" b="1" dirty="0" smtClean="0">
                <a:effectLst/>
              </a:rPr>
              <a:t>Conclusions </a:t>
            </a:r>
            <a:endParaRPr lang="en-US" sz="2800" b="1" dirty="0">
              <a:effectLst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5638800"/>
          </a:xfrm>
        </p:spPr>
        <p:txBody>
          <a:bodyPr anchor="t">
            <a:normAutofit/>
          </a:bodyPr>
          <a:lstStyle/>
          <a:p>
            <a:pPr marL="457200" lvl="1" indent="0">
              <a:buClr>
                <a:schemeClr val="tx2"/>
              </a:buClr>
              <a:buSzPct val="100000"/>
              <a:buNone/>
            </a:pPr>
            <a:endParaRPr lang="en-US" sz="800" dirty="0"/>
          </a:p>
          <a:p>
            <a:pPr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 smtClean="0"/>
              <a:t>Prices are both effective and cost-effective at reducing demand</a:t>
            </a:r>
          </a:p>
          <a:p>
            <a:pPr lvl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 smtClean="0"/>
              <a:t>Structure likely matters…yet very little information on this</a:t>
            </a:r>
          </a:p>
          <a:p>
            <a:pPr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 smtClean="0"/>
              <a:t>(Cost)-Effectiveness of any conservation approach depends on numerous factors</a:t>
            </a:r>
          </a:p>
          <a:p>
            <a:pPr marL="457200" lvl="1" indent="0">
              <a:buClr>
                <a:schemeClr val="tx2"/>
              </a:buClr>
              <a:buSzPct val="100000"/>
              <a:buNone/>
            </a:pPr>
            <a:endParaRPr lang="en-US" sz="800" dirty="0" smtClean="0"/>
          </a:p>
          <a:p>
            <a:pPr lvl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 smtClean="0"/>
              <a:t>Biophysical, socio-economic, demographic, institutional, seasonal…</a:t>
            </a:r>
          </a:p>
          <a:p>
            <a:pPr lvl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 smtClean="0"/>
              <a:t>Implementation of other programs</a:t>
            </a:r>
          </a:p>
          <a:p>
            <a:pPr lvl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 smtClean="0"/>
              <a:t>Price and pricing structure (Smith </a:t>
            </a:r>
            <a:r>
              <a:rPr lang="en-US" sz="2200" dirty="0"/>
              <a:t>and Zhao, 2014</a:t>
            </a:r>
            <a:r>
              <a:rPr lang="en-US" sz="2200" dirty="0" smtClean="0"/>
              <a:t>)</a:t>
            </a:r>
            <a:endParaRPr lang="en-US" sz="800" dirty="0" smtClean="0"/>
          </a:p>
          <a:p>
            <a:pPr marL="0" indent="0">
              <a:buClr>
                <a:schemeClr val="tx2"/>
              </a:buClr>
              <a:buSzPct val="100000"/>
              <a:buNone/>
            </a:pPr>
            <a:endParaRPr lang="en-US" sz="800" dirty="0" smtClean="0"/>
          </a:p>
          <a:p>
            <a:pPr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 smtClean="0"/>
              <a:t>Future gains, especially cost-effective gains, will require a better understanding of the </a:t>
            </a:r>
            <a:r>
              <a:rPr lang="en-US" sz="2200" b="1" i="1" dirty="0" smtClean="0"/>
              <a:t>how</a:t>
            </a:r>
            <a:r>
              <a:rPr lang="en-US" sz="2200" dirty="0" smtClean="0"/>
              <a:t> and </a:t>
            </a:r>
            <a:r>
              <a:rPr lang="en-US" sz="2200" b="1" i="1" dirty="0" smtClean="0"/>
              <a:t>why</a:t>
            </a:r>
            <a:r>
              <a:rPr lang="en-US" sz="2200" dirty="0" smtClean="0"/>
              <a:t> people respond to price and </a:t>
            </a:r>
            <a:r>
              <a:rPr lang="en-US" sz="2200" dirty="0" err="1" smtClean="0"/>
              <a:t>nonprice</a:t>
            </a:r>
            <a:r>
              <a:rPr lang="en-US" sz="2200" dirty="0" smtClean="0"/>
              <a:t> instruments</a:t>
            </a:r>
          </a:p>
          <a:p>
            <a:pPr marL="457200" lvl="1" indent="0">
              <a:buClr>
                <a:schemeClr val="tx2"/>
              </a:buClr>
              <a:buSzPct val="100000"/>
              <a:buNone/>
            </a:pPr>
            <a:endParaRPr lang="en-US" sz="800" dirty="0" smtClean="0"/>
          </a:p>
          <a:p>
            <a:pPr lvl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 smtClean="0"/>
              <a:t>Data does likely exist! </a:t>
            </a:r>
          </a:p>
        </p:txBody>
      </p:sp>
      <p:pic>
        <p:nvPicPr>
          <p:cNvPr id="6" name="Picture 2" descr="http://4.bp.blogspot.com/-JVZc7Z3jMQA/UUnaMQ_MinI/AAAAAAAABK0/YrNd7HQGRMw/s1600/ucr_logo_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248400"/>
            <a:ext cx="3196771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15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0" y="1066800"/>
            <a:ext cx="2667000" cy="571500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Let me explain something to you…this business requires a certain amount of finesse</a:t>
            </a:r>
            <a:r>
              <a:rPr lang="en-US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br>
              <a:rPr lang="en-US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Jake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Gittes</a:t>
            </a:r>
            <a:r>
              <a:rPr lang="en-US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Chinatown (1974)</a:t>
            </a:r>
            <a:endParaRPr lang="en-U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4.bp.blogspot.com/-qwNngKEeAzo/Tyad1U6dtzI/AAAAAAAABmY/KFDmQ5G5yCE/s1600/chinatown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71600"/>
            <a:ext cx="60198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457200" y="381001"/>
            <a:ext cx="8458200" cy="609599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i="1" dirty="0" smtClean="0">
                <a:effectLst/>
              </a:rPr>
              <a:t>Thank you </a:t>
            </a:r>
            <a:endParaRPr lang="en-US" sz="2800" b="1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01108692"/>
      </p:ext>
    </p:extLst>
  </p:cSld>
  <p:clrMapOvr>
    <a:masterClrMapping/>
  </p:clrMapOvr>
  <p:transition advTm="115348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1"/>
            <a:ext cx="8458200" cy="609599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effectLst/>
              </a:rPr>
              <a:t>Water Conservation: Demand-side Management</a:t>
            </a:r>
            <a:endParaRPr lang="en-US" sz="2800" dirty="0">
              <a:effectLst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5638799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US" sz="2200" dirty="0" smtClean="0"/>
              <a:t>Two Approaches to Demand-side Management to reduce water use</a:t>
            </a:r>
          </a:p>
          <a:p>
            <a:pPr marL="0" indent="0">
              <a:buNone/>
            </a:pPr>
            <a:r>
              <a:rPr lang="en-US" sz="2200" dirty="0" smtClean="0"/>
              <a:t>(not mutually exclusive)</a:t>
            </a:r>
          </a:p>
          <a:p>
            <a:pPr marL="0" indent="0">
              <a:buNone/>
            </a:pPr>
            <a:endParaRPr lang="en-US" sz="1000" dirty="0" smtClean="0"/>
          </a:p>
          <a:p>
            <a:pPr marL="457200" indent="-457200">
              <a:buClr>
                <a:schemeClr val="tx2"/>
              </a:buClr>
              <a:buSzPct val="100000"/>
              <a:buFont typeface="+mj-lt"/>
              <a:buAutoNum type="alphaUcPeriod"/>
            </a:pPr>
            <a:r>
              <a:rPr lang="en-US" sz="2200" dirty="0" smtClean="0"/>
              <a:t>Price-based approaches (e.g., volumetric pricing)</a:t>
            </a:r>
          </a:p>
          <a:p>
            <a:pPr lvl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/>
              <a:t>Alter behavior through changes in relative prices</a:t>
            </a:r>
          </a:p>
          <a:p>
            <a:pPr lvl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/>
              <a:t>Water use must be metered</a:t>
            </a:r>
            <a:endParaRPr lang="en-US" sz="2000" dirty="0"/>
          </a:p>
          <a:p>
            <a:pPr marL="0" indent="0">
              <a:buClr>
                <a:schemeClr val="tx2"/>
              </a:buClr>
              <a:buSzPct val="100000"/>
              <a:buNone/>
            </a:pPr>
            <a:endParaRPr lang="en-US" sz="900" dirty="0" smtClean="0"/>
          </a:p>
          <a:p>
            <a:pPr marL="514350" indent="-514350">
              <a:buClr>
                <a:schemeClr val="tx2"/>
              </a:buClr>
              <a:buSzPct val="100000"/>
              <a:buFont typeface="+mj-lt"/>
              <a:buAutoNum type="alphaUcPeriod" startAt="2"/>
            </a:pPr>
            <a:r>
              <a:rPr lang="en-US" sz="2200" dirty="0" err="1" smtClean="0"/>
              <a:t>Nonprice</a:t>
            </a:r>
            <a:r>
              <a:rPr lang="en-US" sz="2200" dirty="0" smtClean="0"/>
              <a:t>-based </a:t>
            </a:r>
            <a:r>
              <a:rPr lang="en-US" sz="2200" dirty="0"/>
              <a:t>approaches (directly &amp; indirectly alter behavior)</a:t>
            </a:r>
          </a:p>
          <a:p>
            <a:pPr lvl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Technological adoption (often with rebates</a:t>
            </a:r>
            <a:r>
              <a:rPr lang="en-US" sz="2000" dirty="0" smtClean="0"/>
              <a:t>)</a:t>
            </a:r>
          </a:p>
          <a:p>
            <a:pPr lvl="2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/>
              <a:t>Often motivated by environmental attitudes rather than cost savings</a:t>
            </a:r>
          </a:p>
          <a:p>
            <a:pPr lvl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Voluntary appeals, </a:t>
            </a:r>
            <a:r>
              <a:rPr lang="en-US" sz="2000" dirty="0" smtClean="0"/>
              <a:t>mandatory restrictions, information, &amp; education</a:t>
            </a:r>
          </a:p>
          <a:p>
            <a:pPr lvl="2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R</a:t>
            </a:r>
            <a:r>
              <a:rPr lang="en-US" sz="2000" dirty="0" smtClean="0"/>
              <a:t>ationing</a:t>
            </a:r>
          </a:p>
          <a:p>
            <a:pPr lvl="2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/>
              <a:t>School programs</a:t>
            </a:r>
          </a:p>
          <a:p>
            <a:pPr lvl="2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/>
              <a:t>Flyers</a:t>
            </a:r>
            <a:endParaRPr lang="en-US" sz="2000" dirty="0"/>
          </a:p>
          <a:p>
            <a:pPr lvl="2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Moral suasion (e.g., “</a:t>
            </a:r>
            <a:r>
              <a:rPr lang="en-US" sz="2000" i="1" dirty="0"/>
              <a:t>Serious Drought.  Help Save Water”</a:t>
            </a:r>
            <a:r>
              <a:rPr lang="en-US" sz="2000" dirty="0"/>
              <a:t>)</a:t>
            </a:r>
          </a:p>
          <a:p>
            <a:pPr lvl="2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/>
              <a:t>Social-Norm Messaging</a:t>
            </a:r>
            <a:endParaRPr lang="en-US" sz="2000" dirty="0"/>
          </a:p>
          <a:p>
            <a:pPr lvl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endParaRPr lang="en-US" sz="2000" u="sng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 smtClean="0"/>
          </a:p>
        </p:txBody>
      </p:sp>
      <p:pic>
        <p:nvPicPr>
          <p:cNvPr id="6" name="Picture 2" descr="http://4.bp.blogspot.com/-JVZc7Z3jMQA/UUnaMQ_MinI/AAAAAAAABK0/YrNd7HQGRMw/s1600/ucr_logo_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248400"/>
            <a:ext cx="3196771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48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1"/>
            <a:ext cx="8458200" cy="609599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effectLst/>
              </a:rPr>
              <a:t>Water Conservation: </a:t>
            </a:r>
            <a:r>
              <a:rPr lang="en-US" sz="2800" dirty="0" smtClean="0">
                <a:effectLst/>
              </a:rPr>
              <a:t>Prices vs. All Comers…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5715000"/>
          </a:xfrm>
        </p:spPr>
        <p:txBody>
          <a:bodyPr anchor="t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How do price-based measures compared to other approaches?</a:t>
            </a:r>
          </a:p>
          <a:p>
            <a:pPr marL="0" indent="0">
              <a:buClr>
                <a:schemeClr val="tx2"/>
              </a:buClr>
              <a:buSzPct val="100000"/>
              <a:buNone/>
            </a:pPr>
            <a:endParaRPr lang="en-US" sz="800" dirty="0" smtClean="0"/>
          </a:p>
          <a:p>
            <a:pPr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/>
              <a:t>Timmons (2003). Compared mandatory low-flow appliance regulation vs modest water price increase using data from 13 groundwater dependent California cities</a:t>
            </a:r>
          </a:p>
          <a:p>
            <a:pPr marL="0" indent="0">
              <a:buClr>
                <a:schemeClr val="tx2"/>
              </a:buClr>
              <a:buSzPct val="100000"/>
              <a:buNone/>
            </a:pPr>
            <a:endParaRPr lang="en-US" sz="900" dirty="0" smtClean="0"/>
          </a:p>
          <a:p>
            <a:pPr lvl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b="1" i="1" dirty="0" smtClean="0"/>
              <a:t>Prices almost always more cost-effective than technology standards</a:t>
            </a:r>
          </a:p>
          <a:p>
            <a:pPr marL="457200" lvl="1" indent="0">
              <a:buClr>
                <a:schemeClr val="tx2"/>
              </a:buClr>
              <a:buSzPct val="100000"/>
              <a:buNone/>
            </a:pPr>
            <a:endParaRPr lang="en-US" sz="800" b="1" i="1" dirty="0" smtClean="0"/>
          </a:p>
          <a:p>
            <a:pPr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/>
              <a:t>Brennan et al. (2007). Studied sprinkler restrictions in Perth, Australia</a:t>
            </a:r>
          </a:p>
          <a:p>
            <a:pPr marL="0" indent="0">
              <a:buClr>
                <a:schemeClr val="tx2"/>
              </a:buClr>
              <a:buSzPct val="100000"/>
              <a:buNone/>
            </a:pPr>
            <a:endParaRPr lang="en-US" sz="800" dirty="0" smtClean="0"/>
          </a:p>
          <a:p>
            <a:pPr lvl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b="1" i="1" dirty="0" smtClean="0"/>
              <a:t>Restrictions on use of sprinklers leads to more overwatering from hand-held hoses resulting in little water savings but additional costs</a:t>
            </a:r>
          </a:p>
          <a:p>
            <a:pPr marL="457200" lvl="1" indent="0">
              <a:buClr>
                <a:schemeClr val="tx2"/>
              </a:buClr>
              <a:buSzPct val="100000"/>
              <a:buNone/>
            </a:pPr>
            <a:endParaRPr lang="en-US" sz="800" b="1" i="1" dirty="0" smtClean="0"/>
          </a:p>
          <a:p>
            <a:pPr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/>
              <a:t>Grafton and Ward (2008).  Compare effectiveness of mandatory restrictions to water prices in Sydney, Australia</a:t>
            </a:r>
          </a:p>
          <a:p>
            <a:pPr marL="0" indent="0">
              <a:buClr>
                <a:schemeClr val="tx2"/>
              </a:buClr>
              <a:buSzPct val="100000"/>
              <a:buNone/>
            </a:pPr>
            <a:endParaRPr lang="en-US" sz="800" dirty="0" smtClean="0"/>
          </a:p>
          <a:p>
            <a:pPr lvl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b="1" i="1" dirty="0" smtClean="0"/>
              <a:t>Find that mandatory water restrictions to result in costly and inefficient responses relative to prices</a:t>
            </a:r>
          </a:p>
          <a:p>
            <a:pPr marL="457200" lvl="1" indent="0">
              <a:buClr>
                <a:schemeClr val="tx2"/>
              </a:buClr>
              <a:buSzPct val="100000"/>
              <a:buNone/>
            </a:pPr>
            <a:endParaRPr lang="en-US" sz="800" b="1" i="1" dirty="0" smtClean="0"/>
          </a:p>
          <a:p>
            <a:pPr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 err="1" smtClean="0"/>
              <a:t>Baerenklau</a:t>
            </a:r>
            <a:r>
              <a:rPr lang="en-US" sz="2000" dirty="0" smtClean="0"/>
              <a:t>, </a:t>
            </a:r>
            <a:r>
              <a:rPr lang="en-US" sz="2000" dirty="0" err="1" smtClean="0"/>
              <a:t>Schwabe</a:t>
            </a:r>
            <a:r>
              <a:rPr lang="en-US" sz="2000" dirty="0" smtClean="0"/>
              <a:t>, and Dinar (2014).  Budget-based Tiered Water Rates reduced water use by 10-15% in EMWD</a:t>
            </a:r>
          </a:p>
        </p:txBody>
      </p:sp>
      <p:pic>
        <p:nvPicPr>
          <p:cNvPr id="6" name="Picture 2" descr="http://4.bp.blogspot.com/-JVZc7Z3jMQA/UUnaMQ_MinI/AAAAAAAABK0/YrNd7HQGRMw/s1600/ucr_logo_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553200"/>
            <a:ext cx="319677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45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1"/>
            <a:ext cx="8458200" cy="609599"/>
          </a:xfrm>
        </p:spPr>
        <p:txBody>
          <a:bodyPr>
            <a:noAutofit/>
          </a:bodyPr>
          <a:lstStyle/>
          <a:p>
            <a:pPr algn="ctr"/>
            <a:r>
              <a:rPr lang="en-US" sz="2600" dirty="0" smtClean="0">
                <a:effectLst/>
              </a:rPr>
              <a:t>technology-based Rebate Program Effectiveness</a:t>
            </a:r>
            <a:endParaRPr lang="en-US" sz="2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143001"/>
            <a:ext cx="8610600" cy="563879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 dirty="0" smtClean="0"/>
              <a:t>Water savings from rebates programs often smaller than initially supposed (Olmstead and </a:t>
            </a:r>
            <a:r>
              <a:rPr lang="en-US" sz="2200" dirty="0" err="1" smtClean="0"/>
              <a:t>Stavins</a:t>
            </a:r>
            <a:r>
              <a:rPr lang="en-US" sz="2200" dirty="0" smtClean="0"/>
              <a:t>, 2007)</a:t>
            </a:r>
          </a:p>
          <a:p>
            <a:pPr marL="0" indent="0">
              <a:buNone/>
            </a:pPr>
            <a:endParaRPr lang="en-US" sz="900" dirty="0" smtClean="0"/>
          </a:p>
          <a:p>
            <a:pPr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 smtClean="0"/>
              <a:t>Mostly due to incorrect assumptions regarding behavior (</a:t>
            </a:r>
            <a:r>
              <a:rPr lang="en-US" sz="2200" i="1" dirty="0" smtClean="0"/>
              <a:t>rebound effect</a:t>
            </a:r>
            <a:r>
              <a:rPr lang="en-US" sz="2200" dirty="0" smtClean="0"/>
              <a:t>)</a:t>
            </a:r>
          </a:p>
          <a:p>
            <a:pPr marL="0" indent="0">
              <a:buClr>
                <a:schemeClr val="tx2"/>
              </a:buClr>
              <a:buSzPct val="100000"/>
              <a:buNone/>
            </a:pPr>
            <a:endParaRPr lang="en-US" sz="900" dirty="0" smtClean="0"/>
          </a:p>
          <a:p>
            <a:pPr marL="400050" lvl="1" indent="0">
              <a:buNone/>
            </a:pPr>
            <a:r>
              <a:rPr lang="en-US" sz="2200" u="sng" dirty="0" smtClean="0"/>
              <a:t>Examples:</a:t>
            </a:r>
            <a:r>
              <a:rPr lang="en-US" sz="2200" dirty="0" smtClean="0"/>
              <a:t> (</a:t>
            </a:r>
            <a:r>
              <a:rPr lang="en-US" sz="2200" dirty="0" err="1" smtClean="0"/>
              <a:t>Dupont</a:t>
            </a:r>
            <a:r>
              <a:rPr lang="en-US" sz="2200" dirty="0" smtClean="0"/>
              <a:t>, 2014; Mayer et al. 1998; Davis 2008)</a:t>
            </a:r>
            <a:endParaRPr lang="en-US" sz="2200" u="sng" dirty="0" smtClean="0"/>
          </a:p>
          <a:p>
            <a:pPr lvl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 smtClean="0"/>
              <a:t>Low-flow showerheads result in longer showers </a:t>
            </a:r>
          </a:p>
          <a:p>
            <a:pPr lvl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 smtClean="0"/>
              <a:t>Low-flow toilets result in more flushing </a:t>
            </a:r>
          </a:p>
          <a:p>
            <a:pPr lvl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 smtClean="0"/>
              <a:t>Front load clothes washers result in more cycles</a:t>
            </a:r>
          </a:p>
          <a:p>
            <a:pPr marL="457200" lvl="1" indent="0">
              <a:buClr>
                <a:schemeClr val="tx2"/>
              </a:buClr>
              <a:buSzPct val="100000"/>
              <a:buNone/>
            </a:pPr>
            <a:endParaRPr lang="en-US" sz="800" dirty="0" smtClean="0"/>
          </a:p>
          <a:p>
            <a:pPr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 smtClean="0"/>
              <a:t>Studies of households fit w/ low flow fixtures get mixed results</a:t>
            </a:r>
          </a:p>
          <a:p>
            <a:pPr lvl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 smtClean="0"/>
              <a:t>Low-flow toilets save 6.1 to 10.6 </a:t>
            </a:r>
            <a:r>
              <a:rPr lang="en-US" sz="2200" dirty="0" err="1" smtClean="0"/>
              <a:t>gpcd</a:t>
            </a:r>
            <a:r>
              <a:rPr lang="en-US" sz="2200" dirty="0" smtClean="0"/>
              <a:t> in some studies vs. no savings in others</a:t>
            </a:r>
          </a:p>
          <a:p>
            <a:pPr lvl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 smtClean="0"/>
              <a:t>Low-flow showerheads save from 0 to 9% across studies</a:t>
            </a:r>
          </a:p>
        </p:txBody>
      </p:sp>
      <p:pic>
        <p:nvPicPr>
          <p:cNvPr id="6" name="Picture 2" descr="http://4.bp.blogspot.com/-JVZc7Z3jMQA/UUnaMQ_MinI/AAAAAAAABK0/YrNd7HQGRMw/s1600/ucr_logo_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248400"/>
            <a:ext cx="3196771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95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04801"/>
            <a:ext cx="8686800" cy="609599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effectLst/>
              </a:rPr>
              <a:t>Cost-effectiveness of rebate programs</a:t>
            </a:r>
            <a:endParaRPr lang="en-US" sz="2800" b="1" dirty="0">
              <a:effectLst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066801"/>
            <a:ext cx="8610600" cy="571499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 dirty="0" smtClean="0"/>
              <a:t>Issue of </a:t>
            </a:r>
            <a:r>
              <a:rPr lang="en-US" sz="2200" u="sng" dirty="0" err="1" smtClean="0"/>
              <a:t>Additionality</a:t>
            </a:r>
            <a:r>
              <a:rPr lang="en-US" sz="2200" dirty="0" smtClean="0"/>
              <a:t>: Would customers participate without rebates?</a:t>
            </a:r>
          </a:p>
          <a:p>
            <a:pPr marL="0" indent="0">
              <a:buClr>
                <a:schemeClr val="tx2"/>
              </a:buClr>
              <a:buSzPct val="100000"/>
              <a:buNone/>
            </a:pPr>
            <a:endParaRPr lang="en-US" sz="1000" b="1" u="sng" dirty="0" smtClean="0"/>
          </a:p>
          <a:p>
            <a:pPr marL="0" indent="0">
              <a:buClr>
                <a:schemeClr val="tx2"/>
              </a:buClr>
              <a:buSzPct val="100000"/>
              <a:buNone/>
            </a:pPr>
            <a:r>
              <a:rPr lang="en-US" sz="2200" b="1" u="sng" dirty="0" err="1" smtClean="0"/>
              <a:t>Bennear</a:t>
            </a:r>
            <a:r>
              <a:rPr lang="en-US" sz="2200" b="1" u="sng" dirty="0" smtClean="0"/>
              <a:t> and Taylor (2013)</a:t>
            </a:r>
            <a:r>
              <a:rPr lang="en-US" sz="2200" dirty="0" smtClean="0"/>
              <a:t>.  N.C. Rebate Program for low-flush toilets</a:t>
            </a:r>
          </a:p>
          <a:p>
            <a:pPr marL="0" indent="0">
              <a:buClr>
                <a:schemeClr val="tx2"/>
              </a:buClr>
              <a:buSzPct val="100000"/>
              <a:buNone/>
            </a:pPr>
            <a:endParaRPr lang="en-US" sz="800" dirty="0" smtClean="0"/>
          </a:p>
          <a:p>
            <a:pPr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 smtClean="0"/>
              <a:t>Did rebate program increase # of </a:t>
            </a:r>
            <a:r>
              <a:rPr lang="en-US" sz="2200" dirty="0" err="1" smtClean="0"/>
              <a:t>hh’s</a:t>
            </a:r>
            <a:r>
              <a:rPr lang="en-US" sz="2200" dirty="0" smtClean="0"/>
              <a:t> using low-flush toilets and was it cost-effective?  (Answer: no)</a:t>
            </a:r>
          </a:p>
          <a:p>
            <a:pPr marL="0" indent="0">
              <a:buClr>
                <a:schemeClr val="tx2"/>
              </a:buClr>
              <a:buSzPct val="100000"/>
              <a:buNone/>
            </a:pPr>
            <a:endParaRPr lang="en-US" sz="800" dirty="0" smtClean="0"/>
          </a:p>
          <a:p>
            <a:pPr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 smtClean="0"/>
              <a:t>Used agency </a:t>
            </a:r>
            <a:r>
              <a:rPr lang="en-US" sz="2200" dirty="0" err="1" smtClean="0"/>
              <a:t>hh</a:t>
            </a:r>
            <a:r>
              <a:rPr lang="en-US" sz="2200" dirty="0" smtClean="0"/>
              <a:t>-level info and </a:t>
            </a:r>
            <a:r>
              <a:rPr lang="en-US" sz="2200" dirty="0" err="1" smtClean="0"/>
              <a:t>hh</a:t>
            </a:r>
            <a:r>
              <a:rPr lang="en-US" sz="2200" dirty="0" smtClean="0"/>
              <a:t> survey on toilet replacement </a:t>
            </a:r>
          </a:p>
          <a:p>
            <a:pPr marL="0" indent="0">
              <a:buClr>
                <a:schemeClr val="tx2"/>
              </a:buClr>
              <a:buSzPct val="100000"/>
              <a:buNone/>
            </a:pPr>
            <a:endParaRPr lang="en-US" sz="800" dirty="0" smtClean="0"/>
          </a:p>
          <a:p>
            <a:pPr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 smtClean="0"/>
              <a:t>Result: water savings from toilet program approximately 7% annually</a:t>
            </a:r>
          </a:p>
          <a:p>
            <a:pPr marL="0" indent="0">
              <a:buClr>
                <a:schemeClr val="tx2"/>
              </a:buClr>
              <a:buSzPct val="100000"/>
              <a:buNone/>
            </a:pPr>
            <a:endParaRPr lang="en-US" sz="800" dirty="0" smtClean="0"/>
          </a:p>
          <a:p>
            <a:pPr lvl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/>
              <a:t>Only 33% of this attributed to rebate program</a:t>
            </a:r>
          </a:p>
          <a:p>
            <a:pPr marL="457200" lvl="1" indent="0">
              <a:buClr>
                <a:schemeClr val="tx2"/>
              </a:buClr>
              <a:buSzPct val="100000"/>
              <a:buNone/>
            </a:pPr>
            <a:endParaRPr lang="en-US" sz="800" dirty="0" smtClean="0"/>
          </a:p>
          <a:p>
            <a:pPr lvl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/>
              <a:t>Program cost $11 to $15/1000 gal.</a:t>
            </a:r>
          </a:p>
          <a:p>
            <a:pPr marL="457200" lvl="1" indent="0">
              <a:buClr>
                <a:schemeClr val="tx2"/>
              </a:buClr>
              <a:buSzPct val="100000"/>
              <a:buNone/>
            </a:pPr>
            <a:endParaRPr lang="en-US" sz="900" dirty="0" smtClean="0"/>
          </a:p>
          <a:p>
            <a:pPr lvl="2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Other programs cost $7/1000 </a:t>
            </a:r>
            <a:r>
              <a:rPr lang="en-US" sz="2000" dirty="0" smtClean="0"/>
              <a:t>gal</a:t>
            </a:r>
          </a:p>
          <a:p>
            <a:pPr marL="457200" lvl="1" indent="0">
              <a:buClr>
                <a:schemeClr val="tx2"/>
              </a:buClr>
              <a:buSzPct val="100000"/>
              <a:buNone/>
            </a:pPr>
            <a:endParaRPr lang="en-US" sz="1000" dirty="0" smtClean="0"/>
          </a:p>
          <a:p>
            <a:pPr lvl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/>
              <a:t>If target people who required rebate only, program cost is $4/1000 gal</a:t>
            </a:r>
          </a:p>
          <a:p>
            <a:pPr marL="0" indent="0">
              <a:buClr>
                <a:schemeClr val="tx2"/>
              </a:buClr>
              <a:buSzPct val="100000"/>
              <a:buNone/>
            </a:pPr>
            <a:endParaRPr lang="en-US" sz="2200" dirty="0" smtClean="0"/>
          </a:p>
        </p:txBody>
      </p:sp>
      <p:pic>
        <p:nvPicPr>
          <p:cNvPr id="6" name="Picture 2" descr="http://4.bp.blogspot.com/-JVZc7Z3jMQA/UUnaMQ_MinI/AAAAAAAABK0/YrNd7HQGRMw/s1600/ucr_logo_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248400"/>
            <a:ext cx="3196771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56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458200" cy="609599"/>
          </a:xfrm>
        </p:spPr>
        <p:txBody>
          <a:bodyPr/>
          <a:lstStyle/>
          <a:p>
            <a:pPr algn="ctr"/>
            <a:r>
              <a:rPr lang="en-US" sz="2800" b="1" dirty="0" smtClean="0">
                <a:effectLst/>
              </a:rPr>
              <a:t>Social Norm-based Messaging</a:t>
            </a:r>
            <a:endParaRPr lang="en-US" sz="2800" b="1" dirty="0">
              <a:effectLst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638799"/>
          </a:xfrm>
        </p:spPr>
        <p:txBody>
          <a:bodyPr anchor="t">
            <a:normAutofit lnSpcReduction="10000"/>
          </a:bodyPr>
          <a:lstStyle/>
          <a:p>
            <a:pPr marL="457200" indent="-457200">
              <a:spcAft>
                <a:spcPts val="1200"/>
              </a:spcAft>
              <a:buClr>
                <a:schemeClr val="tx2"/>
              </a:buClr>
              <a:buSzPct val="100000"/>
              <a:buFont typeface="+mj-lt"/>
              <a:buAutoNum type="alphaUcPeriod"/>
            </a:pPr>
            <a:r>
              <a:rPr lang="en-US" sz="2000" dirty="0" smtClean="0"/>
              <a:t>East Bay Municipal Utility District’s Pilot of </a:t>
            </a:r>
            <a:r>
              <a:rPr lang="en-US" sz="2000" b="1" i="1" dirty="0" err="1" smtClean="0"/>
              <a:t>WaterSmart</a:t>
            </a:r>
            <a:r>
              <a:rPr lang="en-US" sz="2000" dirty="0" smtClean="0"/>
              <a:t> </a:t>
            </a:r>
            <a:r>
              <a:rPr lang="en-US" sz="2000" b="1" i="1" dirty="0" smtClean="0"/>
              <a:t>Home Water Reports</a:t>
            </a:r>
            <a:r>
              <a:rPr lang="en-US" sz="2000" dirty="0" smtClean="0"/>
              <a:t> (Mitchell and </a:t>
            </a:r>
            <a:r>
              <a:rPr lang="en-US" sz="2000" dirty="0" err="1" smtClean="0"/>
              <a:t>Chestnutt</a:t>
            </a:r>
            <a:r>
              <a:rPr lang="en-US" sz="2000" dirty="0" smtClean="0"/>
              <a:t> 2013)</a:t>
            </a:r>
          </a:p>
          <a:p>
            <a:pPr lvl="1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/>
              <a:t>5.6% reduction on average at end of 1 year pilot study relative to control</a:t>
            </a:r>
          </a:p>
          <a:p>
            <a:pPr lvl="1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/>
              <a:t>Greater response by higher water users (no “boomerang” effect)</a:t>
            </a:r>
          </a:p>
          <a:p>
            <a:pPr lvl="1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/>
              <a:t>Increase participation in other programs (“uplift” or “channeling”)</a:t>
            </a:r>
          </a:p>
          <a:p>
            <a:pPr lvl="1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endParaRPr lang="en-US" sz="900" dirty="0"/>
          </a:p>
          <a:p>
            <a:pPr marL="457200" indent="-45720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+mj-lt"/>
              <a:buAutoNum type="alphaUcPeriod" startAt="2"/>
            </a:pPr>
            <a:r>
              <a:rPr lang="en-US" sz="2000" dirty="0"/>
              <a:t>Atlanta, GA Water Utility’s Pilot of Social Norm Messaging in 2007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None/>
            </a:pPr>
            <a:r>
              <a:rPr lang="en-US" sz="2000" dirty="0"/>
              <a:t>	(Ferraro et al. 2011; Bernardo, Ferraro and Price, 2014).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100,000 households in Atlanta using control and three </a:t>
            </a:r>
            <a:r>
              <a:rPr lang="en-US" sz="2000" dirty="0" smtClean="0"/>
              <a:t>treatments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None/>
            </a:pPr>
            <a:endParaRPr lang="en-US" sz="800" dirty="0"/>
          </a:p>
          <a:p>
            <a:pPr marL="1257300" lvl="2" indent="-34290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+mj-lt"/>
              <a:buAutoNum type="alphaLcParenR"/>
            </a:pPr>
            <a:r>
              <a:rPr lang="en-US" sz="2000" dirty="0"/>
              <a:t>Technical advice suggesting ways to reduce water use </a:t>
            </a:r>
            <a:endParaRPr lang="en-US" sz="2000" dirty="0" smtClean="0"/>
          </a:p>
          <a:p>
            <a:pPr marL="914400" lvl="2" indent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None/>
            </a:pPr>
            <a:r>
              <a:rPr lang="en-US" sz="2000" i="1" dirty="0"/>
              <a:t>	</a:t>
            </a:r>
            <a:r>
              <a:rPr lang="en-US" sz="2000" i="1" dirty="0" smtClean="0"/>
              <a:t>	– </a:t>
            </a:r>
            <a:r>
              <a:rPr lang="en-US" sz="2000" b="1" i="1" dirty="0"/>
              <a:t>no reduction</a:t>
            </a:r>
          </a:p>
          <a:p>
            <a:pPr marL="1371600" lvl="2" indent="-45720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+mj-lt"/>
              <a:buAutoNum type="alphaLcParenR" startAt="2"/>
            </a:pPr>
            <a:r>
              <a:rPr lang="en-US" sz="2000" dirty="0" smtClean="0"/>
              <a:t>(a) </a:t>
            </a:r>
            <a:r>
              <a:rPr lang="en-US" sz="2000" dirty="0"/>
              <a:t>with letter from GM appealing for water savings </a:t>
            </a:r>
            <a:endParaRPr lang="en-US" sz="2000" dirty="0" smtClean="0"/>
          </a:p>
          <a:p>
            <a:pPr marL="914400" lvl="2" indent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None/>
            </a:pPr>
            <a:r>
              <a:rPr lang="en-US" sz="2000" dirty="0"/>
              <a:t>	</a:t>
            </a:r>
            <a:r>
              <a:rPr lang="en-US" sz="2000" dirty="0" smtClean="0"/>
              <a:t>	-- </a:t>
            </a:r>
            <a:r>
              <a:rPr lang="en-US" sz="2000" b="1" i="1" dirty="0"/>
              <a:t>2.7% reduction</a:t>
            </a:r>
          </a:p>
          <a:p>
            <a:pPr marL="1371600" lvl="2" indent="-45720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+mj-lt"/>
              <a:buAutoNum type="alphaLcParenR" startAt="3"/>
            </a:pPr>
            <a:r>
              <a:rPr lang="en-US" sz="2000" dirty="0" smtClean="0"/>
              <a:t>(b) </a:t>
            </a:r>
            <a:r>
              <a:rPr lang="en-US" sz="2000" dirty="0"/>
              <a:t>with Social Norm Comparison </a:t>
            </a:r>
            <a:endParaRPr lang="en-US" sz="2000" dirty="0" smtClean="0"/>
          </a:p>
          <a:p>
            <a:pPr marL="914400" lvl="2" indent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None/>
            </a:pPr>
            <a:r>
              <a:rPr lang="en-US" sz="2000" dirty="0"/>
              <a:t>	</a:t>
            </a:r>
            <a:r>
              <a:rPr lang="en-US" sz="2000" dirty="0" smtClean="0"/>
              <a:t>	-- </a:t>
            </a:r>
            <a:r>
              <a:rPr lang="en-US" sz="2000" b="1" i="1" dirty="0"/>
              <a:t>4.8% </a:t>
            </a:r>
            <a:r>
              <a:rPr lang="en-US" sz="2000" b="1" i="1" dirty="0" smtClean="0"/>
              <a:t>reduction</a:t>
            </a:r>
          </a:p>
          <a:p>
            <a:pPr marL="914400" lvl="2" indent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None/>
            </a:pPr>
            <a:endParaRPr lang="en-US" sz="800" i="1" dirty="0"/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Greater response by higher water users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/>
              <a:t>Effectiveness reduced: 30% after 4 months / 50% following year</a:t>
            </a:r>
            <a:endParaRPr lang="en-US" sz="1800" dirty="0"/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/>
              <a:t>If focus on those above medium user…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None/>
            </a:pPr>
            <a:r>
              <a:rPr lang="en-US" sz="2000" dirty="0"/>
              <a:t>	</a:t>
            </a:r>
            <a:r>
              <a:rPr lang="en-US" sz="2000" dirty="0" smtClean="0"/>
              <a:t>	</a:t>
            </a:r>
            <a:r>
              <a:rPr lang="en-US" sz="2000" b="1" i="1" dirty="0" smtClean="0"/>
              <a:t>88</a:t>
            </a:r>
            <a:r>
              <a:rPr lang="en-US" sz="2000" b="1" i="1" dirty="0"/>
              <a:t>% of the savings for 66% of the </a:t>
            </a:r>
            <a:r>
              <a:rPr lang="en-US" sz="2000" b="1" i="1" dirty="0" smtClean="0"/>
              <a:t>costs</a:t>
            </a:r>
            <a:endParaRPr lang="en-US" sz="2000" b="1" i="1" dirty="0"/>
          </a:p>
          <a:p>
            <a:pPr marL="457200" lvl="1" indent="0">
              <a:spcBef>
                <a:spcPts val="0"/>
              </a:spcBef>
              <a:buClr>
                <a:schemeClr val="tx2"/>
              </a:buClr>
              <a:buSzPct val="100000"/>
              <a:buNone/>
            </a:pPr>
            <a:endParaRPr lang="en-US" sz="2000" dirty="0"/>
          </a:p>
          <a:p>
            <a:pPr marL="0" indent="0">
              <a:spcAft>
                <a:spcPts val="1200"/>
              </a:spcAft>
              <a:buNone/>
            </a:pPr>
            <a:endParaRPr lang="en-US" sz="2000" b="1" dirty="0" smtClean="0"/>
          </a:p>
          <a:p>
            <a:pPr marL="0" indent="0">
              <a:spcAft>
                <a:spcPts val="1200"/>
              </a:spcAft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6" name="Picture 2" descr="http://4.bp.blogspot.com/-JVZc7Z3jMQA/UUnaMQ_MinI/AAAAAAAABK0/YrNd7HQGRMw/s1600/ucr_logo_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400800"/>
            <a:ext cx="1977571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62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458200" cy="609599"/>
          </a:xfrm>
        </p:spPr>
        <p:txBody>
          <a:bodyPr/>
          <a:lstStyle/>
          <a:p>
            <a:pPr algn="ctr"/>
            <a:r>
              <a:rPr lang="en-US" sz="2800" b="1" dirty="0" smtClean="0">
                <a:effectLst/>
              </a:rPr>
              <a:t>Turf Grass Removal / Cash for Grass </a:t>
            </a:r>
            <a:endParaRPr lang="en-US" sz="2800" b="1" dirty="0">
              <a:effectLst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143001"/>
            <a:ext cx="8610600" cy="5638799"/>
          </a:xfrm>
        </p:spPr>
        <p:txBody>
          <a:bodyPr anchor="t">
            <a:normAutofit fontScale="62500" lnSpcReduction="20000"/>
          </a:bodyPr>
          <a:lstStyle/>
          <a:p>
            <a:pPr marL="0" indent="0">
              <a:buNone/>
            </a:pPr>
            <a:r>
              <a:rPr lang="en-US" sz="3100" b="1" dirty="0" smtClean="0"/>
              <a:t>Question: </a:t>
            </a:r>
            <a:r>
              <a:rPr lang="en-US" sz="3100" i="1" dirty="0" smtClean="0"/>
              <a:t>How much can replacing grass w/ more drought tolerant plants help?</a:t>
            </a:r>
          </a:p>
          <a:p>
            <a:pPr marL="0" indent="0">
              <a:buNone/>
            </a:pPr>
            <a:endParaRPr lang="en-US" sz="1300" b="1" dirty="0" smtClean="0"/>
          </a:p>
          <a:p>
            <a:pPr marL="0" indent="0">
              <a:buNone/>
            </a:pPr>
            <a:endParaRPr lang="en-US" sz="1300" b="1" dirty="0" smtClean="0"/>
          </a:p>
          <a:p>
            <a:pPr marL="0" indent="0">
              <a:buNone/>
            </a:pPr>
            <a:r>
              <a:rPr lang="en-US" sz="3100" b="1" dirty="0" smtClean="0"/>
              <a:t>Answer:  </a:t>
            </a:r>
            <a:r>
              <a:rPr lang="en-US" sz="3100" i="1" dirty="0" smtClean="0"/>
              <a:t>It depends</a:t>
            </a:r>
            <a:r>
              <a:rPr lang="en-US" sz="3100" b="1" dirty="0" smtClean="0"/>
              <a:t>…</a:t>
            </a:r>
            <a:r>
              <a:rPr lang="en-US" sz="3100" dirty="0" smtClean="0"/>
              <a:t> </a:t>
            </a:r>
            <a:r>
              <a:rPr lang="en-US" sz="3100" dirty="0" err="1" smtClean="0"/>
              <a:t>Addink</a:t>
            </a:r>
            <a:r>
              <a:rPr lang="en-US" sz="3100" dirty="0" smtClean="0"/>
              <a:t> (2014) reviews experiments in…</a:t>
            </a:r>
          </a:p>
          <a:p>
            <a:pPr marL="0" indent="0">
              <a:buClr>
                <a:schemeClr val="tx2"/>
              </a:buClr>
              <a:buSzPct val="100000"/>
              <a:buNone/>
            </a:pPr>
            <a:endParaRPr lang="en-US" sz="1300" dirty="0" smtClean="0"/>
          </a:p>
          <a:p>
            <a:pPr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North Marin Water District (1989). 46 single family homes.</a:t>
            </a:r>
          </a:p>
          <a:p>
            <a:pPr lvl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$0.50 / SF turf removed with irrigation system improvements and </a:t>
            </a:r>
            <a:r>
              <a:rPr lang="en-US" dirty="0" err="1" smtClean="0"/>
              <a:t>xeriscape</a:t>
            </a:r>
            <a:r>
              <a:rPr lang="en-US" dirty="0" smtClean="0"/>
              <a:t> plantings</a:t>
            </a:r>
          </a:p>
          <a:p>
            <a:pPr lvl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u="sng" dirty="0" smtClean="0"/>
              <a:t>Estimated savings: 33 gallons/SF</a:t>
            </a:r>
          </a:p>
          <a:p>
            <a:pPr marL="0" indent="0">
              <a:buClr>
                <a:schemeClr val="tx2"/>
              </a:buClr>
              <a:buSzPct val="100000"/>
              <a:buNone/>
            </a:pPr>
            <a:endParaRPr lang="en-US" sz="1300" dirty="0" smtClean="0"/>
          </a:p>
          <a:p>
            <a:pPr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Albuquerque, N.M. Conversion Program since 1996</a:t>
            </a:r>
          </a:p>
          <a:p>
            <a:pPr lvl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Initially $0.20/SF that doubled in 2004 to replace bluegrass w/ </a:t>
            </a:r>
            <a:r>
              <a:rPr lang="en-US" dirty="0" err="1" smtClean="0"/>
              <a:t>xeriscape</a:t>
            </a:r>
            <a:endParaRPr lang="en-US" dirty="0" smtClean="0"/>
          </a:p>
          <a:p>
            <a:pPr lvl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Required to replace sprinklers with more efficient systems (e.g., drip, soaker, bubbler, hand)</a:t>
            </a:r>
          </a:p>
          <a:p>
            <a:pPr lvl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u="sng" dirty="0" smtClean="0"/>
              <a:t>Estimated savings: 19 gallons/SF </a:t>
            </a:r>
            <a:r>
              <a:rPr lang="en-US" dirty="0" smtClean="0"/>
              <a:t>(although 17% found they use more water)</a:t>
            </a:r>
          </a:p>
          <a:p>
            <a:pPr marL="0" indent="0">
              <a:buClr>
                <a:schemeClr val="tx2"/>
              </a:buClr>
              <a:buSzPct val="100000"/>
              <a:buNone/>
            </a:pPr>
            <a:endParaRPr lang="en-US" sz="1300" dirty="0" smtClean="0"/>
          </a:p>
          <a:p>
            <a:pPr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Southern Nevada Water Authority </a:t>
            </a:r>
          </a:p>
          <a:p>
            <a:pPr lvl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Offering $1.50/SF to replace mostly tall fescue with </a:t>
            </a:r>
            <a:r>
              <a:rPr lang="en-US" dirty="0" err="1" smtClean="0"/>
              <a:t>xeriscape</a:t>
            </a:r>
            <a:r>
              <a:rPr lang="en-US" dirty="0" smtClean="0"/>
              <a:t> and maintain for 5 years</a:t>
            </a:r>
          </a:p>
          <a:p>
            <a:pPr lvl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u="sng" dirty="0" smtClean="0"/>
              <a:t>Estimated water savings: 62 gallons/SF</a:t>
            </a:r>
          </a:p>
          <a:p>
            <a:pPr marL="0" indent="0">
              <a:buClr>
                <a:schemeClr val="tx2"/>
              </a:buClr>
              <a:buSzPct val="100000"/>
              <a:buNone/>
            </a:pPr>
            <a:endParaRPr lang="en-US" sz="1300" dirty="0" smtClean="0"/>
          </a:p>
          <a:p>
            <a:pPr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El Paso, Texas (2004): 385 participants</a:t>
            </a:r>
          </a:p>
          <a:p>
            <a:pPr lvl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u="sng" dirty="0" smtClean="0"/>
              <a:t>Estimated Water Savings: 18 gallons/SF</a:t>
            </a: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57200" y="1219200"/>
            <a:ext cx="8610600" cy="5638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 typeface="Wingdings 2" charset="2"/>
              <a:buNone/>
            </a:pPr>
            <a:endParaRPr lang="en-US" sz="2000" dirty="0" smtClean="0"/>
          </a:p>
          <a:p>
            <a:pPr marL="0" indent="0">
              <a:buFont typeface="Wingdings 2" charset="2"/>
              <a:buNone/>
            </a:pPr>
            <a:endParaRPr lang="en-US" sz="2000" dirty="0"/>
          </a:p>
        </p:txBody>
      </p:sp>
      <p:pic>
        <p:nvPicPr>
          <p:cNvPr id="6" name="Picture 2" descr="http://4.bp.blogspot.com/-JVZc7Z3jMQA/UUnaMQ_MinI/AAAAAAAABK0/YrNd7HQGRMw/s1600/ucr_logo_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248400"/>
            <a:ext cx="3196771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72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1"/>
            <a:ext cx="8458200" cy="609599"/>
          </a:xfrm>
        </p:spPr>
        <p:txBody>
          <a:bodyPr/>
          <a:lstStyle/>
          <a:p>
            <a:pPr algn="ctr"/>
            <a:r>
              <a:rPr lang="en-US" sz="2800" b="1" dirty="0" smtClean="0">
                <a:effectLst/>
              </a:rPr>
              <a:t>Turf Grass Removal / Cash for Grass </a:t>
            </a:r>
            <a:endParaRPr lang="en-US" sz="2800" b="1" dirty="0">
              <a:effectLst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143001"/>
            <a:ext cx="8610600" cy="5638799"/>
          </a:xfrm>
        </p:spPr>
        <p:txBody>
          <a:bodyPr anchor="t">
            <a:normAutofit fontScale="62500" lnSpcReduction="20000"/>
          </a:bodyPr>
          <a:lstStyle/>
          <a:p>
            <a:pPr marL="57150" indent="0">
              <a:buNone/>
            </a:pPr>
            <a:r>
              <a:rPr lang="en-US" sz="3500" dirty="0" smtClean="0"/>
              <a:t>Issues:</a:t>
            </a:r>
          </a:p>
          <a:p>
            <a:pPr marL="57150" indent="0">
              <a:buClr>
                <a:schemeClr val="tx2"/>
              </a:buClr>
              <a:buSzPct val="100000"/>
              <a:buNone/>
            </a:pPr>
            <a:endParaRPr lang="en-US" sz="1300" dirty="0" smtClean="0"/>
          </a:p>
          <a:p>
            <a:pPr indent="-28575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Cost/AF saved ranged from $512 (California) to $1,834 (El Paso)</a:t>
            </a:r>
          </a:p>
          <a:p>
            <a:pPr lvl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El Paso did not require participants install more efficient irrigation systems</a:t>
            </a:r>
            <a:endParaRPr lang="en-US" dirty="0"/>
          </a:p>
          <a:p>
            <a:pPr marL="57150" indent="0">
              <a:buClr>
                <a:schemeClr val="tx2"/>
              </a:buClr>
              <a:buSzPct val="100000"/>
              <a:buNone/>
            </a:pPr>
            <a:endParaRPr lang="en-US" sz="1300" dirty="0" smtClean="0"/>
          </a:p>
          <a:p>
            <a:pPr indent="-28575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Savings mostly derive from improving irrigation efficiency </a:t>
            </a:r>
          </a:p>
          <a:p>
            <a:pPr lvl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2/3rds of savings from improving irrigation system; 1/3</a:t>
            </a:r>
            <a:r>
              <a:rPr lang="en-US" baseline="30000" dirty="0"/>
              <a:t>rd</a:t>
            </a:r>
            <a:r>
              <a:rPr lang="en-US" dirty="0"/>
              <a:t> from changing plant requirements</a:t>
            </a:r>
          </a:p>
          <a:p>
            <a:pPr lvl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In Nevada study, water use for same landscape could be reduced by nearly 30% with more efficient </a:t>
            </a:r>
            <a:r>
              <a:rPr lang="en-US" dirty="0" smtClean="0"/>
              <a:t>irrigation</a:t>
            </a:r>
          </a:p>
          <a:p>
            <a:pPr marL="457200" lvl="1" indent="0">
              <a:buClr>
                <a:schemeClr val="tx2"/>
              </a:buClr>
              <a:buSzPct val="100000"/>
              <a:buNone/>
            </a:pPr>
            <a:endParaRPr lang="en-US" sz="1300" dirty="0" smtClean="0"/>
          </a:p>
          <a:p>
            <a:pPr indent="-28575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err="1" smtClean="0"/>
              <a:t>Additionality</a:t>
            </a:r>
            <a:endParaRPr lang="en-US" dirty="0" smtClean="0"/>
          </a:p>
          <a:p>
            <a:pPr lvl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In North Marin Water District, half of participants were to remove turf anyway</a:t>
            </a:r>
          </a:p>
          <a:p>
            <a:pPr marL="57150" indent="0">
              <a:buClr>
                <a:schemeClr val="tx2"/>
              </a:buClr>
              <a:buSzPct val="100000"/>
              <a:buNone/>
            </a:pPr>
            <a:endParaRPr lang="en-US" sz="1300" dirty="0" smtClean="0"/>
          </a:p>
          <a:p>
            <a:pPr marL="57150" indent="0">
              <a:buClr>
                <a:schemeClr val="tx2"/>
              </a:buClr>
              <a:buSzPct val="100000"/>
              <a:buNone/>
            </a:pPr>
            <a:endParaRPr lang="en-US" sz="1300" dirty="0" smtClean="0"/>
          </a:p>
          <a:p>
            <a:pPr indent="-28575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Comparisons across user groups</a:t>
            </a:r>
          </a:p>
          <a:p>
            <a:pPr lvl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Most experiments have been with single-family residences.  </a:t>
            </a:r>
          </a:p>
          <a:p>
            <a:pPr lvl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No accounting of old vs. newer systems, business vs. HOA vs. single-family</a:t>
            </a:r>
          </a:p>
          <a:p>
            <a:pPr marL="0" indent="0">
              <a:buClr>
                <a:schemeClr val="tx2"/>
              </a:buClr>
              <a:buSzPct val="100000"/>
              <a:buNone/>
            </a:pPr>
            <a:endParaRPr lang="en-US" sz="1300" dirty="0" smtClean="0"/>
          </a:p>
          <a:p>
            <a:pPr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People like their green grass</a:t>
            </a:r>
          </a:p>
          <a:p>
            <a:pPr lvl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Conversion to </a:t>
            </a:r>
            <a:r>
              <a:rPr lang="en-US" dirty="0" err="1" smtClean="0"/>
              <a:t>turfgrass</a:t>
            </a:r>
            <a:r>
              <a:rPr lang="en-US" dirty="0" smtClean="0"/>
              <a:t> has about a 5% acceptance rate (Martin 2003)</a:t>
            </a:r>
          </a:p>
          <a:p>
            <a:pPr lvl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70% of homeowners surveyed in Phoenix prefer green lawns </a:t>
            </a: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57200" y="1219200"/>
            <a:ext cx="8610600" cy="5638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 typeface="Wingdings 2" charset="2"/>
              <a:buNone/>
            </a:pPr>
            <a:endParaRPr lang="en-US" sz="2000" dirty="0" smtClean="0"/>
          </a:p>
          <a:p>
            <a:pPr marL="0" indent="0">
              <a:buFont typeface="Wingdings 2" charset="2"/>
              <a:buNone/>
            </a:pPr>
            <a:endParaRPr lang="en-US" sz="2000" dirty="0"/>
          </a:p>
        </p:txBody>
      </p:sp>
      <p:pic>
        <p:nvPicPr>
          <p:cNvPr id="6" name="Picture 2" descr="http://4.bp.blogspot.com/-JVZc7Z3jMQA/UUnaMQ_MinI/AAAAAAAABK0/YrNd7HQGRMw/s1600/ucr_logo_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400800"/>
            <a:ext cx="2434771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08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88A099B3AFB54D885BA7C54CA43035" ma:contentTypeVersion="3" ma:contentTypeDescription="Create a new document." ma:contentTypeScope="" ma:versionID="666d37cd8eae84888fbd416ba2e73418">
  <xsd:schema xmlns:xsd="http://www.w3.org/2001/XMLSchema" xmlns:xs="http://www.w3.org/2001/XMLSchema" xmlns:p="http://schemas.microsoft.com/office/2006/metadata/properties" xmlns:ns2="2d8c4b88-99e6-4e86-8d7d-c742e2d9b8d2" targetNamespace="http://schemas.microsoft.com/office/2006/metadata/properties" ma:root="true" ma:fieldsID="49d5abeb8e36dfe226415733ac78a5cd" ns2:_="">
    <xsd:import namespace="2d8c4b88-99e6-4e86-8d7d-c742e2d9b8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8c4b88-99e6-4e86-8d7d-c742e2d9b8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A02148B-D36A-4091-A3E2-2071239F8188}"/>
</file>

<file path=customXml/itemProps2.xml><?xml version="1.0" encoding="utf-8"?>
<ds:datastoreItem xmlns:ds="http://schemas.openxmlformats.org/officeDocument/2006/customXml" ds:itemID="{9485F0D7-EAAD-4519-BF28-D5499E6D0940}"/>
</file>

<file path=customXml/itemProps3.xml><?xml version="1.0" encoding="utf-8"?>
<ds:datastoreItem xmlns:ds="http://schemas.openxmlformats.org/officeDocument/2006/customXml" ds:itemID="{992D81C0-B845-4869-B6C3-830E77913F39}"/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4614</TotalTime>
  <Words>1903</Words>
  <Application>Microsoft Office PowerPoint</Application>
  <PresentationFormat>On-screen Show (4:3)</PresentationFormat>
  <Paragraphs>345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Trek</vt:lpstr>
      <vt:lpstr>Demand-Side Measures for Addressing water scarcity and Drought: What do we know…</vt:lpstr>
      <vt:lpstr>Objectives/Outline</vt:lpstr>
      <vt:lpstr>Water Conservation: Demand-side Management</vt:lpstr>
      <vt:lpstr>Water Conservation: Prices vs. All Comers…</vt:lpstr>
      <vt:lpstr>technology-based Rebate Program Effectiveness</vt:lpstr>
      <vt:lpstr>Cost-effectiveness of rebate programs</vt:lpstr>
      <vt:lpstr>Social Norm-based Messaging</vt:lpstr>
      <vt:lpstr>Turf Grass Removal / Cash for Grass </vt:lpstr>
      <vt:lpstr>Turf Grass Removal / Cash for Grass </vt:lpstr>
      <vt:lpstr>Summary and concerns</vt:lpstr>
      <vt:lpstr>PowerPoint Presentation</vt:lpstr>
      <vt:lpstr>PowerPoint Presentation</vt:lpstr>
      <vt:lpstr>Statistical model of “participation”</vt:lpstr>
      <vt:lpstr>Characteristics of Phase II Redeemers:  Who Redeems?</vt:lpstr>
      <vt:lpstr>General Summary of who redeems</vt:lpstr>
      <vt:lpstr>Water Use Pre- and Post Phase II for Adopters and non-adopters (CCF)</vt:lpstr>
      <vt:lpstr>Statistical model of “demand”</vt:lpstr>
      <vt:lpstr>Statistical model of demand: Results</vt:lpstr>
      <vt:lpstr>Summary of Initial Findings</vt:lpstr>
      <vt:lpstr>Conclusions </vt:lpstr>
      <vt:lpstr>“Let me explain something to you…this business requires a certain amount of finesse”  Jake Gittes Chinatown (1974)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Kurt</dc:creator>
  <cp:lastModifiedBy>Kurt</cp:lastModifiedBy>
  <cp:revision>261</cp:revision>
  <cp:lastPrinted>2014-07-23T16:27:45Z</cp:lastPrinted>
  <dcterms:created xsi:type="dcterms:W3CDTF">2013-09-24T16:07:13Z</dcterms:created>
  <dcterms:modified xsi:type="dcterms:W3CDTF">2014-07-23T19:04:06Z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0x010100AF88A099B3AFB54D885BA7C54CA43035</vt:lpwstr>
  </property>
</Properties>
</file>